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8809C-5040-4ABA-8189-E55DE072E734}" v="103" dt="2020-04-13T20:06:31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D7E9-B8D0-435B-BD55-141F80AAE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2A732-7319-48C5-A8E5-6F1EF111E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9D1F6-049D-44C4-B0C0-ABEC9101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81AA-1533-4DB7-9181-5B323914B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C126-EA1A-44C6-A59E-68E01BA8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00C9C-ABEC-40CB-B884-4DFF21FF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9EA-A785-4701-97E8-ADFC535F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1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CACA-1FA1-4C87-A76B-AFE63D9C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AA6A0-ECDE-47A9-8DAA-35B2AAD1E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8BAE-576A-423B-B6A1-05429583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81AA-1533-4DB7-9181-5B323914B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3CB6-35FC-4B41-93A5-6047F8CA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0BE39-F833-4CE4-B020-E4E4AF91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9EA-A785-4701-97E8-ADFC535F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C150E-DD4D-4857-944B-F51958116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9CDE8-1EF1-4453-98CD-1D47CBBD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E43C-B7FE-40F1-81C5-9AB6CC20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81AA-1533-4DB7-9181-5B323914B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F878-7BA7-44A6-B4A3-83137721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D42F-E427-4B93-8AD2-F9654B6A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9EA-A785-4701-97E8-ADFC535F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8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C2DD-E30C-4F1C-A27F-B0B49C11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3AB3-527B-4278-8020-7679B774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BF6D3-46F6-43EA-923A-0BEEE54C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81AA-1533-4DB7-9181-5B323914B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339D2-1A32-45FC-83F1-DA0C881E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6A70-541D-49D2-9FB7-900341E2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9EA-A785-4701-97E8-ADFC535F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4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98B8-4A67-4C10-99F0-EEB61803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4D07F-C364-41C3-818B-B64CB61D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D83DD-256B-40F6-8E05-93679327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81AA-1533-4DB7-9181-5B323914B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9ECF-E0A6-41B5-AA53-552D9B05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11B61-E685-4530-BA57-9A4E2B8A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9EA-A785-4701-97E8-ADFC535F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23F0-2B40-476E-AC78-3E722774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CE4C-36E4-4123-8492-2A421B40B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B57FD-1CB7-4972-A84F-89D9F03E5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FE03B-0B13-4300-83A2-D743471D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81AA-1533-4DB7-9181-5B323914B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B5B93-D350-4DA7-90E7-7CF1E653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7C08F-2E89-4749-BB85-BFEC02B1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9EA-A785-4701-97E8-ADFC535F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A98C-598A-4B3A-A9F1-737BBA66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54F2D-E1C0-4520-8178-943A2732A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E729A-36FF-4EE8-9A57-8B459EAAF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30BD9-2FD6-40CD-B1AD-D8A2D7771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375B8-D74D-4510-B6E8-D4AC85528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E04B9-0015-427A-9F7E-5F7FDC6A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81AA-1533-4DB7-9181-5B323914B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69A3B-F96E-4977-B7EA-B3331862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FFC75-073D-48E1-8C26-527B72CB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9EA-A785-4701-97E8-ADFC535F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8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4C16-1260-4FA3-91E9-C10A05F5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7656F-EA62-437D-A395-2B992332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81AA-1533-4DB7-9181-5B323914B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B14B3-2C13-41B9-B2C2-99101494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D6A99-CDA8-4DE5-8771-033B72F9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9EA-A785-4701-97E8-ADFC535F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88442-308A-41FD-8A79-94EC6421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81AA-1533-4DB7-9181-5B323914B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7CC69-94ED-44C3-9441-EF64E002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A59F3-9762-46E2-8BAB-FE89A626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9EA-A785-4701-97E8-ADFC535F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2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8C46-4EF6-4EE4-87CD-7B0DEBA0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484D-1A73-44CE-BF11-7FAF4048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B8A70-BAEA-4E63-BE1F-34EC2895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334C4-1EF6-41C9-A19E-118177EA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81AA-1533-4DB7-9181-5B323914B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5E634-5054-4185-955D-9F36B2E6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DA6F3-2984-4817-9D99-E4C559C8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9EA-A785-4701-97E8-ADFC535F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B8EE-5DB5-498C-9981-2FE9DE7E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55E3C-DAA8-4C35-ACA0-BE136BF51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12F4A-DDF9-4C19-A65B-EF312712C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0662B-AF9B-46A4-BC06-F7967C6F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81AA-1533-4DB7-9181-5B323914B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C7AB1-4D15-4369-A9BE-99CE52E8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14322-2D30-4CB8-8B8E-6178F14A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9EA-A785-4701-97E8-ADFC535F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02FEB-A57F-4119-ABF1-0A182359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646E1-878E-4F63-815A-62643AEE5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E1F3-B3E4-40E0-A5DC-78E26030D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81AA-1533-4DB7-9181-5B323914B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AFD96-A9E1-4F41-8370-20948A37D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9D58-99F6-4B20-89E9-17ADEF2E6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4F9EA-A785-4701-97E8-ADFC535F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tonomous_system_(Internet)" TargetMode="External"/><Relationship Id="rId2" Type="http://schemas.openxmlformats.org/officeDocument/2006/relationships/hyperlink" Target="https://en.wikipedia.org/wiki/Classless_Inter-Domain_Rout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F872-8A00-4944-BC13-E2051EFDD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Email Tracking BOT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01C6E-F619-48AB-9E7B-9354C01A3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6BBB-F879-4DD8-9A32-D52CF9DB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Organic Click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B0F36-06CC-4E17-A673-37780808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829" y="4404049"/>
            <a:ext cx="11187404" cy="2192694"/>
          </a:xfrm>
        </p:spPr>
        <p:txBody>
          <a:bodyPr>
            <a:normAutofit/>
          </a:bodyPr>
          <a:lstStyle/>
          <a:p>
            <a:r>
              <a:rPr lang="en-US" dirty="0"/>
              <a:t>A contact can still organically click on a link in the message</a:t>
            </a:r>
          </a:p>
          <a:p>
            <a:r>
              <a:rPr lang="en-US" dirty="0"/>
              <a:t>The data in the tracking link will be the same for both sources</a:t>
            </a:r>
          </a:p>
          <a:p>
            <a:r>
              <a:rPr lang="en-US" dirty="0"/>
              <a:t>The only difference between the 2 click requests is the IP address and User Agent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1E27C1-8638-4994-ADA2-B834182CC6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5850" y="1054360"/>
            <a:ext cx="7715597" cy="31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2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6BBB-F879-4DD8-9A32-D52CF9DB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B0F36-06CC-4E17-A673-37780808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829" y="4404049"/>
            <a:ext cx="11187404" cy="2192694"/>
          </a:xfrm>
        </p:spPr>
        <p:txBody>
          <a:bodyPr>
            <a:normAutofit/>
          </a:bodyPr>
          <a:lstStyle/>
          <a:p>
            <a:r>
              <a:rPr lang="en-US" dirty="0"/>
              <a:t>Since the inbox service is beneficial, we don’t want to alter the behavior the of the click request</a:t>
            </a:r>
          </a:p>
          <a:p>
            <a:r>
              <a:rPr lang="en-US" dirty="0"/>
              <a:t>But if we can detect if the click came from an inbox service, we can discard or flag the click request to allow reporting to be more accurate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1E27C1-8638-4994-ADA2-B834182CC6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5850" y="1054360"/>
            <a:ext cx="7715597" cy="31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455745-889B-438A-BAF9-B1B352F7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 and User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C37B1-6052-405F-AD1D-5110DB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IP address is like a phone number for the internet</a:t>
            </a:r>
          </a:p>
          <a:p>
            <a:pPr lvl="1"/>
            <a:r>
              <a:rPr lang="en-US" dirty="0"/>
              <a:t>It tells use where the request is coming from and allow use to send back a response to that same computer</a:t>
            </a:r>
          </a:p>
          <a:p>
            <a:r>
              <a:rPr lang="en-US" dirty="0"/>
              <a:t>The User Agent string is a way to determine the type of browser and/or device the request is coming from</a:t>
            </a:r>
          </a:p>
          <a:p>
            <a:pPr lvl="1"/>
            <a:r>
              <a:rPr lang="en-US" dirty="0"/>
              <a:t>The User Agent string for an iPhone is different from the UA from Outlook on Windows 10</a:t>
            </a:r>
          </a:p>
          <a:p>
            <a:pPr lvl="1"/>
            <a:r>
              <a:rPr lang="en-US" dirty="0"/>
              <a:t>This allows web sites to adjust the HTML to fit the device better</a:t>
            </a:r>
          </a:p>
          <a:p>
            <a:pPr lvl="1"/>
            <a:r>
              <a:rPr lang="en-US" dirty="0"/>
              <a:t>The UA also changes with installed features like Flash</a:t>
            </a:r>
          </a:p>
          <a:p>
            <a:pPr lvl="1"/>
            <a:r>
              <a:rPr lang="en-US" dirty="0"/>
              <a:t>100 different computers may have 40 to 60 unique User Agent strings</a:t>
            </a:r>
          </a:p>
          <a:p>
            <a:r>
              <a:rPr lang="en-US" dirty="0"/>
              <a:t>The combination of these 2 values gives us a good indication of who is making the click request</a:t>
            </a:r>
          </a:p>
        </p:txBody>
      </p:sp>
    </p:spTree>
    <p:extLst>
      <p:ext uri="{BB962C8B-B14F-4D97-AF65-F5344CB8AC3E}">
        <p14:creationId xmlns:p14="http://schemas.microsoft.com/office/powerpoint/2010/main" val="286482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FDDB-8257-44B9-B547-0803C04E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A0E1-2F5B-4A50-BD79-7CC17E74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easy to fake an IP address since the response needs to be able to get back to the requesting computer</a:t>
            </a:r>
          </a:p>
          <a:p>
            <a:r>
              <a:rPr lang="en-US" dirty="0"/>
              <a:t>But there are still many ways to hide you real IP address</a:t>
            </a:r>
          </a:p>
          <a:p>
            <a:pPr lvl="1"/>
            <a:r>
              <a:rPr lang="en-US" dirty="0"/>
              <a:t>Tor networks allows you to submit your request via another host hiding your real IP address</a:t>
            </a:r>
          </a:p>
          <a:p>
            <a:pPr lvl="1"/>
            <a:r>
              <a:rPr lang="en-US" dirty="0"/>
              <a:t>Multiple request could each have their own IP address</a:t>
            </a:r>
          </a:p>
          <a:p>
            <a:r>
              <a:rPr lang="en-US" dirty="0"/>
              <a:t>But even non-malicious request obfuscate the IP address</a:t>
            </a:r>
          </a:p>
          <a:p>
            <a:r>
              <a:rPr lang="en-US" dirty="0"/>
              <a:t>The primary problem comes from Network address Translation (NAT)</a:t>
            </a:r>
          </a:p>
        </p:txBody>
      </p:sp>
    </p:spTree>
    <p:extLst>
      <p:ext uri="{BB962C8B-B14F-4D97-AF65-F5344CB8AC3E}">
        <p14:creationId xmlns:p14="http://schemas.microsoft.com/office/powerpoint/2010/main" val="121872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3DB3-50C3-4000-9D8A-0F198DCA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(NAT)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87A1-71C6-414D-8A1F-A199D1CED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Natting</a:t>
            </a:r>
            <a:r>
              <a:rPr lang="en-US" dirty="0"/>
              <a:t> is use by virtually all companies</a:t>
            </a:r>
          </a:p>
          <a:p>
            <a:r>
              <a:rPr lang="en-US" dirty="0"/>
              <a:t>Computers owned by a company do not each have their own pubic IP address</a:t>
            </a:r>
          </a:p>
          <a:p>
            <a:r>
              <a:rPr lang="en-US" dirty="0"/>
              <a:t>The company builds their own internal network</a:t>
            </a:r>
          </a:p>
          <a:p>
            <a:pPr lvl="1"/>
            <a:r>
              <a:rPr lang="en-US" dirty="0"/>
              <a:t>Each computer gets a private IP address</a:t>
            </a:r>
          </a:p>
          <a:p>
            <a:pPr lvl="1"/>
            <a:r>
              <a:rPr lang="en-US" dirty="0"/>
              <a:t>The NAT has 3 or more public IP addresses for all outgoing requests</a:t>
            </a:r>
          </a:p>
          <a:p>
            <a:pPr lvl="1"/>
            <a:r>
              <a:rPr lang="en-US" dirty="0"/>
              <a:t>So requests from any computer within the company reuse these public IPs </a:t>
            </a:r>
          </a:p>
          <a:p>
            <a:pPr lvl="1"/>
            <a:r>
              <a:rPr lang="en-US" dirty="0"/>
              <a:t>100 computers may only use 3 or 6  public IP address</a:t>
            </a:r>
          </a:p>
          <a:p>
            <a:r>
              <a:rPr lang="en-US" dirty="0" err="1"/>
              <a:t>Natting</a:t>
            </a:r>
            <a:r>
              <a:rPr lang="en-US" dirty="0"/>
              <a:t> is used beyond just companies</a:t>
            </a:r>
          </a:p>
          <a:p>
            <a:pPr lvl="1"/>
            <a:r>
              <a:rPr lang="en-US" dirty="0"/>
              <a:t>Cable providers share public IPs for multiple homes</a:t>
            </a:r>
          </a:p>
          <a:p>
            <a:pPr lvl="1"/>
            <a:r>
              <a:rPr lang="en-US" dirty="0"/>
              <a:t>Phone companies share public IPs for requests from smart phones</a:t>
            </a:r>
          </a:p>
          <a:p>
            <a:pPr lvl="1"/>
            <a:r>
              <a:rPr lang="en-US" dirty="0"/>
              <a:t>Cloud service providers like Amazon Web Servers (AWS) can share IP address across multiple account</a:t>
            </a:r>
          </a:p>
        </p:txBody>
      </p:sp>
    </p:spTree>
    <p:extLst>
      <p:ext uri="{BB962C8B-B14F-4D97-AF65-F5344CB8AC3E}">
        <p14:creationId xmlns:p14="http://schemas.microsoft.com/office/powerpoint/2010/main" val="94247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3DB3-50C3-4000-9D8A-0F198DCA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(NAT)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6F5971-B501-4E29-952D-C715E5CE9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378" y="1596044"/>
            <a:ext cx="7390616" cy="48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9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E215-8E36-4878-A609-9BF15EEC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B4A69-3017-4332-A570-1239A186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a limited number of IP address available (IPv4 = 4.3 billion)</a:t>
            </a:r>
          </a:p>
          <a:p>
            <a:r>
              <a:rPr lang="en-US" dirty="0"/>
              <a:t>Most IP address are obtained in blocks</a:t>
            </a:r>
          </a:p>
          <a:p>
            <a:r>
              <a:rPr lang="en-US" dirty="0"/>
              <a:t>A block of IP addresses is called a CIDR range</a:t>
            </a:r>
          </a:p>
          <a:p>
            <a:pPr lvl="1"/>
            <a:r>
              <a:rPr lang="en-US" dirty="0"/>
              <a:t>Classless Inter-Domain Routing</a:t>
            </a:r>
          </a:p>
          <a:p>
            <a:pPr lvl="1"/>
            <a:r>
              <a:rPr lang="en-US" dirty="0">
                <a:hlinkClick r:id="rId2"/>
              </a:rPr>
              <a:t>https://en.wikipedia.org/wiki/Classless_Inter-Domain_Routing</a:t>
            </a:r>
            <a:endParaRPr lang="en-US" dirty="0"/>
          </a:p>
          <a:p>
            <a:r>
              <a:rPr lang="en-US" dirty="0"/>
              <a:t>CIDR ranges are associated with an AS Number</a:t>
            </a:r>
          </a:p>
          <a:p>
            <a:pPr lvl="1"/>
            <a:r>
              <a:rPr lang="en-US" dirty="0"/>
              <a:t>Autonomous system</a:t>
            </a:r>
          </a:p>
          <a:p>
            <a:pPr lvl="1"/>
            <a:r>
              <a:rPr lang="en-US" dirty="0">
                <a:hlinkClick r:id="rId3"/>
              </a:rPr>
              <a:t>https://en.wikipedia.org/wiki/Autonomous_system_(Internet)</a:t>
            </a:r>
            <a:endParaRPr lang="en-US" dirty="0"/>
          </a:p>
          <a:p>
            <a:r>
              <a:rPr lang="en-US" dirty="0"/>
              <a:t>AS Numbers are owned by a single company identified by their AS Name</a:t>
            </a:r>
          </a:p>
        </p:txBody>
      </p:sp>
    </p:spTree>
    <p:extLst>
      <p:ext uri="{BB962C8B-B14F-4D97-AF65-F5344CB8AC3E}">
        <p14:creationId xmlns:p14="http://schemas.microsoft.com/office/powerpoint/2010/main" val="427887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E215-8E36-4878-A609-9BF15EEC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IP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B4A69-3017-4332-A570-1239A1869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514" y="1363288"/>
            <a:ext cx="6550428" cy="48136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services to lookup ownership of an IP address</a:t>
            </a:r>
          </a:p>
          <a:p>
            <a:r>
              <a:rPr lang="en-US" dirty="0"/>
              <a:t>These lookups can tell you the owner of the IP (AS Name or ASN)</a:t>
            </a:r>
          </a:p>
          <a:p>
            <a:r>
              <a:rPr lang="en-US" dirty="0"/>
              <a:t>They can also tell us </a:t>
            </a:r>
            <a:r>
              <a:rPr lang="en-US" dirty="0" err="1"/>
              <a:t>lat</a:t>
            </a:r>
            <a:r>
              <a:rPr lang="en-US" dirty="0"/>
              <a:t> and long of the location of the IP owner</a:t>
            </a:r>
          </a:p>
          <a:p>
            <a:r>
              <a:rPr lang="en-US" dirty="0"/>
              <a:t>There are also databases that can map IP to CIDR ranges,  AS Numbers and Names</a:t>
            </a:r>
          </a:p>
          <a:p>
            <a:r>
              <a:rPr lang="en-US" dirty="0"/>
              <a:t>This is very helpful for cloud and mobile phone companies</a:t>
            </a:r>
          </a:p>
          <a:p>
            <a:r>
              <a:rPr lang="en-US" dirty="0"/>
              <a:t>For example, if you have access to a CIDR database, you can map thousands of IPs to one of the 2 mains datacenters for Amazon Web Services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AFB18-58DA-4A48-974E-2B0722A8D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" y="1226857"/>
            <a:ext cx="3810707" cy="53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8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2F30-6C19-46BA-936B-8CB96CAC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8FF6-3162-4572-95AE-9701A2E4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Historically, blacklisting a few known BOT IP addresses and User Agent strings has been adequate</a:t>
            </a:r>
          </a:p>
          <a:p>
            <a:pPr lvl="1"/>
            <a:r>
              <a:rPr lang="en-US" dirty="0"/>
              <a:t>Frequently a relatively small set of IP addresses were used, perhaps with just one or two unique UAs</a:t>
            </a:r>
          </a:p>
          <a:p>
            <a:r>
              <a:rPr lang="en-US" dirty="0"/>
              <a:t>But the newer protective services are often hosted on cloud services and can have hundreds of IPs available</a:t>
            </a:r>
          </a:p>
          <a:p>
            <a:r>
              <a:rPr lang="en-US" dirty="0"/>
              <a:t>They also tend to use User Agents that are very common (iPhone, Chrome on Windows, etc.)</a:t>
            </a:r>
          </a:p>
          <a:p>
            <a:r>
              <a:rPr lang="en-US" dirty="0"/>
              <a:t>So a different approach is needed</a:t>
            </a:r>
          </a:p>
        </p:txBody>
      </p:sp>
    </p:spTree>
    <p:extLst>
      <p:ext uri="{BB962C8B-B14F-4D97-AF65-F5344CB8AC3E}">
        <p14:creationId xmlns:p14="http://schemas.microsoft.com/office/powerpoint/2010/main" val="765024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75AF-3653-4096-AA55-D5549376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E470-7580-4B13-838D-011AB840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Sessionization is an approach for linking request together</a:t>
            </a:r>
          </a:p>
          <a:p>
            <a:r>
              <a:rPr lang="en-US" dirty="0"/>
              <a:t>Most email messages contain multiple links</a:t>
            </a:r>
          </a:p>
          <a:p>
            <a:r>
              <a:rPr lang="en-US" dirty="0"/>
              <a:t>If an inbox service clicks on 10 of these links one after the other, it would be helpful to group these click requests together into a single session</a:t>
            </a:r>
          </a:p>
          <a:p>
            <a:r>
              <a:rPr lang="en-US" dirty="0"/>
              <a:t>The session should be based on requests coming from the same computer</a:t>
            </a:r>
          </a:p>
          <a:p>
            <a:r>
              <a:rPr lang="en-US" dirty="0"/>
              <a:t>A session could also be based on the same Inbox (same contact)</a:t>
            </a:r>
          </a:p>
          <a:p>
            <a:r>
              <a:rPr lang="en-US" dirty="0"/>
              <a:t>By grouping the click requests from a common source, we extend the number of features we can look at</a:t>
            </a:r>
          </a:p>
          <a:p>
            <a:pPr lvl="1"/>
            <a:r>
              <a:rPr lang="en-US" dirty="0"/>
              <a:t>Number of clicks in the session</a:t>
            </a:r>
          </a:p>
          <a:p>
            <a:pPr lvl="1"/>
            <a:r>
              <a:rPr lang="en-US" dirty="0"/>
              <a:t>Number of unique links in the session</a:t>
            </a:r>
          </a:p>
          <a:p>
            <a:pPr lvl="1"/>
            <a:r>
              <a:rPr lang="en-US" dirty="0"/>
              <a:t>Number of contacts in the session</a:t>
            </a:r>
          </a:p>
        </p:txBody>
      </p:sp>
    </p:spTree>
    <p:extLst>
      <p:ext uri="{BB962C8B-B14F-4D97-AF65-F5344CB8AC3E}">
        <p14:creationId xmlns:p14="http://schemas.microsoft.com/office/powerpoint/2010/main" val="8924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7A85-D859-4197-A6B3-1E4AEA3B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on Email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A7F5-0389-469E-AEE2-B142F0A5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Sending email campaigns can consume a lot of time and money</a:t>
            </a:r>
          </a:p>
          <a:p>
            <a:r>
              <a:rPr lang="en-US" dirty="0"/>
              <a:t>But companies that do campaigns successfully can be rewarded with increased business</a:t>
            </a:r>
          </a:p>
          <a:p>
            <a:r>
              <a:rPr lang="en-US" dirty="0"/>
              <a:t>So knowing the effectiveness of your email campaigns is a critical step</a:t>
            </a:r>
          </a:p>
          <a:p>
            <a:r>
              <a:rPr lang="en-US" dirty="0"/>
              <a:t>There are 2 main ways to get feedback on your email sends</a:t>
            </a:r>
          </a:p>
          <a:p>
            <a:pPr lvl="1"/>
            <a:r>
              <a:rPr lang="en-US" dirty="0"/>
              <a:t>Add a tracking pixel to the email that lets us know when the email was opened</a:t>
            </a:r>
          </a:p>
          <a:p>
            <a:pPr lvl="1"/>
            <a:r>
              <a:rPr lang="en-US" dirty="0"/>
              <a:t>Change all the links in the email to tracking links</a:t>
            </a:r>
          </a:p>
          <a:p>
            <a:pPr lvl="2"/>
            <a:r>
              <a:rPr lang="en-US" dirty="0"/>
              <a:t>When the contact clicks on a link, the request comes to a tracking service and a redirect to the correct URL is returned</a:t>
            </a:r>
          </a:p>
          <a:p>
            <a:pPr lvl="2"/>
            <a:r>
              <a:rPr lang="en-US" dirty="0"/>
              <a:t>This click request inform us of when every link in the email was clicked</a:t>
            </a:r>
          </a:p>
        </p:txBody>
      </p:sp>
    </p:spTree>
    <p:extLst>
      <p:ext uri="{BB962C8B-B14F-4D97-AF65-F5344CB8AC3E}">
        <p14:creationId xmlns:p14="http://schemas.microsoft.com/office/powerpoint/2010/main" val="282953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75AF-3653-4096-AA55-D5549376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E470-7580-4B13-838D-011AB840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Sessionization requires 2 things</a:t>
            </a:r>
          </a:p>
          <a:p>
            <a:pPr lvl="1"/>
            <a:r>
              <a:rPr lang="en-US" dirty="0"/>
              <a:t>Ordering of the click requests, i.e. click date/time</a:t>
            </a:r>
          </a:p>
          <a:p>
            <a:pPr lvl="1"/>
            <a:r>
              <a:rPr lang="en-US" dirty="0"/>
              <a:t>Grouping Parameters</a:t>
            </a:r>
          </a:p>
          <a:p>
            <a:pPr lvl="2"/>
            <a:r>
              <a:rPr lang="en-US" dirty="0"/>
              <a:t>Same IP and User Agent</a:t>
            </a:r>
          </a:p>
          <a:p>
            <a:pPr lvl="2"/>
            <a:r>
              <a:rPr lang="en-US" dirty="0"/>
              <a:t>Same IP</a:t>
            </a:r>
          </a:p>
          <a:p>
            <a:pPr lvl="2"/>
            <a:r>
              <a:rPr lang="en-US" dirty="0"/>
              <a:t>Same UA</a:t>
            </a:r>
          </a:p>
          <a:p>
            <a:pPr lvl="2"/>
            <a:r>
              <a:rPr lang="en-US" dirty="0"/>
              <a:t>Same CIDR</a:t>
            </a:r>
          </a:p>
          <a:p>
            <a:pPr lvl="2"/>
            <a:r>
              <a:rPr lang="en-US" dirty="0"/>
              <a:t>Same Contact</a:t>
            </a:r>
          </a:p>
          <a:p>
            <a:pPr lvl="2"/>
            <a:r>
              <a:rPr lang="en-US" dirty="0"/>
              <a:t>Same IP, UA and Contact</a:t>
            </a:r>
          </a:p>
          <a:p>
            <a:pPr lvl="2"/>
            <a:r>
              <a:rPr lang="en-US" dirty="0"/>
              <a:t>Total duration between first click and last click</a:t>
            </a:r>
          </a:p>
          <a:p>
            <a:pPr lvl="2"/>
            <a:r>
              <a:rPr lang="en-US" dirty="0"/>
              <a:t>Max time between click times</a:t>
            </a:r>
          </a:p>
          <a:p>
            <a:r>
              <a:rPr lang="en-US" dirty="0"/>
              <a:t>The ordering by click date is straight forward</a:t>
            </a:r>
          </a:p>
          <a:p>
            <a:r>
              <a:rPr lang="en-US" dirty="0"/>
              <a:t>But the grouping can have many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216466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75AF-3653-4096-AA55-D5549376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E470-7580-4B13-838D-011AB840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approach taken for sessionization was:</a:t>
            </a:r>
          </a:p>
          <a:p>
            <a:pPr lvl="1"/>
            <a:r>
              <a:rPr lang="en-US" dirty="0"/>
              <a:t>If time between exceeds 120 second, a new session is created</a:t>
            </a:r>
          </a:p>
          <a:p>
            <a:pPr lvl="1"/>
            <a:r>
              <a:rPr lang="en-US" dirty="0"/>
              <a:t>3 grouping option were are looked.  If the first yields good results, we can skip the other 2 grouping options</a:t>
            </a:r>
          </a:p>
          <a:p>
            <a:pPr lvl="2"/>
            <a:r>
              <a:rPr lang="en-US" dirty="0"/>
              <a:t>Group by both IP and User Agent</a:t>
            </a:r>
          </a:p>
          <a:p>
            <a:pPr lvl="2"/>
            <a:r>
              <a:rPr lang="en-US" dirty="0"/>
              <a:t>Group by IP only</a:t>
            </a:r>
          </a:p>
          <a:p>
            <a:pPr lvl="2"/>
            <a:r>
              <a:rPr lang="en-US" dirty="0"/>
              <a:t>Group by </a:t>
            </a:r>
            <a:r>
              <a:rPr lang="en-US" dirty="0" err="1"/>
              <a:t>InboxID</a:t>
            </a:r>
            <a:r>
              <a:rPr lang="en-US" dirty="0"/>
              <a:t> (email contact)</a:t>
            </a:r>
          </a:p>
          <a:p>
            <a:r>
              <a:rPr lang="en-US" dirty="0"/>
              <a:t>Since historically, the combination of IP and UA has been successful, it was the first grouping strategy tried</a:t>
            </a:r>
          </a:p>
        </p:txBody>
      </p:sp>
    </p:spTree>
    <p:extLst>
      <p:ext uri="{BB962C8B-B14F-4D97-AF65-F5344CB8AC3E}">
        <p14:creationId xmlns:p14="http://schemas.microsoft.com/office/powerpoint/2010/main" val="325727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D6F8-7AB1-480F-A347-B11DFCFC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2DFD-6D15-4AA1-906C-A17BBDADC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are taking a session based approach, most of our metrics used in our modeling will be aggregate data</a:t>
            </a:r>
          </a:p>
          <a:p>
            <a:r>
              <a:rPr lang="en-US" dirty="0"/>
              <a:t>Some of the aggregation options used include:</a:t>
            </a:r>
          </a:p>
          <a:p>
            <a:pPr lvl="1"/>
            <a:r>
              <a:rPr lang="en-US" dirty="0"/>
              <a:t>Number of </a:t>
            </a:r>
            <a:r>
              <a:rPr lang="en-US" dirty="0" err="1"/>
              <a:t>InboxIDs</a:t>
            </a:r>
            <a:r>
              <a:rPr lang="en-US" dirty="0"/>
              <a:t> (# of contacts)</a:t>
            </a:r>
          </a:p>
          <a:p>
            <a:pPr lvl="1"/>
            <a:r>
              <a:rPr lang="en-US" dirty="0"/>
              <a:t>Total number of click requests</a:t>
            </a:r>
          </a:p>
          <a:p>
            <a:pPr lvl="1"/>
            <a:r>
              <a:rPr lang="en-US" dirty="0"/>
              <a:t>Total number of email domains (i.e. gmail.com, yahoo.com, etc.)</a:t>
            </a:r>
          </a:p>
          <a:p>
            <a:pPr lvl="1"/>
            <a:r>
              <a:rPr lang="en-US" dirty="0"/>
              <a:t>Unique Links requested</a:t>
            </a:r>
          </a:p>
          <a:p>
            <a:pPr lvl="2"/>
            <a:r>
              <a:rPr lang="en-US" dirty="0"/>
              <a:t>100 </a:t>
            </a:r>
            <a:r>
              <a:rPr lang="en-US" dirty="0" err="1"/>
              <a:t>InboxIDs</a:t>
            </a:r>
            <a:r>
              <a:rPr lang="en-US" dirty="0"/>
              <a:t> with 7 clicks each on a message with 40 links, are they all the same 7 links?</a:t>
            </a:r>
          </a:p>
          <a:p>
            <a:pPr lvl="1"/>
            <a:r>
              <a:rPr lang="en-US" dirty="0"/>
              <a:t>Mean duration between </a:t>
            </a:r>
            <a:r>
              <a:rPr lang="en-US" dirty="0" err="1"/>
              <a:t>SendDate</a:t>
            </a:r>
            <a:r>
              <a:rPr lang="en-US" dirty="0"/>
              <a:t> and </a:t>
            </a:r>
            <a:r>
              <a:rPr lang="en-US" dirty="0" err="1"/>
              <a:t>ClickDate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26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1945-A23F-4C52-846A-97DED323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02B9-A855-4427-A57C-E4D47BDF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Since there are no labels with the click requests, unsupervised learning is the only option</a:t>
            </a:r>
          </a:p>
          <a:p>
            <a:r>
              <a:rPr lang="en-US" dirty="0"/>
              <a:t>Validation would need to be done manually</a:t>
            </a:r>
          </a:p>
          <a:p>
            <a:pPr lvl="1"/>
            <a:r>
              <a:rPr lang="en-US" dirty="0"/>
              <a:t>Randomly pick n sessions for each group discovered</a:t>
            </a:r>
          </a:p>
          <a:p>
            <a:pPr lvl="1"/>
            <a:r>
              <a:rPr lang="en-US" dirty="0"/>
              <a:t>Do research (IP Lookups, MX Lookups, AWS) to determine if click was from a BOT</a:t>
            </a:r>
          </a:p>
          <a:p>
            <a:pPr lvl="1"/>
            <a:r>
              <a:rPr lang="en-US" dirty="0"/>
              <a:t>Manually add labels to the unsupervised groups</a:t>
            </a:r>
          </a:p>
          <a:p>
            <a:r>
              <a:rPr lang="en-US" dirty="0"/>
              <a:t>Apply labeled sessions to raw data</a:t>
            </a:r>
          </a:p>
          <a:p>
            <a:pPr lvl="1"/>
            <a:r>
              <a:rPr lang="en-US" dirty="0"/>
              <a:t>Join sessionized data to raw data on grouping values (i.e. IP and UA)</a:t>
            </a:r>
          </a:p>
          <a:p>
            <a:pPr lvl="1"/>
            <a:r>
              <a:rPr lang="en-US" dirty="0"/>
              <a:t>Append labels to the raw data</a:t>
            </a:r>
          </a:p>
          <a:p>
            <a:r>
              <a:rPr lang="en-US" dirty="0"/>
              <a:t>Derive a score</a:t>
            </a:r>
          </a:p>
          <a:p>
            <a:pPr lvl="1"/>
            <a:r>
              <a:rPr lang="en-US" dirty="0"/>
              <a:t>Some sessions from the same IP/UA may not have been labeled the same</a:t>
            </a:r>
          </a:p>
          <a:p>
            <a:pPr lvl="1"/>
            <a:r>
              <a:rPr lang="en-US" dirty="0"/>
              <a:t>% of raw requests labeled as BOT requests </a:t>
            </a:r>
          </a:p>
          <a:p>
            <a:r>
              <a:rPr lang="en-US" dirty="0"/>
              <a:t>Use score to blacklist IP/UA and/or CIDR ranges</a:t>
            </a:r>
          </a:p>
        </p:txBody>
      </p:sp>
    </p:spTree>
    <p:extLst>
      <p:ext uri="{BB962C8B-B14F-4D97-AF65-F5344CB8AC3E}">
        <p14:creationId xmlns:p14="http://schemas.microsoft.com/office/powerpoint/2010/main" val="2109940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048C-125E-4503-A24C-A4240177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 to use in Production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2A19-7E11-4F67-8CB3-B7615003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click requests on a weekly/monthly basis</a:t>
            </a:r>
          </a:p>
          <a:p>
            <a:pPr lvl="1"/>
            <a:r>
              <a:rPr lang="en-US" dirty="0"/>
              <a:t>Identity BOTs IP/UA or CIDR</a:t>
            </a:r>
          </a:p>
          <a:p>
            <a:pPr lvl="1"/>
            <a:r>
              <a:rPr lang="en-US" dirty="0"/>
              <a:t>Add to existing blacklist</a:t>
            </a:r>
          </a:p>
          <a:p>
            <a:r>
              <a:rPr lang="en-US" dirty="0"/>
              <a:t>Extract parameters used to differentiate the different unsupervised labels</a:t>
            </a:r>
          </a:p>
          <a:p>
            <a:pPr lvl="1"/>
            <a:r>
              <a:rPr lang="en-US" dirty="0"/>
              <a:t>Add caching layer to tracking server</a:t>
            </a:r>
          </a:p>
          <a:p>
            <a:pPr lvl="1"/>
            <a:r>
              <a:rPr lang="en-US" dirty="0"/>
              <a:t>Load session data into cache</a:t>
            </a:r>
          </a:p>
          <a:p>
            <a:pPr lvl="1"/>
            <a:r>
              <a:rPr lang="en-US" dirty="0"/>
              <a:t>Use model parameters to determine BOT label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2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B9029B-6DBB-4ACC-9C2A-6C7BED55E0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42944"/>
            <a:ext cx="5181600" cy="311669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A17F9-B73D-4072-BCE2-F01C0F989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A campaign is an email sent to the addresses in the subscribe list</a:t>
            </a:r>
          </a:p>
          <a:p>
            <a:r>
              <a:rPr lang="en-US" dirty="0"/>
              <a:t>For the most part, every contact receives the same message</a:t>
            </a:r>
          </a:p>
          <a:p>
            <a:r>
              <a:rPr lang="en-US" dirty="0"/>
              <a:t>Each campaign can have one or more links in the message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CE32899-A934-439A-844F-6C3DA936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Campaigns and Subscribe Lists</a:t>
            </a:r>
          </a:p>
        </p:txBody>
      </p:sp>
    </p:spTree>
    <p:extLst>
      <p:ext uri="{BB962C8B-B14F-4D97-AF65-F5344CB8AC3E}">
        <p14:creationId xmlns:p14="http://schemas.microsoft.com/office/powerpoint/2010/main" val="345685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9E25-505C-45CC-A038-086D63C0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DB8B5-D96F-4955-AD15-94AF59C12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the message is generated for each contact, the URL in the links gets replaced with a tracking URL</a:t>
            </a:r>
          </a:p>
          <a:p>
            <a:r>
              <a:rPr lang="en-US" dirty="0"/>
              <a:t>The original URL is stored in a database with a unique ID</a:t>
            </a:r>
          </a:p>
          <a:p>
            <a:r>
              <a:rPr lang="en-US" dirty="0"/>
              <a:t>The tracking link knows the link ID stored in the database so the original URL is know</a:t>
            </a:r>
          </a:p>
          <a:p>
            <a:r>
              <a:rPr lang="en-US" dirty="0"/>
              <a:t>Each tracking link also contains an ID to shows us which contact the click belongs to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D97536-C80E-4728-8AB7-D18FD4856C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51709"/>
            <a:ext cx="5181600" cy="36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8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9E25-505C-45CC-A038-086D63C0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DB8B5-D96F-4955-AD15-94AF59C12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5404" y="1825625"/>
            <a:ext cx="4738396" cy="4351338"/>
          </a:xfrm>
        </p:spPr>
        <p:txBody>
          <a:bodyPr>
            <a:normAutofit/>
          </a:bodyPr>
          <a:lstStyle/>
          <a:p>
            <a:r>
              <a:rPr lang="en-US" dirty="0"/>
              <a:t>When the contact clicks on a link, they are sent to the tracking server</a:t>
            </a:r>
          </a:p>
          <a:p>
            <a:r>
              <a:rPr lang="en-US" dirty="0"/>
              <a:t>The tracking server looks up the original URL form the database</a:t>
            </a:r>
          </a:p>
          <a:p>
            <a:r>
              <a:rPr lang="en-US" dirty="0"/>
              <a:t>A redirect to the original URL is sent back to the contact</a:t>
            </a:r>
          </a:p>
          <a:p>
            <a:r>
              <a:rPr lang="en-US" dirty="0"/>
              <a:t>This automatically sends the contact to the proper URL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88A1BF-4714-4110-AEEF-DA19C42AC5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2347" y="1996751"/>
            <a:ext cx="6241759" cy="39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8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9E25-505C-45CC-A038-086D63C0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Clicks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DB8B5-D96F-4955-AD15-94AF59C12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5404" y="1825625"/>
            <a:ext cx="4738396" cy="4351338"/>
          </a:xfrm>
        </p:spPr>
        <p:txBody>
          <a:bodyPr>
            <a:normAutofit/>
          </a:bodyPr>
          <a:lstStyle/>
          <a:p>
            <a:r>
              <a:rPr lang="en-US" dirty="0"/>
              <a:t>After the contact is redirected to the proper URL, the click request is saved to the reporting system</a:t>
            </a:r>
          </a:p>
          <a:p>
            <a:r>
              <a:rPr lang="en-US" dirty="0"/>
              <a:t>The tracking link contains the ID of the contact so we know who clicked on what links</a:t>
            </a:r>
          </a:p>
          <a:p>
            <a:r>
              <a:rPr lang="en-US" dirty="0"/>
              <a:t>The click reporting is a good indicator of how well the campaign performed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668339-3566-4F10-BFF7-B7ACE2393E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2609" y="1903445"/>
            <a:ext cx="6307481" cy="41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8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6BBB-F879-4DD8-9A32-D52CF9DB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 fontScale="90000"/>
          </a:bodyPr>
          <a:lstStyle/>
          <a:p>
            <a:r>
              <a:rPr lang="en-US" dirty="0"/>
              <a:t>Inbox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B0F36-06CC-4E17-A673-37780808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829" y="4404049"/>
            <a:ext cx="11187404" cy="1922106"/>
          </a:xfrm>
        </p:spPr>
        <p:txBody>
          <a:bodyPr>
            <a:normAutofit/>
          </a:bodyPr>
          <a:lstStyle/>
          <a:p>
            <a:r>
              <a:rPr lang="en-US" dirty="0"/>
              <a:t>The contact’s email message is sent to the contact’s ISP (i.e. gmail.com)</a:t>
            </a:r>
          </a:p>
          <a:p>
            <a:r>
              <a:rPr lang="en-US" dirty="0"/>
              <a:t>For most contacts, the ISP immediately places the new message in the contact’s inbox</a:t>
            </a:r>
          </a:p>
          <a:p>
            <a:r>
              <a:rPr lang="en-US" dirty="0"/>
              <a:t>The contact sees the message without any delays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00937094-A5C8-43DC-95EC-8695D856DA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2885" y="1816222"/>
            <a:ext cx="10830583" cy="1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6BBB-F879-4DD8-9A32-D52CF9DB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961"/>
          </a:xfrm>
        </p:spPr>
        <p:txBody>
          <a:bodyPr>
            <a:normAutofit fontScale="90000"/>
          </a:bodyPr>
          <a:lstStyle/>
          <a:p>
            <a:r>
              <a:rPr lang="en-US" dirty="0"/>
              <a:t>Inbox 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B0F36-06CC-4E17-A673-37780808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829" y="3990109"/>
            <a:ext cx="11187404" cy="27431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But some ISPs allow companies to add a service that looks at the message before it is placed in the contact’s inbox</a:t>
            </a:r>
          </a:p>
          <a:p>
            <a:r>
              <a:rPr lang="en-US" dirty="0"/>
              <a:t>These services can be used to check if the email is safe</a:t>
            </a:r>
          </a:p>
          <a:p>
            <a:pPr lvl="1"/>
            <a:r>
              <a:rPr lang="en-US" dirty="0"/>
              <a:t>Open the email on an isolated virtual server</a:t>
            </a:r>
          </a:p>
          <a:p>
            <a:pPr lvl="1"/>
            <a:r>
              <a:rPr lang="en-US" dirty="0"/>
              <a:t>Click on some or all of the links and check for unsafe patterns and Phishing attacks</a:t>
            </a:r>
          </a:p>
          <a:p>
            <a:pPr lvl="1"/>
            <a:r>
              <a:rPr lang="en-US" dirty="0"/>
              <a:t>If ok, release the message to the contact’s inbox</a:t>
            </a:r>
          </a:p>
          <a:p>
            <a:r>
              <a:rPr lang="en-US" dirty="0"/>
              <a:t>These services will want to evaluate the message as soon as it comes in so the contact doesn’t see any noticeable delay</a:t>
            </a:r>
          </a:p>
          <a:p>
            <a:pPr lvl="1"/>
            <a:r>
              <a:rPr lang="en-US" dirty="0"/>
              <a:t>The immediate click response is a key feature of BOTs</a:t>
            </a:r>
          </a:p>
          <a:p>
            <a:pPr lvl="1"/>
            <a:r>
              <a:rPr lang="en-US" dirty="0"/>
              <a:t>But an actual contact may also have this fast response if the email comes in while they are at the computer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7EA88B-8A4B-424D-98DE-973310A711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9621" y="835515"/>
            <a:ext cx="9379408" cy="29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0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6BBB-F879-4DD8-9A32-D52CF9DB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 fontScale="90000"/>
          </a:bodyPr>
          <a:lstStyle/>
          <a:p>
            <a:r>
              <a:rPr lang="en-US" dirty="0"/>
              <a:t>Clicks from an Inbox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B0F36-06CC-4E17-A673-37780808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829" y="4404049"/>
            <a:ext cx="11187404" cy="21926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But the clicks from these inbox services look the same as normal clicks to the tracking server</a:t>
            </a:r>
          </a:p>
          <a:p>
            <a:r>
              <a:rPr lang="en-US" dirty="0"/>
              <a:t>In fact, these services want to hide their existence as much as possible</a:t>
            </a:r>
          </a:p>
          <a:p>
            <a:pPr lvl="1"/>
            <a:r>
              <a:rPr lang="en-US" dirty="0"/>
              <a:t>If a malicious email can detect the click is coming from a protective service, they could return a safe link to get past the service checks</a:t>
            </a:r>
          </a:p>
          <a:p>
            <a:pPr lvl="1"/>
            <a:r>
              <a:rPr lang="en-US" dirty="0"/>
              <a:t>Then the malicious site could change the redirect to an unsafe destination for the actual contact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C137C5-A4C7-4265-8FD7-FAE4C44BBF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12250" y="1054360"/>
            <a:ext cx="7643327" cy="329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C195E3D730BD40957A7D3FF863FF1E" ma:contentTypeVersion="7" ma:contentTypeDescription="Create a new document." ma:contentTypeScope="" ma:versionID="164aa19d0188a73bfef3e03ceb38ff2c">
  <xsd:schema xmlns:xsd="http://www.w3.org/2001/XMLSchema" xmlns:xs="http://www.w3.org/2001/XMLSchema" xmlns:p="http://schemas.microsoft.com/office/2006/metadata/properties" xmlns:ns3="cd34cad4-7573-4e98-bee0-4430e93097f6" xmlns:ns4="5a24e313-ae4f-4cb0-99fc-f5f8f8103167" targetNamespace="http://schemas.microsoft.com/office/2006/metadata/properties" ma:root="true" ma:fieldsID="6bc99a6605538d81b7ba107ecabc1244" ns3:_="" ns4:_="">
    <xsd:import namespace="cd34cad4-7573-4e98-bee0-4430e93097f6"/>
    <xsd:import namespace="5a24e313-ae4f-4cb0-99fc-f5f8f81031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34cad4-7573-4e98-bee0-4430e93097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24e313-ae4f-4cb0-99fc-f5f8f8103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625C0B-D1CD-4138-BEB2-52A3137B6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34cad4-7573-4e98-bee0-4430e93097f6"/>
    <ds:schemaRef ds:uri="5a24e313-ae4f-4cb0-99fc-f5f8f81031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D6AA9B-FEC9-441C-A15C-663AB663CB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E7E708-76DF-4AD6-8AAC-A44D5FE67649}">
  <ds:schemaRefs>
    <ds:schemaRef ds:uri="cd34cad4-7573-4e98-bee0-4430e93097f6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5a24e313-ae4f-4cb0-99fc-f5f8f8103167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1794</Words>
  <Application>Microsoft Office PowerPoint</Application>
  <PresentationFormat>Widescreen</PresentationFormat>
  <Paragraphs>167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Email Tracking BOT Detection</vt:lpstr>
      <vt:lpstr>Background on Email Tracking</vt:lpstr>
      <vt:lpstr>Campaigns and Subscribe Lists</vt:lpstr>
      <vt:lpstr>Tracking Links</vt:lpstr>
      <vt:lpstr>Tracking Links</vt:lpstr>
      <vt:lpstr>Reporting Clicks</vt:lpstr>
      <vt:lpstr>Inbox</vt:lpstr>
      <vt:lpstr>Inbox Services</vt:lpstr>
      <vt:lpstr>Clicks from an Inbox Service</vt:lpstr>
      <vt:lpstr>Organic Click</vt:lpstr>
      <vt:lpstr>Reporting</vt:lpstr>
      <vt:lpstr>IP Address and User Agent</vt:lpstr>
      <vt:lpstr>IP Address Issues</vt:lpstr>
      <vt:lpstr>Network Address Translation (NAT)</vt:lpstr>
      <vt:lpstr>Network Address Translation (NAT)</vt:lpstr>
      <vt:lpstr>IP Ownership</vt:lpstr>
      <vt:lpstr>IP Ownership</vt:lpstr>
      <vt:lpstr>BOT Detection</vt:lpstr>
      <vt:lpstr>Sessionization</vt:lpstr>
      <vt:lpstr>Sessionization</vt:lpstr>
      <vt:lpstr>Sessionization</vt:lpstr>
      <vt:lpstr>Aggregation</vt:lpstr>
      <vt:lpstr>Approach</vt:lpstr>
      <vt:lpstr>Possible Approaches to use in Production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Tracking BOT Detection</dc:title>
  <dc:creator>Robert Youcis</dc:creator>
  <cp:lastModifiedBy>Robert Youcis</cp:lastModifiedBy>
  <cp:revision>1</cp:revision>
  <dcterms:created xsi:type="dcterms:W3CDTF">2020-04-13T14:43:59Z</dcterms:created>
  <dcterms:modified xsi:type="dcterms:W3CDTF">2020-04-13T20:11:05Z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0x010100D5C195E3D730BD40957A7D3FF863FF1E</vt:lpwstr>
  </property>
</Properties>
</file>