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64" r:id="rId6"/>
    <p:sldId id="259" r:id="rId7"/>
    <p:sldId id="267" r:id="rId8"/>
    <p:sldId id="260" r:id="rId9"/>
    <p:sldId id="268" r:id="rId10"/>
    <p:sldId id="269" r:id="rId11"/>
    <p:sldId id="261" r:id="rId12"/>
    <p:sldId id="270" r:id="rId13"/>
    <p:sldId id="262" r:id="rId14"/>
    <p:sldId id="271" r:id="rId1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ohyEog1akfKJRRdWquyApPmp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>
        <p:guide orient="horz" pos="1077"/>
        <p:guide pos="2721"/>
        <p:guide pos="2438"/>
        <p:guide pos="416"/>
        <p:guide pos="1191"/>
        <p:guide pos="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vb" userId="d76eda019e9343e9" providerId="LiveId" clId="{96776F07-C89A-4C4B-A0E7-2E3161DAB523}"/>
    <pc:docChg chg="modSld">
      <pc:chgData name="a vb" userId="d76eda019e9343e9" providerId="LiveId" clId="{96776F07-C89A-4C4B-A0E7-2E3161DAB523}" dt="2024-01-02T09:52:59.808" v="7" actId="12"/>
      <pc:docMkLst>
        <pc:docMk/>
      </pc:docMkLst>
      <pc:sldChg chg="modSp mod">
        <pc:chgData name="a vb" userId="d76eda019e9343e9" providerId="LiveId" clId="{96776F07-C89A-4C4B-A0E7-2E3161DAB523}" dt="2024-01-02T09:52:59.808" v="7" actId="12"/>
        <pc:sldMkLst>
          <pc:docMk/>
          <pc:sldMk cId="0" sldId="262"/>
        </pc:sldMkLst>
        <pc:spChg chg="mod">
          <ac:chgData name="a vb" userId="d76eda019e9343e9" providerId="LiveId" clId="{96776F07-C89A-4C4B-A0E7-2E3161DAB523}" dt="2024-01-02T09:52:59.808" v="7" actId="12"/>
          <ac:spMkLst>
            <pc:docMk/>
            <pc:sldMk cId="0" sldId="262"/>
            <ac:spMk id="10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f9e8f15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3f9e8f156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52150" y="1851250"/>
            <a:ext cx="79833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5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52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[O</a:t>
            </a:r>
            <a:r>
              <a:rPr lang="fr" sz="52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ptimisez la gestion du stock d’une boutique en nettoyant ses données</a:t>
            </a:r>
            <a:r>
              <a:rPr lang="fr" sz="52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52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968964" y="358214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fr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COEFE Robet Christian</a:t>
            </a: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968964" y="3975103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[Business Intelligence </a:t>
            </a:r>
            <a:r>
              <a:rPr lang="fr" sz="2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nalyst]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968964" y="436805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[26/11/2023]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3E80CA-8286-7D85-20D4-1E6CB78E5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59" y="86710"/>
            <a:ext cx="9033641" cy="50567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328 articles vendus représentent 40% du total des articles vendus</a:t>
            </a:r>
          </a:p>
          <a:p>
            <a:pPr marL="114300" indent="0">
              <a:buNone/>
            </a:pPr>
            <a:endParaRPr lang="fr-FR" sz="2000" b="1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Le  top 20 des articles vendus se compose , en quantité du vin, du champagne et du cognac.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4477A7-7820-096D-CC52-80BB8E7F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" y="2139062"/>
            <a:ext cx="7961586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8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</a:t>
            </a:r>
            <a:endParaRPr dirty="0"/>
          </a:p>
        </p:txBody>
      </p:sp>
      <p:sp>
        <p:nvSpPr>
          <p:cNvPr id="97" name="Google Shape;97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3f9e8f1567_0_0"/>
          <p:cNvSpPr txBox="1">
            <a:spLocks noGrp="1"/>
          </p:cNvSpPr>
          <p:nvPr>
            <p:ph type="body" idx="1"/>
          </p:nvPr>
        </p:nvSpPr>
        <p:spPr>
          <a:xfrm>
            <a:off x="0" y="1390200"/>
            <a:ext cx="9144000" cy="3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Mettre en place une veille au niveau des stocks concernant les meilleurs afin de pas avoir de rupture de stock pour ces produits.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fr-FR" sz="2000" b="1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Eliminer de nos stocks les produits non-vendus et garder uniquement les produits qui se vendent.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fr-FR" sz="2000" b="1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Comme il s’agit d'un site internet  on pourrait faire les publicités sur différents réseaux sociaux</a:t>
            </a:r>
            <a:r>
              <a:rPr lang="fr-FR" sz="2000" b="1" dirty="0">
                <a:solidFill>
                  <a:srgbClr val="999999"/>
                </a:solidFill>
                <a:latin typeface="+mn-lt"/>
                <a:ea typeface="Montserrat"/>
                <a:cs typeface="Montserrat"/>
                <a:sym typeface="Montserrat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999999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DE5FD9-8CB3-1B02-B1FE-4C1B0EB1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</a:rPr>
              <a:t>Etudier les sites des concurrents pour améliorer le notre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000" b="1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</a:rPr>
              <a:t>Mettre en place un tunnel de ventes pour augmenter la fréquentation et améliorer les ventes 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000" b="1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</a:rPr>
              <a:t>Payer des référencements sur google pour augmenter la visibilité sur internet</a:t>
            </a:r>
          </a:p>
          <a:p>
            <a:pPr marL="114300" indent="0">
              <a:buNone/>
            </a:pPr>
            <a:r>
              <a:rPr lang="fr-FR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976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f9e8f1567_0_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3f9e8f1567_0_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Point sur les compétences apprises</a:t>
            </a:r>
            <a:endParaRPr dirty="0"/>
          </a:p>
        </p:txBody>
      </p:sp>
      <p:sp>
        <p:nvSpPr>
          <p:cNvPr id="105" name="Google Shape;105;g13f9e8f1567_0_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3f9e8f1567_0_7"/>
          <p:cNvSpPr txBox="1">
            <a:spLocks noGrp="1"/>
          </p:cNvSpPr>
          <p:nvPr>
            <p:ph type="body" idx="1"/>
          </p:nvPr>
        </p:nvSpPr>
        <p:spPr>
          <a:xfrm>
            <a:off x="1" y="1390200"/>
            <a:ext cx="9144000" cy="3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rgbClr val="999999"/>
              </a:buClr>
            </a:pPr>
            <a:r>
              <a:rPr lang="fr" sz="20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Qu’est-ce qui s’est bien passé pour vous dans ce travail de nettoyage ?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" sz="20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 Le rapprochement des fichiers 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sz="2000" b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D</a:t>
            </a:r>
            <a:r>
              <a:rPr lang="fr" sz="20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etecter les caracteristiques des produits 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sz="2000" b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" sz="20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 Supressions des lignes en double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sz="2000" b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B83320-1B0B-1DF5-1CAD-EC94C8C14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24" y="78828"/>
            <a:ext cx="8954814" cy="5064672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999999"/>
              </a:buClr>
            </a:pPr>
            <a:r>
              <a:rPr lang="fr" sz="22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Qu’est-ce que vous avez trouvé le plus difficile ?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sz="2200" b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2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C</a:t>
            </a:r>
            <a:r>
              <a:rPr lang="fr" sz="22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réation du dataset final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sz="2200" b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2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C</a:t>
            </a:r>
            <a:r>
              <a:rPr lang="fr" sz="22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réation des graphes </a:t>
            </a:r>
          </a:p>
          <a:p>
            <a:pPr marL="114300" indent="0">
              <a:buNone/>
            </a:pPr>
            <a:endParaRPr lang="fr-FR" sz="2000" b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114300" indent="0">
              <a:buNone/>
            </a:pPr>
            <a:endParaRPr lang="fr-FR" sz="2000" b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endParaRPr lang="fr-FR" sz="2000" b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r>
              <a:rPr lang="fr-FR" sz="20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Sur quelles tâches est-ce que vous pensez avoir besoin de plus d'entraînement ?</a:t>
            </a:r>
          </a:p>
          <a:p>
            <a:pPr marL="114300" indent="0">
              <a:buNone/>
            </a:pPr>
            <a:endParaRPr lang="fr-FR" sz="2000" b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L'utilisation des différentes bibliothèques python</a:t>
            </a:r>
          </a:p>
          <a:p>
            <a:pPr marL="114300" indent="0">
              <a:buNone/>
            </a:pPr>
            <a:endParaRPr lang="fr-FR" sz="2000" b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Les formules de statistique </a:t>
            </a:r>
          </a:p>
          <a:p>
            <a:pPr marL="114300" indent="0">
              <a:buNone/>
            </a:pPr>
            <a:endParaRPr lang="fr-FR" sz="2000" b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rgbClr val="99999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La maitrise du logiciel python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000" dirty="0">
              <a:solidFill>
                <a:srgbClr val="999999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sz="2000" dirty="0">
              <a:solidFill>
                <a:srgbClr val="999999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38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1" y="1390200"/>
            <a:ext cx="9144000" cy="3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L</a:t>
            </a:r>
            <a:r>
              <a:rPr lang="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e dataset est composé de 4 fichiers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sz="2000" b="1" u="sng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Importation des Libairies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Pandas pour la manipulation et l’analyse des données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Seaborn </a:t>
            </a: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permet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la Création de </a:t>
            </a: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statistiques 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pour exploration et la comprehension  des données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NumPy permet de manipuler des tableaux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multidimensionnels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pour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réaliser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des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calculs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mathématiques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Chardet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permet de determiner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l’encodage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du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fichier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Plotly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permet de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réaliser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des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graphiques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pour la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visualisation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des données</a:t>
            </a:r>
            <a:endParaRPr lang="fr-FR" sz="2000" b="1" i="1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2000" i="1" dirty="0">
              <a:solidFill>
                <a:srgbClr val="999999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i="1" dirty="0">
              <a:solidFill>
                <a:srgbClr val="999999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i="1" dirty="0">
              <a:solidFill>
                <a:srgbClr val="999999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67692F4-8AA7-5B8B-1D53-6F76796115D0}"/>
              </a:ext>
            </a:extLst>
          </p:cNvPr>
          <p:cNvSpPr txBox="1"/>
          <p:nvPr/>
        </p:nvSpPr>
        <p:spPr>
          <a:xfrm>
            <a:off x="0" y="1"/>
            <a:ext cx="9080938" cy="614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sz="2000" b="1" u="sng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Caractéristiques des fichiers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Le fichier Erp sous format Excel</a:t>
            </a:r>
          </a:p>
          <a:p>
            <a:pPr marL="4000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L</a:t>
            </a:r>
            <a:r>
              <a:rPr lang="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e fichier Web sous format Excel</a:t>
            </a:r>
          </a:p>
          <a:p>
            <a:pPr marL="4000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L</a:t>
            </a:r>
            <a:r>
              <a:rPr lang="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e fichier Liaison sous format Excel</a:t>
            </a:r>
          </a:p>
          <a:p>
            <a:pPr marL="4000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L</a:t>
            </a:r>
            <a:r>
              <a:rPr lang="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e fichier Caractéristique sous format CSV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</a:pPr>
            <a:endParaRPr lang="fr" sz="2000" b="1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4000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endParaRPr lang="fr" sz="2000" b="1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sz="2000" b="1" u="sng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Traitement réalisés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Recherche des colonnes vides ou comportant des doublons</a:t>
            </a:r>
            <a:endParaRPr lang="fr" sz="2000" b="1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Recherche des lignes vides ou comportant des doublons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Recherche des colonnes incohérents ou des données manques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Suppressions des  lignes, des colonnes vides et des doublons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Réalisation de calculs et de graphiques </a:t>
            </a:r>
            <a:endParaRPr lang="fr-FR" sz="2000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000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451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0" y="1390200"/>
            <a:ext cx="9144000" cy="3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Choix des attributs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sz="2000" b="1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sz="2000" b="1" u="sng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Clés utilisés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P</a:t>
            </a:r>
            <a:r>
              <a:rPr lang="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roduct_id permet de lier le fichier Erp et Liaison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I</a:t>
            </a:r>
            <a:r>
              <a:rPr lang="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d_web et SKU  permet de lier le fichier Df_final et Web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P</a:t>
            </a:r>
            <a:r>
              <a:rPr lang="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ost_name permet de lier le fichier Df_final et Df_cara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sz="2000" b="1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sz="2000" b="1" u="sng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Vigilances particulières au cours du traitements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Le choix de la jointure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L</a:t>
            </a:r>
            <a:r>
              <a:rPr lang="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a supression des lignes en doubles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L</a:t>
            </a:r>
            <a:r>
              <a:rPr lang="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es lignes sans correspondance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endParaRPr lang="fr" dirty="0">
              <a:solidFill>
                <a:srgbClr val="999999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endParaRPr lang="fr" dirty="0">
              <a:solidFill>
                <a:srgbClr val="999999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dirty="0">
              <a:solidFill>
                <a:srgbClr val="999999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endParaRPr dirty="0">
              <a:solidFill>
                <a:srgbClr val="43434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B87062-87B1-8241-96C2-CB0332DB7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069" y="189186"/>
            <a:ext cx="8635231" cy="4379689"/>
          </a:xfrm>
        </p:spPr>
        <p:txBody>
          <a:bodyPr/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sz="2000" b="1" u="sng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Difficultés ou pièges rencontrés</a:t>
            </a:r>
          </a:p>
          <a:p>
            <a:pPr>
              <a:buClr>
                <a:srgbClr val="999999"/>
              </a:buClr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L’encodage du fichier Caractéristique </a:t>
            </a:r>
            <a:endParaRPr lang="fr" sz="2000" b="1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R</a:t>
            </a:r>
            <a:r>
              <a:rPr lang="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enomer la colonne SKU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C</a:t>
            </a:r>
            <a:r>
              <a:rPr lang="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hoix des colonnes à conserver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sz="2000" dirty="0"/>
              <a:t>Fichier de la fusion finale.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6D3406-48AB-09B2-C68B-DD10D1B4B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2330066"/>
            <a:ext cx="8635230" cy="21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6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ED36B47-8E3E-2949-39FC-BEAB3B96D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4062"/>
            <a:ext cx="7023538" cy="276608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127E173-EBFF-737F-B785-1287ED9A05E9}"/>
              </a:ext>
            </a:extLst>
          </p:cNvPr>
          <p:cNvSpPr txBox="1"/>
          <p:nvPr/>
        </p:nvSpPr>
        <p:spPr>
          <a:xfrm>
            <a:off x="134007" y="4256690"/>
            <a:ext cx="756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La majorité des prix des produits sont inférieur à 150€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La majorité des produits commercialisés  sont en stock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EF928E-3355-6511-FDA7-B4C0A6761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76" y="157655"/>
            <a:ext cx="8729824" cy="482819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525D3D-5418-07BE-824A-D564C5541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3" y="157655"/>
            <a:ext cx="8737707" cy="157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5BE7A8-5205-1C1B-A44C-548CA879F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8" y="2136228"/>
            <a:ext cx="3377477" cy="243264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1A10829-13BC-C747-DE6A-D5BDEAAEC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736" y="2136228"/>
            <a:ext cx="2987564" cy="24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1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CA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-1" y="1390200"/>
            <a:ext cx="9143671" cy="3694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i="1" dirty="0">
              <a:solidFill>
                <a:srgbClr val="99999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i="1" dirty="0">
              <a:solidFill>
                <a:srgbClr val="99999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i="1" dirty="0">
                <a:solidFill>
                  <a:srgbClr val="9999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 </a:t>
            </a:r>
            <a:endParaRPr lang="fr" i="1" dirty="0">
              <a:solidFill>
                <a:srgbClr val="99999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endParaRPr lang="fr" i="1" dirty="0">
              <a:solidFill>
                <a:srgbClr val="99999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endParaRPr lang="fr" i="1" dirty="0">
              <a:solidFill>
                <a:srgbClr val="99999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AA551-4C45-78BB-263A-D554ADFC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A0CA68-F6AB-60D8-F8F7-C0F20050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" y="1390200"/>
            <a:ext cx="8663152" cy="36981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61C5E3-3EFC-1075-D07D-770AC717E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655" y="55178"/>
            <a:ext cx="8674645" cy="4989787"/>
          </a:xfrm>
        </p:spPr>
        <p:txBody>
          <a:bodyPr/>
          <a:lstStyle/>
          <a:p>
            <a:pPr>
              <a:buClr>
                <a:srgbClr val="999999"/>
              </a:buClr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Le chiffre d'affaires est de 70 318,6€.</a:t>
            </a:r>
          </a:p>
          <a:p>
            <a:pPr marL="114300" indent="0">
              <a:buClr>
                <a:srgbClr val="999999"/>
              </a:buClr>
              <a:buNone/>
            </a:pPr>
            <a:endParaRPr lang="fr-FR" sz="2000" b="1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>
              <a:buClr>
                <a:srgbClr val="999999"/>
              </a:buClr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La proportion de la participation du top 20 des ventes   du site  web au chiffre d’affaires est de  56% soit 462 articles sur 825 articles.</a:t>
            </a:r>
          </a:p>
          <a:p>
            <a:pPr marL="114300" indent="0">
              <a:buClr>
                <a:srgbClr val="999999"/>
              </a:buClr>
              <a:buNone/>
            </a:pPr>
            <a:endParaRPr lang="fr-FR" sz="2000" b="1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>
              <a:buClr>
                <a:srgbClr val="999999"/>
              </a:buClr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Le top 20 se compose 6 champagnes, 1 cognac,  et 13  vins.</a:t>
            </a:r>
          </a:p>
          <a:p>
            <a:pPr>
              <a:buClr>
                <a:srgbClr val="999999"/>
              </a:buClr>
              <a:buFont typeface="Wingdings" panose="05000000000000000000" pitchFamily="2" charset="2"/>
              <a:buChar char="v"/>
            </a:pPr>
            <a:endParaRPr lang="fr-FR" i="1" dirty="0">
              <a:solidFill>
                <a:srgbClr val="99999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A29B4E-3167-0FA6-4747-F680382C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5" y="2656800"/>
            <a:ext cx="4567728" cy="24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65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4626</TotalTime>
  <Words>554</Words>
  <Application>Microsoft Office PowerPoint</Application>
  <PresentationFormat>Affichage à l'écran (16:9)</PresentationFormat>
  <Paragraphs>109</Paragraphs>
  <Slides>14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Wingdings</vt:lpstr>
      <vt:lpstr>Arial</vt:lpstr>
      <vt:lpstr>Calibri</vt:lpstr>
      <vt:lpstr>Montserrat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a vb</cp:lastModifiedBy>
  <cp:revision>22</cp:revision>
  <dcterms:modified xsi:type="dcterms:W3CDTF">2024-11-27T08:42:53Z</dcterms:modified>
</cp:coreProperties>
</file>