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5" r:id="rId4"/>
    <p:sldId id="272" r:id="rId5"/>
    <p:sldId id="273" r:id="rId6"/>
    <p:sldId id="276" r:id="rId7"/>
    <p:sldId id="274" r:id="rId8"/>
    <p:sldId id="275" r:id="rId9"/>
    <p:sldId id="264" r:id="rId10"/>
    <p:sldId id="266" r:id="rId11"/>
    <p:sldId id="269" r:id="rId12"/>
    <p:sldId id="280" r:id="rId13"/>
    <p:sldId id="279" r:id="rId14"/>
    <p:sldId id="281" r:id="rId15"/>
    <p:sldId id="267" r:id="rId16"/>
    <p:sldId id="270" r:id="rId17"/>
    <p:sldId id="268" r:id="rId18"/>
    <p:sldId id="271" r:id="rId19"/>
    <p:sldId id="278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F26B43"/>
          </p15:clr>
        </p15:guide>
        <p15:guide id="2" pos="2592" userDrawn="1">
          <p15:clr>
            <a:srgbClr val="F26B43"/>
          </p15:clr>
        </p15:guide>
        <p15:guide id="3" orient="horz" pos="2880" userDrawn="1">
          <p15:clr>
            <a:srgbClr val="F26B43"/>
          </p15:clr>
        </p15:guide>
        <p15:guide id="4" pos="5112" userDrawn="1">
          <p15:clr>
            <a:srgbClr val="F26B43"/>
          </p15:clr>
        </p15:guide>
        <p15:guide id="5" orient="horz" pos="3768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34" y="60"/>
      </p:cViewPr>
      <p:guideLst>
        <p:guide orient="horz" pos="1416"/>
        <p:guide pos="2592"/>
        <p:guide orient="horz" pos="2880"/>
        <p:guide pos="5112"/>
        <p:guide orient="horz" pos="3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BF8E-08CF-405D-8C40-00668DD84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B61F-4650-4088-B5FA-22B8E99EC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BE803-FC6D-4F91-AC3C-7833A9D4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A7FB7-D506-402B-BB59-3D4BAD94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B0AB7-8BFA-4CFE-8B3E-AD01367B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2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5EBC-0F8A-40DD-9500-253F896B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F1BF5-718B-426E-BA3D-222C7A32F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B666-68C4-4A2E-A43E-086E179C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770C1-7FEE-466D-B60B-E763F3DC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DCB1A-BE36-41ED-894B-2C913C87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6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B1EF1-ED70-4E60-B218-833528DF2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535A2-A4ED-41EB-9695-11462D175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26858-4CCD-4FED-94B2-4D697582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1788B-23D1-43F2-A1F1-7C6D9F4C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BE581-CDE6-4925-8638-5518DB8A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7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9309-A3D1-40B6-8F79-DFE3FA63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54D7-30F2-4417-9E1E-656773FEA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3D407-A86C-4A8A-9D53-9E647434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124EB-E367-4935-B3BA-382A0163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66635-8F4D-4DE5-A144-81A27903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8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FA25-8068-4AE4-8EA3-CF0F5058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31247-F616-47A8-AC2E-C6DB99C64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35490-2281-4644-9582-1D0E5D9B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3624-29B5-47AE-9EED-C1D597C8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0DF0-4762-4457-9C8C-13ED3084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3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7F97-3408-484B-B7CB-1581CB6D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D8FD-306B-4DED-8B9D-4018DB9E5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64A2A-08CC-4CB7-A13B-8BA92B959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F8C0F-E2BF-45A0-A645-D33A3B6D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A8C2F-4C6F-4B8A-BEE1-4306A8FA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44351-4C00-46A8-A43D-F6A01F25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3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0463-9576-46D6-BFBF-8F856FE0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EC2A8-5184-4B37-A3CD-D9CC3443C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DF0CC-F1D2-49F2-BED7-9A0F07AA1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B853D-2399-4C28-A71D-9CE9B43F1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C4072-2141-45EB-BF1D-44591ACA3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7D40C-094D-438D-9F2F-4B7F83B8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12935-C99D-473E-BE68-8B6A1FA2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94B5D-DC01-4BD3-9178-8F5806BC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6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5E3B-A785-46A7-A7F6-FEA754B6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C52A5-F62A-4EA9-BE13-3788F7E5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DC393-9B14-4B90-8301-4063261C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4E2FB-3024-4417-A2F0-B8EE0EFA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1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72A6A-B8A4-44C3-A27B-5BB8CF6C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24CF4-C3DC-4D04-82F0-884170F8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EBB25-1254-4994-9DCB-4FA55686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4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33E0-2DBF-4D93-8297-05114F62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06BF-374C-48E2-B11B-4834C2F77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9AC33-EB98-4EA2-A979-914BF9ED1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94794-EA88-49F8-A462-25DB4B7D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7724F-883E-4D57-BAEB-044B2C4C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DE2BE-7754-424E-8B76-730AEAB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1541-B704-41D3-982E-2A364BA8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AB79E-4097-4772-BF90-0B7628A36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7CB88-67D3-4835-8797-36CFC5AA6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036F0-6B90-4C78-A19A-F266B207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FA034-1764-4461-81A2-421C7F57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E903E-5726-431F-97CE-E303B7E2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5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2A240-93C1-4CA5-84FF-BC51613F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4B0FA-8C0C-4E27-AA31-E199070A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4ACF8-996E-4091-BB4B-37B929A9D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D93F7-D765-46CF-9ED7-783E7BCB2F3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C824B-3D68-43A0-A942-3FD3E8F84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325F0-7E13-4EB4-A7FB-5C85E5C25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F1F973-0288-4A5F-84C7-895C2FDBD424}"/>
              </a:ext>
            </a:extLst>
          </p:cNvPr>
          <p:cNvSpPr txBox="1"/>
          <p:nvPr/>
        </p:nvSpPr>
        <p:spPr>
          <a:xfrm>
            <a:off x="4153962" y="2555735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9000"/>
                </a:solidFill>
                <a:latin typeface="Montserrat" panose="00000500000000000000" pitchFamily="2" charset="0"/>
              </a:rPr>
              <a:t>Robert Doe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93B99-A777-4BB0-BC48-78A2DCDC6A75}"/>
              </a:ext>
            </a:extLst>
          </p:cNvPr>
          <p:cNvSpPr txBox="1"/>
          <p:nvPr/>
        </p:nvSpPr>
        <p:spPr>
          <a:xfrm>
            <a:off x="4188875" y="3629502"/>
            <a:ext cx="369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@bobcumulus      www.codeden.org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362B8-8F74-45FB-86D9-C0846A43920E}"/>
              </a:ext>
            </a:extLst>
          </p:cNvPr>
          <p:cNvSpPr txBox="1"/>
          <p:nvPr/>
        </p:nvSpPr>
        <p:spPr>
          <a:xfrm>
            <a:off x="4153962" y="3238977"/>
            <a:ext cx="141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INSTRUCTOR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3E78CE-6314-4519-92EF-E9C2DA18F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7" b="16704"/>
          <a:stretch/>
        </p:blipFill>
        <p:spPr>
          <a:xfrm>
            <a:off x="792257" y="1947268"/>
            <a:ext cx="2960593" cy="2960593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5745F4-5322-4835-9375-E6D692A0D3D5}"/>
              </a:ext>
            </a:extLst>
          </p:cNvPr>
          <p:cNvSpPr/>
          <p:nvPr/>
        </p:nvSpPr>
        <p:spPr>
          <a:xfrm flipV="1">
            <a:off x="838200" y="2476560"/>
            <a:ext cx="10248900" cy="45719"/>
          </a:xfrm>
          <a:prstGeom prst="rect">
            <a:avLst/>
          </a:prstGeom>
          <a:solidFill>
            <a:srgbClr val="F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E9C44-1D53-4BDC-85F1-5F88CA103B3A}"/>
              </a:ext>
            </a:extLst>
          </p:cNvPr>
          <p:cNvSpPr txBox="1"/>
          <p:nvPr/>
        </p:nvSpPr>
        <p:spPr>
          <a:xfrm>
            <a:off x="838200" y="1463070"/>
            <a:ext cx="610218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Programming: Operators</a:t>
            </a:r>
          </a:p>
        </p:txBody>
      </p:sp>
    </p:spTree>
    <p:extLst>
      <p:ext uri="{BB962C8B-B14F-4D97-AF65-F5344CB8AC3E}">
        <p14:creationId xmlns:p14="http://schemas.microsoft.com/office/powerpoint/2010/main" val="15571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1.48148E-6 L -0.03008 0.3307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652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-4.07407E-6 L -0.09089 0.3731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1865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4.07407E-6 L -0.12356 0.3907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195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1.48148E-6 L -0.12617 0.363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1817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7" dur="2200" fill="hold"/>
                                        <p:tgtEl>
                                          <p:spTgt spid="1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9" dur="2200" fill="hold"/>
                                        <p:tgtEl>
                                          <p:spTgt spid="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2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6FA23B-AFED-46E8-91EB-F49D46080A1B}"/>
              </a:ext>
            </a:extLst>
          </p:cNvPr>
          <p:cNvSpPr txBox="1"/>
          <p:nvPr/>
        </p:nvSpPr>
        <p:spPr>
          <a:xfrm>
            <a:off x="4424709" y="203776"/>
            <a:ext cx="3342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Arithmetic 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7547-E8A3-4B98-A961-95DBEAC696C0}"/>
              </a:ext>
            </a:extLst>
          </p:cNvPr>
          <p:cNvSpPr txBox="1"/>
          <p:nvPr/>
        </p:nvSpPr>
        <p:spPr>
          <a:xfrm>
            <a:off x="780928" y="1861218"/>
            <a:ext cx="1053034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/>
              <a:t> 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arithmetic operator is a mathematical function that takes two operands and performs a calculation on them</a:t>
            </a:r>
          </a:p>
        </p:txBody>
      </p:sp>
    </p:spTree>
    <p:extLst>
      <p:ext uri="{BB962C8B-B14F-4D97-AF65-F5344CB8AC3E}">
        <p14:creationId xmlns:p14="http://schemas.microsoft.com/office/powerpoint/2010/main" val="403301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238AEF-3B1F-4B32-9EC7-92AEA2A5CCB8}"/>
              </a:ext>
            </a:extLst>
          </p:cNvPr>
          <p:cNvSpPr txBox="1"/>
          <p:nvPr/>
        </p:nvSpPr>
        <p:spPr>
          <a:xfrm>
            <a:off x="1180011" y="1740068"/>
            <a:ext cx="101954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</a:rPr>
              <a:t>*                        /                         %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A5E58-E042-4115-9942-DBA9648BC7FE}"/>
              </a:ext>
            </a:extLst>
          </p:cNvPr>
          <p:cNvSpPr txBox="1"/>
          <p:nvPr/>
        </p:nvSpPr>
        <p:spPr>
          <a:xfrm>
            <a:off x="4247675" y="3712426"/>
            <a:ext cx="27254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</a:rPr>
              <a:t>+           -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E736D-B98B-4C7D-930F-2FC0789911D7}"/>
              </a:ext>
            </a:extLst>
          </p:cNvPr>
          <p:cNvSpPr txBox="1"/>
          <p:nvPr/>
        </p:nvSpPr>
        <p:spPr>
          <a:xfrm>
            <a:off x="724892" y="2386399"/>
            <a:ext cx="152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Multiplication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1F252-5E56-48B4-9993-B0AFC2FB90AB}"/>
              </a:ext>
            </a:extLst>
          </p:cNvPr>
          <p:cNvSpPr txBox="1"/>
          <p:nvPr/>
        </p:nvSpPr>
        <p:spPr>
          <a:xfrm>
            <a:off x="5394885" y="257106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Division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3B2A4A-F437-467B-800A-0F238B7EB1F8}"/>
              </a:ext>
            </a:extLst>
          </p:cNvPr>
          <p:cNvSpPr txBox="1"/>
          <p:nvPr/>
        </p:nvSpPr>
        <p:spPr>
          <a:xfrm>
            <a:off x="10345795" y="2575911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Modulo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3BC1B-7877-4C74-BC5C-D9A67B6EFDAB}"/>
              </a:ext>
            </a:extLst>
          </p:cNvPr>
          <p:cNvSpPr txBox="1"/>
          <p:nvPr/>
        </p:nvSpPr>
        <p:spPr>
          <a:xfrm>
            <a:off x="10139424" y="2940397"/>
            <a:ext cx="134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(Remainder)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1EF1A-0E6D-4486-BA1D-40C7C9D8B691}"/>
              </a:ext>
            </a:extLst>
          </p:cNvPr>
          <p:cNvSpPr txBox="1"/>
          <p:nvPr/>
        </p:nvSpPr>
        <p:spPr>
          <a:xfrm>
            <a:off x="4107227" y="457200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96064-0E01-4F56-95D5-82B80416B6EE}"/>
              </a:ext>
            </a:extLst>
          </p:cNvPr>
          <p:cNvSpPr txBox="1"/>
          <p:nvPr/>
        </p:nvSpPr>
        <p:spPr>
          <a:xfrm>
            <a:off x="6169505" y="4543423"/>
            <a:ext cx="128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Subtraction</a:t>
            </a:r>
          </a:p>
        </p:txBody>
      </p:sp>
    </p:spTree>
    <p:extLst>
      <p:ext uri="{BB962C8B-B14F-4D97-AF65-F5344CB8AC3E}">
        <p14:creationId xmlns:p14="http://schemas.microsoft.com/office/powerpoint/2010/main" val="1875640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0DBFDA-14A9-4428-B8D0-ED00BBEC0F6B}"/>
              </a:ext>
            </a:extLst>
          </p:cNvPr>
          <p:cNvSpPr txBox="1"/>
          <p:nvPr/>
        </p:nvSpPr>
        <p:spPr>
          <a:xfrm>
            <a:off x="4424709" y="203776"/>
            <a:ext cx="32592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Order of Precedence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76FE96-5E58-4179-AD72-91200C14707C}"/>
              </a:ext>
            </a:extLst>
          </p:cNvPr>
          <p:cNvSpPr txBox="1"/>
          <p:nvPr/>
        </p:nvSpPr>
        <p:spPr>
          <a:xfrm>
            <a:off x="830825" y="1949708"/>
            <a:ext cx="1053034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/>
              <a:t> 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Precedence, in programming, is 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rule that specifies the order in which certain operations need to be performed in an expression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15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4012-0EE0-4290-B142-E03EEBBA863B}"/>
              </a:ext>
            </a:extLst>
          </p:cNvPr>
          <p:cNvSpPr txBox="1"/>
          <p:nvPr/>
        </p:nvSpPr>
        <p:spPr>
          <a:xfrm>
            <a:off x="4424709" y="203776"/>
            <a:ext cx="32592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Order of Precedence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9C0AC-7F64-4075-971E-078EF2E319D8}"/>
              </a:ext>
            </a:extLst>
          </p:cNvPr>
          <p:cNvSpPr txBox="1"/>
          <p:nvPr/>
        </p:nvSpPr>
        <p:spPr>
          <a:xfrm>
            <a:off x="1342243" y="1740068"/>
            <a:ext cx="101954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</a:rPr>
              <a:t>*                        /                         %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F8637-FA6E-43FA-8636-4F086FA1B6F9}"/>
              </a:ext>
            </a:extLst>
          </p:cNvPr>
          <p:cNvSpPr txBox="1"/>
          <p:nvPr/>
        </p:nvSpPr>
        <p:spPr>
          <a:xfrm>
            <a:off x="578380" y="1132786"/>
            <a:ext cx="142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FIRST ORDER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D30D7-5FC1-4907-9697-F6DF29F4D13A}"/>
              </a:ext>
            </a:extLst>
          </p:cNvPr>
          <p:cNvSpPr txBox="1"/>
          <p:nvPr/>
        </p:nvSpPr>
        <p:spPr>
          <a:xfrm>
            <a:off x="578380" y="3244333"/>
            <a:ext cx="179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SECOND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B7FDA-D92F-40E2-8805-3DEAF9A2DD0C}"/>
              </a:ext>
            </a:extLst>
          </p:cNvPr>
          <p:cNvSpPr txBox="1"/>
          <p:nvPr/>
        </p:nvSpPr>
        <p:spPr>
          <a:xfrm>
            <a:off x="4958509" y="4346607"/>
            <a:ext cx="27254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</a:rPr>
              <a:t>+           -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067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3BF4D5-A971-4A76-B4FE-75AD87F4A615}"/>
              </a:ext>
            </a:extLst>
          </p:cNvPr>
          <p:cNvSpPr txBox="1"/>
          <p:nvPr/>
        </p:nvSpPr>
        <p:spPr>
          <a:xfrm>
            <a:off x="5196555" y="174279"/>
            <a:ext cx="17988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Illustration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ED68D6-7892-416B-883F-E4CFEA42486C}"/>
              </a:ext>
            </a:extLst>
          </p:cNvPr>
          <p:cNvSpPr txBox="1"/>
          <p:nvPr/>
        </p:nvSpPr>
        <p:spPr>
          <a:xfrm>
            <a:off x="1079824" y="1209056"/>
            <a:ext cx="248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2/3 + 4%2 + 2+3*2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DA8D-14AE-4619-A439-A9379B45F3FB}"/>
              </a:ext>
            </a:extLst>
          </p:cNvPr>
          <p:cNvSpPr txBox="1"/>
          <p:nvPr/>
        </p:nvSpPr>
        <p:spPr>
          <a:xfrm>
            <a:off x="1079824" y="2063234"/>
            <a:ext cx="248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6/3 + 7 % 2 + 3+ 2/2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BAB38F-E569-40CF-8790-D243BBF834E3}"/>
              </a:ext>
            </a:extLst>
          </p:cNvPr>
          <p:cNvSpPr txBox="1"/>
          <p:nvPr/>
        </p:nvSpPr>
        <p:spPr>
          <a:xfrm>
            <a:off x="1079824" y="3044002"/>
            <a:ext cx="248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1/3 + 1%2 + 1+2/1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0781F-E44E-4D9B-922D-080657D3E9A7}"/>
              </a:ext>
            </a:extLst>
          </p:cNvPr>
          <p:cNvSpPr txBox="1"/>
          <p:nvPr/>
        </p:nvSpPr>
        <p:spPr>
          <a:xfrm>
            <a:off x="1079824" y="4024770"/>
            <a:ext cx="274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-1 / 8 % 3 + 1 % 2 + 1+2/1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E4FA9-98AA-40B2-81EE-AC1FABA39CDB}"/>
              </a:ext>
            </a:extLst>
          </p:cNvPr>
          <p:cNvSpPr txBox="1"/>
          <p:nvPr/>
        </p:nvSpPr>
        <p:spPr>
          <a:xfrm>
            <a:off x="1079824" y="5003998"/>
            <a:ext cx="303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-1 /-8 % 2 + 2 % 1 + 1 + 2/1</a:t>
            </a:r>
          </a:p>
        </p:txBody>
      </p:sp>
    </p:spTree>
    <p:extLst>
      <p:ext uri="{BB962C8B-B14F-4D97-AF65-F5344CB8AC3E}">
        <p14:creationId xmlns:p14="http://schemas.microsoft.com/office/powerpoint/2010/main" val="1662010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6FA23B-AFED-46E8-91EB-F49D46080A1B}"/>
              </a:ext>
            </a:extLst>
          </p:cNvPr>
          <p:cNvSpPr txBox="1"/>
          <p:nvPr/>
        </p:nvSpPr>
        <p:spPr>
          <a:xfrm>
            <a:off x="4424709" y="203776"/>
            <a:ext cx="3243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Relational 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7547-E8A3-4B98-A961-95DBEAC696C0}"/>
              </a:ext>
            </a:extLst>
          </p:cNvPr>
          <p:cNvSpPr txBox="1"/>
          <p:nvPr/>
        </p:nvSpPr>
        <p:spPr>
          <a:xfrm>
            <a:off x="780928" y="1861218"/>
            <a:ext cx="1053034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Relational operators allow us compare values to determine if one is greater than, less than, equal to, or not equal to another.</a:t>
            </a:r>
          </a:p>
        </p:txBody>
      </p:sp>
    </p:spTree>
    <p:extLst>
      <p:ext uri="{BB962C8B-B14F-4D97-AF65-F5344CB8AC3E}">
        <p14:creationId xmlns:p14="http://schemas.microsoft.com/office/powerpoint/2010/main" val="6203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238AEF-3B1F-4B32-9EC7-92AEA2A5CCB8}"/>
              </a:ext>
            </a:extLst>
          </p:cNvPr>
          <p:cNvSpPr txBox="1"/>
          <p:nvPr/>
        </p:nvSpPr>
        <p:spPr>
          <a:xfrm>
            <a:off x="1180011" y="1740068"/>
            <a:ext cx="101040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</a:rPr>
              <a:t>==                     &lt;                           &gt;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A5E58-E042-4115-9942-DBA9648BC7FE}"/>
              </a:ext>
            </a:extLst>
          </p:cNvPr>
          <p:cNvSpPr txBox="1"/>
          <p:nvPr/>
        </p:nvSpPr>
        <p:spPr>
          <a:xfrm>
            <a:off x="1211589" y="3712426"/>
            <a:ext cx="10104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</a:rPr>
              <a:t>&lt;=                    &gt;=                        !=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727CE-D34D-455E-8BF8-176A3EB0FE7D}"/>
              </a:ext>
            </a:extLst>
          </p:cNvPr>
          <p:cNvSpPr txBox="1"/>
          <p:nvPr/>
        </p:nvSpPr>
        <p:spPr>
          <a:xfrm>
            <a:off x="1211589" y="2571065"/>
            <a:ext cx="101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Equal to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06E5F-7E0D-42FE-98C7-CEA9F9190CC7}"/>
              </a:ext>
            </a:extLst>
          </p:cNvPr>
          <p:cNvSpPr txBox="1"/>
          <p:nvPr/>
        </p:nvSpPr>
        <p:spPr>
          <a:xfrm>
            <a:off x="5444376" y="2571065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Less than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29949-71CB-4177-B181-DF19C3BE5EA0}"/>
              </a:ext>
            </a:extLst>
          </p:cNvPr>
          <p:cNvSpPr txBox="1"/>
          <p:nvPr/>
        </p:nvSpPr>
        <p:spPr>
          <a:xfrm>
            <a:off x="10308512" y="2571065"/>
            <a:ext cx="14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Greater than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11AA3-0FB9-457C-A7A5-29BA9FCEEDDC}"/>
              </a:ext>
            </a:extLst>
          </p:cNvPr>
          <p:cNvSpPr txBox="1"/>
          <p:nvPr/>
        </p:nvSpPr>
        <p:spPr>
          <a:xfrm>
            <a:off x="5103481" y="4640221"/>
            <a:ext cx="17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Greater or equal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E662D-EB75-48C2-B20E-C0B3742BB3F4}"/>
              </a:ext>
            </a:extLst>
          </p:cNvPr>
          <p:cNvSpPr txBox="1"/>
          <p:nvPr/>
        </p:nvSpPr>
        <p:spPr>
          <a:xfrm>
            <a:off x="1180011" y="4728089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Less or equal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455AB-78D6-4E9C-8B26-AC6A0ABC0A12}"/>
              </a:ext>
            </a:extLst>
          </p:cNvPr>
          <p:cNvSpPr txBox="1"/>
          <p:nvPr/>
        </p:nvSpPr>
        <p:spPr>
          <a:xfrm>
            <a:off x="10175290" y="4728089"/>
            <a:ext cx="1171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 Equal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503213-3376-4EDF-8861-68409DCB949B}"/>
              </a:ext>
            </a:extLst>
          </p:cNvPr>
          <p:cNvSpPr txBox="1"/>
          <p:nvPr/>
        </p:nvSpPr>
        <p:spPr>
          <a:xfrm>
            <a:off x="4439937" y="198598"/>
            <a:ext cx="3312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Relational Operators</a:t>
            </a:r>
          </a:p>
          <a:p>
            <a:r>
              <a:rPr lang="en-US" sz="2200" dirty="0">
                <a:solidFill>
                  <a:srgbClr val="FF9000"/>
                </a:solidFill>
                <a:latin typeface="Montserrat" panose="00000500000000000000" pitchFamily="2" charset="0"/>
              </a:rPr>
              <a:t>(Used for comparison)</a:t>
            </a:r>
          </a:p>
        </p:txBody>
      </p:sp>
    </p:spTree>
    <p:extLst>
      <p:ext uri="{BB962C8B-B14F-4D97-AF65-F5344CB8AC3E}">
        <p14:creationId xmlns:p14="http://schemas.microsoft.com/office/powerpoint/2010/main" val="2290184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6FA23B-AFED-46E8-91EB-F49D46080A1B}"/>
              </a:ext>
            </a:extLst>
          </p:cNvPr>
          <p:cNvSpPr txBox="1"/>
          <p:nvPr/>
        </p:nvSpPr>
        <p:spPr>
          <a:xfrm>
            <a:off x="3849522" y="233273"/>
            <a:ext cx="47355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Logical / Compound 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7547-E8A3-4B98-A961-95DBEAC696C0}"/>
              </a:ext>
            </a:extLst>
          </p:cNvPr>
          <p:cNvSpPr txBox="1"/>
          <p:nvPr/>
        </p:nvSpPr>
        <p:spPr>
          <a:xfrm>
            <a:off x="619433" y="1890715"/>
            <a:ext cx="11031794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/>
              <a:t> 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logical operator is a symbol or word used to connect two or more expressions such that the value of the compound expression produced depends only on that of the original expressions and on </a:t>
            </a:r>
          </a:p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meaning of the operator.</a:t>
            </a:r>
          </a:p>
        </p:txBody>
      </p:sp>
    </p:spTree>
    <p:extLst>
      <p:ext uri="{BB962C8B-B14F-4D97-AF65-F5344CB8AC3E}">
        <p14:creationId xmlns:p14="http://schemas.microsoft.com/office/powerpoint/2010/main" val="119013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5E9757-AE5A-4BB3-8750-9BA73BE0C2D6}"/>
              </a:ext>
            </a:extLst>
          </p:cNvPr>
          <p:cNvSpPr txBox="1"/>
          <p:nvPr/>
        </p:nvSpPr>
        <p:spPr>
          <a:xfrm flipH="1">
            <a:off x="1710813" y="1954162"/>
            <a:ext cx="9438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C000"/>
                </a:solidFill>
              </a:rPr>
              <a:t>&amp;&amp;               ||                   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2311F-2E7C-4C32-BAAA-D779582A0DB2}"/>
              </a:ext>
            </a:extLst>
          </p:cNvPr>
          <p:cNvSpPr txBox="1"/>
          <p:nvPr/>
        </p:nvSpPr>
        <p:spPr>
          <a:xfrm flipH="1">
            <a:off x="1887794" y="3028890"/>
            <a:ext cx="8908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AND                                                            OR                                                                      NOT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477EA-4FD0-45C2-B373-A6CF81EF69E5}"/>
              </a:ext>
            </a:extLst>
          </p:cNvPr>
          <p:cNvSpPr txBox="1"/>
          <p:nvPr/>
        </p:nvSpPr>
        <p:spPr>
          <a:xfrm>
            <a:off x="3849522" y="233273"/>
            <a:ext cx="47355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Logical / Compound Operators</a:t>
            </a:r>
          </a:p>
        </p:txBody>
      </p:sp>
    </p:spTree>
    <p:extLst>
      <p:ext uri="{BB962C8B-B14F-4D97-AF65-F5344CB8AC3E}">
        <p14:creationId xmlns:p14="http://schemas.microsoft.com/office/powerpoint/2010/main" val="2055833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5D728-FEA5-4D10-9FA5-122A3DFDF4E9}"/>
              </a:ext>
            </a:extLst>
          </p:cNvPr>
          <p:cNvSpPr txBox="1"/>
          <p:nvPr/>
        </p:nvSpPr>
        <p:spPr>
          <a:xfrm>
            <a:off x="5172510" y="144782"/>
            <a:ext cx="1321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Activity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9EBDC-0EB8-45DA-9FC3-98C3EB223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30" y="276730"/>
            <a:ext cx="430887" cy="430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3F46FA-D79B-4876-8DDD-943390651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96" y="6207996"/>
            <a:ext cx="369786" cy="369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8B58A5-039F-4D10-A008-8AE209FA8D83}"/>
              </a:ext>
            </a:extLst>
          </p:cNvPr>
          <p:cNvSpPr txBox="1"/>
          <p:nvPr/>
        </p:nvSpPr>
        <p:spPr>
          <a:xfrm>
            <a:off x="707617" y="2468096"/>
            <a:ext cx="10869560" cy="1921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the output for the following expressions</a:t>
            </a:r>
          </a:p>
          <a:p>
            <a:pPr algn="ctr">
              <a:lnSpc>
                <a:spcPct val="200000"/>
              </a:lnSpc>
            </a:pP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F191D-6411-48A4-906D-5706B06A685E}"/>
              </a:ext>
            </a:extLst>
          </p:cNvPr>
          <p:cNvSpPr txBox="1"/>
          <p:nvPr/>
        </p:nvSpPr>
        <p:spPr>
          <a:xfrm>
            <a:off x="11417020" y="5612368"/>
            <a:ext cx="61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PTO</a:t>
            </a:r>
          </a:p>
        </p:txBody>
      </p:sp>
    </p:spTree>
    <p:extLst>
      <p:ext uri="{BB962C8B-B14F-4D97-AF65-F5344CB8AC3E}">
        <p14:creationId xmlns:p14="http://schemas.microsoft.com/office/powerpoint/2010/main" val="31306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055EA8-BCC9-428F-9E9B-0FBCD359EF97}"/>
              </a:ext>
            </a:extLst>
          </p:cNvPr>
          <p:cNvSpPr txBox="1"/>
          <p:nvPr/>
        </p:nvSpPr>
        <p:spPr>
          <a:xfrm>
            <a:off x="5210778" y="174279"/>
            <a:ext cx="16706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Operators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E1A8D-692B-4360-9B0B-5098F4F8A8BE}"/>
              </a:ext>
            </a:extLst>
          </p:cNvPr>
          <p:cNvSpPr txBox="1"/>
          <p:nvPr/>
        </p:nvSpPr>
        <p:spPr>
          <a:xfrm>
            <a:off x="780928" y="1861218"/>
            <a:ext cx="1053034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/>
              <a:t> 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operator is a character or characters that determine the action that is to be performed or considered.</a:t>
            </a:r>
          </a:p>
        </p:txBody>
      </p:sp>
    </p:spTree>
    <p:extLst>
      <p:ext uri="{BB962C8B-B14F-4D97-AF65-F5344CB8AC3E}">
        <p14:creationId xmlns:p14="http://schemas.microsoft.com/office/powerpoint/2010/main" val="67252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A1ED0-7228-4121-B84B-686F8BCD3459}"/>
              </a:ext>
            </a:extLst>
          </p:cNvPr>
          <p:cNvSpPr txBox="1"/>
          <p:nvPr/>
        </p:nvSpPr>
        <p:spPr>
          <a:xfrm>
            <a:off x="5196555" y="174279"/>
            <a:ext cx="16818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Questions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18D9A7-3AA0-4BDA-BCB9-0ECBCBF03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30" y="276730"/>
            <a:ext cx="430887" cy="4308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7FD4CE-D5B3-4185-8DD4-ECAC5088B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930" y="6136755"/>
            <a:ext cx="430887" cy="4308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2C7E45-A161-44F7-A08F-1D856DD463B9}"/>
              </a:ext>
            </a:extLst>
          </p:cNvPr>
          <p:cNvSpPr txBox="1"/>
          <p:nvPr/>
        </p:nvSpPr>
        <p:spPr>
          <a:xfrm>
            <a:off x="1079824" y="1209056"/>
            <a:ext cx="248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10/3 + 15%3 + 2 + 4*2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578006-1D63-47FD-8504-A29BDE26855E}"/>
              </a:ext>
            </a:extLst>
          </p:cNvPr>
          <p:cNvSpPr txBox="1"/>
          <p:nvPr/>
        </p:nvSpPr>
        <p:spPr>
          <a:xfrm>
            <a:off x="1079824" y="1878568"/>
            <a:ext cx="27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19%3 + 11%3 + 7*3 + 4*2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1E2F0-79F8-4EBF-BAB5-891EA5C53321}"/>
              </a:ext>
            </a:extLst>
          </p:cNvPr>
          <p:cNvSpPr txBox="1"/>
          <p:nvPr/>
        </p:nvSpPr>
        <p:spPr>
          <a:xfrm>
            <a:off x="1079824" y="2583722"/>
            <a:ext cx="248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11/3 + 10%3 + -5 + 7*1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CAF69D-0D88-4A56-9BDC-043E253FB123}"/>
              </a:ext>
            </a:extLst>
          </p:cNvPr>
          <p:cNvSpPr txBox="1"/>
          <p:nvPr/>
        </p:nvSpPr>
        <p:spPr>
          <a:xfrm>
            <a:off x="1079824" y="3288876"/>
            <a:ext cx="27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10/3 + 21%20 + 2 + 10*2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DA395D-7D8B-4E10-A568-C3B69CFBD808}"/>
              </a:ext>
            </a:extLst>
          </p:cNvPr>
          <p:cNvSpPr txBox="1"/>
          <p:nvPr/>
        </p:nvSpPr>
        <p:spPr>
          <a:xfrm>
            <a:off x="1079823" y="3994030"/>
            <a:ext cx="282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110/4 + 15%3 + 21 + 41*2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C78848-F1C0-4F41-9F8B-ACE9994796F4}"/>
              </a:ext>
            </a:extLst>
          </p:cNvPr>
          <p:cNvSpPr txBox="1"/>
          <p:nvPr/>
        </p:nvSpPr>
        <p:spPr>
          <a:xfrm>
            <a:off x="1028204" y="4614085"/>
            <a:ext cx="308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11%4%2 + 15*3%3 + 21 + 41*2</a:t>
            </a:r>
          </a:p>
        </p:txBody>
      </p:sp>
    </p:spTree>
    <p:extLst>
      <p:ext uri="{BB962C8B-B14F-4D97-AF65-F5344CB8AC3E}">
        <p14:creationId xmlns:p14="http://schemas.microsoft.com/office/powerpoint/2010/main" val="292979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055EA8-BCC9-428F-9E9B-0FBCD359EF97}"/>
              </a:ext>
            </a:extLst>
          </p:cNvPr>
          <p:cNvSpPr txBox="1"/>
          <p:nvPr/>
        </p:nvSpPr>
        <p:spPr>
          <a:xfrm>
            <a:off x="5210778" y="174279"/>
            <a:ext cx="16706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Operators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E1A8D-692B-4360-9B0B-5098F4F8A8BE}"/>
              </a:ext>
            </a:extLst>
          </p:cNvPr>
          <p:cNvSpPr txBox="1"/>
          <p:nvPr/>
        </p:nvSpPr>
        <p:spPr>
          <a:xfrm>
            <a:off x="780928" y="1861218"/>
            <a:ext cx="1053034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Operators are symbols that tell the compiler to perform specific mathematical or logical manipulations.</a:t>
            </a:r>
          </a:p>
        </p:txBody>
      </p:sp>
    </p:spTree>
    <p:extLst>
      <p:ext uri="{BB962C8B-B14F-4D97-AF65-F5344CB8AC3E}">
        <p14:creationId xmlns:p14="http://schemas.microsoft.com/office/powerpoint/2010/main" val="221210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606C7B-593F-4F0B-8BD6-E8FE7B037301}"/>
              </a:ext>
            </a:extLst>
          </p:cNvPr>
          <p:cNvSpPr txBox="1"/>
          <p:nvPr/>
        </p:nvSpPr>
        <p:spPr>
          <a:xfrm>
            <a:off x="5210778" y="174279"/>
            <a:ext cx="19704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Assignment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F3582-984F-4897-87B2-AEED389973C0}"/>
              </a:ext>
            </a:extLst>
          </p:cNvPr>
          <p:cNvSpPr txBox="1"/>
          <p:nvPr/>
        </p:nvSpPr>
        <p:spPr>
          <a:xfrm>
            <a:off x="780928" y="1861218"/>
            <a:ext cx="10530349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sz="2200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 process or act of </a:t>
            </a:r>
            <a:r>
              <a:rPr lang="en-US" sz="2200" b="1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giving a value to a variable </a:t>
            </a:r>
            <a:r>
              <a:rPr lang="en-US" sz="2200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is known as assignment in programming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87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606C7B-593F-4F0B-8BD6-E8FE7B037301}"/>
              </a:ext>
            </a:extLst>
          </p:cNvPr>
          <p:cNvSpPr txBox="1"/>
          <p:nvPr/>
        </p:nvSpPr>
        <p:spPr>
          <a:xfrm>
            <a:off x="5210778" y="174279"/>
            <a:ext cx="19704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Assignment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F3582-984F-4897-87B2-AEED389973C0}"/>
              </a:ext>
            </a:extLst>
          </p:cNvPr>
          <p:cNvSpPr txBox="1"/>
          <p:nvPr/>
        </p:nvSpPr>
        <p:spPr>
          <a:xfrm>
            <a:off x="707186" y="1566952"/>
            <a:ext cx="10530349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sz="2200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 equal sign in </a:t>
            </a:r>
            <a:r>
              <a:rPr lang="en-US" sz="2200" b="1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Mathematics </a:t>
            </a:r>
            <a:r>
              <a:rPr lang="en-US" sz="2200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is known as the </a:t>
            </a:r>
            <a:r>
              <a:rPr lang="en-US" sz="2200" b="1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Assignment</a:t>
            </a:r>
            <a:r>
              <a:rPr lang="en-US" sz="2200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operator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EF4639-AB8B-46FA-B99B-9640AA65E056}"/>
              </a:ext>
            </a:extLst>
          </p:cNvPr>
          <p:cNvSpPr txBox="1"/>
          <p:nvPr/>
        </p:nvSpPr>
        <p:spPr>
          <a:xfrm>
            <a:off x="5747988" y="3729066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04745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94563-39CC-4E10-B41C-47DDD86A5C3D}"/>
              </a:ext>
            </a:extLst>
          </p:cNvPr>
          <p:cNvSpPr txBox="1"/>
          <p:nvPr/>
        </p:nvSpPr>
        <p:spPr>
          <a:xfrm>
            <a:off x="5210778" y="174279"/>
            <a:ext cx="11945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Syntax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484BA-C25C-4ED9-80CF-1A1A1624CE61}"/>
              </a:ext>
            </a:extLst>
          </p:cNvPr>
          <p:cNvSpPr txBox="1"/>
          <p:nvPr/>
        </p:nvSpPr>
        <p:spPr>
          <a:xfrm>
            <a:off x="285135" y="1316876"/>
            <a:ext cx="7659329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sz="2200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 Assignment has two parts: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992A9-9F35-4C6B-A4AE-291FE0E32093}"/>
              </a:ext>
            </a:extLst>
          </p:cNvPr>
          <p:cNvSpPr txBox="1"/>
          <p:nvPr/>
        </p:nvSpPr>
        <p:spPr>
          <a:xfrm>
            <a:off x="5088193" y="3671703"/>
            <a:ext cx="3190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C000"/>
                </a:solidFill>
              </a:rPr>
              <a:t>LHS =  RHS</a:t>
            </a:r>
          </a:p>
        </p:txBody>
      </p:sp>
    </p:spTree>
    <p:extLst>
      <p:ext uri="{BB962C8B-B14F-4D97-AF65-F5344CB8AC3E}">
        <p14:creationId xmlns:p14="http://schemas.microsoft.com/office/powerpoint/2010/main" val="316399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01F7FB-7C5F-405C-954D-D65B67EB48C8}"/>
              </a:ext>
            </a:extLst>
          </p:cNvPr>
          <p:cNvSpPr txBox="1"/>
          <p:nvPr/>
        </p:nvSpPr>
        <p:spPr>
          <a:xfrm>
            <a:off x="5210778" y="174279"/>
            <a:ext cx="11063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Usage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2B77BF-3D6B-43D6-B9FC-1CC874D8F959}"/>
              </a:ext>
            </a:extLst>
          </p:cNvPr>
          <p:cNvSpPr txBox="1"/>
          <p:nvPr/>
        </p:nvSpPr>
        <p:spPr>
          <a:xfrm>
            <a:off x="1374353" y="1548580"/>
            <a:ext cx="23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Container</a:t>
            </a:r>
            <a:r>
              <a:rPr lang="en-US" dirty="0"/>
              <a:t> </a:t>
            </a:r>
            <a:r>
              <a:rPr lang="en-US" b="1" dirty="0"/>
              <a:t>= expression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851D3-0B34-42DD-A447-A0787442AB93}"/>
              </a:ext>
            </a:extLst>
          </p:cNvPr>
          <p:cNvSpPr txBox="1"/>
          <p:nvPr/>
        </p:nvSpPr>
        <p:spPr>
          <a:xfrm>
            <a:off x="1374353" y="2304124"/>
            <a:ext cx="216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Container</a:t>
            </a:r>
            <a:r>
              <a:rPr lang="en-US" dirty="0"/>
              <a:t> </a:t>
            </a:r>
            <a:r>
              <a:rPr lang="en-US" b="1" dirty="0"/>
              <a:t>= constant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19B2A-D81C-4163-8CA5-43BFB5F2FCBA}"/>
              </a:ext>
            </a:extLst>
          </p:cNvPr>
          <p:cNvSpPr txBox="1"/>
          <p:nvPr/>
        </p:nvSpPr>
        <p:spPr>
          <a:xfrm>
            <a:off x="1374353" y="3059668"/>
            <a:ext cx="2196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Container= container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423C2-A90C-4E90-96E6-2013303AC1B6}"/>
              </a:ext>
            </a:extLst>
          </p:cNvPr>
          <p:cNvSpPr txBox="1"/>
          <p:nvPr/>
        </p:nvSpPr>
        <p:spPr>
          <a:xfrm>
            <a:off x="1374353" y="3815211"/>
            <a:ext cx="401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Container= container </a:t>
            </a:r>
            <a:r>
              <a:rPr lang="en-US" dirty="0"/>
              <a:t>operator </a:t>
            </a:r>
            <a:r>
              <a:rPr lang="en-US" b="1" dirty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291170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E780C1-BB44-4F41-96F9-052CFB8F8A29}"/>
              </a:ext>
            </a:extLst>
          </p:cNvPr>
          <p:cNvSpPr txBox="1"/>
          <p:nvPr/>
        </p:nvSpPr>
        <p:spPr>
          <a:xfrm>
            <a:off x="5210778" y="174279"/>
            <a:ext cx="17988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Illustration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4DCC20-7290-4701-89AF-F6D376164BAF}"/>
              </a:ext>
            </a:extLst>
          </p:cNvPr>
          <p:cNvSpPr txBox="1"/>
          <p:nvPr/>
        </p:nvSpPr>
        <p:spPr>
          <a:xfrm>
            <a:off x="1637071" y="1386348"/>
            <a:ext cx="143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yourAge </a:t>
            </a:r>
            <a:r>
              <a:rPr lang="en-US" dirty="0"/>
              <a:t>= 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6F2E25-559C-4559-AECF-5768A226290C}"/>
              </a:ext>
            </a:extLst>
          </p:cNvPr>
          <p:cNvSpPr txBox="1"/>
          <p:nvPr/>
        </p:nvSpPr>
        <p:spPr>
          <a:xfrm>
            <a:off x="1637071" y="2247900"/>
            <a:ext cx="282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ageOfBrother </a:t>
            </a:r>
            <a:r>
              <a:rPr lang="en-US" dirty="0"/>
              <a:t>= yourAge + 4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A7AF2-8B8F-439E-991D-2C6256F63E5F}"/>
              </a:ext>
            </a:extLst>
          </p:cNvPr>
          <p:cNvSpPr txBox="1"/>
          <p:nvPr/>
        </p:nvSpPr>
        <p:spPr>
          <a:xfrm>
            <a:off x="1637071" y="3116219"/>
            <a:ext cx="306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ageOfSister </a:t>
            </a:r>
            <a:r>
              <a:rPr lang="en-US" dirty="0"/>
              <a:t>= ageOfBrother - 2</a:t>
            </a:r>
          </a:p>
        </p:txBody>
      </p:sp>
    </p:spTree>
    <p:extLst>
      <p:ext uri="{BB962C8B-B14F-4D97-AF65-F5344CB8AC3E}">
        <p14:creationId xmlns:p14="http://schemas.microsoft.com/office/powerpoint/2010/main" val="87247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C1AE3B-7A8D-4E13-9EC5-F3BF40678F19}"/>
              </a:ext>
            </a:extLst>
          </p:cNvPr>
          <p:cNvSpPr txBox="1"/>
          <p:nvPr/>
        </p:nvSpPr>
        <p:spPr>
          <a:xfrm>
            <a:off x="4617069" y="277518"/>
            <a:ext cx="2957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Kinds of Operators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E4F0E3-F9E7-4D09-A2BF-41F0E79BF906}"/>
              </a:ext>
            </a:extLst>
          </p:cNvPr>
          <p:cNvSpPr/>
          <p:nvPr/>
        </p:nvSpPr>
        <p:spPr>
          <a:xfrm>
            <a:off x="870154" y="1356852"/>
            <a:ext cx="4591665" cy="19025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/ Mathematical Operators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E74DA-09A3-4DA3-ABC0-D8E337943ED8}"/>
              </a:ext>
            </a:extLst>
          </p:cNvPr>
          <p:cNvSpPr/>
          <p:nvPr/>
        </p:nvSpPr>
        <p:spPr>
          <a:xfrm>
            <a:off x="6730181" y="1356852"/>
            <a:ext cx="4591665" cy="19025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Operators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C43A3-EEE3-471C-A0BB-CDE2042F9547}"/>
              </a:ext>
            </a:extLst>
          </p:cNvPr>
          <p:cNvSpPr/>
          <p:nvPr/>
        </p:nvSpPr>
        <p:spPr>
          <a:xfrm>
            <a:off x="4114800" y="3878826"/>
            <a:ext cx="4591665" cy="190254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423625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418</Words>
  <Application>Microsoft Office PowerPoint</Application>
  <PresentationFormat>Widescreen</PresentationFormat>
  <Paragraphs>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Doe</dc:creator>
  <cp:lastModifiedBy>Robert Doe</cp:lastModifiedBy>
  <cp:revision>6</cp:revision>
  <dcterms:created xsi:type="dcterms:W3CDTF">2022-04-19T23:00:05Z</dcterms:created>
  <dcterms:modified xsi:type="dcterms:W3CDTF">2022-04-22T09:28:37Z</dcterms:modified>
</cp:coreProperties>
</file>