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68" r:id="rId5"/>
    <p:sldId id="264" r:id="rId6"/>
    <p:sldId id="266" r:id="rId7"/>
    <p:sldId id="274" r:id="rId8"/>
    <p:sldId id="275" r:id="rId9"/>
    <p:sldId id="265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1176"/>
        <p:guide pos="2568"/>
        <p:guide pos="5112"/>
        <p:guide orient="horz" pos="285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3582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646951" y="5562851"/>
            <a:ext cx="4862945" cy="568020"/>
            <a:chOff x="3646951" y="5562851"/>
            <a:chExt cx="4862945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19639" y="5681600"/>
              <a:ext cx="4513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Human attempts to write English to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2" y="2495853"/>
            <a:ext cx="2509575" cy="25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DEECC-1BA2-4107-A867-6A6A3FF92D31}"/>
              </a:ext>
            </a:extLst>
          </p:cNvPr>
          <p:cNvCxnSpPr>
            <a:cxnSpLocks/>
          </p:cNvCxnSpPr>
          <p:nvPr/>
        </p:nvCxnSpPr>
        <p:spPr>
          <a:xfrm>
            <a:off x="3484419" y="3546764"/>
            <a:ext cx="450965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420BDD-3CDA-475B-96C7-13A37E2B22CB}"/>
              </a:ext>
            </a:extLst>
          </p:cNvPr>
          <p:cNvSpPr txBox="1"/>
          <p:nvPr/>
        </p:nvSpPr>
        <p:spPr>
          <a:xfrm>
            <a:off x="5043055" y="305966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Instruction/Code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3311236" y="5608944"/>
            <a:ext cx="5709851" cy="568020"/>
            <a:chOff x="3646951" y="5562851"/>
            <a:chExt cx="5007959" cy="568020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910663" y="5662195"/>
              <a:ext cx="474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does not understand English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5302698" y="681037"/>
            <a:ext cx="1249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72FC-E1A7-4C5C-B5FA-16669EE5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91" y="2937164"/>
            <a:ext cx="1458664" cy="145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344B0-E20B-4240-A114-FA26C342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93" y="2495853"/>
            <a:ext cx="1104702" cy="2666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D83FFC-BBDF-4E11-89BF-EC537600ADD1}"/>
              </a:ext>
            </a:extLst>
          </p:cNvPr>
          <p:cNvGrpSpPr/>
          <p:nvPr/>
        </p:nvGrpSpPr>
        <p:grpSpPr>
          <a:xfrm>
            <a:off x="3484419" y="3059668"/>
            <a:ext cx="4509654" cy="487096"/>
            <a:chOff x="3484419" y="3059668"/>
            <a:chExt cx="4509654" cy="4870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CDEECC-1BA2-4107-A867-6A6A3FF92D31}"/>
                </a:ext>
              </a:extLst>
            </p:cNvPr>
            <p:cNvCxnSpPr>
              <a:cxnSpLocks/>
            </p:cNvCxnSpPr>
            <p:nvPr/>
          </p:nvCxnSpPr>
          <p:spPr>
            <a:xfrm>
              <a:off x="3484419" y="3546764"/>
              <a:ext cx="45096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420BDD-3CDA-475B-96C7-13A37E2B22CB}"/>
                </a:ext>
              </a:extLst>
            </p:cNvPr>
            <p:cNvSpPr txBox="1"/>
            <p:nvPr/>
          </p:nvSpPr>
          <p:spPr>
            <a:xfrm>
              <a:off x="5043055" y="3059668"/>
              <a:ext cx="185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Instruction/Code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4B1333-4D4A-4050-8534-F7DB2E1D15F1}"/>
              </a:ext>
            </a:extLst>
          </p:cNvPr>
          <p:cNvGrpSpPr/>
          <p:nvPr/>
        </p:nvGrpSpPr>
        <p:grpSpPr>
          <a:xfrm>
            <a:off x="1918407" y="5771670"/>
            <a:ext cx="8640525" cy="745675"/>
            <a:chOff x="3646951" y="5562851"/>
            <a:chExt cx="4862945" cy="745675"/>
          </a:xfrm>
        </p:grpSpPr>
        <p:sp>
          <p:nvSpPr>
            <p:cNvPr id="14" name="Double Brace 13">
              <a:extLst>
                <a:ext uri="{FF2B5EF4-FFF2-40B4-BE49-F238E27FC236}">
                  <a16:creationId xmlns:a16="http://schemas.microsoft.com/office/drawing/2014/main" id="{620F8BF4-9744-4DDB-8979-D96C5359B56E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D4B29C-8242-44E1-9967-7D3BAF5FF219}"/>
                </a:ext>
              </a:extLst>
            </p:cNvPr>
            <p:cNvSpPr txBox="1"/>
            <p:nvPr/>
          </p:nvSpPr>
          <p:spPr>
            <a:xfrm>
              <a:off x="3847564" y="5662195"/>
              <a:ext cx="4503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translator comes in to explain what user is saying in machine language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E380A2-0921-4589-9365-B34ABD3CC728}"/>
              </a:ext>
            </a:extLst>
          </p:cNvPr>
          <p:cNvSpPr/>
          <p:nvPr/>
        </p:nvSpPr>
        <p:spPr>
          <a:xfrm>
            <a:off x="8144741" y="1561322"/>
            <a:ext cx="3771900" cy="3735355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D0F8A-F46F-481B-B459-39A7BBDDDDC7}"/>
              </a:ext>
            </a:extLst>
          </p:cNvPr>
          <p:cNvCxnSpPr>
            <a:cxnSpLocks/>
          </p:cNvCxnSpPr>
          <p:nvPr/>
        </p:nvCxnSpPr>
        <p:spPr>
          <a:xfrm>
            <a:off x="8439708" y="3546764"/>
            <a:ext cx="1539457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ADEAA-C98E-4D4F-A8EE-BF995B64C35C}"/>
              </a:ext>
            </a:extLst>
          </p:cNvPr>
          <p:cNvSpPr txBox="1"/>
          <p:nvPr/>
        </p:nvSpPr>
        <p:spPr>
          <a:xfrm>
            <a:off x="8546923" y="3112099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0870E-3AC9-4ADB-B9AC-2506195E2A22}"/>
              </a:ext>
            </a:extLst>
          </p:cNvPr>
          <p:cNvSpPr txBox="1"/>
          <p:nvPr/>
        </p:nvSpPr>
        <p:spPr>
          <a:xfrm>
            <a:off x="9502450" y="1124364"/>
            <a:ext cx="105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943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B0D9-ED59-4164-BC32-8840B2788507}"/>
              </a:ext>
            </a:extLst>
          </p:cNvPr>
          <p:cNvSpPr txBox="1"/>
          <p:nvPr/>
        </p:nvSpPr>
        <p:spPr>
          <a:xfrm>
            <a:off x="4607451" y="69489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Translator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998E5-3A4B-4821-AA22-F5A3D541D4E2}"/>
              </a:ext>
            </a:extLst>
          </p:cNvPr>
          <p:cNvSpPr/>
          <p:nvPr/>
        </p:nvSpPr>
        <p:spPr>
          <a:xfrm>
            <a:off x="942108" y="1693719"/>
            <a:ext cx="4447309" cy="419792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A7BB9-8CC8-41C8-8CA8-FF51CD459E57}"/>
              </a:ext>
            </a:extLst>
          </p:cNvPr>
          <p:cNvSpPr/>
          <p:nvPr/>
        </p:nvSpPr>
        <p:spPr>
          <a:xfrm>
            <a:off x="6650182" y="1714501"/>
            <a:ext cx="4447309" cy="4197927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64833-F52C-4FE3-B713-D3CEAC582F4C}"/>
              </a:ext>
            </a:extLst>
          </p:cNvPr>
          <p:cNvSpPr txBox="1"/>
          <p:nvPr/>
        </p:nvSpPr>
        <p:spPr>
          <a:xfrm>
            <a:off x="2397763" y="3577238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949D7-3EE8-466D-9616-C9DF0548F912}"/>
              </a:ext>
            </a:extLst>
          </p:cNvPr>
          <p:cNvSpPr txBox="1"/>
          <p:nvPr/>
        </p:nvSpPr>
        <p:spPr>
          <a:xfrm>
            <a:off x="8258239" y="3577237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18546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752F3-E6CE-4202-A386-6D20EB326825}"/>
              </a:ext>
            </a:extLst>
          </p:cNvPr>
          <p:cNvSpPr txBox="1"/>
          <p:nvPr/>
        </p:nvSpPr>
        <p:spPr>
          <a:xfrm>
            <a:off x="4165180" y="694892"/>
            <a:ext cx="3950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Benefits of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5C5D-648C-42F2-8B6C-448360B05280}"/>
              </a:ext>
            </a:extLst>
          </p:cNvPr>
          <p:cNvSpPr txBox="1"/>
          <p:nvPr/>
        </p:nvSpPr>
        <p:spPr>
          <a:xfrm>
            <a:off x="1759528" y="1682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Coding can help you understand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B558-CF17-4333-90C4-46AA25209B7C}"/>
              </a:ext>
            </a:extLst>
          </p:cNvPr>
          <p:cNvSpPr txBox="1"/>
          <p:nvPr/>
        </p:nvSpPr>
        <p:spPr>
          <a:xfrm>
            <a:off x="1759528" y="242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to code helps a students’ creativity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3F8AF-391A-4A2C-8222-6AF85335CF4E}"/>
              </a:ext>
            </a:extLst>
          </p:cNvPr>
          <p:cNvSpPr txBox="1"/>
          <p:nvPr/>
        </p:nvSpPr>
        <p:spPr>
          <a:xfrm>
            <a:off x="1759528" y="3164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students learn to code they develop persistence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18949-F7E8-4070-9B6E-8CD8EB8B7E4B}"/>
              </a:ext>
            </a:extLst>
          </p:cNvPr>
          <p:cNvSpPr txBox="1"/>
          <p:nvPr/>
        </p:nvSpPr>
        <p:spPr>
          <a:xfrm>
            <a:off x="1759528" y="3905597"/>
            <a:ext cx="76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Children improve their structural thinking when learning to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FE503-A8B4-49C8-A81C-37A545F80E9B}"/>
              </a:ext>
            </a:extLst>
          </p:cNvPr>
          <p:cNvSpPr txBox="1"/>
          <p:nvPr/>
        </p:nvSpPr>
        <p:spPr>
          <a:xfrm>
            <a:off x="1759528" y="4646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improves students’ math skills</a:t>
            </a:r>
          </a:p>
        </p:txBody>
      </p:sp>
    </p:spTree>
    <p:extLst>
      <p:ext uri="{BB962C8B-B14F-4D97-AF65-F5344CB8AC3E}">
        <p14:creationId xmlns:p14="http://schemas.microsoft.com/office/powerpoint/2010/main" val="10816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2133885" y="2008702"/>
            <a:ext cx="764902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how </a:t>
            </a:r>
            <a:r>
              <a:rPr lang="en-US" i="1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en-US" i="0" dirty="0">
                <a:solidFill>
                  <a:srgbClr val="3A343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get computers to solve problems.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computer program consists of code that is executed on a computer to perform particular tasks.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2262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914400" y="1884011"/>
            <a:ext cx="9573491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 the process of giving machines a set of instructions that describe how a program should be carried out.</a:t>
            </a:r>
          </a:p>
        </p:txBody>
      </p:sp>
    </p:spTree>
    <p:extLst>
      <p:ext uri="{BB962C8B-B14F-4D97-AF65-F5344CB8AC3E}">
        <p14:creationId xmlns:p14="http://schemas.microsoft.com/office/powerpoint/2010/main" val="4243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DEC584-4225-4A00-B3DA-10338CB77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86690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A79B2-87AD-4C40-BC0B-9BDFF18BA012}"/>
              </a:ext>
            </a:extLst>
          </p:cNvPr>
          <p:cNvSpPr txBox="1"/>
          <p:nvPr/>
        </p:nvSpPr>
        <p:spPr>
          <a:xfrm>
            <a:off x="4855029" y="527794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33860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4E8E2-AE49-48E5-9614-99DB1D1D258E}"/>
              </a:ext>
            </a:extLst>
          </p:cNvPr>
          <p:cNvSpPr txBox="1"/>
          <p:nvPr/>
        </p:nvSpPr>
        <p:spPr>
          <a:xfrm>
            <a:off x="4896592" y="541649"/>
            <a:ext cx="2084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3807-D00C-4AAA-BAC9-C81F6A62E7B6}"/>
              </a:ext>
            </a:extLst>
          </p:cNvPr>
          <p:cNvSpPr txBox="1"/>
          <p:nvPr/>
        </p:nvSpPr>
        <p:spPr>
          <a:xfrm>
            <a:off x="997528" y="2806914"/>
            <a:ext cx="10252364" cy="11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an individual that writes/creates computer software or applications by giving the computer specific 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instructions</a:t>
            </a:r>
          </a:p>
        </p:txBody>
      </p:sp>
    </p:spTree>
    <p:extLst>
      <p:ext uri="{BB962C8B-B14F-4D97-AF65-F5344CB8AC3E}">
        <p14:creationId xmlns:p14="http://schemas.microsoft.com/office/powerpoint/2010/main" val="792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263C-E024-4545-8846-C215D9ECA443}"/>
              </a:ext>
            </a:extLst>
          </p:cNvPr>
          <p:cNvSpPr txBox="1"/>
          <p:nvPr/>
        </p:nvSpPr>
        <p:spPr>
          <a:xfrm>
            <a:off x="4184258" y="306965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C66C5-1F02-4E44-85E7-24A8B220EDCF}"/>
              </a:ext>
            </a:extLst>
          </p:cNvPr>
          <p:cNvSpPr txBox="1"/>
          <p:nvPr/>
        </p:nvSpPr>
        <p:spPr>
          <a:xfrm>
            <a:off x="637308" y="1866900"/>
            <a:ext cx="1091738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programming language is a vocabulary and set of grammatical rules for instructing a computer or computing device to perform specific tasks</a:t>
            </a:r>
            <a:r>
              <a:rPr lang="en-US" dirty="0"/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0527E-EC4C-420F-B25F-E6335C4B1A5E}"/>
              </a:ext>
            </a:extLst>
          </p:cNvPr>
          <p:cNvSpPr txBox="1"/>
          <p:nvPr/>
        </p:nvSpPr>
        <p:spPr>
          <a:xfrm>
            <a:off x="5084804" y="182274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50932-9A0F-43D0-9749-956CF1D2AD16}"/>
              </a:ext>
            </a:extLst>
          </p:cNvPr>
          <p:cNvSpPr txBox="1"/>
          <p:nvPr/>
        </p:nvSpPr>
        <p:spPr>
          <a:xfrm>
            <a:off x="1676400" y="929533"/>
            <a:ext cx="6096000" cy="4998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BASIC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COBOL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FORTRAN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</a:t>
            </a:r>
          </a:p>
          <a:p>
            <a:pPr marL="285750" indent="-285750">
              <a:lnSpc>
                <a:spcPct val="200000"/>
              </a:lnSpc>
              <a:buClr>
                <a:srgbClr val="FF9000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929E4-924B-4994-A7C0-C1ADD8FC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0" y="2440435"/>
            <a:ext cx="2509575" cy="250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F6415-847F-4320-B62B-6795A296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17" y="2440435"/>
            <a:ext cx="2509575" cy="2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508E9-77E7-49EF-8A28-976C0D1EC599}"/>
              </a:ext>
            </a:extLst>
          </p:cNvPr>
          <p:cNvCxnSpPr/>
          <p:nvPr/>
        </p:nvCxnSpPr>
        <p:spPr>
          <a:xfrm>
            <a:off x="4256551" y="3255822"/>
            <a:ext cx="364374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2370B-8E39-4F96-9EFD-376EF3F06264}"/>
              </a:ext>
            </a:extLst>
          </p:cNvPr>
          <p:cNvCxnSpPr>
            <a:cxnSpLocks/>
          </p:cNvCxnSpPr>
          <p:nvPr/>
        </p:nvCxnSpPr>
        <p:spPr>
          <a:xfrm flipH="1">
            <a:off x="4225636" y="3695222"/>
            <a:ext cx="3546764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4EFE45-0964-45D0-B73F-1CFF93336ADE}"/>
              </a:ext>
            </a:extLst>
          </p:cNvPr>
          <p:cNvSpPr txBox="1"/>
          <p:nvPr/>
        </p:nvSpPr>
        <p:spPr>
          <a:xfrm>
            <a:off x="4256551" y="638631"/>
            <a:ext cx="385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Inter PC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7A58D-84CE-4792-8FF4-4DFA44D6F912}"/>
              </a:ext>
            </a:extLst>
          </p:cNvPr>
          <p:cNvSpPr txBox="1"/>
          <p:nvPr/>
        </p:nvSpPr>
        <p:spPr>
          <a:xfrm>
            <a:off x="5186449" y="2829683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000"/>
                </a:solidFill>
              </a:rPr>
              <a:t>0100 0010 0010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3097-E24A-419A-9593-40031C12B9A4}"/>
              </a:ext>
            </a:extLst>
          </p:cNvPr>
          <p:cNvSpPr txBox="1"/>
          <p:nvPr/>
        </p:nvSpPr>
        <p:spPr>
          <a:xfrm>
            <a:off x="5246805" y="3813972"/>
            <a:ext cx="203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0100 0010 0010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C680E6-F526-43AB-80F5-834A7C372197}"/>
              </a:ext>
            </a:extLst>
          </p:cNvPr>
          <p:cNvGrpSpPr/>
          <p:nvPr/>
        </p:nvGrpSpPr>
        <p:grpSpPr>
          <a:xfrm>
            <a:off x="3278767" y="5597517"/>
            <a:ext cx="5634466" cy="568020"/>
            <a:chOff x="3646951" y="5562851"/>
            <a:chExt cx="4862945" cy="568020"/>
          </a:xfrm>
        </p:grpSpPr>
        <p:sp>
          <p:nvSpPr>
            <p:cNvPr id="16" name="Double Brace 15">
              <a:extLst>
                <a:ext uri="{FF2B5EF4-FFF2-40B4-BE49-F238E27FC236}">
                  <a16:creationId xmlns:a16="http://schemas.microsoft.com/office/drawing/2014/main" id="{DAD7104C-85E2-49C8-AFFB-1050FFF079D8}"/>
                </a:ext>
              </a:extLst>
            </p:cNvPr>
            <p:cNvSpPr/>
            <p:nvPr/>
          </p:nvSpPr>
          <p:spPr>
            <a:xfrm>
              <a:off x="3646951" y="5562851"/>
              <a:ext cx="4862945" cy="568020"/>
            </a:xfrm>
            <a:prstGeom prst="bracePair">
              <a:avLst/>
            </a:prstGeom>
            <a:ln w="38100">
              <a:solidFill>
                <a:srgbClr val="FF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87C6F-9F97-4C95-B389-6ACDC1E7390D}"/>
                </a:ext>
              </a:extLst>
            </p:cNvPr>
            <p:cNvSpPr txBox="1"/>
            <p:nvPr/>
          </p:nvSpPr>
          <p:spPr>
            <a:xfrm>
              <a:off x="3819639" y="5681600"/>
              <a:ext cx="45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Computers understand only machine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85185E-6 L 0.2595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-1.85185E-6 L -0.30573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227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Montserrat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9</cp:revision>
  <dcterms:created xsi:type="dcterms:W3CDTF">2022-04-18T14:27:22Z</dcterms:created>
  <dcterms:modified xsi:type="dcterms:W3CDTF">2022-04-22T11:14:33Z</dcterms:modified>
</cp:coreProperties>
</file>