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72" r:id="rId5"/>
    <p:sldId id="273" r:id="rId6"/>
    <p:sldId id="276" r:id="rId7"/>
    <p:sldId id="274" r:id="rId8"/>
    <p:sldId id="284" r:id="rId9"/>
    <p:sldId id="275" r:id="rId10"/>
    <p:sldId id="264" r:id="rId11"/>
    <p:sldId id="266" r:id="rId12"/>
    <p:sldId id="269" r:id="rId13"/>
    <p:sldId id="286" r:id="rId14"/>
    <p:sldId id="287" r:id="rId15"/>
    <p:sldId id="283" r:id="rId16"/>
    <p:sldId id="282" r:id="rId17"/>
    <p:sldId id="280" r:id="rId18"/>
    <p:sldId id="279" r:id="rId19"/>
    <p:sldId id="285" r:id="rId20"/>
    <p:sldId id="281" r:id="rId21"/>
    <p:sldId id="289" r:id="rId22"/>
    <p:sldId id="290" r:id="rId23"/>
    <p:sldId id="288" r:id="rId24"/>
    <p:sldId id="267" r:id="rId25"/>
    <p:sldId id="270" r:id="rId26"/>
    <p:sldId id="268" r:id="rId27"/>
    <p:sldId id="271" r:id="rId28"/>
    <p:sldId id="278" r:id="rId29"/>
    <p:sldId id="277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66"/>
      </p:cViewPr>
      <p:guideLst>
        <p:guide orient="horz" pos="1416"/>
        <p:guide pos="2592"/>
        <p:guide orient="horz" pos="2880"/>
        <p:guide pos="511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61021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Operators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1AE3B-7A8D-4E13-9EC5-F3BF40678F19}"/>
              </a:ext>
            </a:extLst>
          </p:cNvPr>
          <p:cNvSpPr txBox="1"/>
          <p:nvPr/>
        </p:nvSpPr>
        <p:spPr>
          <a:xfrm>
            <a:off x="4617069" y="277518"/>
            <a:ext cx="2957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Operators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4F0E3-F9E7-4D09-A2BF-41F0E79BF906}"/>
              </a:ext>
            </a:extLst>
          </p:cNvPr>
          <p:cNvSpPr/>
          <p:nvPr/>
        </p:nvSpPr>
        <p:spPr>
          <a:xfrm>
            <a:off x="870154" y="1356852"/>
            <a:ext cx="4591665" cy="19025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/ Mathematical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E74DA-09A3-4DA3-ABC0-D8E337943ED8}"/>
              </a:ext>
            </a:extLst>
          </p:cNvPr>
          <p:cNvSpPr/>
          <p:nvPr/>
        </p:nvSpPr>
        <p:spPr>
          <a:xfrm>
            <a:off x="6730181" y="1356852"/>
            <a:ext cx="4591665" cy="19025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C43A3-EEE3-471C-A0BB-CDE2042F9547}"/>
              </a:ext>
            </a:extLst>
          </p:cNvPr>
          <p:cNvSpPr/>
          <p:nvPr/>
        </p:nvSpPr>
        <p:spPr>
          <a:xfrm>
            <a:off x="4114800" y="3878826"/>
            <a:ext cx="4591665" cy="19025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4236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4424709" y="203776"/>
            <a:ext cx="3342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Arithmetic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arithmetic operator is a mathematical function that takes two operands and performs a calculation on them</a:t>
            </a:r>
          </a:p>
        </p:txBody>
      </p:sp>
    </p:spTree>
    <p:extLst>
      <p:ext uri="{BB962C8B-B14F-4D97-AF65-F5344CB8AC3E}">
        <p14:creationId xmlns:p14="http://schemas.microsoft.com/office/powerpoint/2010/main" val="40330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38AEF-3B1F-4B32-9EC7-92AEA2A5CCB8}"/>
              </a:ext>
            </a:extLst>
          </p:cNvPr>
          <p:cNvSpPr txBox="1"/>
          <p:nvPr/>
        </p:nvSpPr>
        <p:spPr>
          <a:xfrm>
            <a:off x="1180011" y="1740068"/>
            <a:ext cx="1019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*                        /                         %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5E58-E042-4115-9942-DBA9648BC7FE}"/>
              </a:ext>
            </a:extLst>
          </p:cNvPr>
          <p:cNvSpPr txBox="1"/>
          <p:nvPr/>
        </p:nvSpPr>
        <p:spPr>
          <a:xfrm>
            <a:off x="4247675" y="3712426"/>
            <a:ext cx="2725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+           -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736D-B98B-4C7D-930F-2FC0789911D7}"/>
              </a:ext>
            </a:extLst>
          </p:cNvPr>
          <p:cNvSpPr txBox="1"/>
          <p:nvPr/>
        </p:nvSpPr>
        <p:spPr>
          <a:xfrm>
            <a:off x="724892" y="2386399"/>
            <a:ext cx="15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1F252-5E56-48B4-9993-B0AFC2FB90AB}"/>
              </a:ext>
            </a:extLst>
          </p:cNvPr>
          <p:cNvSpPr txBox="1"/>
          <p:nvPr/>
        </p:nvSpPr>
        <p:spPr>
          <a:xfrm>
            <a:off x="5394885" y="25710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B2A4A-F437-467B-800A-0F238B7EB1F8}"/>
              </a:ext>
            </a:extLst>
          </p:cNvPr>
          <p:cNvSpPr txBox="1"/>
          <p:nvPr/>
        </p:nvSpPr>
        <p:spPr>
          <a:xfrm>
            <a:off x="10345795" y="257591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BC1B-7877-4C74-BC5C-D9A67B6EFDAB}"/>
              </a:ext>
            </a:extLst>
          </p:cNvPr>
          <p:cNvSpPr txBox="1"/>
          <p:nvPr/>
        </p:nvSpPr>
        <p:spPr>
          <a:xfrm>
            <a:off x="10139424" y="2940397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(Remainder)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1EF1A-0E6D-4486-BA1D-40C7C9D8B691}"/>
              </a:ext>
            </a:extLst>
          </p:cNvPr>
          <p:cNvSpPr txBox="1"/>
          <p:nvPr/>
        </p:nvSpPr>
        <p:spPr>
          <a:xfrm>
            <a:off x="4107227" y="45720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96064-0E01-4F56-95D5-82B80416B6EE}"/>
              </a:ext>
            </a:extLst>
          </p:cNvPr>
          <p:cNvSpPr txBox="1"/>
          <p:nvPr/>
        </p:nvSpPr>
        <p:spPr>
          <a:xfrm>
            <a:off x="6169505" y="4543423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187564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B2FF90-1174-B5FB-4B10-3A9BAA0A3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333" y="2739302"/>
            <a:ext cx="9144000" cy="1379395"/>
          </a:xfrm>
        </p:spPr>
        <p:txBody>
          <a:bodyPr>
            <a:normAutofit fontScale="92500" lnSpcReduction="20000"/>
          </a:bodyPr>
          <a:lstStyle/>
          <a:p>
            <a:r>
              <a:rPr lang="en-US" sz="11500" b="1" dirty="0"/>
              <a:t>7 % 2 = 1</a:t>
            </a:r>
            <a:endParaRPr lang="en-US" sz="1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6126D-B14E-84D8-2610-A224651304A7}"/>
              </a:ext>
            </a:extLst>
          </p:cNvPr>
          <p:cNvSpPr txBox="1"/>
          <p:nvPr/>
        </p:nvSpPr>
        <p:spPr>
          <a:xfrm>
            <a:off x="4875085" y="149185"/>
            <a:ext cx="2707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Modulo Operator</a:t>
            </a:r>
          </a:p>
        </p:txBody>
      </p:sp>
    </p:spTree>
    <p:extLst>
      <p:ext uri="{BB962C8B-B14F-4D97-AF65-F5344CB8AC3E}">
        <p14:creationId xmlns:p14="http://schemas.microsoft.com/office/powerpoint/2010/main" val="64968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DB2FF90-1174-B5FB-4B10-3A9BAA0A344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43333" y="2739302"/>
                <a:ext cx="9144000" cy="1379395"/>
              </a:xfrm>
            </p:spPr>
            <p:txBody>
              <a:bodyPr>
                <a:normAutofit fontScale="4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5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n-US" sz="1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DB2FF90-1174-B5FB-4B10-3A9BAA0A3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43333" y="2739302"/>
                <a:ext cx="9144000" cy="13793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6126D-B14E-84D8-2610-A224651304A7}"/>
              </a:ext>
            </a:extLst>
          </p:cNvPr>
          <p:cNvSpPr txBox="1"/>
          <p:nvPr/>
        </p:nvSpPr>
        <p:spPr>
          <a:xfrm>
            <a:off x="4875085" y="149185"/>
            <a:ext cx="2707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Modulo Operator</a:t>
            </a:r>
          </a:p>
        </p:txBody>
      </p:sp>
    </p:spTree>
    <p:extLst>
      <p:ext uri="{BB962C8B-B14F-4D97-AF65-F5344CB8AC3E}">
        <p14:creationId xmlns:p14="http://schemas.microsoft.com/office/powerpoint/2010/main" val="10704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8DB5B-8FB3-4157-B460-A23D0E82F618}"/>
              </a:ext>
            </a:extLst>
          </p:cNvPr>
          <p:cNvSpPr txBox="1"/>
          <p:nvPr/>
        </p:nvSpPr>
        <p:spPr>
          <a:xfrm>
            <a:off x="5196555" y="233273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A8231-B905-4573-BA7C-0D7E42F79525}"/>
              </a:ext>
            </a:extLst>
          </p:cNvPr>
          <p:cNvSpPr txBox="1"/>
          <p:nvPr/>
        </p:nvSpPr>
        <p:spPr>
          <a:xfrm>
            <a:off x="830825" y="1949708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combination of operators, constants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4089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F2DE4-FAB0-43B1-89F9-9F851C6550B6}"/>
              </a:ext>
            </a:extLst>
          </p:cNvPr>
          <p:cNvSpPr txBox="1"/>
          <p:nvPr/>
        </p:nvSpPr>
        <p:spPr>
          <a:xfrm>
            <a:off x="625592" y="2875002"/>
            <a:ext cx="10940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9000"/>
                </a:solidFill>
                <a:latin typeface="Montserrat" panose="00000500000000000000" pitchFamily="2" charset="0"/>
              </a:rPr>
              <a:t>WE DON’T DO </a:t>
            </a:r>
            <a:r>
              <a:rPr lang="en-US" sz="6600" b="1" dirty="0">
                <a:solidFill>
                  <a:srgbClr val="FF0000"/>
                </a:solidFill>
                <a:latin typeface="Montserrat" panose="00000500000000000000" pitchFamily="2" charset="0"/>
              </a:rPr>
              <a:t>BODMAS</a:t>
            </a:r>
            <a:r>
              <a:rPr lang="en-US" sz="4800" b="1" dirty="0">
                <a:solidFill>
                  <a:srgbClr val="FF9000"/>
                </a:solidFill>
                <a:latin typeface="Montserrat" panose="00000500000000000000" pitchFamily="2" charset="0"/>
              </a:rPr>
              <a:t>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1DC56-40B7-4C0F-96C6-C763F6276C82}"/>
              </a:ext>
            </a:extLst>
          </p:cNvPr>
          <p:cNvSpPr txBox="1"/>
          <p:nvPr/>
        </p:nvSpPr>
        <p:spPr>
          <a:xfrm>
            <a:off x="4260401" y="412955"/>
            <a:ext cx="36711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🚫🚫🚫</a:t>
            </a:r>
          </a:p>
        </p:txBody>
      </p:sp>
    </p:spTree>
    <p:extLst>
      <p:ext uri="{BB962C8B-B14F-4D97-AF65-F5344CB8AC3E}">
        <p14:creationId xmlns:p14="http://schemas.microsoft.com/office/powerpoint/2010/main" val="9972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0DBFDA-14A9-4428-B8D0-ED00BBEC0F6B}"/>
              </a:ext>
            </a:extLst>
          </p:cNvPr>
          <p:cNvSpPr txBox="1"/>
          <p:nvPr/>
        </p:nvSpPr>
        <p:spPr>
          <a:xfrm>
            <a:off x="4424709" y="203776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Order of Precedence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6FE96-5E58-4179-AD72-91200C14707C}"/>
              </a:ext>
            </a:extLst>
          </p:cNvPr>
          <p:cNvSpPr txBox="1"/>
          <p:nvPr/>
        </p:nvSpPr>
        <p:spPr>
          <a:xfrm>
            <a:off x="830825" y="194970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Precedence, in programming, is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rule that specifies the order in which certain operations need to be performed in an expression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1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4012-0EE0-4290-B142-E03EEBBA863B}"/>
              </a:ext>
            </a:extLst>
          </p:cNvPr>
          <p:cNvSpPr txBox="1"/>
          <p:nvPr/>
        </p:nvSpPr>
        <p:spPr>
          <a:xfrm>
            <a:off x="4424709" y="203776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Order of Precedence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9C0AC-7F64-4075-971E-078EF2E319D8}"/>
              </a:ext>
            </a:extLst>
          </p:cNvPr>
          <p:cNvSpPr txBox="1"/>
          <p:nvPr/>
        </p:nvSpPr>
        <p:spPr>
          <a:xfrm>
            <a:off x="1342243" y="1740068"/>
            <a:ext cx="1019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*                        /                         %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F8637-FA6E-43FA-8636-4F086FA1B6F9}"/>
              </a:ext>
            </a:extLst>
          </p:cNvPr>
          <p:cNvSpPr txBox="1"/>
          <p:nvPr/>
        </p:nvSpPr>
        <p:spPr>
          <a:xfrm>
            <a:off x="578380" y="1132786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FIRST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30D7-5FC1-4907-9697-F6DF29F4D13A}"/>
              </a:ext>
            </a:extLst>
          </p:cNvPr>
          <p:cNvSpPr txBox="1"/>
          <p:nvPr/>
        </p:nvSpPr>
        <p:spPr>
          <a:xfrm>
            <a:off x="578380" y="3244333"/>
            <a:ext cx="179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SECOND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B7FDA-D92F-40E2-8805-3DEAF9A2DD0C}"/>
              </a:ext>
            </a:extLst>
          </p:cNvPr>
          <p:cNvSpPr txBox="1"/>
          <p:nvPr/>
        </p:nvSpPr>
        <p:spPr>
          <a:xfrm>
            <a:off x="4958509" y="4346607"/>
            <a:ext cx="2725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+           -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6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53DC45-F0B5-A404-1540-4D8CDCBB8F1E}"/>
              </a:ext>
            </a:extLst>
          </p:cNvPr>
          <p:cNvSpPr txBox="1"/>
          <p:nvPr/>
        </p:nvSpPr>
        <p:spPr>
          <a:xfrm>
            <a:off x="1105470" y="2247900"/>
            <a:ext cx="193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* B </a:t>
            </a:r>
            <a:r>
              <a:rPr lang="en-US" sz="2400" b="1" dirty="0">
                <a:sym typeface="Wingdings" panose="05000000000000000000" pitchFamily="2" charset="2"/>
              </a:rPr>
              <a:t> 👨‍👩‍👧‍👦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3DA50-E631-CAB7-3EFE-26509FF3A717}"/>
              </a:ext>
            </a:extLst>
          </p:cNvPr>
          <p:cNvSpPr txBox="1"/>
          <p:nvPr/>
        </p:nvSpPr>
        <p:spPr>
          <a:xfrm>
            <a:off x="1105467" y="2766515"/>
            <a:ext cx="353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 / B </a:t>
            </a:r>
            <a:r>
              <a:rPr lang="en-US" sz="2400" b="1" dirty="0">
                <a:sym typeface="Wingdings" panose="05000000000000000000" pitchFamily="2" charset="2"/>
              </a:rPr>
              <a:t>  🧍‍♀️ 🧍‍♂️👶👶👶  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02628-3059-CCB3-4AF6-CE22844D852E}"/>
              </a:ext>
            </a:extLst>
          </p:cNvPr>
          <p:cNvSpPr txBox="1"/>
          <p:nvPr/>
        </p:nvSpPr>
        <p:spPr>
          <a:xfrm>
            <a:off x="1105467" y="4404095"/>
            <a:ext cx="259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– B </a:t>
            </a:r>
            <a:r>
              <a:rPr lang="en-US" sz="2000" b="1" dirty="0">
                <a:sym typeface="Wingdings" panose="05000000000000000000" pitchFamily="2" charset="2"/>
              </a:rPr>
              <a:t>  🧍‍♂️💔🧍‍♀️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F3450-947C-7F3C-B72B-530F2156CB1C}"/>
              </a:ext>
            </a:extLst>
          </p:cNvPr>
          <p:cNvSpPr txBox="1"/>
          <p:nvPr/>
        </p:nvSpPr>
        <p:spPr>
          <a:xfrm>
            <a:off x="1105466" y="3861275"/>
            <a:ext cx="230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+ B </a:t>
            </a:r>
            <a:r>
              <a:rPr lang="en-US" sz="2400" b="1" dirty="0">
                <a:sym typeface="Wingdings" panose="05000000000000000000" pitchFamily="2" charset="2"/>
              </a:rPr>
              <a:t> 🧍‍♂️❤</a:t>
            </a:r>
            <a:r>
              <a:rPr lang="en-US" b="1" dirty="0">
                <a:sym typeface="Wingdings" panose="05000000000000000000" pitchFamily="2" charset="2"/>
              </a:rPr>
              <a:t>🧍‍♀️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0AB65-4A21-B546-A019-85B11F0BA99A}"/>
              </a:ext>
            </a:extLst>
          </p:cNvPr>
          <p:cNvSpPr txBox="1"/>
          <p:nvPr/>
        </p:nvSpPr>
        <p:spPr>
          <a:xfrm>
            <a:off x="1105466" y="3305354"/>
            <a:ext cx="326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 % B </a:t>
            </a:r>
            <a:r>
              <a:rPr lang="en-US" sz="2400" b="1" dirty="0">
                <a:sym typeface="Wingdings" panose="05000000000000000000" pitchFamily="2" charset="2"/>
              </a:rPr>
              <a:t>  👶👶👶  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9636A-EDA6-FB86-03F0-BC5452758F75}"/>
              </a:ext>
            </a:extLst>
          </p:cNvPr>
          <p:cNvSpPr txBox="1"/>
          <p:nvPr/>
        </p:nvSpPr>
        <p:spPr>
          <a:xfrm>
            <a:off x="1105466" y="1379991"/>
            <a:ext cx="122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 </a:t>
            </a:r>
            <a:r>
              <a:rPr lang="en-US" sz="2400" b="1" dirty="0">
                <a:sym typeface="Wingdings" panose="05000000000000000000" pitchFamily="2" charset="2"/>
              </a:rPr>
              <a:t> 🧍‍♂️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5A619-11D4-959E-2A7E-A28229CB6CDA}"/>
              </a:ext>
            </a:extLst>
          </p:cNvPr>
          <p:cNvSpPr txBox="1"/>
          <p:nvPr/>
        </p:nvSpPr>
        <p:spPr>
          <a:xfrm>
            <a:off x="3138981" y="1342169"/>
            <a:ext cx="122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  </a:t>
            </a:r>
            <a:r>
              <a:rPr lang="en-US" sz="2400" b="1" dirty="0">
                <a:sym typeface="Wingdings" panose="05000000000000000000" pitchFamily="2" charset="2"/>
              </a:rPr>
              <a:t> 🧍‍♀️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080BE-E71F-005F-C38E-1A94D92F0803}"/>
              </a:ext>
            </a:extLst>
          </p:cNvPr>
          <p:cNvSpPr txBox="1"/>
          <p:nvPr/>
        </p:nvSpPr>
        <p:spPr>
          <a:xfrm>
            <a:off x="7551766" y="2247900"/>
            <a:ext cx="193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* B </a:t>
            </a:r>
            <a:r>
              <a:rPr lang="en-US" sz="2400" b="1" dirty="0">
                <a:sym typeface="Wingdings" panose="05000000000000000000" pitchFamily="2" charset="2"/>
              </a:rPr>
              <a:t> 6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B82F6-F802-F25F-2346-89813772ADEA}"/>
              </a:ext>
            </a:extLst>
          </p:cNvPr>
          <p:cNvSpPr txBox="1"/>
          <p:nvPr/>
        </p:nvSpPr>
        <p:spPr>
          <a:xfrm>
            <a:off x="7551763" y="2766515"/>
            <a:ext cx="385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(AB) / B </a:t>
            </a:r>
            <a:r>
              <a:rPr lang="en-US" sz="2400" b="1" dirty="0">
                <a:sym typeface="Wingdings" panose="05000000000000000000" pitchFamily="2" charset="2"/>
              </a:rPr>
              <a:t> (2*3)/3 2 + 0 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A2C97-ECC0-03D8-95A2-A4393B9CA642}"/>
              </a:ext>
            </a:extLst>
          </p:cNvPr>
          <p:cNvSpPr txBox="1"/>
          <p:nvPr/>
        </p:nvSpPr>
        <p:spPr>
          <a:xfrm>
            <a:off x="7551763" y="4404095"/>
            <a:ext cx="313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A+B – B </a:t>
            </a:r>
            <a:r>
              <a:rPr lang="en-US" sz="2000" b="1" dirty="0">
                <a:sym typeface="Wingdings" panose="05000000000000000000" pitchFamily="2" charset="2"/>
              </a:rPr>
              <a:t>  5 💔 3  2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B3264-C371-139E-9E90-E683B5FAA0BB}"/>
              </a:ext>
            </a:extLst>
          </p:cNvPr>
          <p:cNvSpPr txBox="1"/>
          <p:nvPr/>
        </p:nvSpPr>
        <p:spPr>
          <a:xfrm>
            <a:off x="7551762" y="3861275"/>
            <a:ext cx="273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+ B </a:t>
            </a:r>
            <a:r>
              <a:rPr lang="en-US" sz="2400" b="1" dirty="0">
                <a:sym typeface="Wingdings" panose="05000000000000000000" pitchFamily="2" charset="2"/>
              </a:rPr>
              <a:t> 2❤3  5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F4DAE-00D7-2DB5-5F86-96F62780461D}"/>
              </a:ext>
            </a:extLst>
          </p:cNvPr>
          <p:cNvSpPr txBox="1"/>
          <p:nvPr/>
        </p:nvSpPr>
        <p:spPr>
          <a:xfrm>
            <a:off x="7551762" y="3305354"/>
            <a:ext cx="326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(AB) % B </a:t>
            </a:r>
            <a:r>
              <a:rPr lang="en-US" sz="2400" b="1" dirty="0">
                <a:sym typeface="Wingdings" panose="05000000000000000000" pitchFamily="2" charset="2"/>
              </a:rPr>
              <a:t>  0  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87F1C8-508E-A557-E020-80D4C821D5F9}"/>
              </a:ext>
            </a:extLst>
          </p:cNvPr>
          <p:cNvSpPr txBox="1"/>
          <p:nvPr/>
        </p:nvSpPr>
        <p:spPr>
          <a:xfrm>
            <a:off x="7551762" y="1379991"/>
            <a:ext cx="122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 </a:t>
            </a:r>
            <a:r>
              <a:rPr lang="en-US" sz="2400" b="1" dirty="0">
                <a:sym typeface="Wingdings" panose="05000000000000000000" pitchFamily="2" charset="2"/>
              </a:rPr>
              <a:t> 2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8F3239-36AA-AF55-5A93-0DBD890AB234}"/>
              </a:ext>
            </a:extLst>
          </p:cNvPr>
          <p:cNvSpPr txBox="1"/>
          <p:nvPr/>
        </p:nvSpPr>
        <p:spPr>
          <a:xfrm>
            <a:off x="9585277" y="1342169"/>
            <a:ext cx="122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  </a:t>
            </a:r>
            <a:r>
              <a:rPr lang="en-US" sz="2400" b="1" dirty="0">
                <a:sym typeface="Wingdings" panose="05000000000000000000" pitchFamily="2" charset="2"/>
              </a:rPr>
              <a:t>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41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operator is a character or characters that determine the action that is to be performed or considered.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BF4D5-A971-4A76-B4FE-75AD87F4A615}"/>
              </a:ext>
            </a:extLst>
          </p:cNvPr>
          <p:cNvSpPr txBox="1"/>
          <p:nvPr/>
        </p:nvSpPr>
        <p:spPr>
          <a:xfrm>
            <a:off x="5196555" y="174279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D68D6-7892-416B-883F-E4CFEA42486C}"/>
              </a:ext>
            </a:extLst>
          </p:cNvPr>
          <p:cNvSpPr txBox="1"/>
          <p:nvPr/>
        </p:nvSpPr>
        <p:spPr>
          <a:xfrm>
            <a:off x="1079824" y="1209056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2/3 + 4%2 + 2+3*2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DA8D-14AE-4619-A439-A9379B45F3FB}"/>
              </a:ext>
            </a:extLst>
          </p:cNvPr>
          <p:cNvSpPr txBox="1"/>
          <p:nvPr/>
        </p:nvSpPr>
        <p:spPr>
          <a:xfrm>
            <a:off x="1079824" y="2063234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6/3 + 7 % 2 + 3+ 2/2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AB38F-E569-40CF-8790-D243BBF834E3}"/>
              </a:ext>
            </a:extLst>
          </p:cNvPr>
          <p:cNvSpPr txBox="1"/>
          <p:nvPr/>
        </p:nvSpPr>
        <p:spPr>
          <a:xfrm>
            <a:off x="1079824" y="3044002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1/3 + 1%2 + 1+2/1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0781F-E44E-4D9B-922D-080657D3E9A7}"/>
              </a:ext>
            </a:extLst>
          </p:cNvPr>
          <p:cNvSpPr txBox="1"/>
          <p:nvPr/>
        </p:nvSpPr>
        <p:spPr>
          <a:xfrm>
            <a:off x="1079824" y="4024770"/>
            <a:ext cx="27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 / 8 % 3 + 1 % 2 + 1+2/1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E4FA9-98AA-40B2-81EE-AC1FABA39CDB}"/>
              </a:ext>
            </a:extLst>
          </p:cNvPr>
          <p:cNvSpPr txBox="1"/>
          <p:nvPr/>
        </p:nvSpPr>
        <p:spPr>
          <a:xfrm>
            <a:off x="1079824" y="5003998"/>
            <a:ext cx="303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 /-8 % 2 + 2 % 1 + 1 + 2/1</a:t>
            </a:r>
          </a:p>
        </p:txBody>
      </p:sp>
    </p:spTree>
    <p:extLst>
      <p:ext uri="{BB962C8B-B14F-4D97-AF65-F5344CB8AC3E}">
        <p14:creationId xmlns:p14="http://schemas.microsoft.com/office/powerpoint/2010/main" val="1662010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75260A-785A-19E6-6072-98672F9F83FF}"/>
              </a:ext>
            </a:extLst>
          </p:cNvPr>
          <p:cNvSpPr txBox="1"/>
          <p:nvPr/>
        </p:nvSpPr>
        <p:spPr>
          <a:xfrm>
            <a:off x="3763540" y="187927"/>
            <a:ext cx="4939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What is a term in mathematics?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EA4670-F3FB-6093-E0CF-6307C9A59CC6}"/>
              </a:ext>
            </a:extLst>
          </p:cNvPr>
          <p:cNvSpPr txBox="1">
            <a:spLocks/>
          </p:cNvSpPr>
          <p:nvPr/>
        </p:nvSpPr>
        <p:spPr>
          <a:xfrm>
            <a:off x="4114800" y="2247900"/>
            <a:ext cx="4715301" cy="11811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2/3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b="1" dirty="0"/>
              <a:t> 4%2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b="1" dirty="0"/>
              <a:t> 2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b="1" dirty="0"/>
              <a:t>3*2 = x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8351B-0337-ECA6-D9F0-9FB4B565E3D5}"/>
              </a:ext>
            </a:extLst>
          </p:cNvPr>
          <p:cNvSpPr txBox="1"/>
          <p:nvPr/>
        </p:nvSpPr>
        <p:spPr>
          <a:xfrm>
            <a:off x="3111690" y="35620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2/3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CAE88-4993-2137-A17A-7B8A95D742AA}"/>
              </a:ext>
            </a:extLst>
          </p:cNvPr>
          <p:cNvSpPr txBox="1"/>
          <p:nvPr/>
        </p:nvSpPr>
        <p:spPr>
          <a:xfrm>
            <a:off x="4476466" y="356206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4%2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C0A11-931C-F3BE-B57E-F6490BFE7725}"/>
              </a:ext>
            </a:extLst>
          </p:cNvPr>
          <p:cNvSpPr txBox="1"/>
          <p:nvPr/>
        </p:nvSpPr>
        <p:spPr>
          <a:xfrm>
            <a:off x="5599685" y="3575293"/>
            <a:ext cx="310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83E44-A90F-5B46-1744-7844A70A026D}"/>
              </a:ext>
            </a:extLst>
          </p:cNvPr>
          <p:cNvSpPr txBox="1"/>
          <p:nvPr/>
        </p:nvSpPr>
        <p:spPr>
          <a:xfrm>
            <a:off x="6472450" y="3562066"/>
            <a:ext cx="587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3*2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9936D-44FE-C159-0FCB-1B4D1C493226}"/>
              </a:ext>
            </a:extLst>
          </p:cNvPr>
          <p:cNvSpPr txBox="1"/>
          <p:nvPr/>
        </p:nvSpPr>
        <p:spPr>
          <a:xfrm>
            <a:off x="7466507" y="3562066"/>
            <a:ext cx="310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F1BDAE65-3298-7E44-43B3-231FB6174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50163"/>
              </p:ext>
            </p:extLst>
          </p:nvPr>
        </p:nvGraphicFramePr>
        <p:xfrm>
          <a:off x="2169995" y="2247900"/>
          <a:ext cx="8140131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377">
                  <a:extLst>
                    <a:ext uri="{9D8B030D-6E8A-4147-A177-3AD203B41FA5}">
                      <a16:colId xmlns:a16="http://schemas.microsoft.com/office/drawing/2014/main" val="2759639965"/>
                    </a:ext>
                  </a:extLst>
                </a:gridCol>
                <a:gridCol w="2713377">
                  <a:extLst>
                    <a:ext uri="{9D8B030D-6E8A-4147-A177-3AD203B41FA5}">
                      <a16:colId xmlns:a16="http://schemas.microsoft.com/office/drawing/2014/main" val="2974180170"/>
                    </a:ext>
                  </a:extLst>
                </a:gridCol>
                <a:gridCol w="2713377">
                  <a:extLst>
                    <a:ext uri="{9D8B030D-6E8A-4147-A177-3AD203B41FA5}">
                      <a16:colId xmlns:a16="http://schemas.microsoft.com/office/drawing/2014/main" val="3825522549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  <a:p>
                      <a:pPr algn="ctr"/>
                      <a:r>
                        <a:rPr lang="en-US" dirty="0"/>
                        <a:t>{* % / + 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Decimal or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2771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r>
                        <a:rPr lang="en-US" b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or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179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r>
                        <a:rPr lang="en-US" b="1" dirty="0"/>
                        <a:t>Decimal or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or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or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2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1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5D4F-93B1-4F94-B8E2-26D89B23A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9325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2/3 + 4%2 + 2+3*2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BBD756-D575-8304-24C8-3CE8208082D6}"/>
              </a:ext>
            </a:extLst>
          </p:cNvPr>
          <p:cNvSpPr/>
          <p:nvPr/>
        </p:nvSpPr>
        <p:spPr>
          <a:xfrm>
            <a:off x="3289110" y="1169325"/>
            <a:ext cx="1310186" cy="87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107BF-DCE2-D90A-9F0F-CB5EB99E7A4E}"/>
              </a:ext>
            </a:extLst>
          </p:cNvPr>
          <p:cNvSpPr/>
          <p:nvPr/>
        </p:nvSpPr>
        <p:spPr>
          <a:xfrm>
            <a:off x="5054220" y="1169325"/>
            <a:ext cx="1310186" cy="87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26FBA-D40E-1208-F1CA-2D8183572223}"/>
              </a:ext>
            </a:extLst>
          </p:cNvPr>
          <p:cNvSpPr/>
          <p:nvPr/>
        </p:nvSpPr>
        <p:spPr>
          <a:xfrm>
            <a:off x="7592706" y="1169325"/>
            <a:ext cx="1310186" cy="87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3B3C2-5DA8-9AA2-7E4F-464A5D394929}"/>
              </a:ext>
            </a:extLst>
          </p:cNvPr>
          <p:cNvSpPr/>
          <p:nvPr/>
        </p:nvSpPr>
        <p:spPr>
          <a:xfrm>
            <a:off x="6819330" y="1169325"/>
            <a:ext cx="482222" cy="87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BEBEB4-5157-7B57-D539-F99B0280BDCB}"/>
              </a:ext>
            </a:extLst>
          </p:cNvPr>
          <p:cNvGrpSpPr/>
          <p:nvPr/>
        </p:nvGrpSpPr>
        <p:grpSpPr>
          <a:xfrm>
            <a:off x="3289110" y="2386167"/>
            <a:ext cx="1310186" cy="877839"/>
            <a:chOff x="3289110" y="2386167"/>
            <a:chExt cx="1310186" cy="8778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6542B0-A66F-465A-A76C-FF17DA9DFBA6}"/>
                </a:ext>
              </a:extLst>
            </p:cNvPr>
            <p:cNvSpPr/>
            <p:nvPr/>
          </p:nvSpPr>
          <p:spPr>
            <a:xfrm>
              <a:off x="3289110" y="2386167"/>
              <a:ext cx="1310186" cy="877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D7025E-789C-FB96-2D41-7FCE40A50D9E}"/>
                </a:ext>
              </a:extLst>
            </p:cNvPr>
            <p:cNvSpPr txBox="1"/>
            <p:nvPr/>
          </p:nvSpPr>
          <p:spPr>
            <a:xfrm>
              <a:off x="3851837" y="26404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C68B3F-CC6A-32E1-02E8-13B7EF673026}"/>
              </a:ext>
            </a:extLst>
          </p:cNvPr>
          <p:cNvGrpSpPr/>
          <p:nvPr/>
        </p:nvGrpSpPr>
        <p:grpSpPr>
          <a:xfrm>
            <a:off x="5054220" y="2336209"/>
            <a:ext cx="1310186" cy="877839"/>
            <a:chOff x="5054220" y="2336209"/>
            <a:chExt cx="1310186" cy="8778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F6DDCE-B962-21EF-3FA4-1640C3850915}"/>
                </a:ext>
              </a:extLst>
            </p:cNvPr>
            <p:cNvSpPr/>
            <p:nvPr/>
          </p:nvSpPr>
          <p:spPr>
            <a:xfrm>
              <a:off x="5054220" y="2336209"/>
              <a:ext cx="1310186" cy="877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07471B-9BAE-312F-D608-9623007554AA}"/>
                </a:ext>
              </a:extLst>
            </p:cNvPr>
            <p:cNvSpPr txBox="1"/>
            <p:nvPr/>
          </p:nvSpPr>
          <p:spPr>
            <a:xfrm>
              <a:off x="5558470" y="26002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530E8F-C2D3-F2DF-2097-3AA6637778BD}"/>
              </a:ext>
            </a:extLst>
          </p:cNvPr>
          <p:cNvGrpSpPr/>
          <p:nvPr/>
        </p:nvGrpSpPr>
        <p:grpSpPr>
          <a:xfrm>
            <a:off x="6868656" y="2326773"/>
            <a:ext cx="432896" cy="877839"/>
            <a:chOff x="6868656" y="2326773"/>
            <a:chExt cx="432896" cy="877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295EDA-6562-548A-21FF-B2FD3D1C2BA3}"/>
                </a:ext>
              </a:extLst>
            </p:cNvPr>
            <p:cNvSpPr/>
            <p:nvPr/>
          </p:nvSpPr>
          <p:spPr>
            <a:xfrm>
              <a:off x="6868656" y="2326773"/>
              <a:ext cx="432896" cy="877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308708-D160-AA6B-D0D3-0213BDA51324}"/>
                </a:ext>
              </a:extLst>
            </p:cNvPr>
            <p:cNvSpPr txBox="1"/>
            <p:nvPr/>
          </p:nvSpPr>
          <p:spPr>
            <a:xfrm>
              <a:off x="6934261" y="2528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B210C9-2C1C-28EE-0CF8-458E8ADFDABF}"/>
              </a:ext>
            </a:extLst>
          </p:cNvPr>
          <p:cNvGrpSpPr/>
          <p:nvPr/>
        </p:nvGrpSpPr>
        <p:grpSpPr>
          <a:xfrm>
            <a:off x="7592706" y="2326774"/>
            <a:ext cx="1310186" cy="877839"/>
            <a:chOff x="7592706" y="2326774"/>
            <a:chExt cx="1310186" cy="8778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83D1C9-1FAD-B8BD-C4CB-4D6C4F880853}"/>
                </a:ext>
              </a:extLst>
            </p:cNvPr>
            <p:cNvSpPr/>
            <p:nvPr/>
          </p:nvSpPr>
          <p:spPr>
            <a:xfrm>
              <a:off x="7592706" y="2326774"/>
              <a:ext cx="1310186" cy="877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CC9D9D-BE1C-13A3-C029-9F574C7DFFFA}"/>
                </a:ext>
              </a:extLst>
            </p:cNvPr>
            <p:cNvSpPr txBox="1"/>
            <p:nvPr/>
          </p:nvSpPr>
          <p:spPr>
            <a:xfrm>
              <a:off x="8033263" y="2490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9B46578-AFF0-00C1-8E82-A7AB895C3C0B}"/>
              </a:ext>
            </a:extLst>
          </p:cNvPr>
          <p:cNvSpPr/>
          <p:nvPr/>
        </p:nvSpPr>
        <p:spPr>
          <a:xfrm>
            <a:off x="3289110" y="3429000"/>
            <a:ext cx="5613782" cy="87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9DFBA-71B7-A93B-3562-D95F989B6DA1}"/>
              </a:ext>
            </a:extLst>
          </p:cNvPr>
          <p:cNvSpPr txBox="1"/>
          <p:nvPr/>
        </p:nvSpPr>
        <p:spPr>
          <a:xfrm>
            <a:off x="5128840" y="3573523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 + 0 + 2 + 6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992F24-EF43-8410-A595-256017A6AE60}"/>
              </a:ext>
            </a:extLst>
          </p:cNvPr>
          <p:cNvSpPr/>
          <p:nvPr/>
        </p:nvSpPr>
        <p:spPr>
          <a:xfrm>
            <a:off x="3266364" y="4562332"/>
            <a:ext cx="5613782" cy="87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EBCAE-59AA-9BCA-1CF7-AC6C41526501}"/>
              </a:ext>
            </a:extLst>
          </p:cNvPr>
          <p:cNvSpPr txBox="1"/>
          <p:nvPr/>
        </p:nvSpPr>
        <p:spPr>
          <a:xfrm>
            <a:off x="6028125" y="46589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017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17" grpId="0"/>
      <p:bldP spid="18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4424709" y="203776"/>
            <a:ext cx="3243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Relational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operators allow us compare values to determine if one is greater than, less than, equal to, or not equal to another.</a:t>
            </a:r>
          </a:p>
        </p:txBody>
      </p:sp>
    </p:spTree>
    <p:extLst>
      <p:ext uri="{BB962C8B-B14F-4D97-AF65-F5344CB8AC3E}">
        <p14:creationId xmlns:p14="http://schemas.microsoft.com/office/powerpoint/2010/main" val="6203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38AEF-3B1F-4B32-9EC7-92AEA2A5CCB8}"/>
              </a:ext>
            </a:extLst>
          </p:cNvPr>
          <p:cNvSpPr txBox="1"/>
          <p:nvPr/>
        </p:nvSpPr>
        <p:spPr>
          <a:xfrm>
            <a:off x="1180011" y="1740068"/>
            <a:ext cx="10104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==                     &lt;                           &gt;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5E58-E042-4115-9942-DBA9648BC7FE}"/>
              </a:ext>
            </a:extLst>
          </p:cNvPr>
          <p:cNvSpPr txBox="1"/>
          <p:nvPr/>
        </p:nvSpPr>
        <p:spPr>
          <a:xfrm>
            <a:off x="1211589" y="3712426"/>
            <a:ext cx="10104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&lt;=                    &gt;=                        !=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727CE-D34D-455E-8BF8-176A3EB0FE7D}"/>
              </a:ext>
            </a:extLst>
          </p:cNvPr>
          <p:cNvSpPr txBox="1"/>
          <p:nvPr/>
        </p:nvSpPr>
        <p:spPr>
          <a:xfrm>
            <a:off x="1211589" y="2571065"/>
            <a:ext cx="101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Equal to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06E5F-7E0D-42FE-98C7-CEA9F9190CC7}"/>
              </a:ext>
            </a:extLst>
          </p:cNvPr>
          <p:cNvSpPr txBox="1"/>
          <p:nvPr/>
        </p:nvSpPr>
        <p:spPr>
          <a:xfrm>
            <a:off x="5444376" y="257106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Less than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9949-71CB-4177-B181-DF19C3BE5EA0}"/>
              </a:ext>
            </a:extLst>
          </p:cNvPr>
          <p:cNvSpPr txBox="1"/>
          <p:nvPr/>
        </p:nvSpPr>
        <p:spPr>
          <a:xfrm>
            <a:off x="10308512" y="2571065"/>
            <a:ext cx="14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Greater than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1AA3-0FB9-457C-A7A5-29BA9FCEEDDC}"/>
              </a:ext>
            </a:extLst>
          </p:cNvPr>
          <p:cNvSpPr txBox="1"/>
          <p:nvPr/>
        </p:nvSpPr>
        <p:spPr>
          <a:xfrm>
            <a:off x="5103481" y="4640221"/>
            <a:ext cx="17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Greater or equal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E662D-EB75-48C2-B20E-C0B3742BB3F4}"/>
              </a:ext>
            </a:extLst>
          </p:cNvPr>
          <p:cNvSpPr txBox="1"/>
          <p:nvPr/>
        </p:nvSpPr>
        <p:spPr>
          <a:xfrm>
            <a:off x="1180011" y="472808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Less or equal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455AB-78D6-4E9C-8B26-AC6A0ABC0A12}"/>
              </a:ext>
            </a:extLst>
          </p:cNvPr>
          <p:cNvSpPr txBox="1"/>
          <p:nvPr/>
        </p:nvSpPr>
        <p:spPr>
          <a:xfrm>
            <a:off x="10175290" y="4728089"/>
            <a:ext cx="117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Equal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03213-3376-4EDF-8861-68409DCB949B}"/>
              </a:ext>
            </a:extLst>
          </p:cNvPr>
          <p:cNvSpPr txBox="1"/>
          <p:nvPr/>
        </p:nvSpPr>
        <p:spPr>
          <a:xfrm>
            <a:off x="4439937" y="198598"/>
            <a:ext cx="3312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Relational Operators</a:t>
            </a:r>
          </a:p>
          <a:p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(Used for comparison)</a:t>
            </a:r>
          </a:p>
        </p:txBody>
      </p:sp>
    </p:spTree>
    <p:extLst>
      <p:ext uri="{BB962C8B-B14F-4D97-AF65-F5344CB8AC3E}">
        <p14:creationId xmlns:p14="http://schemas.microsoft.com/office/powerpoint/2010/main" val="229018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3849522" y="233273"/>
            <a:ext cx="4735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Logical / Compound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619433" y="1890715"/>
            <a:ext cx="11031794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logical operator is a symbol or word used to connect two or more expressions such that the value of the compound expression produced depends only on that of the original expressions and on 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meaning of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1901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E9757-AE5A-4BB3-8750-9BA73BE0C2D6}"/>
              </a:ext>
            </a:extLst>
          </p:cNvPr>
          <p:cNvSpPr txBox="1"/>
          <p:nvPr/>
        </p:nvSpPr>
        <p:spPr>
          <a:xfrm flipH="1">
            <a:off x="1710813" y="1954162"/>
            <a:ext cx="9438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C000"/>
                </a:solidFill>
              </a:rPr>
              <a:t>&amp;&amp;               ||                  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2311F-2E7C-4C32-BAAA-D779582A0DB2}"/>
              </a:ext>
            </a:extLst>
          </p:cNvPr>
          <p:cNvSpPr txBox="1"/>
          <p:nvPr/>
        </p:nvSpPr>
        <p:spPr>
          <a:xfrm flipH="1">
            <a:off x="1887794" y="3028890"/>
            <a:ext cx="890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AND                                                            OR                                                                     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477EA-4FD0-45C2-B373-A6CF81EF69E5}"/>
              </a:ext>
            </a:extLst>
          </p:cNvPr>
          <p:cNvSpPr txBox="1"/>
          <p:nvPr/>
        </p:nvSpPr>
        <p:spPr>
          <a:xfrm>
            <a:off x="3849522" y="233273"/>
            <a:ext cx="4735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Logical / Compound Operators</a:t>
            </a:r>
          </a:p>
        </p:txBody>
      </p:sp>
    </p:spTree>
    <p:extLst>
      <p:ext uri="{BB962C8B-B14F-4D97-AF65-F5344CB8AC3E}">
        <p14:creationId xmlns:p14="http://schemas.microsoft.com/office/powerpoint/2010/main" val="2055833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D728-FEA5-4D10-9FA5-122A3DFDF4E9}"/>
              </a:ext>
            </a:extLst>
          </p:cNvPr>
          <p:cNvSpPr txBox="1"/>
          <p:nvPr/>
        </p:nvSpPr>
        <p:spPr>
          <a:xfrm>
            <a:off x="5172510" y="144782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EBDC-0EB8-45DA-9FC3-98C3EB22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F46FA-D79B-4876-8DDD-94339065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96" y="6207996"/>
            <a:ext cx="369786" cy="36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8A5-039F-4D10-A008-8AE209FA8D83}"/>
              </a:ext>
            </a:extLst>
          </p:cNvPr>
          <p:cNvSpPr txBox="1"/>
          <p:nvPr/>
        </p:nvSpPr>
        <p:spPr>
          <a:xfrm>
            <a:off x="707617" y="2468096"/>
            <a:ext cx="10869560" cy="1921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output for the following expressions</a:t>
            </a:r>
          </a:p>
          <a:p>
            <a:pPr algn="ctr">
              <a:lnSpc>
                <a:spcPct val="200000"/>
              </a:lnSpc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F191D-6411-48A4-906D-5706B06A685E}"/>
              </a:ext>
            </a:extLst>
          </p:cNvPr>
          <p:cNvSpPr txBox="1"/>
          <p:nvPr/>
        </p:nvSpPr>
        <p:spPr>
          <a:xfrm>
            <a:off x="11417020" y="5612368"/>
            <a:ext cx="61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13063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A1ED0-7228-4121-B84B-686F8BCD3459}"/>
              </a:ext>
            </a:extLst>
          </p:cNvPr>
          <p:cNvSpPr txBox="1"/>
          <p:nvPr/>
        </p:nvSpPr>
        <p:spPr>
          <a:xfrm>
            <a:off x="5196555" y="174279"/>
            <a:ext cx="168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8D9A7-3AA0-4BDA-BCB9-0ECBCBF03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FD4CE-D5B3-4185-8DD4-ECAC5088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30" y="6136755"/>
            <a:ext cx="430887" cy="430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C7E45-A161-44F7-A08F-1D856DD463B9}"/>
              </a:ext>
            </a:extLst>
          </p:cNvPr>
          <p:cNvSpPr txBox="1"/>
          <p:nvPr/>
        </p:nvSpPr>
        <p:spPr>
          <a:xfrm>
            <a:off x="1079824" y="1209056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10/3 + 15%3  + 2 +  4*2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78006-1D63-47FD-8504-A29BDE26855E}"/>
              </a:ext>
            </a:extLst>
          </p:cNvPr>
          <p:cNvSpPr txBox="1"/>
          <p:nvPr/>
        </p:nvSpPr>
        <p:spPr>
          <a:xfrm>
            <a:off x="1079824" y="1878568"/>
            <a:ext cx="34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19 % 3 + 11 % 3 + 7*3 + 4*2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1E2F0-79F8-4EBF-BAB5-891EA5C53321}"/>
              </a:ext>
            </a:extLst>
          </p:cNvPr>
          <p:cNvSpPr txBox="1"/>
          <p:nvPr/>
        </p:nvSpPr>
        <p:spPr>
          <a:xfrm>
            <a:off x="1079823" y="2583722"/>
            <a:ext cx="315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11/3 +  10 % 3 + -5  +  7 *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AF69D-0D88-4A56-9BDC-043E253FB123}"/>
              </a:ext>
            </a:extLst>
          </p:cNvPr>
          <p:cNvSpPr txBox="1"/>
          <p:nvPr/>
        </p:nvSpPr>
        <p:spPr>
          <a:xfrm>
            <a:off x="1079824" y="3288876"/>
            <a:ext cx="27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 / 3 + 21 % 20 + 2 + 10*2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A395D-7D8B-4E10-A568-C3B69CFBD808}"/>
              </a:ext>
            </a:extLst>
          </p:cNvPr>
          <p:cNvSpPr txBox="1"/>
          <p:nvPr/>
        </p:nvSpPr>
        <p:spPr>
          <a:xfrm>
            <a:off x="1079823" y="3994030"/>
            <a:ext cx="315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110 / 4 + 15 % 3 + 21 + 41 *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78848-F1C0-4F41-9F8B-ACE9994796F4}"/>
              </a:ext>
            </a:extLst>
          </p:cNvPr>
          <p:cNvSpPr txBox="1"/>
          <p:nvPr/>
        </p:nvSpPr>
        <p:spPr>
          <a:xfrm>
            <a:off x="1028203" y="4614085"/>
            <a:ext cx="388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11 % 4 % 2 + 15 *3 % 3 + 21 + 41 * 2</a:t>
            </a:r>
          </a:p>
        </p:txBody>
      </p:sp>
    </p:spTree>
    <p:extLst>
      <p:ext uri="{BB962C8B-B14F-4D97-AF65-F5344CB8AC3E}">
        <p14:creationId xmlns:p14="http://schemas.microsoft.com/office/powerpoint/2010/main" val="29297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Operators are symbols that tell the compiler to perform specific mathematical or logical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22121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72A79-2FC9-F27B-047D-0962A0C8AE20}"/>
              </a:ext>
            </a:extLst>
          </p:cNvPr>
          <p:cNvSpPr txBox="1"/>
          <p:nvPr/>
        </p:nvSpPr>
        <p:spPr>
          <a:xfrm>
            <a:off x="3725839" y="2988860"/>
            <a:ext cx="493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robertdoe@codeden.org</a:t>
            </a:r>
          </a:p>
        </p:txBody>
      </p:sp>
    </p:spTree>
    <p:extLst>
      <p:ext uri="{BB962C8B-B14F-4D97-AF65-F5344CB8AC3E}">
        <p14:creationId xmlns:p14="http://schemas.microsoft.com/office/powerpoint/2010/main" val="63989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06C7B-593F-4F0B-8BD6-E8FE7B037301}"/>
              </a:ext>
            </a:extLst>
          </p:cNvPr>
          <p:cNvSpPr txBox="1"/>
          <p:nvPr/>
        </p:nvSpPr>
        <p:spPr>
          <a:xfrm>
            <a:off x="5210778" y="174279"/>
            <a:ext cx="1970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F3582-984F-4897-87B2-AEED389973C0}"/>
              </a:ext>
            </a:extLst>
          </p:cNvPr>
          <p:cNvSpPr txBox="1"/>
          <p:nvPr/>
        </p:nvSpPr>
        <p:spPr>
          <a:xfrm>
            <a:off x="780928" y="1861218"/>
            <a:ext cx="10530349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process or act of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giving a value to a variable 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known as assignment in programming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06C7B-593F-4F0B-8BD6-E8FE7B037301}"/>
              </a:ext>
            </a:extLst>
          </p:cNvPr>
          <p:cNvSpPr txBox="1"/>
          <p:nvPr/>
        </p:nvSpPr>
        <p:spPr>
          <a:xfrm>
            <a:off x="5210778" y="174279"/>
            <a:ext cx="1970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F3582-984F-4897-87B2-AEED389973C0}"/>
              </a:ext>
            </a:extLst>
          </p:cNvPr>
          <p:cNvSpPr txBox="1"/>
          <p:nvPr/>
        </p:nvSpPr>
        <p:spPr>
          <a:xfrm>
            <a:off x="707186" y="1566952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equal sign in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Mathematics 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known as the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Assignment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operator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F4639-AB8B-46FA-B99B-9640AA65E056}"/>
              </a:ext>
            </a:extLst>
          </p:cNvPr>
          <p:cNvSpPr txBox="1"/>
          <p:nvPr/>
        </p:nvSpPr>
        <p:spPr>
          <a:xfrm>
            <a:off x="5747988" y="3729066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474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94563-39CC-4E10-B41C-47DDD86A5C3D}"/>
              </a:ext>
            </a:extLst>
          </p:cNvPr>
          <p:cNvSpPr txBox="1"/>
          <p:nvPr/>
        </p:nvSpPr>
        <p:spPr>
          <a:xfrm>
            <a:off x="5210778" y="174279"/>
            <a:ext cx="1194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484BA-C25C-4ED9-80CF-1A1A1624CE61}"/>
              </a:ext>
            </a:extLst>
          </p:cNvPr>
          <p:cNvSpPr txBox="1"/>
          <p:nvPr/>
        </p:nvSpPr>
        <p:spPr>
          <a:xfrm>
            <a:off x="285135" y="1316876"/>
            <a:ext cx="765932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 Assignment has two parts: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92A9-9F35-4C6B-A4AE-291FE0E32093}"/>
              </a:ext>
            </a:extLst>
          </p:cNvPr>
          <p:cNvSpPr txBox="1"/>
          <p:nvPr/>
        </p:nvSpPr>
        <p:spPr>
          <a:xfrm>
            <a:off x="5088193" y="3671703"/>
            <a:ext cx="3190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LHS =  RHS</a:t>
            </a:r>
          </a:p>
        </p:txBody>
      </p:sp>
    </p:spTree>
    <p:extLst>
      <p:ext uri="{BB962C8B-B14F-4D97-AF65-F5344CB8AC3E}">
        <p14:creationId xmlns:p14="http://schemas.microsoft.com/office/powerpoint/2010/main" val="316399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1F7FB-7C5F-405C-954D-D65B67EB48C8}"/>
              </a:ext>
            </a:extLst>
          </p:cNvPr>
          <p:cNvSpPr txBox="1"/>
          <p:nvPr/>
        </p:nvSpPr>
        <p:spPr>
          <a:xfrm>
            <a:off x="5210778" y="174279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B77BF-3D6B-43D6-B9FC-1CC874D8F959}"/>
              </a:ext>
            </a:extLst>
          </p:cNvPr>
          <p:cNvSpPr txBox="1"/>
          <p:nvPr/>
        </p:nvSpPr>
        <p:spPr>
          <a:xfrm>
            <a:off x="1374353" y="1548580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b="1" dirty="0"/>
              <a:t>=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851D3-0B34-42DD-A447-A0787442AB93}"/>
              </a:ext>
            </a:extLst>
          </p:cNvPr>
          <p:cNvSpPr txBox="1"/>
          <p:nvPr/>
        </p:nvSpPr>
        <p:spPr>
          <a:xfrm>
            <a:off x="1374353" y="2304124"/>
            <a:ext cx="21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b="1" dirty="0"/>
              <a:t>= constant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19B2A-D81C-4163-8CA5-43BFB5F2FCBA}"/>
              </a:ext>
            </a:extLst>
          </p:cNvPr>
          <p:cNvSpPr txBox="1"/>
          <p:nvPr/>
        </p:nvSpPr>
        <p:spPr>
          <a:xfrm>
            <a:off x="1374353" y="3059668"/>
            <a:ext cx="21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Container= 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423C2-A90C-4E90-96E6-2013303AC1B6}"/>
              </a:ext>
            </a:extLst>
          </p:cNvPr>
          <p:cNvSpPr txBox="1"/>
          <p:nvPr/>
        </p:nvSpPr>
        <p:spPr>
          <a:xfrm>
            <a:off x="1374353" y="3815211"/>
            <a:ext cx="401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Container= container </a:t>
            </a:r>
            <a:r>
              <a:rPr lang="en-US" dirty="0"/>
              <a:t>operator </a:t>
            </a:r>
            <a:r>
              <a:rPr lang="en-US" b="1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91170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C9AC86-070F-B4E2-2F6B-9AACAC0ED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203" y="790600"/>
            <a:ext cx="1260143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A=5</a:t>
            </a:r>
          </a:p>
          <a:p>
            <a:pPr algn="l"/>
            <a:r>
              <a:rPr lang="en-US" dirty="0"/>
              <a:t>B=10</a:t>
            </a:r>
          </a:p>
          <a:p>
            <a:pPr algn="l"/>
            <a:r>
              <a:rPr lang="en-US" dirty="0"/>
              <a:t>C=A+B</a:t>
            </a:r>
          </a:p>
          <a:p>
            <a:pPr algn="l"/>
            <a:r>
              <a:rPr lang="en-US" dirty="0"/>
              <a:t>D=A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940DA5-BB2C-BCAF-4492-EA258A2A40ED}"/>
              </a:ext>
            </a:extLst>
          </p:cNvPr>
          <p:cNvGrpSpPr/>
          <p:nvPr/>
        </p:nvGrpSpPr>
        <p:grpSpPr>
          <a:xfrm>
            <a:off x="6925762" y="395217"/>
            <a:ext cx="1535198" cy="1862350"/>
            <a:chOff x="6925762" y="395217"/>
            <a:chExt cx="1535198" cy="1862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0FFDE5-8C07-4E86-683E-A808A6465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2" t="17169" r="34287" b="20784"/>
            <a:stretch/>
          </p:blipFill>
          <p:spPr>
            <a:xfrm>
              <a:off x="6925762" y="395217"/>
              <a:ext cx="1535198" cy="16557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C794BB-546F-A44F-1D43-34D05AC3CE29}"/>
                </a:ext>
              </a:extLst>
            </p:cNvPr>
            <p:cNvSpPr txBox="1"/>
            <p:nvPr/>
          </p:nvSpPr>
          <p:spPr>
            <a:xfrm>
              <a:off x="7531297" y="188823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9B0B47-6AA4-F073-2EDB-40D0A61FED86}"/>
              </a:ext>
            </a:extLst>
          </p:cNvPr>
          <p:cNvGrpSpPr/>
          <p:nvPr/>
        </p:nvGrpSpPr>
        <p:grpSpPr>
          <a:xfrm>
            <a:off x="8904687" y="385550"/>
            <a:ext cx="1535198" cy="1862350"/>
            <a:chOff x="6925762" y="395217"/>
            <a:chExt cx="1535198" cy="18623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9D983C-C00C-95D7-143A-27FDE38F1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2" t="17169" r="34287" b="20784"/>
            <a:stretch/>
          </p:blipFill>
          <p:spPr>
            <a:xfrm>
              <a:off x="6925762" y="395217"/>
              <a:ext cx="1535198" cy="16557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06A8C7-4F54-07B4-13A8-933519C11BE5}"/>
                </a:ext>
              </a:extLst>
            </p:cNvPr>
            <p:cNvSpPr txBox="1"/>
            <p:nvPr/>
          </p:nvSpPr>
          <p:spPr>
            <a:xfrm>
              <a:off x="7531297" y="188823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7F0F9A-6FE7-5A35-71BE-FA08AFA29CD9}"/>
              </a:ext>
            </a:extLst>
          </p:cNvPr>
          <p:cNvGrpSpPr/>
          <p:nvPr/>
        </p:nvGrpSpPr>
        <p:grpSpPr>
          <a:xfrm>
            <a:off x="6925762" y="2612822"/>
            <a:ext cx="1535198" cy="1862350"/>
            <a:chOff x="6925762" y="395217"/>
            <a:chExt cx="1535198" cy="18623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CEA69B-737B-0C11-96B6-A413ABE2B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2" t="17169" r="34287" b="20784"/>
            <a:stretch/>
          </p:blipFill>
          <p:spPr>
            <a:xfrm>
              <a:off x="6925762" y="395217"/>
              <a:ext cx="1535198" cy="165576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09BFAE-9BDB-F320-3148-320E92D22D9E}"/>
                </a:ext>
              </a:extLst>
            </p:cNvPr>
            <p:cNvSpPr txBox="1"/>
            <p:nvPr/>
          </p:nvSpPr>
          <p:spPr>
            <a:xfrm>
              <a:off x="7531297" y="18882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8C05A3-1330-0F2F-CC7D-A8089A95C809}"/>
              </a:ext>
            </a:extLst>
          </p:cNvPr>
          <p:cNvGrpSpPr/>
          <p:nvPr/>
        </p:nvGrpSpPr>
        <p:grpSpPr>
          <a:xfrm>
            <a:off x="8904687" y="2603155"/>
            <a:ext cx="1535198" cy="1862350"/>
            <a:chOff x="6925762" y="395217"/>
            <a:chExt cx="1535198" cy="18623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6BA670-C5F5-DA7B-5C2F-FA47FAF2AA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2" t="17169" r="34287" b="20784"/>
            <a:stretch/>
          </p:blipFill>
          <p:spPr>
            <a:xfrm>
              <a:off x="6925762" y="395217"/>
              <a:ext cx="1535198" cy="16557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C7B08-9721-BF0B-D514-562B2B707140}"/>
                </a:ext>
              </a:extLst>
            </p:cNvPr>
            <p:cNvSpPr txBox="1"/>
            <p:nvPr/>
          </p:nvSpPr>
          <p:spPr>
            <a:xfrm>
              <a:off x="7531297" y="188823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AAB844-046F-E85B-8417-0522923FA9BF}"/>
              </a:ext>
            </a:extLst>
          </p:cNvPr>
          <p:cNvSpPr txBox="1"/>
          <p:nvPr/>
        </p:nvSpPr>
        <p:spPr>
          <a:xfrm>
            <a:off x="7542518" y="1163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2FA72-B74E-F420-C2A1-F8A9B7465441}"/>
              </a:ext>
            </a:extLst>
          </p:cNvPr>
          <p:cNvSpPr txBox="1"/>
          <p:nvPr/>
        </p:nvSpPr>
        <p:spPr>
          <a:xfrm>
            <a:off x="9458125" y="12134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BD49A3-3FAB-D46A-20DE-3D9CD4282A06}"/>
              </a:ext>
            </a:extLst>
          </p:cNvPr>
          <p:cNvSpPr txBox="1"/>
          <p:nvPr/>
        </p:nvSpPr>
        <p:spPr>
          <a:xfrm>
            <a:off x="7484009" y="337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8BB74-77FF-C52D-4AE0-E3E7B17B75AB}"/>
              </a:ext>
            </a:extLst>
          </p:cNvPr>
          <p:cNvSpPr txBox="1"/>
          <p:nvPr/>
        </p:nvSpPr>
        <p:spPr>
          <a:xfrm>
            <a:off x="9510222" y="3429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9FF1F-6F6D-0134-C0BE-2F53313ABFD9}"/>
              </a:ext>
            </a:extLst>
          </p:cNvPr>
          <p:cNvSpPr txBox="1"/>
          <p:nvPr/>
        </p:nvSpPr>
        <p:spPr>
          <a:xfrm>
            <a:off x="4902667" y="268845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10+5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F217FB-7994-E761-E7BE-D4F8018D18B7}"/>
              </a:ext>
            </a:extLst>
          </p:cNvPr>
          <p:cNvSpPr txBox="1"/>
          <p:nvPr/>
        </p:nvSpPr>
        <p:spPr>
          <a:xfrm>
            <a:off x="9458125" y="34407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8325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0" grpId="1"/>
      <p:bldP spid="21" grpId="0"/>
      <p:bldP spid="21" grpId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780C1-BB44-4F41-96F9-052CFB8F8A29}"/>
              </a:ext>
            </a:extLst>
          </p:cNvPr>
          <p:cNvSpPr txBox="1"/>
          <p:nvPr/>
        </p:nvSpPr>
        <p:spPr>
          <a:xfrm>
            <a:off x="5210778" y="174279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DCC20-7290-4701-89AF-F6D376164BAF}"/>
              </a:ext>
            </a:extLst>
          </p:cNvPr>
          <p:cNvSpPr txBox="1"/>
          <p:nvPr/>
        </p:nvSpPr>
        <p:spPr>
          <a:xfrm>
            <a:off x="1637071" y="1386348"/>
            <a:ext cx="143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yourAge </a:t>
            </a:r>
            <a:r>
              <a:rPr lang="en-US" dirty="0"/>
              <a:t>= 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F2E25-559C-4559-AECF-5768A226290C}"/>
              </a:ext>
            </a:extLst>
          </p:cNvPr>
          <p:cNvSpPr txBox="1"/>
          <p:nvPr/>
        </p:nvSpPr>
        <p:spPr>
          <a:xfrm>
            <a:off x="1637071" y="2247900"/>
            <a:ext cx="282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ageOfBrother </a:t>
            </a:r>
            <a:r>
              <a:rPr lang="en-US" dirty="0"/>
              <a:t>= yourAge + 4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A7AF2-8B8F-439E-991D-2C6256F63E5F}"/>
              </a:ext>
            </a:extLst>
          </p:cNvPr>
          <p:cNvSpPr txBox="1"/>
          <p:nvPr/>
        </p:nvSpPr>
        <p:spPr>
          <a:xfrm>
            <a:off x="1637071" y="3116219"/>
            <a:ext cx="306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ageOfSister </a:t>
            </a:r>
            <a:r>
              <a:rPr lang="en-US" dirty="0"/>
              <a:t>= ageOfBrother - 2</a:t>
            </a:r>
          </a:p>
        </p:txBody>
      </p:sp>
    </p:spTree>
    <p:extLst>
      <p:ext uri="{BB962C8B-B14F-4D97-AF65-F5344CB8AC3E}">
        <p14:creationId xmlns:p14="http://schemas.microsoft.com/office/powerpoint/2010/main" val="87247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656</Words>
  <Application>Microsoft Office PowerPoint</Application>
  <PresentationFormat>Widescreen</PresentationFormat>
  <Paragraphs>142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2/3 + 4%2 + 2+3*2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8</cp:revision>
  <dcterms:created xsi:type="dcterms:W3CDTF">2022-04-19T23:00:05Z</dcterms:created>
  <dcterms:modified xsi:type="dcterms:W3CDTF">2022-07-12T21:50:56Z</dcterms:modified>
</cp:coreProperties>
</file>