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68" r:id="rId5"/>
    <p:sldId id="264" r:id="rId6"/>
    <p:sldId id="266" r:id="rId7"/>
    <p:sldId id="274" r:id="rId8"/>
    <p:sldId id="275" r:id="rId9"/>
    <p:sldId id="265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3" pos="2568" userDrawn="1">
          <p15:clr>
            <a:srgbClr val="F26B43"/>
          </p15:clr>
        </p15:guide>
        <p15:guide id="6" pos="5112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F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1176"/>
        <p:guide pos="2568"/>
        <p:guide pos="5112"/>
        <p:guide orient="horz" pos="2856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EA9-73BF-4F06-B867-682AC189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670A-394A-42A7-8DA2-D471C0AA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51CE-A8FD-40AE-95C7-C6FAA82B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AE62-7A85-481F-AE27-D4F5952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A31-B77B-4F79-A2E4-E71C175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0CB3-A488-4C09-AC09-3E6AE80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7F4-178F-47CD-9139-778F7F22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D09F-1F4D-4AB0-9E40-7B3E386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5C49-A713-4C0B-84BC-4561E09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D9EC-A43A-4660-93A4-590945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BD70-AE07-4016-B307-9DE359BB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9E8B-6218-463B-B66A-312235E1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CAE8-358B-4829-BC10-C886306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FBF8-0137-407C-ADC2-50810E17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A393-4982-4341-A3BF-DE0401A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DC2-AFD9-4319-BBAD-FE860B1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34A8-DBCB-4832-AF04-3C1B611B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5241-3BF4-4DF5-AF3A-12A891A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1A3-FF4A-4E65-8FB4-797BDC5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F1BF-F13F-41D7-BE78-80A00AF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4E-00CB-49AE-A5C0-D72B7CC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DFA-9A6A-458B-9F72-C61FFA9F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65C2-FC6A-4733-86B6-D14ABC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673-9DC4-4225-97D0-4DAA573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51F-6044-4289-B57B-5F8CAF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B44-790F-455C-8F91-D34B2C3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E0B-C1A3-4916-B70A-FCB4935A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E1C-7663-4E31-81DD-E1CA43D0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5DE-D2D9-42E3-B9AC-C8CCFA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9C2A-67C3-425D-A08A-76A3DB7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C5-184A-41E1-A7C2-354C80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48D-E46E-4B05-A8D6-5CE078E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E3D-BD5C-4A3D-88A7-E4D30FFB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5E05-C327-4FDE-AC53-3B289067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DDF7-0259-4598-AC9F-F3C77AAC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BF454-8DD7-4BFC-B6F3-31C75395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5863-AEC4-41D4-8907-3B74184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8C7E-3FC6-4DF2-9E0E-4E492AB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01B7-EDE6-4F89-8A2D-EB6D343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381-E0AE-4DE5-85AC-0668BFE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4CAE-3FCD-4FE0-B50F-B0F24F9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F144-26A5-4F4A-8C55-C2EADA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ED2-F720-4565-822A-C01BC1D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F115-822A-43BD-A363-DE8E057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8377-06A1-4A7D-A379-B5E2900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4BCE-C920-44E2-972C-E501284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9EF-C0B4-4860-8009-3AE9ABF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C8D4-641D-4737-9F3C-A5221E4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F295-19F5-4632-8E68-F92F9CC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13C4-C749-401B-8515-2357779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8F72-4655-4A97-B2E5-310B7771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6727-D806-4244-961B-C05548F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457-7D60-4148-AE75-DAD5F1E2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08217-1A2D-480A-AAC7-2FAE9924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EE95D-15FF-4155-8EDA-C0D2A64F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0816-64AE-4695-B969-5DD8062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357E-D6A8-441E-AA01-6475295C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ACF7-6C25-44EB-AC44-D5C17C1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F7D9-533B-4219-BBED-76D79EAA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7D40-B126-408D-BA82-816F8A3E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B86-7CB3-44D4-9057-0F96994CA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1D5E-C7B1-4D60-A0D5-546CE74E20B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57E-7C88-4604-9942-BA9D4E46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FE3-D7BD-4FFC-8659-468BD7B2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2416883" y="2806961"/>
            <a:ext cx="73582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646951" y="5562851"/>
            <a:ext cx="4862945" cy="568020"/>
            <a:chOff x="3646951" y="5562851"/>
            <a:chExt cx="4862945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19639" y="5681600"/>
              <a:ext cx="4513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 attempts to write English to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0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311236" y="5608944"/>
            <a:ext cx="5709851" cy="568020"/>
            <a:chOff x="3646951" y="5562851"/>
            <a:chExt cx="5007959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910663" y="5662195"/>
              <a:ext cx="4744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does not understand English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4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1" y="2937164"/>
            <a:ext cx="1458664" cy="145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D83FFC-BBDF-4E11-89BF-EC537600ADD1}"/>
              </a:ext>
            </a:extLst>
          </p:cNvPr>
          <p:cNvGrpSpPr/>
          <p:nvPr/>
        </p:nvGrpSpPr>
        <p:grpSpPr>
          <a:xfrm>
            <a:off x="3484419" y="3059668"/>
            <a:ext cx="4509654" cy="487096"/>
            <a:chOff x="3484419" y="3059668"/>
            <a:chExt cx="4509654" cy="4870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CDEECC-1BA2-4107-A867-6A6A3FF92D31}"/>
                </a:ext>
              </a:extLst>
            </p:cNvPr>
            <p:cNvCxnSpPr>
              <a:cxnSpLocks/>
            </p:cNvCxnSpPr>
            <p:nvPr/>
          </p:nvCxnSpPr>
          <p:spPr>
            <a:xfrm>
              <a:off x="3484419" y="3546764"/>
              <a:ext cx="45096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420BDD-3CDA-475B-96C7-13A37E2B22CB}"/>
                </a:ext>
              </a:extLst>
            </p:cNvPr>
            <p:cNvSpPr txBox="1"/>
            <p:nvPr/>
          </p:nvSpPr>
          <p:spPr>
            <a:xfrm>
              <a:off x="5043055" y="3059668"/>
              <a:ext cx="185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Instruction/Code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1918407" y="5771670"/>
            <a:ext cx="8640525" cy="745675"/>
            <a:chOff x="3646951" y="5562851"/>
            <a:chExt cx="4862945" cy="745675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47564" y="5662195"/>
              <a:ext cx="4503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translator comes in to explain what user is saying in machine language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E380A2-0921-4589-9365-B34ABD3CC728}"/>
              </a:ext>
            </a:extLst>
          </p:cNvPr>
          <p:cNvSpPr/>
          <p:nvPr/>
        </p:nvSpPr>
        <p:spPr>
          <a:xfrm>
            <a:off x="8144741" y="1561322"/>
            <a:ext cx="3771900" cy="3735355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D0F8A-F46F-481B-B459-39A7BBDDDDC7}"/>
              </a:ext>
            </a:extLst>
          </p:cNvPr>
          <p:cNvCxnSpPr>
            <a:cxnSpLocks/>
          </p:cNvCxnSpPr>
          <p:nvPr/>
        </p:nvCxnSpPr>
        <p:spPr>
          <a:xfrm>
            <a:off x="8439708" y="3546764"/>
            <a:ext cx="1539457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AADEAA-C98E-4D4F-A8EE-BF995B64C35C}"/>
              </a:ext>
            </a:extLst>
          </p:cNvPr>
          <p:cNvSpPr txBox="1"/>
          <p:nvPr/>
        </p:nvSpPr>
        <p:spPr>
          <a:xfrm>
            <a:off x="8546923" y="3112099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0010 0010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0870E-3AC9-4ADB-B9AC-2506195E2A22}"/>
              </a:ext>
            </a:extLst>
          </p:cNvPr>
          <p:cNvSpPr txBox="1"/>
          <p:nvPr/>
        </p:nvSpPr>
        <p:spPr>
          <a:xfrm>
            <a:off x="9502450" y="1124364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2943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4607451" y="694891"/>
            <a:ext cx="2977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Translator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998E5-3A4B-4821-AA22-F5A3D541D4E2}"/>
              </a:ext>
            </a:extLst>
          </p:cNvPr>
          <p:cNvSpPr/>
          <p:nvPr/>
        </p:nvSpPr>
        <p:spPr>
          <a:xfrm>
            <a:off x="942108" y="1693719"/>
            <a:ext cx="4447309" cy="4197927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A7BB9-8CC8-41C8-8CA8-FF51CD459E57}"/>
              </a:ext>
            </a:extLst>
          </p:cNvPr>
          <p:cNvSpPr/>
          <p:nvPr/>
        </p:nvSpPr>
        <p:spPr>
          <a:xfrm>
            <a:off x="6650182" y="1714501"/>
            <a:ext cx="4447309" cy="419792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64833-F52C-4FE3-B713-D3CEAC582F4C}"/>
              </a:ext>
            </a:extLst>
          </p:cNvPr>
          <p:cNvSpPr txBox="1"/>
          <p:nvPr/>
        </p:nvSpPr>
        <p:spPr>
          <a:xfrm>
            <a:off x="2397763" y="3577238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6949D7-3EE8-466D-9616-C9DF0548F912}"/>
              </a:ext>
            </a:extLst>
          </p:cNvPr>
          <p:cNvSpPr txBox="1"/>
          <p:nvPr/>
        </p:nvSpPr>
        <p:spPr>
          <a:xfrm>
            <a:off x="8258239" y="3577237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418546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752F3-E6CE-4202-A386-6D20EB326825}"/>
              </a:ext>
            </a:extLst>
          </p:cNvPr>
          <p:cNvSpPr txBox="1"/>
          <p:nvPr/>
        </p:nvSpPr>
        <p:spPr>
          <a:xfrm>
            <a:off x="4165180" y="694892"/>
            <a:ext cx="3950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Benefits of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85C5D-648C-42F2-8B6C-448360B05280}"/>
              </a:ext>
            </a:extLst>
          </p:cNvPr>
          <p:cNvSpPr txBox="1"/>
          <p:nvPr/>
        </p:nvSpPr>
        <p:spPr>
          <a:xfrm>
            <a:off x="1759528" y="1682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Coding can help you understand technology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6B558-CF17-4333-90C4-46AA25209B7C}"/>
              </a:ext>
            </a:extLst>
          </p:cNvPr>
          <p:cNvSpPr txBox="1"/>
          <p:nvPr/>
        </p:nvSpPr>
        <p:spPr>
          <a:xfrm>
            <a:off x="1759528" y="2423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to code helps a students’ creativity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3F8AF-391A-4A2C-8222-6AF85335CF4E}"/>
              </a:ext>
            </a:extLst>
          </p:cNvPr>
          <p:cNvSpPr txBox="1"/>
          <p:nvPr/>
        </p:nvSpPr>
        <p:spPr>
          <a:xfrm>
            <a:off x="1759528" y="3164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students learn to code they develop persistence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18949-F7E8-4070-9B6E-8CD8EB8B7E4B}"/>
              </a:ext>
            </a:extLst>
          </p:cNvPr>
          <p:cNvSpPr txBox="1"/>
          <p:nvPr/>
        </p:nvSpPr>
        <p:spPr>
          <a:xfrm>
            <a:off x="1759528" y="3905597"/>
            <a:ext cx="76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Children improve their structural thinking when learning to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E503-A8B4-49C8-A81C-37A545F80E9B}"/>
              </a:ext>
            </a:extLst>
          </p:cNvPr>
          <p:cNvSpPr txBox="1"/>
          <p:nvPr/>
        </p:nvSpPr>
        <p:spPr>
          <a:xfrm>
            <a:off x="1759528" y="4646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improves students’ math skills</a:t>
            </a:r>
          </a:p>
        </p:txBody>
      </p:sp>
    </p:spTree>
    <p:extLst>
      <p:ext uri="{BB962C8B-B14F-4D97-AF65-F5344CB8AC3E}">
        <p14:creationId xmlns:p14="http://schemas.microsoft.com/office/powerpoint/2010/main" val="108163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2133885" y="2008702"/>
            <a:ext cx="764902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how </a:t>
            </a:r>
            <a:r>
              <a:rPr lang="en-US" i="1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get computers to solve problems.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 program consists of code that is executed on a computer to perform particular tasks.</a:t>
            </a:r>
          </a:p>
        </p:txBody>
      </p:sp>
    </p:spTree>
    <p:extLst>
      <p:ext uri="{BB962C8B-B14F-4D97-AF65-F5344CB8AC3E}">
        <p14:creationId xmlns:p14="http://schemas.microsoft.com/office/powerpoint/2010/main" val="2451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the process of giving machines a set of instructions that describe how a program should be carried out.</a:t>
            </a:r>
          </a:p>
        </p:txBody>
      </p:sp>
    </p:spTree>
    <p:extLst>
      <p:ext uri="{BB962C8B-B14F-4D97-AF65-F5344CB8AC3E}">
        <p14:creationId xmlns:p14="http://schemas.microsoft.com/office/powerpoint/2010/main" val="42432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DEC584-4225-4A00-B3DA-10338CB7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866900"/>
            <a:ext cx="47625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A79B2-87AD-4C40-BC0B-9BDFF18BA012}"/>
              </a:ext>
            </a:extLst>
          </p:cNvPr>
          <p:cNvSpPr txBox="1"/>
          <p:nvPr/>
        </p:nvSpPr>
        <p:spPr>
          <a:xfrm>
            <a:off x="4855029" y="527794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33860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4E8E2-AE49-48E5-9614-99DB1D1D258E}"/>
              </a:ext>
            </a:extLst>
          </p:cNvPr>
          <p:cNvSpPr txBox="1"/>
          <p:nvPr/>
        </p:nvSpPr>
        <p:spPr>
          <a:xfrm>
            <a:off x="4896592" y="541649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A3807-D00C-4AAA-BAC9-C81F6A62E7B6}"/>
              </a:ext>
            </a:extLst>
          </p:cNvPr>
          <p:cNvSpPr txBox="1"/>
          <p:nvPr/>
        </p:nvSpPr>
        <p:spPr>
          <a:xfrm>
            <a:off x="997528" y="2806914"/>
            <a:ext cx="10252364" cy="11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an individual that writes/creates computer software or applications by giving the computer specific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instructions</a:t>
            </a:r>
          </a:p>
        </p:txBody>
      </p:sp>
    </p:spTree>
    <p:extLst>
      <p:ext uri="{BB962C8B-B14F-4D97-AF65-F5344CB8AC3E}">
        <p14:creationId xmlns:p14="http://schemas.microsoft.com/office/powerpoint/2010/main" val="7923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3263C-E024-4545-8846-C215D9ECA443}"/>
              </a:ext>
            </a:extLst>
          </p:cNvPr>
          <p:cNvSpPr txBox="1"/>
          <p:nvPr/>
        </p:nvSpPr>
        <p:spPr>
          <a:xfrm>
            <a:off x="4184258" y="306965"/>
            <a:ext cx="3823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C66C5-1F02-4E44-85E7-24A8B220EDCF}"/>
              </a:ext>
            </a:extLst>
          </p:cNvPr>
          <p:cNvSpPr txBox="1"/>
          <p:nvPr/>
        </p:nvSpPr>
        <p:spPr>
          <a:xfrm>
            <a:off x="637308" y="1866900"/>
            <a:ext cx="1091738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programming language is a vocabulary and set of grammatical rules for instructing a computer or computing device to perform specific tasks</a:t>
            </a:r>
            <a:r>
              <a:rPr lang="en-US" dirty="0"/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0527E-EC4C-420F-B25F-E6335C4B1A5E}"/>
              </a:ext>
            </a:extLst>
          </p:cNvPr>
          <p:cNvSpPr txBox="1"/>
          <p:nvPr/>
        </p:nvSpPr>
        <p:spPr>
          <a:xfrm>
            <a:off x="5084804" y="182274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0932-9A0F-43D0-9749-956CF1D2AD16}"/>
              </a:ext>
            </a:extLst>
          </p:cNvPr>
          <p:cNvSpPr txBox="1"/>
          <p:nvPr/>
        </p:nvSpPr>
        <p:spPr>
          <a:xfrm>
            <a:off x="1676400" y="929533"/>
            <a:ext cx="6096000" cy="4998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BASIC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C++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COBOL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FORTRAN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Pascal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929E4-924B-4994-A7C0-C1ADD8FC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0" y="2440435"/>
            <a:ext cx="2509575" cy="25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F6415-847F-4320-B62B-6795A296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17" y="2440435"/>
            <a:ext cx="2509575" cy="2509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3508E9-77E7-49EF-8A28-976C0D1EC599}"/>
              </a:ext>
            </a:extLst>
          </p:cNvPr>
          <p:cNvCxnSpPr/>
          <p:nvPr/>
        </p:nvCxnSpPr>
        <p:spPr>
          <a:xfrm>
            <a:off x="4256551" y="3255822"/>
            <a:ext cx="364374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82370B-8E39-4F96-9EFD-376EF3F06264}"/>
              </a:ext>
            </a:extLst>
          </p:cNvPr>
          <p:cNvCxnSpPr>
            <a:cxnSpLocks/>
          </p:cNvCxnSpPr>
          <p:nvPr/>
        </p:nvCxnSpPr>
        <p:spPr>
          <a:xfrm flipH="1">
            <a:off x="4225636" y="3695222"/>
            <a:ext cx="354676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4EFE45-0964-45D0-B73F-1CFF93336ADE}"/>
              </a:ext>
            </a:extLst>
          </p:cNvPr>
          <p:cNvSpPr txBox="1"/>
          <p:nvPr/>
        </p:nvSpPr>
        <p:spPr>
          <a:xfrm>
            <a:off x="4256551" y="638631"/>
            <a:ext cx="385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Inter PC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7A58D-84CE-4792-8FF4-4DFA44D6F912}"/>
              </a:ext>
            </a:extLst>
          </p:cNvPr>
          <p:cNvSpPr txBox="1"/>
          <p:nvPr/>
        </p:nvSpPr>
        <p:spPr>
          <a:xfrm>
            <a:off x="5186449" y="2829683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000"/>
                </a:solidFill>
              </a:rPr>
              <a:t>0100 0010 0010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83097-E24A-419A-9593-40031C12B9A4}"/>
              </a:ext>
            </a:extLst>
          </p:cNvPr>
          <p:cNvSpPr txBox="1"/>
          <p:nvPr/>
        </p:nvSpPr>
        <p:spPr>
          <a:xfrm>
            <a:off x="5246805" y="3813972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0100 0010 0010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C680E6-F526-43AB-80F5-834A7C372197}"/>
              </a:ext>
            </a:extLst>
          </p:cNvPr>
          <p:cNvGrpSpPr/>
          <p:nvPr/>
        </p:nvGrpSpPr>
        <p:grpSpPr>
          <a:xfrm>
            <a:off x="3278767" y="5597517"/>
            <a:ext cx="5634466" cy="568020"/>
            <a:chOff x="3646951" y="5562851"/>
            <a:chExt cx="4862945" cy="568020"/>
          </a:xfrm>
        </p:grpSpPr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DAD7104C-85E2-49C8-AFFB-1050FFF079D8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387C6F-9F97-4C95-B389-6ACDC1E7390D}"/>
                </a:ext>
              </a:extLst>
            </p:cNvPr>
            <p:cNvSpPr txBox="1"/>
            <p:nvPr/>
          </p:nvSpPr>
          <p:spPr>
            <a:xfrm>
              <a:off x="3819639" y="5681600"/>
              <a:ext cx="45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Computers understand only machine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-1.85185E-6 L 0.25951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-1.85185E-6 L -0.30573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217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Montserrat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10</cp:revision>
  <cp:lastPrinted>2022-04-25T16:59:05Z</cp:lastPrinted>
  <dcterms:created xsi:type="dcterms:W3CDTF">2022-04-18T14:27:22Z</dcterms:created>
  <dcterms:modified xsi:type="dcterms:W3CDTF">2022-04-25T17:05:06Z</dcterms:modified>
</cp:coreProperties>
</file>