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8" r:id="rId16"/>
    <p:sldId id="279" r:id="rId17"/>
    <p:sldId id="277" r:id="rId18"/>
    <p:sldId id="276" r:id="rId19"/>
    <p:sldId id="280" r:id="rId20"/>
    <p:sldId id="283" r:id="rId21"/>
    <p:sldId id="281" r:id="rId22"/>
    <p:sldId id="282" r:id="rId23"/>
    <p:sldId id="284" r:id="rId24"/>
    <p:sldId id="286" r:id="rId25"/>
    <p:sldId id="285" r:id="rId26"/>
    <p:sldId id="287" r:id="rId27"/>
    <p:sldId id="288" r:id="rId28"/>
    <p:sldId id="290" r:id="rId29"/>
    <p:sldId id="289" r:id="rId30"/>
    <p:sldId id="291"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F26B43"/>
          </p15:clr>
        </p15:guide>
        <p15:guide id="2" pos="2544" userDrawn="1">
          <p15:clr>
            <a:srgbClr val="F26B43"/>
          </p15:clr>
        </p15:guide>
        <p15:guide id="3" orient="horz" pos="2808" userDrawn="1">
          <p15:clr>
            <a:srgbClr val="F26B43"/>
          </p15:clr>
        </p15:guide>
        <p15:guide id="4" pos="5136"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0" d="100"/>
          <a:sy n="40" d="100"/>
        </p:scale>
        <p:origin x="60" y="594"/>
      </p:cViewPr>
      <p:guideLst>
        <p:guide orient="horz" pos="1440"/>
        <p:guide pos="2544"/>
        <p:guide orient="horz" pos="2808"/>
        <p:guide pos="5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11C0-3DED-4132-ADBA-68248E6F2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E1AB1-E051-4077-B622-E35483517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8557C6-96B8-4CA9-8769-A102A07B6386}"/>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196CBD3E-71B0-4B2C-9444-BA0232AFC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45B0-8C5E-4339-9314-A9E321C90D10}"/>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25084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27CE-6EDF-49C3-8C4B-CA9127CC3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D1956-2AB6-4170-A54C-C06244AC5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460D6-69B9-48D2-8BBE-9308FD9E5486}"/>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27E6DFB3-6AE5-4413-941E-043F25CB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F7B83-C598-4E4A-B278-E72C22E7103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94618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871F6-7312-44B5-89CC-3F7CCEF02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80B82-7951-4825-8AF1-097F984EE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7E27-665B-43AA-89C5-F907AEB372DC}"/>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26044714-70F3-42D8-AC59-134C4E8B6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84447-8A41-4411-9DCB-7289D7381E93}"/>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9501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F45-590D-4676-B39A-B5AA06693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AB42C-223E-4742-BA1E-C1DE16290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63E5E-F19E-41FF-8085-5512088DB0D7}"/>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0AEBC6BA-18EE-4C90-960E-C0F94E265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DD8B4-3F0B-405C-8DFE-DB6B408E0A5F}"/>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42782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F749-E68D-4803-BF63-88D997BAF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0EC342-C859-4F4E-97F3-E77585FC5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02F03-D991-4C81-81BC-12DA2CE798B6}"/>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C7139476-43E2-4F8C-9B0D-CE8129030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1650-3AF0-4327-83B4-3572B12BB5F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69208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58D1-37E3-4CA8-9079-54DDFC32A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874E1-38C9-43A6-AB92-497B0C8D0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0C3A7-81F5-4CF1-9662-6969525F1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EA99C-8929-4670-854C-7DFD4C73B148}"/>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6" name="Footer Placeholder 5">
            <a:extLst>
              <a:ext uri="{FF2B5EF4-FFF2-40B4-BE49-F238E27FC236}">
                <a16:creationId xmlns:a16="http://schemas.microsoft.com/office/drawing/2014/main" id="{9583594E-6EA1-45A8-A7F2-D34BCE7DB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C83CC-BFE3-4DB9-A540-A23F8632E835}"/>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51849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9C44-E3DB-4693-B681-DC606E22C1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0FA34-AA29-45EF-A3C9-700D67F80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72975-A164-499D-900F-F7A150EE4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22BBA-903E-4324-91AC-1E525CE77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FC1D9-734B-4FDA-A1EA-E08FBA245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BB17C-8C6D-419E-A954-F83D99573278}"/>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8" name="Footer Placeholder 7">
            <a:extLst>
              <a:ext uri="{FF2B5EF4-FFF2-40B4-BE49-F238E27FC236}">
                <a16:creationId xmlns:a16="http://schemas.microsoft.com/office/drawing/2014/main" id="{25326BC0-8B15-4DAC-81E1-673B80B2D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47563-1C6E-4097-90C0-97C126F9EE78}"/>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59579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3B7C-38C5-4D69-B67D-2A243EE35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065AFF-43E3-4073-9B71-DE1A4154024D}"/>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4" name="Footer Placeholder 3">
            <a:extLst>
              <a:ext uri="{FF2B5EF4-FFF2-40B4-BE49-F238E27FC236}">
                <a16:creationId xmlns:a16="http://schemas.microsoft.com/office/drawing/2014/main" id="{88FFDD18-0A38-4BF5-AB2E-723BA295B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2BC2F-B528-4D82-9905-3E2F29F372C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69232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57E7D-E95A-4928-B7FD-267611DE5943}"/>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3" name="Footer Placeholder 2">
            <a:extLst>
              <a:ext uri="{FF2B5EF4-FFF2-40B4-BE49-F238E27FC236}">
                <a16:creationId xmlns:a16="http://schemas.microsoft.com/office/drawing/2014/main" id="{916A9D75-2FBE-4EA8-83DD-3E4AD701A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65E09-1056-447E-8911-5CF3FE9FB41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70866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0422-6C58-47B6-831E-8F687E2EA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3A519-11EA-4455-8043-71C9FCFF1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48AA8E-47D2-43EB-B8E3-E7933912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B0409-93D7-4CC1-8361-0869C518B652}"/>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6" name="Footer Placeholder 5">
            <a:extLst>
              <a:ext uri="{FF2B5EF4-FFF2-40B4-BE49-F238E27FC236}">
                <a16:creationId xmlns:a16="http://schemas.microsoft.com/office/drawing/2014/main" id="{ABD20E20-4762-4700-8F28-E80D24AB6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1E8CD-1151-4A1D-8FCF-B0D614C30C7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1540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E780-608B-4287-A7D6-C9FDA1258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8F93F-36E9-4F97-89DC-78F5078AD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138C5-7A68-46DF-B2F4-92C1AF9B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EA00E-753B-4104-A312-132A18583A57}"/>
              </a:ext>
            </a:extLst>
          </p:cNvPr>
          <p:cNvSpPr>
            <a:spLocks noGrp="1"/>
          </p:cNvSpPr>
          <p:nvPr>
            <p:ph type="dt" sz="half" idx="10"/>
          </p:nvPr>
        </p:nvSpPr>
        <p:spPr/>
        <p:txBody>
          <a:bodyPr/>
          <a:lstStyle/>
          <a:p>
            <a:fld id="{EEB39BF9-D82B-4004-846F-FE9CA2D4A5AE}" type="datetimeFigureOut">
              <a:rPr lang="en-US" smtClean="0"/>
              <a:t>5/2/2022</a:t>
            </a:fld>
            <a:endParaRPr lang="en-US"/>
          </a:p>
        </p:txBody>
      </p:sp>
      <p:sp>
        <p:nvSpPr>
          <p:cNvPr id="6" name="Footer Placeholder 5">
            <a:extLst>
              <a:ext uri="{FF2B5EF4-FFF2-40B4-BE49-F238E27FC236}">
                <a16:creationId xmlns:a16="http://schemas.microsoft.com/office/drawing/2014/main" id="{2E86A23B-158B-4F1F-8A2B-26DA4AF33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6B353-4FCD-442B-8FB7-274A7CFC4E6C}"/>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0281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069EB-2A02-4A92-81F5-E8B817ED7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94215-7238-447D-8587-B2428D042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B5103-DE80-4761-BE30-54E0772FE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39BF9-D82B-4004-846F-FE9CA2D4A5AE}" type="datetimeFigureOut">
              <a:rPr lang="en-US" smtClean="0"/>
              <a:t>5/2/2022</a:t>
            </a:fld>
            <a:endParaRPr lang="en-US"/>
          </a:p>
        </p:txBody>
      </p:sp>
      <p:sp>
        <p:nvSpPr>
          <p:cNvPr id="5" name="Footer Placeholder 4">
            <a:extLst>
              <a:ext uri="{FF2B5EF4-FFF2-40B4-BE49-F238E27FC236}">
                <a16:creationId xmlns:a16="http://schemas.microsoft.com/office/drawing/2014/main" id="{0D542FCA-9355-40CB-B451-A0B470084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79CFC-CF10-41C9-9722-47BBE2985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C6591-F4FA-4423-8D26-04EA2F4D75EE}" type="slidenum">
              <a:rPr lang="en-US" smtClean="0"/>
              <a:t>‹#›</a:t>
            </a:fld>
            <a:endParaRPr lang="en-US"/>
          </a:p>
        </p:txBody>
      </p:sp>
    </p:spTree>
    <p:extLst>
      <p:ext uri="{BB962C8B-B14F-4D97-AF65-F5344CB8AC3E}">
        <p14:creationId xmlns:p14="http://schemas.microsoft.com/office/powerpoint/2010/main" val="208055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8E9C44-1D53-4BDC-85F1-5F88CA103B3A}"/>
              </a:ext>
            </a:extLst>
          </p:cNvPr>
          <p:cNvSpPr txBox="1"/>
          <p:nvPr/>
        </p:nvSpPr>
        <p:spPr>
          <a:xfrm>
            <a:off x="3663411" y="3036585"/>
            <a:ext cx="4865178" cy="784830"/>
          </a:xfrm>
          <a:prstGeom prst="rect">
            <a:avLst/>
          </a:prstGeom>
          <a:noFill/>
        </p:spPr>
        <p:txBody>
          <a:bodyPr wrap="none" rtlCol="0">
            <a:spAutoFit/>
          </a:bodyPr>
          <a:lstStyle/>
          <a:p>
            <a:r>
              <a:rPr lang="en-US" sz="4500" b="1" dirty="0"/>
              <a:t>Turtle: Introduction</a:t>
            </a:r>
          </a:p>
        </p:txBody>
      </p:sp>
    </p:spTree>
    <p:extLst>
      <p:ext uri="{BB962C8B-B14F-4D97-AF65-F5344CB8AC3E}">
        <p14:creationId xmlns:p14="http://schemas.microsoft.com/office/powerpoint/2010/main" val="15571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9AEAC-F2EC-4E64-A262-E50ADFDE3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2" y="622976"/>
            <a:ext cx="6543675" cy="5886450"/>
          </a:xfrm>
          <a:prstGeom prst="rect">
            <a:avLst/>
          </a:prstGeom>
        </p:spPr>
      </p:pic>
      <p:sp>
        <p:nvSpPr>
          <p:cNvPr id="4" name="TextBox 3">
            <a:extLst>
              <a:ext uri="{FF2B5EF4-FFF2-40B4-BE49-F238E27FC236}">
                <a16:creationId xmlns:a16="http://schemas.microsoft.com/office/drawing/2014/main" id="{086441FC-61BC-491F-ADF9-3D5680851DA0}"/>
              </a:ext>
            </a:extLst>
          </p:cNvPr>
          <p:cNvSpPr txBox="1"/>
          <p:nvPr/>
        </p:nvSpPr>
        <p:spPr>
          <a:xfrm>
            <a:off x="5393608" y="161311"/>
            <a:ext cx="1404784"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Output</a:t>
            </a:r>
          </a:p>
        </p:txBody>
      </p:sp>
    </p:spTree>
    <p:extLst>
      <p:ext uri="{BB962C8B-B14F-4D97-AF65-F5344CB8AC3E}">
        <p14:creationId xmlns:p14="http://schemas.microsoft.com/office/powerpoint/2010/main" val="419824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28267-0683-21F0-D8D3-48B52E0C58AD}"/>
              </a:ext>
            </a:extLst>
          </p:cNvPr>
          <p:cNvSpPr txBox="1"/>
          <p:nvPr/>
        </p:nvSpPr>
        <p:spPr>
          <a:xfrm>
            <a:off x="4886632" y="131813"/>
            <a:ext cx="2418735"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Turtle Motion</a:t>
            </a:r>
          </a:p>
        </p:txBody>
      </p:sp>
      <p:sp>
        <p:nvSpPr>
          <p:cNvPr id="4" name="TextBox 3">
            <a:extLst>
              <a:ext uri="{FF2B5EF4-FFF2-40B4-BE49-F238E27FC236}">
                <a16:creationId xmlns:a16="http://schemas.microsoft.com/office/drawing/2014/main" id="{133F2BD6-6225-91B3-52B6-FCDE53EC58FD}"/>
              </a:ext>
            </a:extLst>
          </p:cNvPr>
          <p:cNvSpPr txBox="1"/>
          <p:nvPr/>
        </p:nvSpPr>
        <p:spPr>
          <a:xfrm>
            <a:off x="351502" y="2533561"/>
            <a:ext cx="11488993" cy="1672894"/>
          </a:xfrm>
          <a:prstGeom prst="rect">
            <a:avLst/>
          </a:prstGeom>
          <a:noFill/>
        </p:spPr>
        <p:txBody>
          <a:bodyPr wrap="square">
            <a:spAutoFit/>
          </a:bodyPr>
          <a:lstStyle/>
          <a:p>
            <a:pPr algn="ctr">
              <a:lnSpc>
                <a:spcPct val="200000"/>
              </a:lnSpc>
            </a:pPr>
            <a:r>
              <a:rPr lang="en-US" dirty="0">
                <a:latin typeface="Montserrat" panose="00000500000000000000" pitchFamily="2" charset="0"/>
              </a:rPr>
              <a:t>First, we need to learn to move the turtle all direction as we want. We can customize the pen like turtle and its environment. Let's learn the couple of commands to perform a few specific tasks.</a:t>
            </a:r>
          </a:p>
          <a:p>
            <a:pPr algn="ctr">
              <a:lnSpc>
                <a:spcPct val="200000"/>
              </a:lnSpc>
            </a:pPr>
            <a:r>
              <a:rPr lang="en-US" dirty="0">
                <a:latin typeface="Montserrat" panose="00000500000000000000" pitchFamily="2" charset="0"/>
              </a:rPr>
              <a:t>Turtle can be moved in four directions.</a:t>
            </a:r>
          </a:p>
        </p:txBody>
      </p:sp>
    </p:spTree>
    <p:extLst>
      <p:ext uri="{BB962C8B-B14F-4D97-AF65-F5344CB8AC3E}">
        <p14:creationId xmlns:p14="http://schemas.microsoft.com/office/powerpoint/2010/main" val="232450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19082A-FD17-5390-DADD-94A4096033DB}"/>
              </a:ext>
            </a:extLst>
          </p:cNvPr>
          <p:cNvSpPr txBox="1"/>
          <p:nvPr/>
        </p:nvSpPr>
        <p:spPr>
          <a:xfrm>
            <a:off x="4599039" y="146561"/>
            <a:ext cx="2993922"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Motion Functions</a:t>
            </a:r>
          </a:p>
        </p:txBody>
      </p:sp>
      <p:sp>
        <p:nvSpPr>
          <p:cNvPr id="4" name="Rectangle 3">
            <a:extLst>
              <a:ext uri="{FF2B5EF4-FFF2-40B4-BE49-F238E27FC236}">
                <a16:creationId xmlns:a16="http://schemas.microsoft.com/office/drawing/2014/main" id="{964181C5-E993-ECD5-B960-2488A447549C}"/>
              </a:ext>
            </a:extLst>
          </p:cNvPr>
          <p:cNvSpPr/>
          <p:nvPr/>
        </p:nvSpPr>
        <p:spPr>
          <a:xfrm>
            <a:off x="813619" y="1570702"/>
            <a:ext cx="4871884" cy="1858297"/>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right</a:t>
            </a:r>
          </a:p>
        </p:txBody>
      </p:sp>
      <p:sp>
        <p:nvSpPr>
          <p:cNvPr id="5" name="Rectangle 4">
            <a:extLst>
              <a:ext uri="{FF2B5EF4-FFF2-40B4-BE49-F238E27FC236}">
                <a16:creationId xmlns:a16="http://schemas.microsoft.com/office/drawing/2014/main" id="{0353AC18-155A-16CC-6864-C50B3D7CC75F}"/>
              </a:ext>
            </a:extLst>
          </p:cNvPr>
          <p:cNvSpPr/>
          <p:nvPr/>
        </p:nvSpPr>
        <p:spPr>
          <a:xfrm>
            <a:off x="6489291" y="1570703"/>
            <a:ext cx="4871884" cy="1858297"/>
          </a:xfrm>
          <a:prstGeom prst="rect">
            <a:avLst/>
          </a:prstGeom>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l</a:t>
            </a:r>
            <a:r>
              <a:rPr lang="en-US" dirty="0">
                <a:solidFill>
                  <a:schemeClr val="dk1"/>
                </a:solidFill>
                <a:effectLst>
                  <a:outerShdw blurRad="38100" dist="38100" dir="2700000" algn="tl">
                    <a:srgbClr val="000000">
                      <a:alpha val="43137"/>
                    </a:srgbClr>
                  </a:outerShdw>
                </a:effectLst>
              </a:rPr>
              <a:t>eft</a:t>
            </a:r>
          </a:p>
        </p:txBody>
      </p:sp>
      <p:sp>
        <p:nvSpPr>
          <p:cNvPr id="6" name="Rectangle 5">
            <a:extLst>
              <a:ext uri="{FF2B5EF4-FFF2-40B4-BE49-F238E27FC236}">
                <a16:creationId xmlns:a16="http://schemas.microsoft.com/office/drawing/2014/main" id="{572B794A-B7E3-A888-E799-954555E02BC0}"/>
              </a:ext>
            </a:extLst>
          </p:cNvPr>
          <p:cNvSpPr/>
          <p:nvPr/>
        </p:nvSpPr>
        <p:spPr>
          <a:xfrm>
            <a:off x="813619" y="4181166"/>
            <a:ext cx="4871884" cy="1858297"/>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f</a:t>
            </a:r>
            <a:r>
              <a:rPr lang="en-US" dirty="0">
                <a:solidFill>
                  <a:schemeClr val="dk1"/>
                </a:solidFill>
                <a:effectLst>
                  <a:outerShdw blurRad="38100" dist="38100" dir="2700000" algn="tl">
                    <a:srgbClr val="000000">
                      <a:alpha val="43137"/>
                    </a:srgbClr>
                  </a:outerShdw>
                </a:effectLst>
              </a:rPr>
              <a:t>orward</a:t>
            </a:r>
          </a:p>
        </p:txBody>
      </p:sp>
      <p:sp>
        <p:nvSpPr>
          <p:cNvPr id="7" name="Rectangle 6">
            <a:extLst>
              <a:ext uri="{FF2B5EF4-FFF2-40B4-BE49-F238E27FC236}">
                <a16:creationId xmlns:a16="http://schemas.microsoft.com/office/drawing/2014/main" id="{A33BF7B6-B378-A760-D7A8-3A57363BF5FE}"/>
              </a:ext>
            </a:extLst>
          </p:cNvPr>
          <p:cNvSpPr/>
          <p:nvPr/>
        </p:nvSpPr>
        <p:spPr>
          <a:xfrm>
            <a:off x="6489291" y="4181167"/>
            <a:ext cx="4871884" cy="1858297"/>
          </a:xfrm>
          <a:prstGeom prst="rect">
            <a:avLst/>
          </a:prstGeom>
          <a:ln w="38100">
            <a:solidFill>
              <a:srgbClr val="FF9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b</a:t>
            </a:r>
            <a:r>
              <a:rPr lang="en-US" dirty="0">
                <a:solidFill>
                  <a:schemeClr val="dk1"/>
                </a:solidFill>
                <a:effectLst>
                  <a:outerShdw blurRad="38100" dist="38100" dir="2700000" algn="tl">
                    <a:srgbClr val="000000">
                      <a:alpha val="43137"/>
                    </a:srgbClr>
                  </a:outerShdw>
                </a:effectLst>
              </a:rPr>
              <a:t>ackward</a:t>
            </a:r>
          </a:p>
        </p:txBody>
      </p:sp>
    </p:spTree>
    <p:extLst>
      <p:ext uri="{BB962C8B-B14F-4D97-AF65-F5344CB8AC3E}">
        <p14:creationId xmlns:p14="http://schemas.microsoft.com/office/powerpoint/2010/main" val="338702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E54F1-101B-AC6E-F52D-09F224E665F0}"/>
              </a:ext>
            </a:extLst>
          </p:cNvPr>
          <p:cNvSpPr txBox="1"/>
          <p:nvPr/>
        </p:nvSpPr>
        <p:spPr>
          <a:xfrm>
            <a:off x="4321277" y="205555"/>
            <a:ext cx="3731341"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Distance -&gt;Functions</a:t>
            </a:r>
          </a:p>
        </p:txBody>
      </p:sp>
      <p:sp>
        <p:nvSpPr>
          <p:cNvPr id="3" name="Rectangle 2">
            <a:extLst>
              <a:ext uri="{FF2B5EF4-FFF2-40B4-BE49-F238E27FC236}">
                <a16:creationId xmlns:a16="http://schemas.microsoft.com/office/drawing/2014/main" id="{E0E206C0-89AB-A5D8-6620-6C706158AEDF}"/>
              </a:ext>
            </a:extLst>
          </p:cNvPr>
          <p:cNvSpPr/>
          <p:nvPr/>
        </p:nvSpPr>
        <p:spPr>
          <a:xfrm>
            <a:off x="872612" y="2529348"/>
            <a:ext cx="4871884" cy="1858297"/>
          </a:xfrm>
          <a:prstGeom prst="rect">
            <a:avLst/>
          </a:prstGeom>
          <a:solidFill>
            <a:schemeClr val="bg2">
              <a:lumMod val="90000"/>
            </a:schemeClr>
          </a:solid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forward(distance)</a:t>
            </a:r>
          </a:p>
        </p:txBody>
      </p:sp>
      <p:sp>
        <p:nvSpPr>
          <p:cNvPr id="4" name="Rectangle 3">
            <a:extLst>
              <a:ext uri="{FF2B5EF4-FFF2-40B4-BE49-F238E27FC236}">
                <a16:creationId xmlns:a16="http://schemas.microsoft.com/office/drawing/2014/main" id="{6980D3DE-4AE4-0F05-5BDC-6449EF3D89F5}"/>
              </a:ext>
            </a:extLst>
          </p:cNvPr>
          <p:cNvSpPr/>
          <p:nvPr/>
        </p:nvSpPr>
        <p:spPr>
          <a:xfrm>
            <a:off x="6548284" y="2499852"/>
            <a:ext cx="4871884" cy="1858297"/>
          </a:xfrm>
          <a:prstGeom prst="rect">
            <a:avLst/>
          </a:prstGeom>
          <a:solidFill>
            <a:srgbClr val="00B05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backward</a:t>
            </a:r>
            <a:r>
              <a:rPr lang="en-US" dirty="0">
                <a:solidFill>
                  <a:schemeClr val="dk1"/>
                </a:solidFill>
                <a:effectLst>
                  <a:outerShdw blurRad="38100" dist="38100" dir="2700000" algn="tl">
                    <a:srgbClr val="000000">
                      <a:alpha val="43137"/>
                    </a:srgbClr>
                  </a:outerShdw>
                </a:effectLst>
              </a:rPr>
              <a:t>(distance)</a:t>
            </a:r>
          </a:p>
        </p:txBody>
      </p:sp>
    </p:spTree>
    <p:extLst>
      <p:ext uri="{BB962C8B-B14F-4D97-AF65-F5344CB8AC3E}">
        <p14:creationId xmlns:p14="http://schemas.microsoft.com/office/powerpoint/2010/main" val="36069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E54F1-101B-AC6E-F52D-09F224E665F0}"/>
              </a:ext>
            </a:extLst>
          </p:cNvPr>
          <p:cNvSpPr txBox="1"/>
          <p:nvPr/>
        </p:nvSpPr>
        <p:spPr>
          <a:xfrm>
            <a:off x="4599039" y="176058"/>
            <a:ext cx="3291348"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Angle-&gt; Functions</a:t>
            </a:r>
          </a:p>
        </p:txBody>
      </p:sp>
      <p:sp>
        <p:nvSpPr>
          <p:cNvPr id="3" name="Rectangle 2">
            <a:extLst>
              <a:ext uri="{FF2B5EF4-FFF2-40B4-BE49-F238E27FC236}">
                <a16:creationId xmlns:a16="http://schemas.microsoft.com/office/drawing/2014/main" id="{E0E206C0-89AB-A5D8-6620-6C706158AEDF}"/>
              </a:ext>
            </a:extLst>
          </p:cNvPr>
          <p:cNvSpPr/>
          <p:nvPr/>
        </p:nvSpPr>
        <p:spPr>
          <a:xfrm>
            <a:off x="872612" y="2499851"/>
            <a:ext cx="4871884" cy="1858297"/>
          </a:xfrm>
          <a:prstGeom prst="rect">
            <a:avLst/>
          </a:prstGeom>
          <a:solidFill>
            <a:schemeClr val="bg2">
              <a:lumMod val="90000"/>
            </a:schemeClr>
          </a:solid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rPr>
              <a:t>right(angle)</a:t>
            </a:r>
          </a:p>
        </p:txBody>
      </p:sp>
      <p:sp>
        <p:nvSpPr>
          <p:cNvPr id="4" name="Rectangle 3">
            <a:extLst>
              <a:ext uri="{FF2B5EF4-FFF2-40B4-BE49-F238E27FC236}">
                <a16:creationId xmlns:a16="http://schemas.microsoft.com/office/drawing/2014/main" id="{6980D3DE-4AE4-0F05-5BDC-6449EF3D89F5}"/>
              </a:ext>
            </a:extLst>
          </p:cNvPr>
          <p:cNvSpPr/>
          <p:nvPr/>
        </p:nvSpPr>
        <p:spPr>
          <a:xfrm>
            <a:off x="6548284" y="2499852"/>
            <a:ext cx="4871884" cy="1858297"/>
          </a:xfrm>
          <a:prstGeom prst="rect">
            <a:avLst/>
          </a:prstGeom>
          <a:solidFill>
            <a:srgbClr val="00B05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dk1"/>
                </a:solidFill>
                <a:effectLst>
                  <a:outerShdw blurRad="38100" dist="38100" dir="2700000" algn="tl">
                    <a:srgbClr val="000000">
                      <a:alpha val="43137"/>
                    </a:srgbClr>
                  </a:outerShdw>
                </a:effectLst>
              </a:rPr>
              <a:t>left(angle)</a:t>
            </a:r>
          </a:p>
        </p:txBody>
      </p:sp>
    </p:spTree>
    <p:extLst>
      <p:ext uri="{BB962C8B-B14F-4D97-AF65-F5344CB8AC3E}">
        <p14:creationId xmlns:p14="http://schemas.microsoft.com/office/powerpoint/2010/main" val="197356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E4BB2-A682-6059-82E5-BB4BD8659CC8}"/>
              </a:ext>
            </a:extLst>
          </p:cNvPr>
          <p:cNvSpPr txBox="1"/>
          <p:nvPr/>
        </p:nvSpPr>
        <p:spPr>
          <a:xfrm>
            <a:off x="2834762" y="3244334"/>
            <a:ext cx="6758449" cy="369332"/>
          </a:xfrm>
          <a:prstGeom prst="rect">
            <a:avLst/>
          </a:prstGeom>
          <a:noFill/>
        </p:spPr>
        <p:txBody>
          <a:bodyPr wrap="square">
            <a:spAutoFit/>
          </a:bodyPr>
          <a:lstStyle/>
          <a:p>
            <a:r>
              <a:rPr lang="en-US" dirty="0">
                <a:latin typeface="Montserrat" panose="00000500000000000000" pitchFamily="2" charset="0"/>
              </a:rPr>
              <a:t>The </a:t>
            </a:r>
            <a:r>
              <a:rPr lang="en-US" i="1" dirty="0">
                <a:latin typeface="Montserrat" panose="00000500000000000000" pitchFamily="2" charset="0"/>
              </a:rPr>
              <a:t>angle</a:t>
            </a:r>
            <a:r>
              <a:rPr lang="en-US" dirty="0">
                <a:latin typeface="Montserrat" panose="00000500000000000000" pitchFamily="2" charset="0"/>
              </a:rPr>
              <a:t> is the amount of turn between each arm.</a:t>
            </a:r>
          </a:p>
        </p:txBody>
      </p:sp>
      <p:sp>
        <p:nvSpPr>
          <p:cNvPr id="4" name="TextBox 3">
            <a:extLst>
              <a:ext uri="{FF2B5EF4-FFF2-40B4-BE49-F238E27FC236}">
                <a16:creationId xmlns:a16="http://schemas.microsoft.com/office/drawing/2014/main" id="{D67445FD-1202-B7E3-7D42-A5C2953258C1}"/>
              </a:ext>
            </a:extLst>
          </p:cNvPr>
          <p:cNvSpPr txBox="1"/>
          <p:nvPr/>
        </p:nvSpPr>
        <p:spPr>
          <a:xfrm>
            <a:off x="5442767" y="176057"/>
            <a:ext cx="130646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Angles</a:t>
            </a:r>
          </a:p>
        </p:txBody>
      </p:sp>
    </p:spTree>
    <p:extLst>
      <p:ext uri="{BB962C8B-B14F-4D97-AF65-F5344CB8AC3E}">
        <p14:creationId xmlns:p14="http://schemas.microsoft.com/office/powerpoint/2010/main" val="87109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445FD-1202-B7E3-7D42-A5C2953258C1}"/>
              </a:ext>
            </a:extLst>
          </p:cNvPr>
          <p:cNvSpPr txBox="1"/>
          <p:nvPr/>
        </p:nvSpPr>
        <p:spPr>
          <a:xfrm>
            <a:off x="5442767" y="176057"/>
            <a:ext cx="130646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Angles</a:t>
            </a:r>
          </a:p>
        </p:txBody>
      </p:sp>
      <p:sp>
        <p:nvSpPr>
          <p:cNvPr id="5" name="TextBox 4">
            <a:extLst>
              <a:ext uri="{FF2B5EF4-FFF2-40B4-BE49-F238E27FC236}">
                <a16:creationId xmlns:a16="http://schemas.microsoft.com/office/drawing/2014/main" id="{F6AA648B-A11F-D297-BCBB-A386F36040FE}"/>
              </a:ext>
            </a:extLst>
          </p:cNvPr>
          <p:cNvSpPr txBox="1"/>
          <p:nvPr/>
        </p:nvSpPr>
        <p:spPr>
          <a:xfrm>
            <a:off x="1224116" y="2869552"/>
            <a:ext cx="10220632" cy="1118896"/>
          </a:xfrm>
          <a:prstGeom prst="rect">
            <a:avLst/>
          </a:prstGeom>
          <a:noFill/>
        </p:spPr>
        <p:txBody>
          <a:bodyPr wrap="square">
            <a:spAutoFit/>
          </a:bodyPr>
          <a:lstStyle/>
          <a:p>
            <a:pPr algn="ctr">
              <a:lnSpc>
                <a:spcPct val="200000"/>
              </a:lnSpc>
            </a:pPr>
            <a:r>
              <a:rPr lang="en-US" i="1" dirty="0">
                <a:latin typeface="Montserrat" panose="00000500000000000000" pitchFamily="2" charset="0"/>
              </a:rPr>
              <a:t>Angles</a:t>
            </a:r>
            <a:r>
              <a:rPr lang="en-US" dirty="0">
                <a:latin typeface="Montserrat" panose="00000500000000000000" pitchFamily="2" charset="0"/>
              </a:rPr>
              <a:t> are formed when two lines intersect at a point. The measure of the 'opening' between these two rays is called an '</a:t>
            </a:r>
            <a:r>
              <a:rPr lang="en-US" i="1" dirty="0">
                <a:latin typeface="Montserrat" panose="00000500000000000000" pitchFamily="2" charset="0"/>
              </a:rPr>
              <a:t>angle</a:t>
            </a:r>
            <a:r>
              <a:rPr lang="en-US" dirty="0">
                <a:latin typeface="Montserrat" panose="00000500000000000000" pitchFamily="2" charset="0"/>
              </a:rPr>
              <a:t>'.</a:t>
            </a:r>
          </a:p>
        </p:txBody>
      </p:sp>
    </p:spTree>
    <p:extLst>
      <p:ext uri="{BB962C8B-B14F-4D97-AF65-F5344CB8AC3E}">
        <p14:creationId xmlns:p14="http://schemas.microsoft.com/office/powerpoint/2010/main" val="105610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6241F-6B6E-1EC9-05ED-495B6F1BD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1042425"/>
            <a:ext cx="8636000" cy="5245100"/>
          </a:xfrm>
          <a:prstGeom prst="rect">
            <a:avLst/>
          </a:prstGeom>
        </p:spPr>
      </p:pic>
      <p:sp>
        <p:nvSpPr>
          <p:cNvPr id="4" name="TextBox 3">
            <a:extLst>
              <a:ext uri="{FF2B5EF4-FFF2-40B4-BE49-F238E27FC236}">
                <a16:creationId xmlns:a16="http://schemas.microsoft.com/office/drawing/2014/main" id="{64AA4D9D-820B-D124-D52C-A9E22BCA8B07}"/>
              </a:ext>
            </a:extLst>
          </p:cNvPr>
          <p:cNvSpPr txBox="1"/>
          <p:nvPr/>
        </p:nvSpPr>
        <p:spPr>
          <a:xfrm>
            <a:off x="5445842" y="201766"/>
            <a:ext cx="1300316"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Angles </a:t>
            </a:r>
          </a:p>
        </p:txBody>
      </p:sp>
      <p:sp>
        <p:nvSpPr>
          <p:cNvPr id="5" name="TextBox 4">
            <a:extLst>
              <a:ext uri="{FF2B5EF4-FFF2-40B4-BE49-F238E27FC236}">
                <a16:creationId xmlns:a16="http://schemas.microsoft.com/office/drawing/2014/main" id="{8A5E480E-C0EA-BBD3-8820-3486CCBBE1C4}"/>
              </a:ext>
            </a:extLst>
          </p:cNvPr>
          <p:cNvSpPr txBox="1"/>
          <p:nvPr/>
        </p:nvSpPr>
        <p:spPr>
          <a:xfrm>
            <a:off x="6096000" y="6502345"/>
            <a:ext cx="6001964" cy="307777"/>
          </a:xfrm>
          <a:prstGeom prst="rect">
            <a:avLst/>
          </a:prstGeom>
          <a:noFill/>
        </p:spPr>
        <p:txBody>
          <a:bodyPr wrap="none" rtlCol="0">
            <a:spAutoFit/>
          </a:bodyPr>
          <a:lstStyle/>
          <a:p>
            <a:r>
              <a:rPr lang="en-US" sz="1400" dirty="0">
                <a:latin typeface="Montserrat" panose="00000500000000000000" pitchFamily="2" charset="0"/>
              </a:rPr>
              <a:t>For more info, visit :</a:t>
            </a:r>
            <a:r>
              <a:rPr lang="en-US" sz="1400" dirty="0">
                <a:solidFill>
                  <a:srgbClr val="00B0F0"/>
                </a:solidFill>
                <a:latin typeface="Montserrat" panose="00000500000000000000" pitchFamily="2" charset="0"/>
              </a:rPr>
              <a:t>https://www.cuemath.com/geometry/angles/</a:t>
            </a:r>
          </a:p>
        </p:txBody>
      </p:sp>
    </p:spTree>
    <p:extLst>
      <p:ext uri="{BB962C8B-B14F-4D97-AF65-F5344CB8AC3E}">
        <p14:creationId xmlns:p14="http://schemas.microsoft.com/office/powerpoint/2010/main" val="132280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D69EE-897C-17BE-A7BE-6225305E36E9}"/>
              </a:ext>
            </a:extLst>
          </p:cNvPr>
          <p:cNvSpPr txBox="1"/>
          <p:nvPr/>
        </p:nvSpPr>
        <p:spPr>
          <a:xfrm>
            <a:off x="4599039" y="176058"/>
            <a:ext cx="2993922"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Straight Motion</a:t>
            </a:r>
          </a:p>
        </p:txBody>
      </p:sp>
      <p:sp>
        <p:nvSpPr>
          <p:cNvPr id="4" name="TextBox 3">
            <a:extLst>
              <a:ext uri="{FF2B5EF4-FFF2-40B4-BE49-F238E27FC236}">
                <a16:creationId xmlns:a16="http://schemas.microsoft.com/office/drawing/2014/main" id="{37C8C580-98C5-FDFC-B984-92B827783D48}"/>
              </a:ext>
            </a:extLst>
          </p:cNvPr>
          <p:cNvSpPr txBox="1"/>
          <p:nvPr/>
        </p:nvSpPr>
        <p:spPr>
          <a:xfrm>
            <a:off x="1120876" y="2869552"/>
            <a:ext cx="9497961" cy="1118896"/>
          </a:xfrm>
          <a:prstGeom prst="rect">
            <a:avLst/>
          </a:prstGeom>
          <a:noFill/>
        </p:spPr>
        <p:txBody>
          <a:bodyPr wrap="square">
            <a:spAutoFit/>
          </a:bodyPr>
          <a:lstStyle/>
          <a:p>
            <a:pPr algn="ctr">
              <a:lnSpc>
                <a:spcPct val="200000"/>
              </a:lnSpc>
            </a:pPr>
            <a:r>
              <a:rPr lang="en-US" dirty="0">
                <a:latin typeface="Montserrat" panose="00000500000000000000" pitchFamily="2" charset="0"/>
              </a:rPr>
              <a:t>The turtle can move forward and backward in direction that it's facing. Let's see the following functions</a:t>
            </a:r>
          </a:p>
        </p:txBody>
      </p:sp>
    </p:spTree>
    <p:extLst>
      <p:ext uri="{BB962C8B-B14F-4D97-AF65-F5344CB8AC3E}">
        <p14:creationId xmlns:p14="http://schemas.microsoft.com/office/powerpoint/2010/main" val="155284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062932-9C18-562B-AFCB-014627AE6A5A}"/>
              </a:ext>
            </a:extLst>
          </p:cNvPr>
          <p:cNvSpPr txBox="1"/>
          <p:nvPr/>
        </p:nvSpPr>
        <p:spPr>
          <a:xfrm>
            <a:off x="5114003" y="176059"/>
            <a:ext cx="196399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Illustration</a:t>
            </a:r>
          </a:p>
        </p:txBody>
      </p:sp>
      <p:sp>
        <p:nvSpPr>
          <p:cNvPr id="3" name="TextBox 2">
            <a:extLst>
              <a:ext uri="{FF2B5EF4-FFF2-40B4-BE49-F238E27FC236}">
                <a16:creationId xmlns:a16="http://schemas.microsoft.com/office/drawing/2014/main" id="{A3123FF9-BC6F-E69A-59BD-1D47D888E058}"/>
              </a:ext>
            </a:extLst>
          </p:cNvPr>
          <p:cNvSpPr txBox="1"/>
          <p:nvPr/>
        </p:nvSpPr>
        <p:spPr>
          <a:xfrm>
            <a:off x="2448232" y="2654709"/>
            <a:ext cx="8206093" cy="369332"/>
          </a:xfrm>
          <a:prstGeom prst="rect">
            <a:avLst/>
          </a:prstGeom>
          <a:noFill/>
        </p:spPr>
        <p:txBody>
          <a:bodyPr wrap="none" rtlCol="0">
            <a:spAutoFit/>
          </a:bodyPr>
          <a:lstStyle/>
          <a:p>
            <a:r>
              <a:rPr lang="en-US" dirty="0">
                <a:latin typeface="Montserrat" panose="00000500000000000000" pitchFamily="2" charset="0"/>
              </a:rPr>
              <a:t>To move the turtle forward, when it is headed in a particular direction,</a:t>
            </a:r>
          </a:p>
        </p:txBody>
      </p:sp>
      <p:sp>
        <p:nvSpPr>
          <p:cNvPr id="4" name="TextBox 3">
            <a:extLst>
              <a:ext uri="{FF2B5EF4-FFF2-40B4-BE49-F238E27FC236}">
                <a16:creationId xmlns:a16="http://schemas.microsoft.com/office/drawing/2014/main" id="{BAAB9826-8701-2549-F0AD-EF958216A210}"/>
              </a:ext>
            </a:extLst>
          </p:cNvPr>
          <p:cNvSpPr txBox="1"/>
          <p:nvPr/>
        </p:nvSpPr>
        <p:spPr>
          <a:xfrm>
            <a:off x="604684" y="3687097"/>
            <a:ext cx="1229824" cy="369332"/>
          </a:xfrm>
          <a:prstGeom prst="rect">
            <a:avLst/>
          </a:prstGeom>
          <a:noFill/>
        </p:spPr>
        <p:txBody>
          <a:bodyPr wrap="none" rtlCol="0">
            <a:spAutoFit/>
          </a:bodyPr>
          <a:lstStyle/>
          <a:p>
            <a:r>
              <a:rPr lang="en-US" b="1" dirty="0"/>
              <a:t>Command:</a:t>
            </a:r>
          </a:p>
        </p:txBody>
      </p:sp>
      <p:sp>
        <p:nvSpPr>
          <p:cNvPr id="5" name="TextBox 4">
            <a:extLst>
              <a:ext uri="{FF2B5EF4-FFF2-40B4-BE49-F238E27FC236}">
                <a16:creationId xmlns:a16="http://schemas.microsoft.com/office/drawing/2014/main" id="{DA83B482-4356-AB14-426F-7F2EDB19BBFC}"/>
              </a:ext>
            </a:extLst>
          </p:cNvPr>
          <p:cNvSpPr txBox="1"/>
          <p:nvPr/>
        </p:nvSpPr>
        <p:spPr>
          <a:xfrm>
            <a:off x="4939624" y="3687097"/>
            <a:ext cx="2312749" cy="369332"/>
          </a:xfrm>
          <a:prstGeom prst="rect">
            <a:avLst/>
          </a:prstGeom>
          <a:noFill/>
        </p:spPr>
        <p:txBody>
          <a:bodyPr wrap="none" rtlCol="0">
            <a:spAutoFit/>
          </a:bodyPr>
          <a:lstStyle/>
          <a:p>
            <a:r>
              <a:rPr lang="en-US" b="1" dirty="0" err="1">
                <a:solidFill>
                  <a:srgbClr val="00B050"/>
                </a:solidFill>
              </a:rPr>
              <a:t>bob.forward</a:t>
            </a:r>
            <a:r>
              <a:rPr lang="en-US" b="1" dirty="0">
                <a:solidFill>
                  <a:srgbClr val="00B050"/>
                </a:solidFill>
              </a:rPr>
              <a:t>(distance)</a:t>
            </a:r>
          </a:p>
        </p:txBody>
      </p:sp>
      <p:sp>
        <p:nvSpPr>
          <p:cNvPr id="6" name="TextBox 5">
            <a:extLst>
              <a:ext uri="{FF2B5EF4-FFF2-40B4-BE49-F238E27FC236}">
                <a16:creationId xmlns:a16="http://schemas.microsoft.com/office/drawing/2014/main" id="{C8BAF2AB-E19B-9CFD-4D4C-2C23D982A2B2}"/>
              </a:ext>
            </a:extLst>
          </p:cNvPr>
          <p:cNvSpPr txBox="1"/>
          <p:nvPr/>
        </p:nvSpPr>
        <p:spPr>
          <a:xfrm>
            <a:off x="4939624" y="4311134"/>
            <a:ext cx="1868717" cy="369332"/>
          </a:xfrm>
          <a:prstGeom prst="rect">
            <a:avLst/>
          </a:prstGeom>
          <a:noFill/>
        </p:spPr>
        <p:txBody>
          <a:bodyPr wrap="none" rtlCol="0">
            <a:spAutoFit/>
          </a:bodyPr>
          <a:lstStyle/>
          <a:p>
            <a:r>
              <a:rPr lang="en-US" b="1" dirty="0" err="1">
                <a:solidFill>
                  <a:srgbClr val="00B050"/>
                </a:solidFill>
              </a:rPr>
              <a:t>bob.forward</a:t>
            </a:r>
            <a:r>
              <a:rPr lang="en-US" b="1" dirty="0">
                <a:solidFill>
                  <a:srgbClr val="00B050"/>
                </a:solidFill>
              </a:rPr>
              <a:t>(100)</a:t>
            </a:r>
          </a:p>
        </p:txBody>
      </p:sp>
    </p:spTree>
    <p:extLst>
      <p:ext uri="{BB962C8B-B14F-4D97-AF65-F5344CB8AC3E}">
        <p14:creationId xmlns:p14="http://schemas.microsoft.com/office/powerpoint/2010/main" val="259327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5D407-FCA8-4D57-AA69-FEF9607CAA05}"/>
              </a:ext>
            </a:extLst>
          </p:cNvPr>
          <p:cNvSpPr txBox="1"/>
          <p:nvPr/>
        </p:nvSpPr>
        <p:spPr>
          <a:xfrm>
            <a:off x="734961" y="1427739"/>
            <a:ext cx="10722077" cy="3251146"/>
          </a:xfrm>
          <a:prstGeom prst="rect">
            <a:avLst/>
          </a:prstGeom>
          <a:noFill/>
        </p:spPr>
        <p:txBody>
          <a:bodyPr wrap="square">
            <a:spAutoFit/>
          </a:bodyPr>
          <a:lstStyle/>
          <a:p>
            <a:pPr algn="ctr">
              <a:lnSpc>
                <a:spcPct val="150000"/>
              </a:lnSpc>
            </a:pPr>
            <a:r>
              <a:rPr lang="en-US" sz="2800" dirty="0">
                <a:latin typeface="Montserrat" panose="00000500000000000000" pitchFamily="2" charset="0"/>
              </a:rPr>
              <a:t>The </a:t>
            </a:r>
            <a:r>
              <a:rPr lang="en-US" sz="2800" b="1" dirty="0">
                <a:latin typeface="Montserrat" panose="00000500000000000000" pitchFamily="2" charset="0"/>
              </a:rPr>
              <a:t>turtle</a:t>
            </a:r>
            <a:r>
              <a:rPr lang="en-US" sz="2800" dirty="0">
                <a:latin typeface="Montserrat" panose="00000500000000000000" pitchFamily="2" charset="0"/>
              </a:rPr>
              <a:t> Library is primarily designed to introduce children to the world of programming. With the help of Turtle's library, new programmers can get an idea of how we can do programming with Python in a fun and interactive way.</a:t>
            </a:r>
          </a:p>
        </p:txBody>
      </p:sp>
    </p:spTree>
    <p:extLst>
      <p:ext uri="{BB962C8B-B14F-4D97-AF65-F5344CB8AC3E}">
        <p14:creationId xmlns:p14="http://schemas.microsoft.com/office/powerpoint/2010/main" val="3445464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062932-9C18-562B-AFCB-014627AE6A5A}"/>
              </a:ext>
            </a:extLst>
          </p:cNvPr>
          <p:cNvSpPr txBox="1"/>
          <p:nvPr/>
        </p:nvSpPr>
        <p:spPr>
          <a:xfrm>
            <a:off x="5114003" y="176059"/>
            <a:ext cx="196399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Illustration</a:t>
            </a:r>
          </a:p>
        </p:txBody>
      </p:sp>
      <p:sp>
        <p:nvSpPr>
          <p:cNvPr id="3" name="TextBox 2">
            <a:extLst>
              <a:ext uri="{FF2B5EF4-FFF2-40B4-BE49-F238E27FC236}">
                <a16:creationId xmlns:a16="http://schemas.microsoft.com/office/drawing/2014/main" id="{A3123FF9-BC6F-E69A-59BD-1D47D888E058}"/>
              </a:ext>
            </a:extLst>
          </p:cNvPr>
          <p:cNvSpPr txBox="1"/>
          <p:nvPr/>
        </p:nvSpPr>
        <p:spPr>
          <a:xfrm>
            <a:off x="604684" y="2763911"/>
            <a:ext cx="11258210" cy="461665"/>
          </a:xfrm>
          <a:prstGeom prst="rect">
            <a:avLst/>
          </a:prstGeom>
          <a:noFill/>
        </p:spPr>
        <p:txBody>
          <a:bodyPr wrap="none" rtlCol="0">
            <a:spAutoFit/>
          </a:bodyPr>
          <a:lstStyle/>
          <a:p>
            <a:r>
              <a:rPr lang="en-US" sz="2400" dirty="0">
                <a:latin typeface="Montserrat" panose="00000500000000000000" pitchFamily="2" charset="0"/>
              </a:rPr>
              <a:t>To move the turtle backward, when it is headed in a particular direction,</a:t>
            </a:r>
          </a:p>
        </p:txBody>
      </p:sp>
      <p:sp>
        <p:nvSpPr>
          <p:cNvPr id="4" name="TextBox 3">
            <a:extLst>
              <a:ext uri="{FF2B5EF4-FFF2-40B4-BE49-F238E27FC236}">
                <a16:creationId xmlns:a16="http://schemas.microsoft.com/office/drawing/2014/main" id="{BAAB9826-8701-2549-F0AD-EF958216A210}"/>
              </a:ext>
            </a:extLst>
          </p:cNvPr>
          <p:cNvSpPr txBox="1"/>
          <p:nvPr/>
        </p:nvSpPr>
        <p:spPr>
          <a:xfrm>
            <a:off x="604684" y="3579375"/>
            <a:ext cx="1229824" cy="369332"/>
          </a:xfrm>
          <a:prstGeom prst="rect">
            <a:avLst/>
          </a:prstGeom>
          <a:noFill/>
        </p:spPr>
        <p:txBody>
          <a:bodyPr wrap="none" rtlCol="0">
            <a:spAutoFit/>
          </a:bodyPr>
          <a:lstStyle/>
          <a:p>
            <a:r>
              <a:rPr lang="en-US" b="1" dirty="0"/>
              <a:t>Command:</a:t>
            </a:r>
          </a:p>
        </p:txBody>
      </p:sp>
      <p:sp>
        <p:nvSpPr>
          <p:cNvPr id="5" name="TextBox 4">
            <a:extLst>
              <a:ext uri="{FF2B5EF4-FFF2-40B4-BE49-F238E27FC236}">
                <a16:creationId xmlns:a16="http://schemas.microsoft.com/office/drawing/2014/main" id="{DA83B482-4356-AB14-426F-7F2EDB19BBFC}"/>
              </a:ext>
            </a:extLst>
          </p:cNvPr>
          <p:cNvSpPr txBox="1"/>
          <p:nvPr/>
        </p:nvSpPr>
        <p:spPr>
          <a:xfrm>
            <a:off x="4499425" y="3900601"/>
            <a:ext cx="3507242" cy="523220"/>
          </a:xfrm>
          <a:prstGeom prst="rect">
            <a:avLst/>
          </a:prstGeom>
          <a:noFill/>
        </p:spPr>
        <p:txBody>
          <a:bodyPr wrap="none" rtlCol="0">
            <a:spAutoFit/>
          </a:bodyPr>
          <a:lstStyle/>
          <a:p>
            <a:r>
              <a:rPr lang="en-US" sz="2800" b="1" dirty="0" err="1">
                <a:solidFill>
                  <a:srgbClr val="00B050"/>
                </a:solidFill>
              </a:rPr>
              <a:t>bob.forward</a:t>
            </a:r>
            <a:r>
              <a:rPr lang="en-US" sz="2800" b="1" dirty="0">
                <a:solidFill>
                  <a:srgbClr val="00B050"/>
                </a:solidFill>
              </a:rPr>
              <a:t>(distance)</a:t>
            </a:r>
          </a:p>
        </p:txBody>
      </p:sp>
      <p:sp>
        <p:nvSpPr>
          <p:cNvPr id="6" name="TextBox 5">
            <a:extLst>
              <a:ext uri="{FF2B5EF4-FFF2-40B4-BE49-F238E27FC236}">
                <a16:creationId xmlns:a16="http://schemas.microsoft.com/office/drawing/2014/main" id="{C8BAF2AB-E19B-9CFD-4D4C-2C23D982A2B2}"/>
              </a:ext>
            </a:extLst>
          </p:cNvPr>
          <p:cNvSpPr txBox="1"/>
          <p:nvPr/>
        </p:nvSpPr>
        <p:spPr>
          <a:xfrm>
            <a:off x="4499425" y="4495800"/>
            <a:ext cx="3213776" cy="523220"/>
          </a:xfrm>
          <a:prstGeom prst="rect">
            <a:avLst/>
          </a:prstGeom>
          <a:noFill/>
        </p:spPr>
        <p:txBody>
          <a:bodyPr wrap="square" rtlCol="0">
            <a:spAutoFit/>
          </a:bodyPr>
          <a:lstStyle/>
          <a:p>
            <a:r>
              <a:rPr lang="en-US" sz="2800" b="1" dirty="0" err="1"/>
              <a:t>bob.forward</a:t>
            </a:r>
            <a:r>
              <a:rPr lang="en-US" sz="2800" b="1" dirty="0"/>
              <a:t>(100)</a:t>
            </a:r>
          </a:p>
        </p:txBody>
      </p:sp>
    </p:spTree>
    <p:extLst>
      <p:ext uri="{BB962C8B-B14F-4D97-AF65-F5344CB8AC3E}">
        <p14:creationId xmlns:p14="http://schemas.microsoft.com/office/powerpoint/2010/main" val="243828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B3FC8-A5B5-2912-30D1-2995D9697F22}"/>
              </a:ext>
            </a:extLst>
          </p:cNvPr>
          <p:cNvSpPr txBox="1"/>
          <p:nvPr/>
        </p:nvSpPr>
        <p:spPr>
          <a:xfrm>
            <a:off x="5114003" y="176059"/>
            <a:ext cx="196522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Distance</a:t>
            </a:r>
          </a:p>
        </p:txBody>
      </p:sp>
      <p:sp>
        <p:nvSpPr>
          <p:cNvPr id="3" name="TextBox 2">
            <a:extLst>
              <a:ext uri="{FF2B5EF4-FFF2-40B4-BE49-F238E27FC236}">
                <a16:creationId xmlns:a16="http://schemas.microsoft.com/office/drawing/2014/main" id="{6DB15549-FB7E-9AB0-D09F-FC37D8B13EFA}"/>
              </a:ext>
            </a:extLst>
          </p:cNvPr>
          <p:cNvSpPr txBox="1"/>
          <p:nvPr/>
        </p:nvSpPr>
        <p:spPr>
          <a:xfrm>
            <a:off x="1474790" y="3244334"/>
            <a:ext cx="9874819" cy="369332"/>
          </a:xfrm>
          <a:prstGeom prst="rect">
            <a:avLst/>
          </a:prstGeom>
          <a:noFill/>
        </p:spPr>
        <p:txBody>
          <a:bodyPr wrap="none" rtlCol="0">
            <a:spAutoFit/>
          </a:bodyPr>
          <a:lstStyle/>
          <a:p>
            <a:pPr algn="ctr"/>
            <a:r>
              <a:rPr lang="en-US" dirty="0">
                <a:latin typeface="Montserrat" panose="00000500000000000000" pitchFamily="2" charset="0"/>
              </a:rPr>
              <a:t>The distance as used in the functions, forward and backward are measured in pixels</a:t>
            </a:r>
          </a:p>
        </p:txBody>
      </p:sp>
    </p:spTree>
    <p:extLst>
      <p:ext uri="{BB962C8B-B14F-4D97-AF65-F5344CB8AC3E}">
        <p14:creationId xmlns:p14="http://schemas.microsoft.com/office/powerpoint/2010/main" val="333116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02338-1C77-403D-6749-827673ED5522}"/>
              </a:ext>
            </a:extLst>
          </p:cNvPr>
          <p:cNvSpPr txBox="1"/>
          <p:nvPr/>
        </p:nvSpPr>
        <p:spPr>
          <a:xfrm>
            <a:off x="4482433" y="205557"/>
            <a:ext cx="322713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Screen Dimension</a:t>
            </a:r>
          </a:p>
        </p:txBody>
      </p:sp>
      <p:sp>
        <p:nvSpPr>
          <p:cNvPr id="5" name="TextBox 4">
            <a:extLst>
              <a:ext uri="{FF2B5EF4-FFF2-40B4-BE49-F238E27FC236}">
                <a16:creationId xmlns:a16="http://schemas.microsoft.com/office/drawing/2014/main" id="{3940D2B3-E27A-FBB3-5AD5-DAD633823CA1}"/>
              </a:ext>
            </a:extLst>
          </p:cNvPr>
          <p:cNvSpPr txBox="1"/>
          <p:nvPr/>
        </p:nvSpPr>
        <p:spPr>
          <a:xfrm>
            <a:off x="3609580" y="2816630"/>
            <a:ext cx="4972836" cy="369332"/>
          </a:xfrm>
          <a:prstGeom prst="rect">
            <a:avLst/>
          </a:prstGeom>
          <a:noFill/>
        </p:spPr>
        <p:txBody>
          <a:bodyPr wrap="none" rtlCol="0">
            <a:spAutoFit/>
          </a:bodyPr>
          <a:lstStyle/>
          <a:p>
            <a:r>
              <a:rPr lang="en-US" dirty="0">
                <a:latin typeface="Montserrat" panose="00000500000000000000" pitchFamily="2" charset="0"/>
              </a:rPr>
              <a:t>Each screen has a dimension/ resolution</a:t>
            </a:r>
          </a:p>
        </p:txBody>
      </p:sp>
      <p:sp>
        <p:nvSpPr>
          <p:cNvPr id="6" name="TextBox 5">
            <a:extLst>
              <a:ext uri="{FF2B5EF4-FFF2-40B4-BE49-F238E27FC236}">
                <a16:creationId xmlns:a16="http://schemas.microsoft.com/office/drawing/2014/main" id="{AA8A8735-482D-F906-13EE-FF0626391DFD}"/>
              </a:ext>
            </a:extLst>
          </p:cNvPr>
          <p:cNvSpPr txBox="1"/>
          <p:nvPr/>
        </p:nvSpPr>
        <p:spPr>
          <a:xfrm>
            <a:off x="3453288" y="3546367"/>
            <a:ext cx="5285421" cy="369332"/>
          </a:xfrm>
          <a:prstGeom prst="rect">
            <a:avLst/>
          </a:prstGeom>
          <a:noFill/>
        </p:spPr>
        <p:txBody>
          <a:bodyPr wrap="none" rtlCol="0">
            <a:spAutoFit/>
          </a:bodyPr>
          <a:lstStyle/>
          <a:p>
            <a:r>
              <a:rPr lang="en-US" dirty="0">
                <a:latin typeface="Montserrat" panose="00000500000000000000" pitchFamily="2" charset="0"/>
              </a:rPr>
              <a:t>This dimension is usually measured in pixels</a:t>
            </a:r>
          </a:p>
        </p:txBody>
      </p:sp>
    </p:spTree>
    <p:extLst>
      <p:ext uri="{BB962C8B-B14F-4D97-AF65-F5344CB8AC3E}">
        <p14:creationId xmlns:p14="http://schemas.microsoft.com/office/powerpoint/2010/main" val="325863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7029E-9E48-B048-875A-03AC271F42E5}"/>
              </a:ext>
            </a:extLst>
          </p:cNvPr>
          <p:cNvSpPr txBox="1"/>
          <p:nvPr/>
        </p:nvSpPr>
        <p:spPr>
          <a:xfrm>
            <a:off x="4482433" y="205557"/>
            <a:ext cx="322713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Screen Dimension</a:t>
            </a:r>
          </a:p>
        </p:txBody>
      </p:sp>
      <p:pic>
        <p:nvPicPr>
          <p:cNvPr id="3" name="Picture 2">
            <a:extLst>
              <a:ext uri="{FF2B5EF4-FFF2-40B4-BE49-F238E27FC236}">
                <a16:creationId xmlns:a16="http://schemas.microsoft.com/office/drawing/2014/main" id="{0A6617F0-0E51-DFAB-FDA7-C131F2FE8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9" y="937443"/>
            <a:ext cx="7620000" cy="5715000"/>
          </a:xfrm>
          <a:prstGeom prst="rect">
            <a:avLst/>
          </a:prstGeom>
        </p:spPr>
      </p:pic>
    </p:spTree>
    <p:extLst>
      <p:ext uri="{BB962C8B-B14F-4D97-AF65-F5344CB8AC3E}">
        <p14:creationId xmlns:p14="http://schemas.microsoft.com/office/powerpoint/2010/main" val="637146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7029E-9E48-B048-875A-03AC271F42E5}"/>
              </a:ext>
            </a:extLst>
          </p:cNvPr>
          <p:cNvSpPr txBox="1"/>
          <p:nvPr/>
        </p:nvSpPr>
        <p:spPr>
          <a:xfrm>
            <a:off x="4482433" y="205557"/>
            <a:ext cx="3227133"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Screen Dimension</a:t>
            </a:r>
          </a:p>
        </p:txBody>
      </p:sp>
      <p:pic>
        <p:nvPicPr>
          <p:cNvPr id="3" name="Picture 2">
            <a:extLst>
              <a:ext uri="{FF2B5EF4-FFF2-40B4-BE49-F238E27FC236}">
                <a16:creationId xmlns:a16="http://schemas.microsoft.com/office/drawing/2014/main" id="{0A6617F0-0E51-DFAB-FDA7-C131F2FE8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864" y="804708"/>
            <a:ext cx="6666272" cy="4999704"/>
          </a:xfrm>
          <a:prstGeom prst="rect">
            <a:avLst/>
          </a:prstGeom>
        </p:spPr>
      </p:pic>
      <p:cxnSp>
        <p:nvCxnSpPr>
          <p:cNvPr id="5" name="Straight Arrow Connector 4">
            <a:extLst>
              <a:ext uri="{FF2B5EF4-FFF2-40B4-BE49-F238E27FC236}">
                <a16:creationId xmlns:a16="http://schemas.microsoft.com/office/drawing/2014/main" id="{BFB1887B-4C62-C861-5DF1-2ECBF69C3CD5}"/>
              </a:ext>
            </a:extLst>
          </p:cNvPr>
          <p:cNvCxnSpPr>
            <a:cxnSpLocks/>
          </p:cNvCxnSpPr>
          <p:nvPr/>
        </p:nvCxnSpPr>
        <p:spPr>
          <a:xfrm>
            <a:off x="2762864" y="5937147"/>
            <a:ext cx="6528620" cy="0"/>
          </a:xfrm>
          <a:prstGeom prst="straightConnector1">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3AC753-54B9-6562-9271-D48E350BEDE9}"/>
              </a:ext>
            </a:extLst>
          </p:cNvPr>
          <p:cNvCxnSpPr>
            <a:cxnSpLocks/>
          </p:cNvCxnSpPr>
          <p:nvPr/>
        </p:nvCxnSpPr>
        <p:spPr>
          <a:xfrm>
            <a:off x="9527459" y="888445"/>
            <a:ext cx="0" cy="5004455"/>
          </a:xfrm>
          <a:prstGeom prst="straightConnector1">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A7C91AA-F062-4A6A-EA8C-9E7CCECE9BAA}"/>
              </a:ext>
            </a:extLst>
          </p:cNvPr>
          <p:cNvSpPr txBox="1"/>
          <p:nvPr/>
        </p:nvSpPr>
        <p:spPr>
          <a:xfrm>
            <a:off x="4797374" y="6053292"/>
            <a:ext cx="2597249" cy="369332"/>
          </a:xfrm>
          <a:prstGeom prst="rect">
            <a:avLst/>
          </a:prstGeom>
          <a:noFill/>
        </p:spPr>
        <p:txBody>
          <a:bodyPr wrap="none" rtlCol="0">
            <a:spAutoFit/>
          </a:bodyPr>
          <a:lstStyle/>
          <a:p>
            <a:r>
              <a:rPr lang="en-US" dirty="0"/>
              <a:t>Horizontal window length</a:t>
            </a:r>
          </a:p>
        </p:txBody>
      </p:sp>
      <p:sp>
        <p:nvSpPr>
          <p:cNvPr id="12" name="TextBox 11">
            <a:extLst>
              <a:ext uri="{FF2B5EF4-FFF2-40B4-BE49-F238E27FC236}">
                <a16:creationId xmlns:a16="http://schemas.microsoft.com/office/drawing/2014/main" id="{D09BA0FA-D5EF-84FC-556F-886AFFCD3E31}"/>
              </a:ext>
            </a:extLst>
          </p:cNvPr>
          <p:cNvSpPr txBox="1"/>
          <p:nvPr/>
        </p:nvSpPr>
        <p:spPr>
          <a:xfrm>
            <a:off x="9527459" y="3119894"/>
            <a:ext cx="2390270" cy="369332"/>
          </a:xfrm>
          <a:prstGeom prst="rect">
            <a:avLst/>
          </a:prstGeom>
          <a:noFill/>
        </p:spPr>
        <p:txBody>
          <a:bodyPr wrap="none" rtlCol="0">
            <a:spAutoFit/>
          </a:bodyPr>
          <a:lstStyle/>
          <a:p>
            <a:r>
              <a:rPr lang="en-US" dirty="0"/>
              <a:t>Vertical window length</a:t>
            </a:r>
          </a:p>
        </p:txBody>
      </p:sp>
    </p:spTree>
    <p:extLst>
      <p:ext uri="{BB962C8B-B14F-4D97-AF65-F5344CB8AC3E}">
        <p14:creationId xmlns:p14="http://schemas.microsoft.com/office/powerpoint/2010/main" val="99110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BC206-AFFD-E35A-11CC-C1CB32EE8743}"/>
              </a:ext>
            </a:extLst>
          </p:cNvPr>
          <p:cNvSpPr txBox="1"/>
          <p:nvPr/>
        </p:nvSpPr>
        <p:spPr>
          <a:xfrm>
            <a:off x="3893575" y="249803"/>
            <a:ext cx="4940708"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My Screen Size/Dimension</a:t>
            </a:r>
          </a:p>
        </p:txBody>
      </p:sp>
      <p:pic>
        <p:nvPicPr>
          <p:cNvPr id="4" name="Picture 3">
            <a:extLst>
              <a:ext uri="{FF2B5EF4-FFF2-40B4-BE49-F238E27FC236}">
                <a16:creationId xmlns:a16="http://schemas.microsoft.com/office/drawing/2014/main" id="{E5ADF07D-C7EB-2241-8155-083B19B2C44B}"/>
              </a:ext>
            </a:extLst>
          </p:cNvPr>
          <p:cNvPicPr>
            <a:picLocks noChangeAspect="1"/>
          </p:cNvPicPr>
          <p:nvPr/>
        </p:nvPicPr>
        <p:blipFill rotWithShape="1">
          <a:blip r:embed="rId2"/>
          <a:srcRect l="12823" t="1912" r="28871" b="15897"/>
          <a:stretch/>
        </p:blipFill>
        <p:spPr>
          <a:xfrm>
            <a:off x="2271252" y="892207"/>
            <a:ext cx="7305367" cy="5789732"/>
          </a:xfrm>
          <a:prstGeom prst="rect">
            <a:avLst/>
          </a:prstGeom>
        </p:spPr>
      </p:pic>
    </p:spTree>
    <p:extLst>
      <p:ext uri="{BB962C8B-B14F-4D97-AF65-F5344CB8AC3E}">
        <p14:creationId xmlns:p14="http://schemas.microsoft.com/office/powerpoint/2010/main" val="292584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CD057-6BB9-4A30-DAD0-6A818D8463CE}"/>
              </a:ext>
            </a:extLst>
          </p:cNvPr>
          <p:cNvSpPr txBox="1"/>
          <p:nvPr/>
        </p:nvSpPr>
        <p:spPr>
          <a:xfrm>
            <a:off x="5033578" y="161312"/>
            <a:ext cx="2124844"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Precaution</a:t>
            </a:r>
          </a:p>
        </p:txBody>
      </p:sp>
      <p:sp>
        <p:nvSpPr>
          <p:cNvPr id="3" name="TextBox 2">
            <a:extLst>
              <a:ext uri="{FF2B5EF4-FFF2-40B4-BE49-F238E27FC236}">
                <a16:creationId xmlns:a16="http://schemas.microsoft.com/office/drawing/2014/main" id="{C10AA547-22C8-D5D6-E05D-C5B15D6CF98F}"/>
              </a:ext>
            </a:extLst>
          </p:cNvPr>
          <p:cNvSpPr txBox="1"/>
          <p:nvPr/>
        </p:nvSpPr>
        <p:spPr>
          <a:xfrm>
            <a:off x="2428970" y="3244334"/>
            <a:ext cx="7334059" cy="369332"/>
          </a:xfrm>
          <a:prstGeom prst="rect">
            <a:avLst/>
          </a:prstGeom>
          <a:noFill/>
        </p:spPr>
        <p:txBody>
          <a:bodyPr wrap="none" rtlCol="0">
            <a:spAutoFit/>
          </a:bodyPr>
          <a:lstStyle/>
          <a:p>
            <a:r>
              <a:rPr lang="en-US" dirty="0">
                <a:latin typeface="Montserrat" panose="00000500000000000000" pitchFamily="2" charset="0"/>
              </a:rPr>
              <a:t>Always maximize your window while your program is running</a:t>
            </a:r>
          </a:p>
        </p:txBody>
      </p:sp>
    </p:spTree>
    <p:extLst>
      <p:ext uri="{BB962C8B-B14F-4D97-AF65-F5344CB8AC3E}">
        <p14:creationId xmlns:p14="http://schemas.microsoft.com/office/powerpoint/2010/main" val="428623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0F026-AA34-AD37-E711-E634766D8EE2}"/>
              </a:ext>
            </a:extLst>
          </p:cNvPr>
          <p:cNvSpPr txBox="1"/>
          <p:nvPr/>
        </p:nvSpPr>
        <p:spPr>
          <a:xfrm>
            <a:off x="5353395" y="308796"/>
            <a:ext cx="1485209"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forward</a:t>
            </a:r>
          </a:p>
        </p:txBody>
      </p:sp>
      <p:sp>
        <p:nvSpPr>
          <p:cNvPr id="7" name="TextBox 6">
            <a:extLst>
              <a:ext uri="{FF2B5EF4-FFF2-40B4-BE49-F238E27FC236}">
                <a16:creationId xmlns:a16="http://schemas.microsoft.com/office/drawing/2014/main" id="{C16FFAAC-A2D3-1673-842F-AD176FE379EE}"/>
              </a:ext>
            </a:extLst>
          </p:cNvPr>
          <p:cNvSpPr txBox="1"/>
          <p:nvPr/>
        </p:nvSpPr>
        <p:spPr>
          <a:xfrm>
            <a:off x="1504335" y="2592553"/>
            <a:ext cx="9645445" cy="1672894"/>
          </a:xfrm>
          <a:prstGeom prst="rect">
            <a:avLst/>
          </a:prstGeom>
          <a:noFill/>
        </p:spPr>
        <p:txBody>
          <a:bodyPr wrap="square">
            <a:spAutoFit/>
          </a:bodyPr>
          <a:lstStyle/>
          <a:p>
            <a:pPr algn="ctr">
              <a:lnSpc>
                <a:spcPct val="200000"/>
              </a:lnSpc>
            </a:pPr>
            <a:r>
              <a:rPr lang="en-US" b="1" dirty="0">
                <a:latin typeface="Montserrat" panose="00000500000000000000" pitchFamily="2" charset="0"/>
              </a:rPr>
              <a:t>forward(</a:t>
            </a:r>
            <a:r>
              <a:rPr lang="en-US" b="1" i="1" dirty="0">
                <a:latin typeface="Montserrat" panose="00000500000000000000" pitchFamily="2" charset="0"/>
              </a:rPr>
              <a:t>distance</a:t>
            </a:r>
            <a:r>
              <a:rPr lang="en-US" b="1" dirty="0">
                <a:latin typeface="Montserrat" panose="00000500000000000000" pitchFamily="2" charset="0"/>
              </a:rPr>
              <a:t>) or </a:t>
            </a:r>
            <a:r>
              <a:rPr lang="en-US" b="1" dirty="0" err="1">
                <a:latin typeface="Montserrat" panose="00000500000000000000" pitchFamily="2" charset="0"/>
              </a:rPr>
              <a:t>turtle.fd</a:t>
            </a:r>
            <a:r>
              <a:rPr lang="en-US" b="1" dirty="0">
                <a:latin typeface="Montserrat" panose="00000500000000000000" pitchFamily="2" charset="0"/>
              </a:rPr>
              <a:t>(</a:t>
            </a:r>
            <a:r>
              <a:rPr lang="en-US" b="1" i="1" dirty="0">
                <a:latin typeface="Montserrat" panose="00000500000000000000" pitchFamily="2" charset="0"/>
              </a:rPr>
              <a:t>distance</a:t>
            </a:r>
            <a:r>
              <a:rPr lang="en-US" b="1" dirty="0">
                <a:latin typeface="Montserrat" panose="00000500000000000000" pitchFamily="2" charset="0"/>
              </a:rPr>
              <a:t>) -</a:t>
            </a:r>
            <a:r>
              <a:rPr lang="en-US" dirty="0">
                <a:latin typeface="Montserrat" panose="00000500000000000000" pitchFamily="2" charset="0"/>
              </a:rPr>
              <a:t> It moves the turtle in the forward direction by a certain distance. It takes one parameter </a:t>
            </a:r>
            <a:r>
              <a:rPr lang="en-US" b="1" dirty="0">
                <a:latin typeface="Montserrat" panose="00000500000000000000" pitchFamily="2" charset="0"/>
              </a:rPr>
              <a:t>distance,</a:t>
            </a:r>
            <a:r>
              <a:rPr lang="en-US" dirty="0">
                <a:latin typeface="Montserrat" panose="00000500000000000000" pitchFamily="2" charset="0"/>
              </a:rPr>
              <a:t> which can be an integer or float.</a:t>
            </a:r>
          </a:p>
        </p:txBody>
      </p:sp>
    </p:spTree>
    <p:extLst>
      <p:ext uri="{BB962C8B-B14F-4D97-AF65-F5344CB8AC3E}">
        <p14:creationId xmlns:p14="http://schemas.microsoft.com/office/powerpoint/2010/main" val="420356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FF2FB-3D3E-8852-4DD7-684E583DE8F6}"/>
              </a:ext>
            </a:extLst>
          </p:cNvPr>
          <p:cNvSpPr txBox="1"/>
          <p:nvPr/>
        </p:nvSpPr>
        <p:spPr>
          <a:xfrm>
            <a:off x="3492908" y="2149376"/>
            <a:ext cx="5533104"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onsolas" panose="020B0609020204030204" pitchFamily="49" charset="0"/>
              </a:rPr>
              <a:t>import turtle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onsolas" panose="020B0609020204030204" pitchFamily="49" charset="0"/>
              </a:rPr>
              <a:t># Creating turtle screen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onsolas" panose="020B0609020204030204" pitchFamily="49" charset="0"/>
              </a:rPr>
              <a:t>t = </a:t>
            </a:r>
            <a:r>
              <a:rPr kumimoji="0" lang="en-US" altLang="en-US" sz="2400" b="1" i="0" u="none" strike="noStrike" cap="none" normalizeH="0" baseline="0" dirty="0" err="1">
                <a:ln>
                  <a:noFill/>
                </a:ln>
                <a:solidFill>
                  <a:schemeClr val="tx1"/>
                </a:solidFill>
                <a:effectLst/>
                <a:latin typeface="Consolas" panose="020B0609020204030204" pitchFamily="49" charset="0"/>
              </a:rPr>
              <a:t>turtle.Turtle</a:t>
            </a:r>
            <a:r>
              <a:rPr kumimoji="0" lang="en-US" altLang="en-US" sz="2400" b="1"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onsolas" panose="020B0609020204030204" pitchFamily="49" charset="0"/>
              </a:rPr>
              <a:t># To stop the screen to display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err="1">
                <a:ln>
                  <a:noFill/>
                </a:ln>
                <a:solidFill>
                  <a:schemeClr val="tx1"/>
                </a:solidFill>
                <a:effectLst/>
                <a:latin typeface="Consolas" panose="020B0609020204030204" pitchFamily="49" charset="0"/>
              </a:rPr>
              <a:t>t.forward</a:t>
            </a:r>
            <a:r>
              <a:rPr kumimoji="0" lang="en-US" altLang="en-US" sz="2400" b="1" i="0" u="none" strike="noStrike" cap="none" normalizeH="0" baseline="0" dirty="0">
                <a:ln>
                  <a:noFill/>
                </a:ln>
                <a:solidFill>
                  <a:schemeClr val="tx1"/>
                </a:solidFill>
                <a:effectLst/>
                <a:latin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err="1">
                <a:ln>
                  <a:noFill/>
                </a:ln>
                <a:solidFill>
                  <a:schemeClr val="tx1"/>
                </a:solidFill>
                <a:effectLst/>
                <a:latin typeface="Consolas" panose="020B0609020204030204" pitchFamily="49" charset="0"/>
              </a:rPr>
              <a:t>turtle.mainloop</a:t>
            </a:r>
            <a:r>
              <a:rPr kumimoji="0" lang="en-US" altLang="en-US" sz="2400" b="1" i="0" u="none" strike="noStrike" cap="none" normalizeH="0" baseline="0" dirty="0">
                <a:ln>
                  <a:noFill/>
                </a:ln>
                <a:solidFill>
                  <a:schemeClr val="tx1"/>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9AC2E599-AFAB-1B09-1B7F-0DAA9C387BA4}"/>
              </a:ext>
            </a:extLst>
          </p:cNvPr>
          <p:cNvSpPr txBox="1"/>
          <p:nvPr/>
        </p:nvSpPr>
        <p:spPr>
          <a:xfrm>
            <a:off x="5129980" y="338293"/>
            <a:ext cx="1932039"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Illustration</a:t>
            </a:r>
          </a:p>
        </p:txBody>
      </p:sp>
    </p:spTree>
    <p:extLst>
      <p:ext uri="{BB962C8B-B14F-4D97-AF65-F5344CB8AC3E}">
        <p14:creationId xmlns:p14="http://schemas.microsoft.com/office/powerpoint/2010/main" val="406517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E4F74A-D191-BF32-BEDA-90B3A7B85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266" y="1144930"/>
            <a:ext cx="5931463" cy="5344360"/>
          </a:xfrm>
          <a:prstGeom prst="rect">
            <a:avLst/>
          </a:prstGeom>
        </p:spPr>
      </p:pic>
      <p:sp>
        <p:nvSpPr>
          <p:cNvPr id="8" name="TextBox 7">
            <a:extLst>
              <a:ext uri="{FF2B5EF4-FFF2-40B4-BE49-F238E27FC236}">
                <a16:creationId xmlns:a16="http://schemas.microsoft.com/office/drawing/2014/main" id="{21EBE2A6-F488-9704-567E-3D86F0121521}"/>
              </a:ext>
            </a:extLst>
          </p:cNvPr>
          <p:cNvSpPr txBox="1"/>
          <p:nvPr/>
        </p:nvSpPr>
        <p:spPr>
          <a:xfrm>
            <a:off x="5390265" y="131815"/>
            <a:ext cx="1411467"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Output</a:t>
            </a:r>
          </a:p>
        </p:txBody>
      </p:sp>
    </p:spTree>
    <p:extLst>
      <p:ext uri="{BB962C8B-B14F-4D97-AF65-F5344CB8AC3E}">
        <p14:creationId xmlns:p14="http://schemas.microsoft.com/office/powerpoint/2010/main" val="24003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029A4-C070-4565-848A-7D77CBEAE6FF}"/>
              </a:ext>
            </a:extLst>
          </p:cNvPr>
          <p:cNvSpPr txBox="1"/>
          <p:nvPr/>
        </p:nvSpPr>
        <p:spPr>
          <a:xfrm>
            <a:off x="3882666" y="235663"/>
            <a:ext cx="4426667"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Getting started with turtle</a:t>
            </a:r>
          </a:p>
        </p:txBody>
      </p:sp>
      <p:sp>
        <p:nvSpPr>
          <p:cNvPr id="5" name="TextBox 4">
            <a:extLst>
              <a:ext uri="{FF2B5EF4-FFF2-40B4-BE49-F238E27FC236}">
                <a16:creationId xmlns:a16="http://schemas.microsoft.com/office/drawing/2014/main" id="{9B296929-DAE9-4C8E-A18C-3F34336E53FA}"/>
              </a:ext>
            </a:extLst>
          </p:cNvPr>
          <p:cNvSpPr txBox="1"/>
          <p:nvPr/>
        </p:nvSpPr>
        <p:spPr>
          <a:xfrm>
            <a:off x="1032387" y="2812549"/>
            <a:ext cx="9719187" cy="1232902"/>
          </a:xfrm>
          <a:prstGeom prst="rect">
            <a:avLst/>
          </a:prstGeom>
          <a:noFill/>
        </p:spPr>
        <p:txBody>
          <a:bodyPr wrap="square">
            <a:spAutoFit/>
          </a:bodyPr>
          <a:lstStyle/>
          <a:p>
            <a:pPr algn="ctr">
              <a:lnSpc>
                <a:spcPct val="200000"/>
              </a:lnSpc>
            </a:pPr>
            <a:r>
              <a:rPr lang="en-US" sz="2000" dirty="0">
                <a:latin typeface="Montserrat" panose="00000500000000000000" pitchFamily="2" charset="0"/>
              </a:rPr>
              <a:t>The turtle is built in library so we don't need to install separately. We just need to import the library into our Python environment.</a:t>
            </a:r>
          </a:p>
        </p:txBody>
      </p:sp>
    </p:spTree>
    <p:extLst>
      <p:ext uri="{BB962C8B-B14F-4D97-AF65-F5344CB8AC3E}">
        <p14:creationId xmlns:p14="http://schemas.microsoft.com/office/powerpoint/2010/main" val="1422031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0F026-AA34-AD37-E711-E634766D8EE2}"/>
              </a:ext>
            </a:extLst>
          </p:cNvPr>
          <p:cNvSpPr txBox="1"/>
          <p:nvPr/>
        </p:nvSpPr>
        <p:spPr>
          <a:xfrm>
            <a:off x="5353395" y="308796"/>
            <a:ext cx="1485209"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forward</a:t>
            </a:r>
          </a:p>
        </p:txBody>
      </p:sp>
      <p:sp>
        <p:nvSpPr>
          <p:cNvPr id="7" name="TextBox 6">
            <a:extLst>
              <a:ext uri="{FF2B5EF4-FFF2-40B4-BE49-F238E27FC236}">
                <a16:creationId xmlns:a16="http://schemas.microsoft.com/office/drawing/2014/main" id="{C16FFAAC-A2D3-1673-842F-AD176FE379EE}"/>
              </a:ext>
            </a:extLst>
          </p:cNvPr>
          <p:cNvSpPr txBox="1"/>
          <p:nvPr/>
        </p:nvSpPr>
        <p:spPr>
          <a:xfrm>
            <a:off x="1504335" y="2592553"/>
            <a:ext cx="9645445" cy="1672894"/>
          </a:xfrm>
          <a:prstGeom prst="rect">
            <a:avLst/>
          </a:prstGeom>
          <a:noFill/>
        </p:spPr>
        <p:txBody>
          <a:bodyPr wrap="square">
            <a:spAutoFit/>
          </a:bodyPr>
          <a:lstStyle/>
          <a:p>
            <a:pPr algn="ctr">
              <a:lnSpc>
                <a:spcPct val="200000"/>
              </a:lnSpc>
            </a:pPr>
            <a:r>
              <a:rPr lang="en-US" b="1" dirty="0">
                <a:latin typeface="Montserrat" panose="00000500000000000000" pitchFamily="2" charset="0"/>
              </a:rPr>
              <a:t>forward(</a:t>
            </a:r>
            <a:r>
              <a:rPr lang="en-US" b="1" i="1" dirty="0">
                <a:latin typeface="Montserrat" panose="00000500000000000000" pitchFamily="2" charset="0"/>
              </a:rPr>
              <a:t>distance</a:t>
            </a:r>
            <a:r>
              <a:rPr lang="en-US" b="1" dirty="0">
                <a:latin typeface="Montserrat" panose="00000500000000000000" pitchFamily="2" charset="0"/>
              </a:rPr>
              <a:t>) or </a:t>
            </a:r>
            <a:r>
              <a:rPr lang="en-US" b="1" dirty="0" err="1">
                <a:latin typeface="Montserrat" panose="00000500000000000000" pitchFamily="2" charset="0"/>
              </a:rPr>
              <a:t>turtle.fd</a:t>
            </a:r>
            <a:r>
              <a:rPr lang="en-US" b="1" dirty="0">
                <a:latin typeface="Montserrat" panose="00000500000000000000" pitchFamily="2" charset="0"/>
              </a:rPr>
              <a:t>(</a:t>
            </a:r>
            <a:r>
              <a:rPr lang="en-US" b="1" i="1" dirty="0">
                <a:latin typeface="Montserrat" panose="00000500000000000000" pitchFamily="2" charset="0"/>
              </a:rPr>
              <a:t>distance</a:t>
            </a:r>
            <a:r>
              <a:rPr lang="en-US" b="1" dirty="0">
                <a:latin typeface="Montserrat" panose="00000500000000000000" pitchFamily="2" charset="0"/>
              </a:rPr>
              <a:t>) -</a:t>
            </a:r>
            <a:r>
              <a:rPr lang="en-US" dirty="0">
                <a:latin typeface="Montserrat" panose="00000500000000000000" pitchFamily="2" charset="0"/>
              </a:rPr>
              <a:t> It moves the turtle in the forward direction by a certain distance. It takes one parameter </a:t>
            </a:r>
            <a:r>
              <a:rPr lang="en-US" b="1" dirty="0">
                <a:latin typeface="Montserrat" panose="00000500000000000000" pitchFamily="2" charset="0"/>
              </a:rPr>
              <a:t>distance,</a:t>
            </a:r>
            <a:r>
              <a:rPr lang="en-US" dirty="0">
                <a:latin typeface="Montserrat" panose="00000500000000000000" pitchFamily="2" charset="0"/>
              </a:rPr>
              <a:t> which can be an integer or float.</a:t>
            </a:r>
          </a:p>
        </p:txBody>
      </p:sp>
    </p:spTree>
    <p:extLst>
      <p:ext uri="{BB962C8B-B14F-4D97-AF65-F5344CB8AC3E}">
        <p14:creationId xmlns:p14="http://schemas.microsoft.com/office/powerpoint/2010/main" val="1712376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FF2FB-3D3E-8852-4DD7-684E583DE8F6}"/>
              </a:ext>
            </a:extLst>
          </p:cNvPr>
          <p:cNvSpPr txBox="1"/>
          <p:nvPr/>
        </p:nvSpPr>
        <p:spPr>
          <a:xfrm>
            <a:off x="3347884" y="2149376"/>
            <a:ext cx="6179574" cy="3416320"/>
          </a:xfrm>
          <a:prstGeom prst="rect">
            <a:avLst/>
          </a:prstGeom>
          <a:noFill/>
        </p:spPr>
        <p:txBody>
          <a:bodyPr wrap="square">
            <a:spAutoFit/>
          </a:bodyPr>
          <a:lstStyle/>
          <a:p>
            <a:r>
              <a:rPr lang="en-US" sz="2400" b="1" dirty="0">
                <a:latin typeface="Consolas" panose="020B0609020204030204" pitchFamily="49" charset="0"/>
              </a:rPr>
              <a:t>import turtle  </a:t>
            </a:r>
          </a:p>
          <a:p>
            <a:r>
              <a:rPr lang="en-US" sz="2400" b="1" dirty="0">
                <a:latin typeface="Consolas" panose="020B0609020204030204" pitchFamily="49" charset="0"/>
              </a:rPr>
              <a:t># Creating turtle screen  </a:t>
            </a:r>
          </a:p>
          <a:p>
            <a:r>
              <a:rPr lang="en-US" sz="2400" b="1" dirty="0">
                <a:latin typeface="Consolas" panose="020B0609020204030204" pitchFamily="49" charset="0"/>
              </a:rPr>
              <a:t>t = </a:t>
            </a:r>
            <a:r>
              <a:rPr lang="en-US" sz="2400" b="1" dirty="0" err="1">
                <a:latin typeface="Consolas" panose="020B0609020204030204" pitchFamily="49" charset="0"/>
              </a:rPr>
              <a:t>turtle.Turtle</a:t>
            </a:r>
            <a:r>
              <a:rPr lang="en-US" sz="2400" b="1" dirty="0">
                <a:latin typeface="Consolas" panose="020B0609020204030204" pitchFamily="49" charset="0"/>
              </a:rPr>
              <a:t>()  </a:t>
            </a:r>
          </a:p>
          <a:p>
            <a:r>
              <a:rPr lang="en-US" sz="2400" b="1" dirty="0">
                <a:latin typeface="Consolas" panose="020B0609020204030204" pitchFamily="49" charset="0"/>
              </a:rPr>
              <a:t># Move turtle in opposite direction  </a:t>
            </a:r>
          </a:p>
          <a:p>
            <a:r>
              <a:rPr lang="en-US" sz="2400" b="1" dirty="0" err="1">
                <a:latin typeface="Consolas" panose="020B0609020204030204" pitchFamily="49" charset="0"/>
              </a:rPr>
              <a:t>t.backward</a:t>
            </a:r>
            <a:r>
              <a:rPr lang="en-US" sz="2400" b="1" dirty="0">
                <a:latin typeface="Consolas" panose="020B0609020204030204" pitchFamily="49" charset="0"/>
              </a:rPr>
              <a:t>(100)  </a:t>
            </a:r>
          </a:p>
          <a:p>
            <a:r>
              <a:rPr lang="en-US" sz="2400" b="1" dirty="0">
                <a:latin typeface="Consolas" panose="020B0609020204030204" pitchFamily="49" charset="0"/>
              </a:rPr>
              <a:t># To stop the screen to display  </a:t>
            </a:r>
          </a:p>
          <a:p>
            <a:r>
              <a:rPr lang="en-US" sz="2400" b="1" dirty="0" err="1">
                <a:latin typeface="Consolas" panose="020B0609020204030204" pitchFamily="49" charset="0"/>
              </a:rPr>
              <a:t>turtle.mainloop</a:t>
            </a:r>
            <a:r>
              <a:rPr lang="en-US" sz="2400" b="1"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C2E599-AFAB-1B09-1B7F-0DAA9C387BA4}"/>
              </a:ext>
            </a:extLst>
          </p:cNvPr>
          <p:cNvSpPr txBox="1"/>
          <p:nvPr/>
        </p:nvSpPr>
        <p:spPr>
          <a:xfrm>
            <a:off x="5129980" y="338293"/>
            <a:ext cx="1932039"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Illustration</a:t>
            </a:r>
          </a:p>
        </p:txBody>
      </p:sp>
    </p:spTree>
    <p:extLst>
      <p:ext uri="{BB962C8B-B14F-4D97-AF65-F5344CB8AC3E}">
        <p14:creationId xmlns:p14="http://schemas.microsoft.com/office/powerpoint/2010/main" val="82533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EBE2A6-F488-9704-567E-3D86F0121521}"/>
              </a:ext>
            </a:extLst>
          </p:cNvPr>
          <p:cNvSpPr txBox="1"/>
          <p:nvPr/>
        </p:nvSpPr>
        <p:spPr>
          <a:xfrm>
            <a:off x="5390265" y="131815"/>
            <a:ext cx="1411467"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Output</a:t>
            </a:r>
          </a:p>
        </p:txBody>
      </p:sp>
      <p:pic>
        <p:nvPicPr>
          <p:cNvPr id="4" name="Picture 3">
            <a:extLst>
              <a:ext uri="{FF2B5EF4-FFF2-40B4-BE49-F238E27FC236}">
                <a16:creationId xmlns:a16="http://schemas.microsoft.com/office/drawing/2014/main" id="{542A627B-2D4D-6DA4-8DE7-18F4D2CB0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340" y="960182"/>
            <a:ext cx="6035319" cy="5416765"/>
          </a:xfrm>
          <a:prstGeom prst="rect">
            <a:avLst/>
          </a:prstGeom>
        </p:spPr>
      </p:pic>
    </p:spTree>
    <p:extLst>
      <p:ext uri="{BB962C8B-B14F-4D97-AF65-F5344CB8AC3E}">
        <p14:creationId xmlns:p14="http://schemas.microsoft.com/office/powerpoint/2010/main" val="775579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D33F63-847F-87A4-8228-8E7CECD656A1}"/>
              </a:ext>
            </a:extLst>
          </p:cNvPr>
          <p:cNvSpPr txBox="1"/>
          <p:nvPr/>
        </p:nvSpPr>
        <p:spPr>
          <a:xfrm>
            <a:off x="870155" y="3244334"/>
            <a:ext cx="10161639" cy="369332"/>
          </a:xfrm>
          <a:prstGeom prst="rect">
            <a:avLst/>
          </a:prstGeom>
          <a:noFill/>
        </p:spPr>
        <p:txBody>
          <a:bodyPr wrap="square">
            <a:spAutoFit/>
          </a:bodyPr>
          <a:lstStyle/>
          <a:p>
            <a:r>
              <a:rPr lang="en-US" b="1" dirty="0">
                <a:latin typeface="Montserrat" panose="00000500000000000000" pitchFamily="2" charset="0"/>
              </a:rPr>
              <a:t>right(angle)</a:t>
            </a:r>
            <a:r>
              <a:rPr lang="en-US" dirty="0">
                <a:latin typeface="Montserrat" panose="00000500000000000000" pitchFamily="2" charset="0"/>
              </a:rPr>
              <a:t> or </a:t>
            </a:r>
            <a:r>
              <a:rPr lang="en-US" b="1" dirty="0" err="1">
                <a:latin typeface="Montserrat" panose="00000500000000000000" pitchFamily="2" charset="0"/>
              </a:rPr>
              <a:t>turtle.rt</a:t>
            </a:r>
            <a:r>
              <a:rPr lang="en-US" b="1" dirty="0">
                <a:latin typeface="Montserrat" panose="00000500000000000000" pitchFamily="2" charset="0"/>
              </a:rPr>
              <a:t>(angle)</a:t>
            </a:r>
            <a:r>
              <a:rPr lang="en-US" dirty="0">
                <a:latin typeface="Montserrat" panose="00000500000000000000" pitchFamily="2" charset="0"/>
              </a:rPr>
              <a:t> - This method moves the turtle right by </a:t>
            </a:r>
            <a:r>
              <a:rPr lang="en-US" b="1" i="1" dirty="0">
                <a:latin typeface="Montserrat" panose="00000500000000000000" pitchFamily="2" charset="0"/>
              </a:rPr>
              <a:t>angle</a:t>
            </a:r>
            <a:r>
              <a:rPr lang="en-US" dirty="0">
                <a:latin typeface="Montserrat" panose="00000500000000000000" pitchFamily="2" charset="0"/>
              </a:rPr>
              <a:t> units</a:t>
            </a:r>
            <a:r>
              <a:rPr lang="en-US" dirty="0"/>
              <a:t>.</a:t>
            </a:r>
          </a:p>
        </p:txBody>
      </p:sp>
      <p:sp>
        <p:nvSpPr>
          <p:cNvPr id="4" name="TextBox 3">
            <a:extLst>
              <a:ext uri="{FF2B5EF4-FFF2-40B4-BE49-F238E27FC236}">
                <a16:creationId xmlns:a16="http://schemas.microsoft.com/office/drawing/2014/main" id="{0FEE16AE-BAE3-9D9A-BF3B-84ED70F09B7F}"/>
              </a:ext>
            </a:extLst>
          </p:cNvPr>
          <p:cNvSpPr txBox="1"/>
          <p:nvPr/>
        </p:nvSpPr>
        <p:spPr>
          <a:xfrm>
            <a:off x="5290850" y="190809"/>
            <a:ext cx="1610300"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forward</a:t>
            </a:r>
          </a:p>
        </p:txBody>
      </p:sp>
    </p:spTree>
    <p:extLst>
      <p:ext uri="{BB962C8B-B14F-4D97-AF65-F5344CB8AC3E}">
        <p14:creationId xmlns:p14="http://schemas.microsoft.com/office/powerpoint/2010/main" val="37887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ACEB0-691D-377A-6D1E-3091F90C605B}"/>
              </a:ext>
            </a:extLst>
          </p:cNvPr>
          <p:cNvSpPr txBox="1"/>
          <p:nvPr/>
        </p:nvSpPr>
        <p:spPr>
          <a:xfrm>
            <a:off x="3645991" y="1859339"/>
            <a:ext cx="6098458" cy="3139321"/>
          </a:xfrm>
          <a:prstGeom prst="rect">
            <a:avLst/>
          </a:prstGeom>
          <a:noFill/>
        </p:spPr>
        <p:txBody>
          <a:bodyPr wrap="square">
            <a:spAutoFit/>
          </a:bodyPr>
          <a:lstStyle/>
          <a:p>
            <a:r>
              <a:rPr lang="en-US" b="1" dirty="0">
                <a:latin typeface="Consolas" panose="020B0609020204030204" pitchFamily="49" charset="0"/>
              </a:rPr>
              <a:t>import turtle  </a:t>
            </a:r>
          </a:p>
          <a:p>
            <a:r>
              <a:rPr lang="en-US" b="1" dirty="0">
                <a:latin typeface="Consolas" panose="020B0609020204030204" pitchFamily="49" charset="0"/>
              </a:rPr>
              <a:t># Creating turtle screen  </a:t>
            </a:r>
          </a:p>
          <a:p>
            <a:r>
              <a:rPr lang="en-US" b="1" dirty="0">
                <a:latin typeface="Consolas" panose="020B0609020204030204" pitchFamily="49" charset="0"/>
              </a:rPr>
              <a:t>t = </a:t>
            </a:r>
            <a:r>
              <a:rPr lang="en-US" b="1" dirty="0" err="1">
                <a:latin typeface="Consolas" panose="020B0609020204030204" pitchFamily="49" charset="0"/>
              </a:rPr>
              <a:t>turtle.Turtle</a:t>
            </a:r>
            <a:r>
              <a:rPr lang="en-US" b="1" dirty="0">
                <a:latin typeface="Consolas" panose="020B0609020204030204" pitchFamily="49" charset="0"/>
              </a:rPr>
              <a:t>()  </a:t>
            </a:r>
          </a:p>
          <a:p>
            <a:r>
              <a:rPr lang="en-US" b="1" dirty="0">
                <a:latin typeface="Consolas" panose="020B0609020204030204" pitchFamily="49" charset="0"/>
              </a:rPr>
              <a:t>  </a:t>
            </a:r>
          </a:p>
          <a:p>
            <a:r>
              <a:rPr lang="en-US" b="1" dirty="0" err="1">
                <a:latin typeface="Consolas" panose="020B0609020204030204" pitchFamily="49" charset="0"/>
              </a:rPr>
              <a:t>t.heading</a:t>
            </a:r>
            <a:r>
              <a:rPr lang="en-US" b="1" dirty="0">
                <a:latin typeface="Consolas" panose="020B0609020204030204" pitchFamily="49" charset="0"/>
              </a:rPr>
              <a:t>()  </a:t>
            </a:r>
          </a:p>
          <a:p>
            <a:r>
              <a:rPr lang="en-US" b="1" dirty="0">
                <a:latin typeface="Consolas" panose="020B0609020204030204" pitchFamily="49" charset="0"/>
              </a:rPr>
              <a:t># Move turtle in opposite direction  </a:t>
            </a:r>
          </a:p>
          <a:p>
            <a:r>
              <a:rPr lang="en-US" b="1" dirty="0" err="1">
                <a:latin typeface="Consolas" panose="020B0609020204030204" pitchFamily="49" charset="0"/>
              </a:rPr>
              <a:t>t.right</a:t>
            </a:r>
            <a:r>
              <a:rPr lang="en-US" b="1" dirty="0">
                <a:latin typeface="Consolas" panose="020B0609020204030204" pitchFamily="49" charset="0"/>
              </a:rPr>
              <a:t>(25)  </a:t>
            </a:r>
          </a:p>
          <a:p>
            <a:r>
              <a:rPr lang="en-US" b="1" dirty="0">
                <a:latin typeface="Consolas" panose="020B0609020204030204" pitchFamily="49" charset="0"/>
              </a:rPr>
              <a:t>  </a:t>
            </a:r>
          </a:p>
          <a:p>
            <a:r>
              <a:rPr lang="en-US" b="1" dirty="0" err="1">
                <a:latin typeface="Consolas" panose="020B0609020204030204" pitchFamily="49" charset="0"/>
              </a:rPr>
              <a:t>t.heading</a:t>
            </a:r>
            <a:r>
              <a:rPr lang="en-US" b="1" dirty="0">
                <a:latin typeface="Consolas" panose="020B0609020204030204" pitchFamily="49" charset="0"/>
              </a:rPr>
              <a:t>()  </a:t>
            </a:r>
          </a:p>
          <a:p>
            <a:r>
              <a:rPr lang="en-US" b="1" dirty="0">
                <a:latin typeface="Consolas" panose="020B0609020204030204" pitchFamily="49" charset="0"/>
              </a:rPr>
              <a:t># To stop the screen to display  </a:t>
            </a:r>
          </a:p>
          <a:p>
            <a:r>
              <a:rPr lang="en-US" b="1" dirty="0" err="1">
                <a:latin typeface="Consolas" panose="020B0609020204030204" pitchFamily="49" charset="0"/>
              </a:rPr>
              <a:t>turtle.mainloop</a:t>
            </a:r>
            <a:r>
              <a:rPr lang="en-US" b="1" dirty="0">
                <a:latin typeface="Consolas" panose="020B0609020204030204" pitchFamily="49" charset="0"/>
              </a:rPr>
              <a:t>() </a:t>
            </a:r>
            <a:r>
              <a:rPr lang="en-US" dirty="0"/>
              <a:t> </a:t>
            </a:r>
          </a:p>
        </p:txBody>
      </p:sp>
      <p:sp>
        <p:nvSpPr>
          <p:cNvPr id="4" name="TextBox 3">
            <a:extLst>
              <a:ext uri="{FF2B5EF4-FFF2-40B4-BE49-F238E27FC236}">
                <a16:creationId xmlns:a16="http://schemas.microsoft.com/office/drawing/2014/main" id="{80DA9364-7D0F-5DB1-6AB9-C213345B9F18}"/>
              </a:ext>
            </a:extLst>
          </p:cNvPr>
          <p:cNvSpPr txBox="1"/>
          <p:nvPr/>
        </p:nvSpPr>
        <p:spPr>
          <a:xfrm>
            <a:off x="5496780" y="249802"/>
            <a:ext cx="1198440"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right</a:t>
            </a:r>
          </a:p>
        </p:txBody>
      </p:sp>
    </p:spTree>
    <p:extLst>
      <p:ext uri="{BB962C8B-B14F-4D97-AF65-F5344CB8AC3E}">
        <p14:creationId xmlns:p14="http://schemas.microsoft.com/office/powerpoint/2010/main" val="321530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029A4-C070-4565-848A-7D77CBEAE6FF}"/>
              </a:ext>
            </a:extLst>
          </p:cNvPr>
          <p:cNvSpPr txBox="1"/>
          <p:nvPr/>
        </p:nvSpPr>
        <p:spPr>
          <a:xfrm>
            <a:off x="3914621" y="279908"/>
            <a:ext cx="4569234"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Getting started with turtle</a:t>
            </a:r>
          </a:p>
        </p:txBody>
      </p:sp>
      <p:sp>
        <p:nvSpPr>
          <p:cNvPr id="6" name="TextBox 5">
            <a:extLst>
              <a:ext uri="{FF2B5EF4-FFF2-40B4-BE49-F238E27FC236}">
                <a16:creationId xmlns:a16="http://schemas.microsoft.com/office/drawing/2014/main" id="{B5EEE380-BA74-431E-948C-9F0D36E37937}"/>
              </a:ext>
            </a:extLst>
          </p:cNvPr>
          <p:cNvSpPr txBox="1"/>
          <p:nvPr/>
        </p:nvSpPr>
        <p:spPr>
          <a:xfrm>
            <a:off x="742335" y="2716369"/>
            <a:ext cx="10707329" cy="963597"/>
          </a:xfrm>
          <a:prstGeom prst="rect">
            <a:avLst/>
          </a:prstGeom>
          <a:noFill/>
        </p:spPr>
        <p:txBody>
          <a:bodyPr wrap="square">
            <a:spAutoFit/>
          </a:bodyPr>
          <a:lstStyle/>
          <a:p>
            <a:pPr algn="ctr">
              <a:lnSpc>
                <a:spcPct val="150000"/>
              </a:lnSpc>
            </a:pPr>
            <a:r>
              <a:rPr lang="en-US" sz="2000" dirty="0">
                <a:latin typeface="Montserrat" panose="00000500000000000000" pitchFamily="2" charset="0"/>
              </a:rPr>
              <a:t>The Python turtle library consists of all important methods and functions that we will need to create our designs and images</a:t>
            </a:r>
          </a:p>
        </p:txBody>
      </p:sp>
    </p:spTree>
    <p:extLst>
      <p:ext uri="{BB962C8B-B14F-4D97-AF65-F5344CB8AC3E}">
        <p14:creationId xmlns:p14="http://schemas.microsoft.com/office/powerpoint/2010/main" val="211308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07C3B-7E62-4D1E-9542-1AB26E9CCA4D}"/>
              </a:ext>
            </a:extLst>
          </p:cNvPr>
          <p:cNvSpPr txBox="1"/>
          <p:nvPr/>
        </p:nvSpPr>
        <p:spPr>
          <a:xfrm>
            <a:off x="3678645" y="235664"/>
            <a:ext cx="4834707"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Importing the turtle module</a:t>
            </a:r>
          </a:p>
        </p:txBody>
      </p:sp>
      <p:sp>
        <p:nvSpPr>
          <p:cNvPr id="4" name="TextBox 3">
            <a:extLst>
              <a:ext uri="{FF2B5EF4-FFF2-40B4-BE49-F238E27FC236}">
                <a16:creationId xmlns:a16="http://schemas.microsoft.com/office/drawing/2014/main" id="{F8E4D61B-4EF2-41BA-AC58-129E3E6ABCB5}"/>
              </a:ext>
            </a:extLst>
          </p:cNvPr>
          <p:cNvSpPr txBox="1"/>
          <p:nvPr/>
        </p:nvSpPr>
        <p:spPr>
          <a:xfrm>
            <a:off x="2934929" y="1916668"/>
            <a:ext cx="6743700" cy="369332"/>
          </a:xfrm>
          <a:prstGeom prst="rect">
            <a:avLst/>
          </a:prstGeom>
          <a:noFill/>
        </p:spPr>
        <p:txBody>
          <a:bodyPr wrap="square">
            <a:spAutoFit/>
          </a:bodyPr>
          <a:lstStyle/>
          <a:p>
            <a:r>
              <a:rPr lang="en-US" dirty="0">
                <a:latin typeface="Montserrat" panose="00000500000000000000" pitchFamily="2" charset="0"/>
              </a:rPr>
              <a:t>Import the turtle library using the following command.</a:t>
            </a:r>
          </a:p>
        </p:txBody>
      </p:sp>
      <p:sp>
        <p:nvSpPr>
          <p:cNvPr id="6" name="TextBox 5">
            <a:extLst>
              <a:ext uri="{FF2B5EF4-FFF2-40B4-BE49-F238E27FC236}">
                <a16:creationId xmlns:a16="http://schemas.microsoft.com/office/drawing/2014/main" id="{F9FD88EB-BF66-42AE-861E-24198000FE0D}"/>
              </a:ext>
            </a:extLst>
          </p:cNvPr>
          <p:cNvSpPr txBox="1"/>
          <p:nvPr/>
        </p:nvSpPr>
        <p:spPr>
          <a:xfrm>
            <a:off x="5150259" y="3244334"/>
            <a:ext cx="1891481" cy="369332"/>
          </a:xfrm>
          <a:prstGeom prst="rect">
            <a:avLst/>
          </a:prstGeom>
          <a:noFill/>
        </p:spPr>
        <p:txBody>
          <a:bodyPr wrap="square">
            <a:spAutoFit/>
          </a:bodyPr>
          <a:lstStyle/>
          <a:p>
            <a:r>
              <a:rPr lang="en-US" b="1" dirty="0">
                <a:solidFill>
                  <a:srgbClr val="7030A0"/>
                </a:solidFill>
                <a:latin typeface="Montserrat" panose="00000500000000000000" pitchFamily="2" charset="0"/>
              </a:rPr>
              <a:t>import turtle</a:t>
            </a:r>
          </a:p>
        </p:txBody>
      </p:sp>
    </p:spTree>
    <p:extLst>
      <p:ext uri="{BB962C8B-B14F-4D97-AF65-F5344CB8AC3E}">
        <p14:creationId xmlns:p14="http://schemas.microsoft.com/office/powerpoint/2010/main" val="296131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4B7A9-A2AB-49FD-8AD9-E6C85E1AAB18}"/>
              </a:ext>
            </a:extLst>
          </p:cNvPr>
          <p:cNvSpPr txBox="1"/>
          <p:nvPr/>
        </p:nvSpPr>
        <p:spPr>
          <a:xfrm>
            <a:off x="1000432" y="2592553"/>
            <a:ext cx="10191135" cy="1672894"/>
          </a:xfrm>
          <a:prstGeom prst="rect">
            <a:avLst/>
          </a:prstGeom>
          <a:noFill/>
        </p:spPr>
        <p:txBody>
          <a:bodyPr wrap="square">
            <a:spAutoFit/>
          </a:bodyPr>
          <a:lstStyle/>
          <a:p>
            <a:pPr algn="ctr">
              <a:lnSpc>
                <a:spcPct val="200000"/>
              </a:lnSpc>
            </a:pPr>
            <a:r>
              <a:rPr lang="en-US" dirty="0">
                <a:latin typeface="Montserrat" panose="00000500000000000000" pitchFamily="2" charset="0"/>
              </a:rPr>
              <a:t>Now, we can access all methods and functions. First, we need to create a dedicated window where we carry out each drawing command. We can do it by initializing a variable for it.</a:t>
            </a:r>
          </a:p>
        </p:txBody>
      </p:sp>
      <p:sp>
        <p:nvSpPr>
          <p:cNvPr id="4" name="TextBox 3">
            <a:extLst>
              <a:ext uri="{FF2B5EF4-FFF2-40B4-BE49-F238E27FC236}">
                <a16:creationId xmlns:a16="http://schemas.microsoft.com/office/drawing/2014/main" id="{F7FBE691-1E5F-4758-B117-868A31B2E948}"/>
              </a:ext>
            </a:extLst>
          </p:cNvPr>
          <p:cNvSpPr txBox="1"/>
          <p:nvPr/>
        </p:nvSpPr>
        <p:spPr>
          <a:xfrm>
            <a:off x="4220496" y="279908"/>
            <a:ext cx="3751005"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After Importing Turtle</a:t>
            </a:r>
          </a:p>
        </p:txBody>
      </p:sp>
    </p:spTree>
    <p:extLst>
      <p:ext uri="{BB962C8B-B14F-4D97-AF65-F5344CB8AC3E}">
        <p14:creationId xmlns:p14="http://schemas.microsoft.com/office/powerpoint/2010/main" val="167279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B6EF4-AEA6-49E6-8909-3F17F94760A0}"/>
              </a:ext>
            </a:extLst>
          </p:cNvPr>
          <p:cNvSpPr txBox="1"/>
          <p:nvPr/>
        </p:nvSpPr>
        <p:spPr>
          <a:xfrm>
            <a:off x="4783701" y="3228945"/>
            <a:ext cx="2624598" cy="400110"/>
          </a:xfrm>
          <a:prstGeom prst="rect">
            <a:avLst/>
          </a:prstGeom>
          <a:noFill/>
        </p:spPr>
        <p:txBody>
          <a:bodyPr wrap="square">
            <a:spAutoFit/>
          </a:bodyPr>
          <a:lstStyle/>
          <a:p>
            <a:r>
              <a:rPr lang="en-US" sz="2000" b="1" dirty="0">
                <a:solidFill>
                  <a:srgbClr val="7030A0"/>
                </a:solidFill>
              </a:rPr>
              <a:t>s = turtle.getscreen()</a:t>
            </a:r>
          </a:p>
        </p:txBody>
      </p:sp>
      <p:sp>
        <p:nvSpPr>
          <p:cNvPr id="4" name="TextBox 3">
            <a:extLst>
              <a:ext uri="{FF2B5EF4-FFF2-40B4-BE49-F238E27FC236}">
                <a16:creationId xmlns:a16="http://schemas.microsoft.com/office/drawing/2014/main" id="{89693B9C-9766-4593-8BDB-34697D5CB6DF}"/>
              </a:ext>
            </a:extLst>
          </p:cNvPr>
          <p:cNvSpPr txBox="1"/>
          <p:nvPr/>
        </p:nvSpPr>
        <p:spPr>
          <a:xfrm>
            <a:off x="3731342" y="235664"/>
            <a:ext cx="4992329"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Creating a screen with Turtle</a:t>
            </a:r>
          </a:p>
        </p:txBody>
      </p:sp>
    </p:spTree>
    <p:extLst>
      <p:ext uri="{BB962C8B-B14F-4D97-AF65-F5344CB8AC3E}">
        <p14:creationId xmlns:p14="http://schemas.microsoft.com/office/powerpoint/2010/main" val="81168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9AEAC-F2EC-4E64-A262-E50ADFDE3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2" y="622976"/>
            <a:ext cx="6543675" cy="5886450"/>
          </a:xfrm>
          <a:prstGeom prst="rect">
            <a:avLst/>
          </a:prstGeom>
        </p:spPr>
      </p:pic>
      <p:sp>
        <p:nvSpPr>
          <p:cNvPr id="4" name="TextBox 3">
            <a:extLst>
              <a:ext uri="{FF2B5EF4-FFF2-40B4-BE49-F238E27FC236}">
                <a16:creationId xmlns:a16="http://schemas.microsoft.com/office/drawing/2014/main" id="{086441FC-61BC-491F-ADF9-3D5680851DA0}"/>
              </a:ext>
            </a:extLst>
          </p:cNvPr>
          <p:cNvSpPr txBox="1"/>
          <p:nvPr/>
        </p:nvSpPr>
        <p:spPr>
          <a:xfrm>
            <a:off x="5364111" y="161311"/>
            <a:ext cx="1463777"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Output</a:t>
            </a:r>
          </a:p>
        </p:txBody>
      </p:sp>
    </p:spTree>
    <p:extLst>
      <p:ext uri="{BB962C8B-B14F-4D97-AF65-F5344CB8AC3E}">
        <p14:creationId xmlns:p14="http://schemas.microsoft.com/office/powerpoint/2010/main" val="20957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915DB-A6D3-AB62-FB90-8EFBBB22E79D}"/>
              </a:ext>
            </a:extLst>
          </p:cNvPr>
          <p:cNvSpPr txBox="1"/>
          <p:nvPr/>
        </p:nvSpPr>
        <p:spPr>
          <a:xfrm>
            <a:off x="4588208" y="235052"/>
            <a:ext cx="3015582" cy="461665"/>
          </a:xfrm>
          <a:prstGeom prst="rect">
            <a:avLst/>
          </a:prstGeom>
          <a:noFill/>
        </p:spPr>
        <p:txBody>
          <a:bodyPr wrap="square">
            <a:spAutoFit/>
          </a:bodyPr>
          <a:lstStyle/>
          <a:p>
            <a:r>
              <a:rPr lang="en-US" sz="2400" b="1" dirty="0">
                <a:solidFill>
                  <a:srgbClr val="FF9000"/>
                </a:solidFill>
                <a:latin typeface="Montserrat" panose="00000500000000000000" pitchFamily="2" charset="0"/>
              </a:rPr>
              <a:t>Creating a Turtle</a:t>
            </a:r>
          </a:p>
        </p:txBody>
      </p:sp>
      <p:sp>
        <p:nvSpPr>
          <p:cNvPr id="3" name="TextBox 2">
            <a:extLst>
              <a:ext uri="{FF2B5EF4-FFF2-40B4-BE49-F238E27FC236}">
                <a16:creationId xmlns:a16="http://schemas.microsoft.com/office/drawing/2014/main" id="{7148D76F-C55C-4D71-7AD4-7B9E579711D6}"/>
              </a:ext>
            </a:extLst>
          </p:cNvPr>
          <p:cNvSpPr txBox="1"/>
          <p:nvPr/>
        </p:nvSpPr>
        <p:spPr>
          <a:xfrm>
            <a:off x="4692598" y="3228945"/>
            <a:ext cx="2806802" cy="400110"/>
          </a:xfrm>
          <a:prstGeom prst="rect">
            <a:avLst/>
          </a:prstGeom>
          <a:noFill/>
        </p:spPr>
        <p:txBody>
          <a:bodyPr wrap="square">
            <a:spAutoFit/>
          </a:bodyPr>
          <a:lstStyle/>
          <a:p>
            <a:r>
              <a:rPr lang="en-US" sz="2000" b="1" dirty="0">
                <a:solidFill>
                  <a:srgbClr val="7030A0"/>
                </a:solidFill>
              </a:rPr>
              <a:t>bob = </a:t>
            </a:r>
            <a:r>
              <a:rPr lang="en-US" sz="2000" b="1" dirty="0" err="1">
                <a:solidFill>
                  <a:srgbClr val="7030A0"/>
                </a:solidFill>
              </a:rPr>
              <a:t>turtle.Turtle</a:t>
            </a:r>
            <a:r>
              <a:rPr lang="en-US" sz="2000" b="1" dirty="0">
                <a:solidFill>
                  <a:srgbClr val="7030A0"/>
                </a:solidFill>
              </a:rPr>
              <a:t>()</a:t>
            </a:r>
          </a:p>
        </p:txBody>
      </p:sp>
    </p:spTree>
    <p:extLst>
      <p:ext uri="{BB962C8B-B14F-4D97-AF65-F5344CB8AC3E}">
        <p14:creationId xmlns:p14="http://schemas.microsoft.com/office/powerpoint/2010/main" val="325842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669</Words>
  <Application>Microsoft Office PowerPoint</Application>
  <PresentationFormat>Widescreen</PresentationFormat>
  <Paragraphs>96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Doe</dc:creator>
  <cp:lastModifiedBy>Robert Doe</cp:lastModifiedBy>
  <cp:revision>5</cp:revision>
  <dcterms:created xsi:type="dcterms:W3CDTF">2022-04-20T05:41:48Z</dcterms:created>
  <dcterms:modified xsi:type="dcterms:W3CDTF">2022-05-02T18:16:35Z</dcterms:modified>
</cp:coreProperties>
</file>