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7" r:id="rId4"/>
    <p:sldId id="268" r:id="rId5"/>
    <p:sldId id="264" r:id="rId6"/>
    <p:sldId id="266" r:id="rId7"/>
    <p:sldId id="265" r:id="rId8"/>
    <p:sldId id="269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6" userDrawn="1">
          <p15:clr>
            <a:srgbClr val="F26B43"/>
          </p15:clr>
        </p15:guide>
        <p15:guide id="3" pos="2568" userDrawn="1">
          <p15:clr>
            <a:srgbClr val="F26B43"/>
          </p15:clr>
        </p15:guide>
        <p15:guide id="6" pos="5112" userDrawn="1">
          <p15:clr>
            <a:srgbClr val="F26B43"/>
          </p15:clr>
        </p15:guide>
        <p15:guide id="8" orient="horz" pos="2856" userDrawn="1">
          <p15:clr>
            <a:srgbClr val="F26B43"/>
          </p15:clr>
        </p15:guide>
        <p15:guide id="9" orient="horz" pos="3768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  <a:srgbClr val="F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6"/>
      </p:cViewPr>
      <p:guideLst>
        <p:guide orient="horz" pos="1176"/>
        <p:guide pos="2568"/>
        <p:guide pos="5112"/>
        <p:guide orient="horz" pos="2856"/>
        <p:guide orient="horz" pos="3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5EA9-73BF-4F06-B867-682AC1899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8670A-394A-42A7-8DA2-D471C0AA8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951CE-A8FD-40AE-95C7-C6FAA82B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6AE62-7A85-481F-AE27-D4F5952F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22A31-B77B-4F79-A2E4-E71C175D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14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0CB3-A488-4C09-AC09-3E6AE803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3A7F4-178F-47CD-9139-778F7F221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8D09F-1F4D-4AB0-9E40-7B3E386E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F5C49-A713-4C0B-84BC-4561E093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8D9EC-A43A-4660-93A4-59094592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8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B0BD70-AE07-4016-B307-9DE359BBB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A9E8B-6218-463B-B66A-312235E1D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2CAE8-358B-4829-BC10-C886306D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4FBF8-0137-407C-ADC2-50810E17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0A393-4982-4341-A3BF-DE0401A4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3DC2-AFD9-4319-BBAD-FE860B17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D34A8-DBCB-4832-AF04-3C1B611BA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A5241-3BF4-4DF5-AF3A-12A891A9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AF1A3-FF4A-4E65-8FB4-797BDC50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AF1BF-F13F-41D7-BE78-80A00AFDD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BF4E-00CB-49AE-A5C0-D72B7CC3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E5DFA-9A6A-458B-9F72-C61FFA9F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F65C2-FC6A-4733-86B6-D14ABC87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58673-9DC4-4225-97D0-4DAA573F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A051F-6044-4289-B57B-5F8CAF80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4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2EB44-790F-455C-8F91-D34B2C35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79E0B-C1A3-4916-B70A-FCB4935AB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ADE1C-7663-4E31-81DD-E1CA43D00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845DE-D2D9-42E3-B9AC-C8CCFAB0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B9C2A-67C3-425D-A08A-76A3DB74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92FC5-184A-41E1-A7C2-354C8078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3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648D-E46E-4B05-A8D6-5CE078E8B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19E3D-BD5C-4A3D-88A7-E4D30FFBE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E5E05-C327-4FDE-AC53-3B289067E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7DDF7-0259-4598-AC9F-F3C77AAC5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BF454-8DD7-4BFC-B6F3-31C753959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05863-AEC4-41D4-8907-3B74184D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88C7E-3FC6-4DF2-9E0E-4E492ABD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801B7-EDE6-4F89-8A2D-EB6D3433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3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2381-E0AE-4DE5-85AC-0668BFEB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C4CAE-3FCD-4FE0-B50F-B0F24F93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6F144-26A5-4F4A-8C55-C2EADAED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CDED2-F720-4565-822A-C01BC1D9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3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9BF115-822A-43BD-A363-DE8E0573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48377-06A1-4A7D-A379-B5E29000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B4BCE-C920-44E2-972C-E5012848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6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D9EF-C0B4-4860-8009-3AE9ABF9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CC8D4-641D-4737-9F3C-A5221E440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EF295-19F5-4632-8E68-F92F9CC30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C13C4-C749-401B-8515-2357779A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F8F72-4655-4A97-B2E5-310B7771D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26727-D806-4244-961B-C05548FF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1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0457-7D60-4148-AE75-DAD5F1E28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08217-1A2D-480A-AAC7-2FAE9924E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EE95D-15FF-4155-8EDA-C0D2A64F2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D0816-64AE-4695-B969-5DD8062E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D357E-D6A8-441E-AA01-6475295C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BACF7-6C25-44EB-AC44-D5C17C1D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5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FF7D9-533B-4219-BBED-76D79EAA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67D40-B126-408D-BA82-816F8A3E5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5CB86-7CB3-44D4-9057-0F96994CA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01D5E-C7B1-4D60-A0D5-546CE74E20B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5657E-7C88-4604-9942-BA9D4E465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03FE3-D7BD-4FFC-8659-468BD7B20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3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F1F973-0288-4A5F-84C7-895C2FDBD424}"/>
              </a:ext>
            </a:extLst>
          </p:cNvPr>
          <p:cNvSpPr txBox="1"/>
          <p:nvPr/>
        </p:nvSpPr>
        <p:spPr>
          <a:xfrm>
            <a:off x="4153962" y="2555735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9000"/>
                </a:solidFill>
                <a:latin typeface="Montserrat" panose="00000500000000000000" pitchFamily="2" charset="0"/>
              </a:rPr>
              <a:t>Robert Doe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93B99-A777-4BB0-BC48-78A2DCDC6A75}"/>
              </a:ext>
            </a:extLst>
          </p:cNvPr>
          <p:cNvSpPr txBox="1"/>
          <p:nvPr/>
        </p:nvSpPr>
        <p:spPr>
          <a:xfrm>
            <a:off x="4188875" y="3629502"/>
            <a:ext cx="369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@bobcumulus      www.codeden.org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362B8-8F74-45FB-86D9-C0846A43920E}"/>
              </a:ext>
            </a:extLst>
          </p:cNvPr>
          <p:cNvSpPr txBox="1"/>
          <p:nvPr/>
        </p:nvSpPr>
        <p:spPr>
          <a:xfrm>
            <a:off x="4153962" y="3238977"/>
            <a:ext cx="141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INSTRUCTOR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3E78CE-6314-4519-92EF-E9C2DA18F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7" b="16704"/>
          <a:stretch/>
        </p:blipFill>
        <p:spPr>
          <a:xfrm>
            <a:off x="792257" y="1947268"/>
            <a:ext cx="2960593" cy="2960593"/>
          </a:xfrm>
          <a:prstGeom prst="ellipse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5745F4-5322-4835-9375-E6D692A0D3D5}"/>
              </a:ext>
            </a:extLst>
          </p:cNvPr>
          <p:cNvSpPr/>
          <p:nvPr/>
        </p:nvSpPr>
        <p:spPr>
          <a:xfrm flipV="1">
            <a:off x="838200" y="2476560"/>
            <a:ext cx="10248900" cy="45719"/>
          </a:xfrm>
          <a:prstGeom prst="rect">
            <a:avLst/>
          </a:prstGeom>
          <a:solidFill>
            <a:srgbClr val="FF9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E9C44-1D53-4BDC-85F1-5F88CA103B3A}"/>
              </a:ext>
            </a:extLst>
          </p:cNvPr>
          <p:cNvSpPr txBox="1"/>
          <p:nvPr/>
        </p:nvSpPr>
        <p:spPr>
          <a:xfrm>
            <a:off x="838200" y="1463070"/>
            <a:ext cx="735823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Programming: 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15571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875E-6 1.48148E-6 L -0.03008 0.3307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1652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6 -4.07407E-6 L -0.09089 0.3731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1865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0833E-6 4.07407E-6 L -0.12356 0.3907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5" y="1953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1.48148E-6 L -0.12617 0.3634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5" y="1817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7" dur="2200" fill="hold"/>
                                        <p:tgtEl>
                                          <p:spTgt spid="10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9" dur="2200" fill="hold"/>
                                        <p:tgtEl>
                                          <p:spTgt spid="8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7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7" grpId="0"/>
      <p:bldP spid="7" grpId="1"/>
      <p:bldP spid="7" grpId="2"/>
      <p:bldP spid="8" grpId="0"/>
      <p:bldP spid="8" grpId="1"/>
      <p:bldP spid="8" grpId="2"/>
      <p:bldP spid="2" grpId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6B0D9-ED59-4164-BC32-8840B2788507}"/>
              </a:ext>
            </a:extLst>
          </p:cNvPr>
          <p:cNvSpPr txBox="1"/>
          <p:nvPr/>
        </p:nvSpPr>
        <p:spPr>
          <a:xfrm>
            <a:off x="5302698" y="681037"/>
            <a:ext cx="12490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E72FC-E1A7-4C5C-B5FA-16669EE5C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691" y="2937164"/>
            <a:ext cx="1458664" cy="1458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C344B0-E20B-4240-A114-FA26C3420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93" y="2495853"/>
            <a:ext cx="1104702" cy="266652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7D83FFC-BBDF-4E11-89BF-EC537600ADD1}"/>
              </a:ext>
            </a:extLst>
          </p:cNvPr>
          <p:cNvGrpSpPr/>
          <p:nvPr/>
        </p:nvGrpSpPr>
        <p:grpSpPr>
          <a:xfrm>
            <a:off x="3484419" y="3059668"/>
            <a:ext cx="4509654" cy="487096"/>
            <a:chOff x="3484419" y="3059668"/>
            <a:chExt cx="4509654" cy="48709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3CDEECC-1BA2-4107-A867-6A6A3FF92D31}"/>
                </a:ext>
              </a:extLst>
            </p:cNvPr>
            <p:cNvCxnSpPr>
              <a:cxnSpLocks/>
            </p:cNvCxnSpPr>
            <p:nvPr/>
          </p:nvCxnSpPr>
          <p:spPr>
            <a:xfrm>
              <a:off x="3484419" y="3546764"/>
              <a:ext cx="450965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4420BDD-3CDA-475B-96C7-13A37E2B22CB}"/>
                </a:ext>
              </a:extLst>
            </p:cNvPr>
            <p:cNvSpPr txBox="1"/>
            <p:nvPr/>
          </p:nvSpPr>
          <p:spPr>
            <a:xfrm>
              <a:off x="5043055" y="3059668"/>
              <a:ext cx="1856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Instruction/Code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4B1333-4D4A-4050-8534-F7DB2E1D15F1}"/>
              </a:ext>
            </a:extLst>
          </p:cNvPr>
          <p:cNvGrpSpPr/>
          <p:nvPr/>
        </p:nvGrpSpPr>
        <p:grpSpPr>
          <a:xfrm>
            <a:off x="1918407" y="5771670"/>
            <a:ext cx="8640525" cy="745675"/>
            <a:chOff x="3646951" y="5562851"/>
            <a:chExt cx="4862945" cy="745675"/>
          </a:xfrm>
        </p:grpSpPr>
        <p:sp>
          <p:nvSpPr>
            <p:cNvPr id="14" name="Double Brace 13">
              <a:extLst>
                <a:ext uri="{FF2B5EF4-FFF2-40B4-BE49-F238E27FC236}">
                  <a16:creationId xmlns:a16="http://schemas.microsoft.com/office/drawing/2014/main" id="{620F8BF4-9744-4DDB-8979-D96C5359B56E}"/>
                </a:ext>
              </a:extLst>
            </p:cNvPr>
            <p:cNvSpPr/>
            <p:nvPr/>
          </p:nvSpPr>
          <p:spPr>
            <a:xfrm>
              <a:off x="3646951" y="5562851"/>
              <a:ext cx="4862945" cy="568020"/>
            </a:xfrm>
            <a:prstGeom prst="bracePair">
              <a:avLst/>
            </a:prstGeom>
            <a:ln w="38100">
              <a:solidFill>
                <a:srgbClr val="FF9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D4B29C-8242-44E1-9967-7D3BAF5FF219}"/>
                </a:ext>
              </a:extLst>
            </p:cNvPr>
            <p:cNvSpPr txBox="1"/>
            <p:nvPr/>
          </p:nvSpPr>
          <p:spPr>
            <a:xfrm>
              <a:off x="3847564" y="5662195"/>
              <a:ext cx="4503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 translator comes in to explain what user is saying in machine language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AE380A2-0921-4589-9365-B34ABD3CC728}"/>
              </a:ext>
            </a:extLst>
          </p:cNvPr>
          <p:cNvSpPr/>
          <p:nvPr/>
        </p:nvSpPr>
        <p:spPr>
          <a:xfrm>
            <a:off x="8144741" y="1561322"/>
            <a:ext cx="3771900" cy="3735355"/>
          </a:xfrm>
          <a:prstGeom prst="rect">
            <a:avLst/>
          </a:prstGeom>
          <a:noFill/>
          <a:ln w="5715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1D0F8A-F46F-481B-B459-39A7BBDDDDC7}"/>
              </a:ext>
            </a:extLst>
          </p:cNvPr>
          <p:cNvCxnSpPr>
            <a:cxnSpLocks/>
          </p:cNvCxnSpPr>
          <p:nvPr/>
        </p:nvCxnSpPr>
        <p:spPr>
          <a:xfrm>
            <a:off x="8439708" y="3546764"/>
            <a:ext cx="1539457" cy="0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6AADEAA-C98E-4D4F-A8EE-BF995B64C35C}"/>
              </a:ext>
            </a:extLst>
          </p:cNvPr>
          <p:cNvSpPr txBox="1"/>
          <p:nvPr/>
        </p:nvSpPr>
        <p:spPr>
          <a:xfrm>
            <a:off x="8546923" y="3112099"/>
            <a:ext cx="1056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0010 0010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10870E-3AC9-4ADB-B9AC-2506195E2A22}"/>
              </a:ext>
            </a:extLst>
          </p:cNvPr>
          <p:cNvSpPr txBox="1"/>
          <p:nvPr/>
        </p:nvSpPr>
        <p:spPr>
          <a:xfrm>
            <a:off x="9502450" y="1124364"/>
            <a:ext cx="1056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Translator</a:t>
            </a:r>
          </a:p>
        </p:txBody>
      </p:sp>
    </p:spTree>
    <p:extLst>
      <p:ext uri="{BB962C8B-B14F-4D97-AF65-F5344CB8AC3E}">
        <p14:creationId xmlns:p14="http://schemas.microsoft.com/office/powerpoint/2010/main" val="29432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6B0D9-ED59-4164-BC32-8840B2788507}"/>
              </a:ext>
            </a:extLst>
          </p:cNvPr>
          <p:cNvSpPr txBox="1"/>
          <p:nvPr/>
        </p:nvSpPr>
        <p:spPr>
          <a:xfrm>
            <a:off x="4607451" y="694891"/>
            <a:ext cx="29770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Kinds of Translator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A998E5-3A4B-4821-AA22-F5A3D541D4E2}"/>
              </a:ext>
            </a:extLst>
          </p:cNvPr>
          <p:cNvSpPr/>
          <p:nvPr/>
        </p:nvSpPr>
        <p:spPr>
          <a:xfrm>
            <a:off x="942108" y="1693719"/>
            <a:ext cx="4447309" cy="4197927"/>
          </a:xfrm>
          <a:prstGeom prst="rect">
            <a:avLst/>
          </a:prstGeom>
          <a:solidFill>
            <a:srgbClr val="66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FA7BB9-8CC8-41C8-8CA8-FF51CD459E57}"/>
              </a:ext>
            </a:extLst>
          </p:cNvPr>
          <p:cNvSpPr/>
          <p:nvPr/>
        </p:nvSpPr>
        <p:spPr>
          <a:xfrm>
            <a:off x="6650182" y="1714501"/>
            <a:ext cx="4447309" cy="419792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664833-F52C-4FE3-B713-D3CEAC582F4C}"/>
              </a:ext>
            </a:extLst>
          </p:cNvPr>
          <p:cNvSpPr txBox="1"/>
          <p:nvPr/>
        </p:nvSpPr>
        <p:spPr>
          <a:xfrm>
            <a:off x="2397763" y="3577238"/>
            <a:ext cx="1535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Montserrat" panose="00000500000000000000" pitchFamily="2" charset="0"/>
              </a:rPr>
              <a:t>Compiler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6949D7-3EE8-466D-9616-C9DF0548F912}"/>
              </a:ext>
            </a:extLst>
          </p:cNvPr>
          <p:cNvSpPr txBox="1"/>
          <p:nvPr/>
        </p:nvSpPr>
        <p:spPr>
          <a:xfrm>
            <a:off x="8258239" y="3577237"/>
            <a:ext cx="17299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Montserrat" panose="00000500000000000000" pitchFamily="2" charset="0"/>
              </a:rPr>
              <a:t>Interpreter</a:t>
            </a:r>
          </a:p>
        </p:txBody>
      </p:sp>
    </p:spTree>
    <p:extLst>
      <p:ext uri="{BB962C8B-B14F-4D97-AF65-F5344CB8AC3E}">
        <p14:creationId xmlns:p14="http://schemas.microsoft.com/office/powerpoint/2010/main" val="4185460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E752F3-E6CE-4202-A386-6D20EB326825}"/>
              </a:ext>
            </a:extLst>
          </p:cNvPr>
          <p:cNvSpPr txBox="1"/>
          <p:nvPr/>
        </p:nvSpPr>
        <p:spPr>
          <a:xfrm>
            <a:off x="4165180" y="694892"/>
            <a:ext cx="39501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Benefits of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F85C5D-648C-42F2-8B6C-448360B05280}"/>
              </a:ext>
            </a:extLst>
          </p:cNvPr>
          <p:cNvSpPr txBox="1"/>
          <p:nvPr/>
        </p:nvSpPr>
        <p:spPr>
          <a:xfrm>
            <a:off x="1759528" y="16822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Coding can help you understand technology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6B558-CF17-4333-90C4-46AA25209B7C}"/>
              </a:ext>
            </a:extLst>
          </p:cNvPr>
          <p:cNvSpPr txBox="1"/>
          <p:nvPr/>
        </p:nvSpPr>
        <p:spPr>
          <a:xfrm>
            <a:off x="1759528" y="24233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 to code helps a students’ creativity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43F8AF-391A-4A2C-8222-6AF85335CF4E}"/>
              </a:ext>
            </a:extLst>
          </p:cNvPr>
          <p:cNvSpPr txBox="1"/>
          <p:nvPr/>
        </p:nvSpPr>
        <p:spPr>
          <a:xfrm>
            <a:off x="1759528" y="31644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students learn to code they develop persistence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18949-F7E8-4070-9B6E-8CD8EB8B7E4B}"/>
              </a:ext>
            </a:extLst>
          </p:cNvPr>
          <p:cNvSpPr txBox="1"/>
          <p:nvPr/>
        </p:nvSpPr>
        <p:spPr>
          <a:xfrm>
            <a:off x="1759528" y="3905597"/>
            <a:ext cx="768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Children improve their structural thinking when learning to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6FE503-A8B4-49C8-A81C-37A545F80E9B}"/>
              </a:ext>
            </a:extLst>
          </p:cNvPr>
          <p:cNvSpPr txBox="1"/>
          <p:nvPr/>
        </p:nvSpPr>
        <p:spPr>
          <a:xfrm>
            <a:off x="1759528" y="46467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 improves students’ math skills</a:t>
            </a:r>
          </a:p>
        </p:txBody>
      </p:sp>
    </p:spTree>
    <p:extLst>
      <p:ext uri="{BB962C8B-B14F-4D97-AF65-F5344CB8AC3E}">
        <p14:creationId xmlns:p14="http://schemas.microsoft.com/office/powerpoint/2010/main" val="108163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7FA0FA-A758-4553-953D-EA3829CE5D0E}"/>
              </a:ext>
            </a:extLst>
          </p:cNvPr>
          <p:cNvSpPr txBox="1"/>
          <p:nvPr/>
        </p:nvSpPr>
        <p:spPr>
          <a:xfrm>
            <a:off x="4827320" y="292266"/>
            <a:ext cx="2262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Programming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F7A1F-F0B7-4C94-82A3-03A7188786DF}"/>
              </a:ext>
            </a:extLst>
          </p:cNvPr>
          <p:cNvSpPr txBox="1"/>
          <p:nvPr/>
        </p:nvSpPr>
        <p:spPr>
          <a:xfrm>
            <a:off x="2133885" y="2008702"/>
            <a:ext cx="7649028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</a:rPr>
              <a:t>“</a:t>
            </a:r>
            <a:r>
              <a:rPr lang="en-US" i="0" dirty="0">
                <a:solidFill>
                  <a:srgbClr val="3A343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Programming is how </a:t>
            </a:r>
            <a:r>
              <a:rPr lang="en-US" i="1" dirty="0">
                <a:solidFill>
                  <a:srgbClr val="3A343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en-US" i="0" dirty="0">
                <a:solidFill>
                  <a:srgbClr val="3A343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get computers to solve problems.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93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7FA0FA-A758-4553-953D-EA3829CE5D0E}"/>
              </a:ext>
            </a:extLst>
          </p:cNvPr>
          <p:cNvSpPr txBox="1"/>
          <p:nvPr/>
        </p:nvSpPr>
        <p:spPr>
          <a:xfrm>
            <a:off x="4827320" y="292266"/>
            <a:ext cx="2262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Programming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F7A1F-F0B7-4C94-82A3-03A7188786DF}"/>
              </a:ext>
            </a:extLst>
          </p:cNvPr>
          <p:cNvSpPr txBox="1"/>
          <p:nvPr/>
        </p:nvSpPr>
        <p:spPr>
          <a:xfrm>
            <a:off x="914400" y="1884011"/>
            <a:ext cx="9573491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computer program consists of code that is executed on a computer to perform particular tasks.</a:t>
            </a:r>
          </a:p>
        </p:txBody>
      </p:sp>
    </p:spTree>
    <p:extLst>
      <p:ext uri="{BB962C8B-B14F-4D97-AF65-F5344CB8AC3E}">
        <p14:creationId xmlns:p14="http://schemas.microsoft.com/office/powerpoint/2010/main" val="245140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7FA0FA-A758-4553-953D-EA3829CE5D0E}"/>
              </a:ext>
            </a:extLst>
          </p:cNvPr>
          <p:cNvSpPr txBox="1"/>
          <p:nvPr/>
        </p:nvSpPr>
        <p:spPr>
          <a:xfrm>
            <a:off x="4827320" y="292266"/>
            <a:ext cx="2262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Programming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F7A1F-F0B7-4C94-82A3-03A7188786DF}"/>
              </a:ext>
            </a:extLst>
          </p:cNvPr>
          <p:cNvSpPr txBox="1"/>
          <p:nvPr/>
        </p:nvSpPr>
        <p:spPr>
          <a:xfrm>
            <a:off x="914400" y="1884011"/>
            <a:ext cx="9573491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Programming is the process of giving machines a set of instructions that describe how a program should be carried out.</a:t>
            </a:r>
          </a:p>
        </p:txBody>
      </p:sp>
    </p:spTree>
    <p:extLst>
      <p:ext uri="{BB962C8B-B14F-4D97-AF65-F5344CB8AC3E}">
        <p14:creationId xmlns:p14="http://schemas.microsoft.com/office/powerpoint/2010/main" val="424322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DDEC584-4225-4A00-B3DA-10338CB77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1866900"/>
            <a:ext cx="4762500" cy="4762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7A79B2-87AD-4C40-BC0B-9BDFF18BA012}"/>
              </a:ext>
            </a:extLst>
          </p:cNvPr>
          <p:cNvSpPr txBox="1"/>
          <p:nvPr/>
        </p:nvSpPr>
        <p:spPr>
          <a:xfrm>
            <a:off x="4855029" y="527794"/>
            <a:ext cx="20842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Programmer</a:t>
            </a:r>
          </a:p>
        </p:txBody>
      </p:sp>
    </p:spTree>
    <p:extLst>
      <p:ext uri="{BB962C8B-B14F-4D97-AF65-F5344CB8AC3E}">
        <p14:creationId xmlns:p14="http://schemas.microsoft.com/office/powerpoint/2010/main" val="338605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64E8E2-AE49-48E5-9614-99DB1D1D258E}"/>
              </a:ext>
            </a:extLst>
          </p:cNvPr>
          <p:cNvSpPr txBox="1"/>
          <p:nvPr/>
        </p:nvSpPr>
        <p:spPr>
          <a:xfrm>
            <a:off x="4896592" y="541649"/>
            <a:ext cx="20842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Programmer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A3807-D00C-4AAA-BAC9-C81F6A62E7B6}"/>
              </a:ext>
            </a:extLst>
          </p:cNvPr>
          <p:cNvSpPr txBox="1"/>
          <p:nvPr/>
        </p:nvSpPr>
        <p:spPr>
          <a:xfrm>
            <a:off x="997528" y="2806914"/>
            <a:ext cx="10252364" cy="1118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 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programmer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is an individual that writes/creates computer software or applications by giving the computer specific 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programming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instructions</a:t>
            </a:r>
          </a:p>
        </p:txBody>
      </p:sp>
    </p:spTree>
    <p:extLst>
      <p:ext uri="{BB962C8B-B14F-4D97-AF65-F5344CB8AC3E}">
        <p14:creationId xmlns:p14="http://schemas.microsoft.com/office/powerpoint/2010/main" val="79238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4929E4-924B-4994-A7C0-C1ADD8FCC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10" y="2440435"/>
            <a:ext cx="2509575" cy="2509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8F6415-847F-4320-B62B-6795A2965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517" y="2440435"/>
            <a:ext cx="2509575" cy="25095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3508E9-77E7-49EF-8A28-976C0D1EC599}"/>
              </a:ext>
            </a:extLst>
          </p:cNvPr>
          <p:cNvCxnSpPr/>
          <p:nvPr/>
        </p:nvCxnSpPr>
        <p:spPr>
          <a:xfrm>
            <a:off x="4256551" y="3255822"/>
            <a:ext cx="3643746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82370B-8E39-4F96-9EFD-376EF3F06264}"/>
              </a:ext>
            </a:extLst>
          </p:cNvPr>
          <p:cNvCxnSpPr>
            <a:cxnSpLocks/>
          </p:cNvCxnSpPr>
          <p:nvPr/>
        </p:nvCxnSpPr>
        <p:spPr>
          <a:xfrm flipH="1">
            <a:off x="4225636" y="3695222"/>
            <a:ext cx="3546764" cy="0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4EFE45-0964-45D0-B73F-1CFF93336ADE}"/>
              </a:ext>
            </a:extLst>
          </p:cNvPr>
          <p:cNvSpPr txBox="1"/>
          <p:nvPr/>
        </p:nvSpPr>
        <p:spPr>
          <a:xfrm>
            <a:off x="4256551" y="638631"/>
            <a:ext cx="38587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Inter PC Communication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7A58D-84CE-4792-8FF4-4DFA44D6F912}"/>
              </a:ext>
            </a:extLst>
          </p:cNvPr>
          <p:cNvSpPr txBox="1"/>
          <p:nvPr/>
        </p:nvSpPr>
        <p:spPr>
          <a:xfrm>
            <a:off x="5186449" y="2829683"/>
            <a:ext cx="203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9000"/>
                </a:solidFill>
              </a:rPr>
              <a:t>0100 0010 0010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83097-E24A-419A-9593-40031C12B9A4}"/>
              </a:ext>
            </a:extLst>
          </p:cNvPr>
          <p:cNvSpPr txBox="1"/>
          <p:nvPr/>
        </p:nvSpPr>
        <p:spPr>
          <a:xfrm>
            <a:off x="5246805" y="3813972"/>
            <a:ext cx="203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0100 0010 0010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C680E6-F526-43AB-80F5-834A7C372197}"/>
              </a:ext>
            </a:extLst>
          </p:cNvPr>
          <p:cNvGrpSpPr/>
          <p:nvPr/>
        </p:nvGrpSpPr>
        <p:grpSpPr>
          <a:xfrm>
            <a:off x="3278767" y="5597517"/>
            <a:ext cx="5634466" cy="568020"/>
            <a:chOff x="3646951" y="5562851"/>
            <a:chExt cx="4862945" cy="568020"/>
          </a:xfrm>
        </p:grpSpPr>
        <p:sp>
          <p:nvSpPr>
            <p:cNvPr id="16" name="Double Brace 15">
              <a:extLst>
                <a:ext uri="{FF2B5EF4-FFF2-40B4-BE49-F238E27FC236}">
                  <a16:creationId xmlns:a16="http://schemas.microsoft.com/office/drawing/2014/main" id="{DAD7104C-85E2-49C8-AFFB-1050FFF079D8}"/>
                </a:ext>
              </a:extLst>
            </p:cNvPr>
            <p:cNvSpPr/>
            <p:nvPr/>
          </p:nvSpPr>
          <p:spPr>
            <a:xfrm>
              <a:off x="3646951" y="5562851"/>
              <a:ext cx="4862945" cy="568020"/>
            </a:xfrm>
            <a:prstGeom prst="bracePair">
              <a:avLst/>
            </a:prstGeom>
            <a:ln w="38100">
              <a:solidFill>
                <a:srgbClr val="FF9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387C6F-9F97-4C95-B389-6ACDC1E7390D}"/>
                </a:ext>
              </a:extLst>
            </p:cNvPr>
            <p:cNvSpPr txBox="1"/>
            <p:nvPr/>
          </p:nvSpPr>
          <p:spPr>
            <a:xfrm>
              <a:off x="3819639" y="5681600"/>
              <a:ext cx="4571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Computers understand only machine language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639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95833E-6 -1.85185E-6 L 0.25951 -1.85185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69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875E-6 -1.85185E-6 L -0.30573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6B0D9-ED59-4164-BC32-8840B2788507}"/>
              </a:ext>
            </a:extLst>
          </p:cNvPr>
          <p:cNvSpPr txBox="1"/>
          <p:nvPr/>
        </p:nvSpPr>
        <p:spPr>
          <a:xfrm>
            <a:off x="5302698" y="681037"/>
            <a:ext cx="12490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E72FC-E1A7-4C5C-B5FA-16669EE5C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582" y="2495853"/>
            <a:ext cx="2509575" cy="2509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C344B0-E20B-4240-A114-FA26C3420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93" y="2495853"/>
            <a:ext cx="1104702" cy="266652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CDEECC-1BA2-4107-A867-6A6A3FF92D31}"/>
              </a:ext>
            </a:extLst>
          </p:cNvPr>
          <p:cNvCxnSpPr>
            <a:cxnSpLocks/>
          </p:cNvCxnSpPr>
          <p:nvPr/>
        </p:nvCxnSpPr>
        <p:spPr>
          <a:xfrm>
            <a:off x="3484419" y="3546764"/>
            <a:ext cx="4509654" cy="0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420BDD-3CDA-475B-96C7-13A37E2B22CB}"/>
              </a:ext>
            </a:extLst>
          </p:cNvPr>
          <p:cNvSpPr txBox="1"/>
          <p:nvPr/>
        </p:nvSpPr>
        <p:spPr>
          <a:xfrm>
            <a:off x="5043055" y="3059668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Instruction/Code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4B1333-4D4A-4050-8534-F7DB2E1D15F1}"/>
              </a:ext>
            </a:extLst>
          </p:cNvPr>
          <p:cNvGrpSpPr/>
          <p:nvPr/>
        </p:nvGrpSpPr>
        <p:grpSpPr>
          <a:xfrm>
            <a:off x="3646951" y="5562851"/>
            <a:ext cx="4862945" cy="568020"/>
            <a:chOff x="3646951" y="5562851"/>
            <a:chExt cx="4862945" cy="568020"/>
          </a:xfrm>
        </p:grpSpPr>
        <p:sp>
          <p:nvSpPr>
            <p:cNvPr id="14" name="Double Brace 13">
              <a:extLst>
                <a:ext uri="{FF2B5EF4-FFF2-40B4-BE49-F238E27FC236}">
                  <a16:creationId xmlns:a16="http://schemas.microsoft.com/office/drawing/2014/main" id="{620F8BF4-9744-4DDB-8979-D96C5359B56E}"/>
                </a:ext>
              </a:extLst>
            </p:cNvPr>
            <p:cNvSpPr/>
            <p:nvPr/>
          </p:nvSpPr>
          <p:spPr>
            <a:xfrm>
              <a:off x="3646951" y="5562851"/>
              <a:ext cx="4862945" cy="568020"/>
            </a:xfrm>
            <a:prstGeom prst="bracePair">
              <a:avLst/>
            </a:prstGeom>
            <a:ln w="38100">
              <a:solidFill>
                <a:srgbClr val="FF9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D4B29C-8242-44E1-9967-7D3BAF5FF219}"/>
                </a:ext>
              </a:extLst>
            </p:cNvPr>
            <p:cNvSpPr txBox="1"/>
            <p:nvPr/>
          </p:nvSpPr>
          <p:spPr>
            <a:xfrm>
              <a:off x="3819639" y="5681600"/>
              <a:ext cx="4513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Human attempts to write English to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703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6B0D9-ED59-4164-BC32-8840B2788507}"/>
              </a:ext>
            </a:extLst>
          </p:cNvPr>
          <p:cNvSpPr txBox="1"/>
          <p:nvPr/>
        </p:nvSpPr>
        <p:spPr>
          <a:xfrm>
            <a:off x="5302698" y="681037"/>
            <a:ext cx="12490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E72FC-E1A7-4C5C-B5FA-16669EE5C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582" y="2495853"/>
            <a:ext cx="2509575" cy="2509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C344B0-E20B-4240-A114-FA26C3420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93" y="2495853"/>
            <a:ext cx="1104702" cy="266652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CDEECC-1BA2-4107-A867-6A6A3FF92D31}"/>
              </a:ext>
            </a:extLst>
          </p:cNvPr>
          <p:cNvCxnSpPr>
            <a:cxnSpLocks/>
          </p:cNvCxnSpPr>
          <p:nvPr/>
        </p:nvCxnSpPr>
        <p:spPr>
          <a:xfrm>
            <a:off x="3484419" y="3546764"/>
            <a:ext cx="4509654" cy="0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420BDD-3CDA-475B-96C7-13A37E2B22CB}"/>
              </a:ext>
            </a:extLst>
          </p:cNvPr>
          <p:cNvSpPr txBox="1"/>
          <p:nvPr/>
        </p:nvSpPr>
        <p:spPr>
          <a:xfrm>
            <a:off x="5043055" y="3059668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Instruction/Code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4B1333-4D4A-4050-8534-F7DB2E1D15F1}"/>
              </a:ext>
            </a:extLst>
          </p:cNvPr>
          <p:cNvGrpSpPr/>
          <p:nvPr/>
        </p:nvGrpSpPr>
        <p:grpSpPr>
          <a:xfrm>
            <a:off x="3311236" y="5608944"/>
            <a:ext cx="5709851" cy="568020"/>
            <a:chOff x="3646951" y="5562851"/>
            <a:chExt cx="5007959" cy="568020"/>
          </a:xfrm>
        </p:grpSpPr>
        <p:sp>
          <p:nvSpPr>
            <p:cNvPr id="14" name="Double Brace 13">
              <a:extLst>
                <a:ext uri="{FF2B5EF4-FFF2-40B4-BE49-F238E27FC236}">
                  <a16:creationId xmlns:a16="http://schemas.microsoft.com/office/drawing/2014/main" id="{620F8BF4-9744-4DDB-8979-D96C5359B56E}"/>
                </a:ext>
              </a:extLst>
            </p:cNvPr>
            <p:cNvSpPr/>
            <p:nvPr/>
          </p:nvSpPr>
          <p:spPr>
            <a:xfrm>
              <a:off x="3646951" y="5562851"/>
              <a:ext cx="4862945" cy="568020"/>
            </a:xfrm>
            <a:prstGeom prst="bracePair">
              <a:avLst/>
            </a:prstGeom>
            <a:ln w="38100">
              <a:solidFill>
                <a:srgbClr val="FF9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D4B29C-8242-44E1-9967-7D3BAF5FF219}"/>
                </a:ext>
              </a:extLst>
            </p:cNvPr>
            <p:cNvSpPr txBox="1"/>
            <p:nvPr/>
          </p:nvSpPr>
          <p:spPr>
            <a:xfrm>
              <a:off x="3910663" y="5662195"/>
              <a:ext cx="4744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Computer does not understand English language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341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190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Doe</dc:creator>
  <cp:lastModifiedBy>Robert Doe</cp:lastModifiedBy>
  <cp:revision>5</cp:revision>
  <dcterms:created xsi:type="dcterms:W3CDTF">2022-04-18T14:27:22Z</dcterms:created>
  <dcterms:modified xsi:type="dcterms:W3CDTF">2022-04-20T15:16:36Z</dcterms:modified>
</cp:coreProperties>
</file>