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64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F26B43"/>
          </p15:clr>
        </p15:guide>
        <p15:guide id="2" pos="2592" userDrawn="1">
          <p15:clr>
            <a:srgbClr val="F26B43"/>
          </p15:clr>
        </p15:guide>
        <p15:guide id="3" orient="horz" pos="2880" userDrawn="1">
          <p15:clr>
            <a:srgbClr val="F26B43"/>
          </p15:clr>
        </p15:guide>
        <p15:guide id="4" pos="5112" userDrawn="1">
          <p15:clr>
            <a:srgbClr val="F26B43"/>
          </p15:clr>
        </p15:guide>
        <p15:guide id="5" orient="horz" pos="376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>
        <p:guide orient="horz" pos="1416"/>
        <p:guide pos="2592"/>
        <p:guide orient="horz" pos="2880"/>
        <p:guide pos="5112"/>
        <p:guide orient="horz"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BF8E-08CF-405D-8C40-00668DD84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B61F-4650-4088-B5FA-22B8E99EC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E803-FC6D-4F91-AC3C-7833A9D4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7FB7-D506-402B-BB59-3D4BAD94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0AB7-8BFA-4CFE-8B3E-AD01367B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5EBC-0F8A-40DD-9500-253F896B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F1BF5-718B-426E-BA3D-222C7A32F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B666-68C4-4A2E-A43E-086E179C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770C1-7FEE-466D-B60B-E763F3DC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CB1A-BE36-41ED-894B-2C913C87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B1EF1-ED70-4E60-B218-833528DF2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535A2-A4ED-41EB-9695-11462D175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6858-4CCD-4FED-94B2-4D697582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788B-23D1-43F2-A1F1-7C6D9F4C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E581-CDE6-4925-8638-5518DB8A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9309-A3D1-40B6-8F79-DFE3FA63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54D7-30F2-4417-9E1E-656773FE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D407-A86C-4A8A-9D53-9E647434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24EB-E367-4935-B3BA-382A0163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6635-8F4D-4DE5-A144-81A27903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FA25-8068-4AE4-8EA3-CF0F5058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1247-F616-47A8-AC2E-C6DB99C6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5490-2281-4644-9582-1D0E5D9B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3624-29B5-47AE-9EED-C1D597C8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0DF0-4762-4457-9C8C-13ED3084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7F97-3408-484B-B7CB-1581CB6D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D8FD-306B-4DED-8B9D-4018DB9E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64A2A-08CC-4CB7-A13B-8BA92B959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8C0F-E2BF-45A0-A645-D33A3B6D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8C2F-4C6F-4B8A-BEE1-4306A8FA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44351-4C00-46A8-A43D-F6A01F25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0463-9576-46D6-BFBF-8F856FE0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C2A8-5184-4B37-A3CD-D9CC3443C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DF0CC-F1D2-49F2-BED7-9A0F07AA1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B853D-2399-4C28-A71D-9CE9B43F1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C4072-2141-45EB-BF1D-44591ACA3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7D40C-094D-438D-9F2F-4B7F83B8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12935-C99D-473E-BE68-8B6A1FA2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94B5D-DC01-4BD3-9178-8F5806BC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5E3B-A785-46A7-A7F6-FEA754B6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C52A5-F62A-4EA9-BE13-3788F7E5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DC393-9B14-4B90-8301-4063261C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4E2FB-3024-4417-A2F0-B8EE0EFA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72A6A-B8A4-44C3-A27B-5BB8CF6C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24CF4-C3DC-4D04-82F0-884170F8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EBB25-1254-4994-9DCB-4FA55686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33E0-2DBF-4D93-8297-05114F62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06BF-374C-48E2-B11B-4834C2F7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AC33-EB98-4EA2-A979-914BF9ED1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4794-EA88-49F8-A462-25DB4B7D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7724F-883E-4D57-BAEB-044B2C4C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DE2BE-7754-424E-8B76-730AEAB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1541-B704-41D3-982E-2A364BA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AB79E-4097-4772-BF90-0B7628A3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7CB88-67D3-4835-8797-36CFC5AA6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36F0-6B90-4C78-A19A-F266B207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A034-1764-4461-81A2-421C7F57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E903E-5726-431F-97CE-E303B7E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5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2A240-93C1-4CA5-84FF-BC51613F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4B0FA-8C0C-4E27-AA31-E199070A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ACF8-996E-4091-BB4B-37B929A9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C824B-3D68-43A0-A942-3FD3E8F8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25F0-7E13-4EB4-A7FB-5C85E5C2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59038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Variables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4.07407E-6 L -0.09089 0.373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865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6840FE-70C0-450C-9E0C-2331D2A85A54}"/>
              </a:ext>
            </a:extLst>
          </p:cNvPr>
          <p:cNvSpPr txBox="1"/>
          <p:nvPr/>
        </p:nvSpPr>
        <p:spPr>
          <a:xfrm>
            <a:off x="5218997" y="189027"/>
            <a:ext cx="1754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Datatypes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BDD65D-5F86-41A0-9B5B-49B10CA0E922}"/>
              </a:ext>
            </a:extLst>
          </p:cNvPr>
          <p:cNvSpPr/>
          <p:nvPr/>
        </p:nvSpPr>
        <p:spPr>
          <a:xfrm>
            <a:off x="473516" y="884422"/>
            <a:ext cx="5309419" cy="22496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21642-13BD-4D38-A4E7-6372D454D31B}"/>
              </a:ext>
            </a:extLst>
          </p:cNvPr>
          <p:cNvSpPr/>
          <p:nvPr/>
        </p:nvSpPr>
        <p:spPr>
          <a:xfrm>
            <a:off x="6392745" y="884422"/>
            <a:ext cx="5309419" cy="2249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2CD71-95FF-4169-9F3C-60E8019EE724}"/>
              </a:ext>
            </a:extLst>
          </p:cNvPr>
          <p:cNvSpPr/>
          <p:nvPr/>
        </p:nvSpPr>
        <p:spPr>
          <a:xfrm>
            <a:off x="473517" y="4159045"/>
            <a:ext cx="5309419" cy="22496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Boolean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84DD2-5713-4A46-92BD-F78EA48AECB5}"/>
              </a:ext>
            </a:extLst>
          </p:cNvPr>
          <p:cNvSpPr/>
          <p:nvPr/>
        </p:nvSpPr>
        <p:spPr>
          <a:xfrm>
            <a:off x="6392744" y="4159045"/>
            <a:ext cx="5309419" cy="22496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85865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552421" y="218523"/>
            <a:ext cx="1087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530349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programming languages have a data type called a string, which is used for data values that are made up of ordered sequences of characters. They are mostly surrounded by double</a:t>
            </a:r>
          </a:p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quotes in most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317205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552421" y="218523"/>
            <a:ext cx="1396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numeric data are grouped under this particular datatype. Under this sections we have</a:t>
            </a: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type of data ranging from decimals to integers.</a:t>
            </a:r>
          </a:p>
        </p:txBody>
      </p:sp>
    </p:spTree>
    <p:extLst>
      <p:ext uri="{BB962C8B-B14F-4D97-AF65-F5344CB8AC3E}">
        <p14:creationId xmlns:p14="http://schemas.microsoft.com/office/powerpoint/2010/main" val="343882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552421" y="218523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53034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Boolean data can be either true or false.</a:t>
            </a:r>
          </a:p>
        </p:txBody>
      </p:sp>
    </p:spTree>
    <p:extLst>
      <p:ext uri="{BB962C8B-B14F-4D97-AF65-F5344CB8AC3E}">
        <p14:creationId xmlns:p14="http://schemas.microsoft.com/office/powerpoint/2010/main" val="143064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193237" y="189026"/>
            <a:ext cx="1648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Character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869562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Symbols, letters and numbers are collectively referred to as characters in programming.</a:t>
            </a: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exist as single values and are surrounded by single quotes in most languages.</a:t>
            </a:r>
          </a:p>
        </p:txBody>
      </p:sp>
    </p:spTree>
    <p:extLst>
      <p:ext uri="{BB962C8B-B14F-4D97-AF65-F5344CB8AC3E}">
        <p14:creationId xmlns:p14="http://schemas.microsoft.com/office/powerpoint/2010/main" val="68802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F4F45B-1600-4DDB-B9DF-CC0AD09F73A9}"/>
              </a:ext>
            </a:extLst>
          </p:cNvPr>
          <p:cNvSpPr txBox="1"/>
          <p:nvPr/>
        </p:nvSpPr>
        <p:spPr>
          <a:xfrm>
            <a:off x="5193237" y="189026"/>
            <a:ext cx="1619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Examples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1ADE7AC-E3FE-4F3E-92E2-5455C7CAC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11843"/>
              </p:ext>
            </p:extLst>
          </p:nvPr>
        </p:nvGraphicFramePr>
        <p:xfrm>
          <a:off x="771832" y="1120576"/>
          <a:ext cx="10648336" cy="52091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24168">
                  <a:extLst>
                    <a:ext uri="{9D8B030D-6E8A-4147-A177-3AD203B41FA5}">
                      <a16:colId xmlns:a16="http://schemas.microsoft.com/office/drawing/2014/main" val="2673855546"/>
                    </a:ext>
                  </a:extLst>
                </a:gridCol>
                <a:gridCol w="5324168">
                  <a:extLst>
                    <a:ext uri="{9D8B030D-6E8A-4147-A177-3AD203B41FA5}">
                      <a16:colId xmlns:a16="http://schemas.microsoft.com/office/drawing/2014/main" val="1313497616"/>
                    </a:ext>
                  </a:extLst>
                </a:gridCol>
              </a:tblGrid>
              <a:tr h="10418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82253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 SANDRA ”, “Ghana”, “ 923 ”, “0271302702”</a:t>
                      </a:r>
                    </a:p>
                    <a:p>
                      <a:r>
                        <a:rPr lang="en-US" dirty="0"/>
                        <a:t>“WS-018-100”,  “I am two years old”,  “SDA”</a:t>
                      </a:r>
                    </a:p>
                    <a:p>
                      <a:r>
                        <a:rPr lang="en-US" dirty="0"/>
                        <a:t>“KNUST”,  “Palm nut soup” 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62430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1234, 50.6,  99.2 , 5/7 ,  20.333333, 1000 , 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1256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436461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b="1" dirty="0"/>
                        <a:t>‘F’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‘M’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‘$’ </a:t>
                      </a:r>
                      <a:r>
                        <a:rPr lang="en-US" b="0" dirty="0"/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‘  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‘9’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 . 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‘/’</a:t>
                      </a:r>
                      <a:r>
                        <a:rPr lang="en-US" dirty="0"/>
                        <a:t>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2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64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55EA8-BCC9-428F-9E9B-0FBCD359EF97}"/>
              </a:ext>
            </a:extLst>
          </p:cNvPr>
          <p:cNvSpPr txBox="1"/>
          <p:nvPr/>
        </p:nvSpPr>
        <p:spPr>
          <a:xfrm>
            <a:off x="5210778" y="174279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E1A8D-692B-4360-9B0B-5098F4F8A8BE}"/>
              </a:ext>
            </a:extLst>
          </p:cNvPr>
          <p:cNvSpPr txBox="1"/>
          <p:nvPr/>
        </p:nvSpPr>
        <p:spPr>
          <a:xfrm>
            <a:off x="752167" y="2008702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are storage containers in a computer’s memory, given special names and they store values during the execution of an instruction or a program</a:t>
            </a:r>
          </a:p>
        </p:txBody>
      </p:sp>
    </p:spTree>
    <p:extLst>
      <p:ext uri="{BB962C8B-B14F-4D97-AF65-F5344CB8AC3E}">
        <p14:creationId xmlns:p14="http://schemas.microsoft.com/office/powerpoint/2010/main" val="6725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1440A-9978-4370-8B39-EC75EEBE114D}"/>
              </a:ext>
            </a:extLst>
          </p:cNvPr>
          <p:cNvSpPr txBox="1"/>
          <p:nvPr/>
        </p:nvSpPr>
        <p:spPr>
          <a:xfrm>
            <a:off x="3175500" y="248021"/>
            <a:ext cx="6415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What goes on during program execution?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E5CB1E-DDD0-4DA2-81EF-F56041551079}"/>
              </a:ext>
            </a:extLst>
          </p:cNvPr>
          <p:cNvSpPr/>
          <p:nvPr/>
        </p:nvSpPr>
        <p:spPr>
          <a:xfrm>
            <a:off x="1501556" y="1412157"/>
            <a:ext cx="4272116" cy="1932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9A89A-D82F-4CEF-8296-0E5002A7E8D5}"/>
              </a:ext>
            </a:extLst>
          </p:cNvPr>
          <p:cNvSpPr/>
          <p:nvPr/>
        </p:nvSpPr>
        <p:spPr>
          <a:xfrm>
            <a:off x="6383269" y="1492770"/>
            <a:ext cx="4272116" cy="19320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3B978-E95D-4711-A6D1-C67F772EECE3}"/>
              </a:ext>
            </a:extLst>
          </p:cNvPr>
          <p:cNvSpPr/>
          <p:nvPr/>
        </p:nvSpPr>
        <p:spPr>
          <a:xfrm>
            <a:off x="1501556" y="3889888"/>
            <a:ext cx="4272115" cy="19320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B938D-8442-4B28-9095-33E73DD21DD3}"/>
              </a:ext>
            </a:extLst>
          </p:cNvPr>
          <p:cNvSpPr/>
          <p:nvPr/>
        </p:nvSpPr>
        <p:spPr>
          <a:xfrm>
            <a:off x="6383270" y="3889888"/>
            <a:ext cx="4272115" cy="19320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68081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8B00DC-0101-4AF9-8C4C-930B236A545D}"/>
              </a:ext>
            </a:extLst>
          </p:cNvPr>
          <p:cNvSpPr txBox="1"/>
          <p:nvPr/>
        </p:nvSpPr>
        <p:spPr>
          <a:xfrm>
            <a:off x="5210778" y="292266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B916E-F66D-41D1-A931-4BE9685F5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17169" r="34287" b="20784"/>
          <a:stretch/>
        </p:blipFill>
        <p:spPr>
          <a:xfrm>
            <a:off x="396854" y="1106127"/>
            <a:ext cx="2816943" cy="3038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9B752-2198-42E3-AEA9-73815722D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17169" r="34287" b="20784"/>
          <a:stretch/>
        </p:blipFill>
        <p:spPr>
          <a:xfrm>
            <a:off x="4687527" y="1164501"/>
            <a:ext cx="2816943" cy="3038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2DF04E-703E-43FF-ADF5-9CC284E73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17169" r="34287" b="20784"/>
          <a:stretch/>
        </p:blipFill>
        <p:spPr>
          <a:xfrm>
            <a:off x="8978202" y="1120875"/>
            <a:ext cx="2816943" cy="3038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77285-4D80-45F0-BAED-3E78AB466732}"/>
              </a:ext>
            </a:extLst>
          </p:cNvPr>
          <p:cNvSpPr txBox="1"/>
          <p:nvPr/>
        </p:nvSpPr>
        <p:spPr>
          <a:xfrm flipH="1">
            <a:off x="1269463" y="4114798"/>
            <a:ext cx="101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5ECD2-7A2D-4623-920E-61AE009CC466}"/>
              </a:ext>
            </a:extLst>
          </p:cNvPr>
          <p:cNvSpPr txBox="1"/>
          <p:nvPr/>
        </p:nvSpPr>
        <p:spPr>
          <a:xfrm flipH="1">
            <a:off x="5772103" y="4158424"/>
            <a:ext cx="5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B55F1-F337-4093-9D91-627E249F9DA4}"/>
              </a:ext>
            </a:extLst>
          </p:cNvPr>
          <p:cNvSpPr txBox="1"/>
          <p:nvPr/>
        </p:nvSpPr>
        <p:spPr>
          <a:xfrm flipH="1">
            <a:off x="10034217" y="4099432"/>
            <a:ext cx="76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093A3-3D16-4BDD-AB81-B2B06A32B31B}"/>
              </a:ext>
            </a:extLst>
          </p:cNvPr>
          <p:cNvSpPr txBox="1"/>
          <p:nvPr/>
        </p:nvSpPr>
        <p:spPr>
          <a:xfrm flipH="1">
            <a:off x="1476465" y="2683584"/>
            <a:ext cx="65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087B9-6E98-49B9-978E-EC0316086630}"/>
              </a:ext>
            </a:extLst>
          </p:cNvPr>
          <p:cNvSpPr txBox="1"/>
          <p:nvPr/>
        </p:nvSpPr>
        <p:spPr>
          <a:xfrm flipH="1">
            <a:off x="5718562" y="2683584"/>
            <a:ext cx="88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FB0BC-4ACB-4508-A184-2EE70992A4DA}"/>
              </a:ext>
            </a:extLst>
          </p:cNvPr>
          <p:cNvSpPr txBox="1"/>
          <p:nvPr/>
        </p:nvSpPr>
        <p:spPr>
          <a:xfrm flipH="1">
            <a:off x="10144276" y="2683584"/>
            <a:ext cx="4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27785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B9DB79-147C-467B-A6D9-970D682049D3}"/>
              </a:ext>
            </a:extLst>
          </p:cNvPr>
          <p:cNvSpPr/>
          <p:nvPr/>
        </p:nvSpPr>
        <p:spPr>
          <a:xfrm>
            <a:off x="1605738" y="1311848"/>
            <a:ext cx="8980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Solomon spent GHC180.00 to buy 3 hockey sticks. If each hockey stick was the same price, how much did 1 cost?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F9680-FC58-4162-BAE8-574F77E45CDD}"/>
              </a:ext>
            </a:extLst>
          </p:cNvPr>
          <p:cNvSpPr txBox="1"/>
          <p:nvPr/>
        </p:nvSpPr>
        <p:spPr>
          <a:xfrm>
            <a:off x="452941" y="983457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Question 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02C0B-54DA-4589-9CED-B587D3164DC7}"/>
              </a:ext>
            </a:extLst>
          </p:cNvPr>
          <p:cNvSpPr txBox="1"/>
          <p:nvPr/>
        </p:nvSpPr>
        <p:spPr>
          <a:xfrm>
            <a:off x="1007657" y="232630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Georgia" panose="02040502050405020303" pitchFamily="18" charset="0"/>
              </a:rPr>
              <a:t>Solution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9BAD5-3B98-41F0-BAD8-BFCF19A522A6}"/>
              </a:ext>
            </a:extLst>
          </p:cNvPr>
          <p:cNvSpPr/>
          <p:nvPr/>
        </p:nvSpPr>
        <p:spPr>
          <a:xfrm>
            <a:off x="2017670" y="2908930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Let </a:t>
            </a:r>
            <a:r>
              <a:rPr lang="en-US" b="1" dirty="0">
                <a:latin typeface="Georgia" panose="02040502050405020303" pitchFamily="18" charset="0"/>
              </a:rPr>
              <a:t>X</a:t>
            </a:r>
            <a:r>
              <a:rPr lang="en-US" dirty="0">
                <a:latin typeface="Georgia" panose="02040502050405020303" pitchFamily="18" charset="0"/>
              </a:rPr>
              <a:t> represent </a:t>
            </a:r>
            <a:r>
              <a:rPr lang="en-US" i="1" dirty="0">
                <a:latin typeface="Georgia" panose="02040502050405020303" pitchFamily="18" charset="0"/>
              </a:rPr>
              <a:t>cost of hockey stick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33E44-5BEF-44DC-A852-55A135FF4E53}"/>
                  </a:ext>
                </a:extLst>
              </p:cNvPr>
              <p:cNvSpPr txBox="1"/>
              <p:nvPr/>
            </p:nvSpPr>
            <p:spPr>
              <a:xfrm>
                <a:off x="2134971" y="3325449"/>
                <a:ext cx="1289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180=3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33E44-5BEF-44DC-A852-55A135FF4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3325449"/>
                <a:ext cx="1289648" cy="276999"/>
              </a:xfrm>
              <a:prstGeom prst="rect">
                <a:avLst/>
              </a:prstGeom>
              <a:blipFill>
                <a:blip r:embed="rId2"/>
                <a:stretch>
                  <a:fillRect l="-3774" r="-37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58DB16-C76A-42C4-B5FA-503B40BAFD19}"/>
                  </a:ext>
                </a:extLst>
              </p:cNvPr>
              <p:cNvSpPr txBox="1"/>
              <p:nvPr/>
            </p:nvSpPr>
            <p:spPr>
              <a:xfrm>
                <a:off x="2134971" y="3723643"/>
                <a:ext cx="89370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58DB16-C76A-42C4-B5FA-503B40BAF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3723643"/>
                <a:ext cx="893706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B43DF-B8DA-4B2C-8FBF-8F4000C8CB61}"/>
                  </a:ext>
                </a:extLst>
              </p:cNvPr>
              <p:cNvSpPr txBox="1"/>
              <p:nvPr/>
            </p:nvSpPr>
            <p:spPr>
              <a:xfrm>
                <a:off x="2134971" y="4363442"/>
                <a:ext cx="15602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𝐺𝐻𝐶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60.00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B43DF-B8DA-4B2C-8FBF-8F4000C8C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4363442"/>
                <a:ext cx="1560235" cy="276999"/>
              </a:xfrm>
              <a:prstGeom prst="rect">
                <a:avLst/>
              </a:prstGeom>
              <a:blipFill>
                <a:blip r:embed="rId4"/>
                <a:stretch>
                  <a:fillRect l="-3125" r="-351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DB7589-EE76-41C3-8BBA-4794D9B73C75}"/>
              </a:ext>
            </a:extLst>
          </p:cNvPr>
          <p:cNvSpPr txBox="1"/>
          <p:nvPr/>
        </p:nvSpPr>
        <p:spPr>
          <a:xfrm>
            <a:off x="4291660" y="174279"/>
            <a:ext cx="3608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Real World Application</a:t>
            </a:r>
          </a:p>
          <a:p>
            <a:pPr algn="ctr"/>
            <a:r>
              <a:rPr lang="en-US" sz="2200" dirty="0">
                <a:solidFill>
                  <a:srgbClr val="FF9000"/>
                </a:solidFill>
                <a:latin typeface="Montserrat" panose="00000500000000000000" pitchFamily="2" charset="0"/>
              </a:rPr>
              <a:t>(Mathematics)</a:t>
            </a:r>
          </a:p>
        </p:txBody>
      </p:sp>
    </p:spTree>
    <p:extLst>
      <p:ext uri="{BB962C8B-B14F-4D97-AF65-F5344CB8AC3E}">
        <p14:creationId xmlns:p14="http://schemas.microsoft.com/office/powerpoint/2010/main" val="5607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8C613-A183-4EF0-B293-47A3F3420EB8}"/>
              </a:ext>
            </a:extLst>
          </p:cNvPr>
          <p:cNvSpPr txBox="1"/>
          <p:nvPr/>
        </p:nvSpPr>
        <p:spPr>
          <a:xfrm>
            <a:off x="5172510" y="144782"/>
            <a:ext cx="1846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Short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3CB1F-FFF0-40D9-96F0-6122933AE801}"/>
              </a:ext>
            </a:extLst>
          </p:cNvPr>
          <p:cNvSpPr txBox="1"/>
          <p:nvPr/>
        </p:nvSpPr>
        <p:spPr>
          <a:xfrm>
            <a:off x="839804" y="1209368"/>
            <a:ext cx="10733195" cy="4445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computer user interacts with a computer program each day.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we interact the computer, it displays prompts / messages on the screen and we respond to such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messages with inputs.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computer takes our inputs and stores it in a container in memory. 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containers are known as variables.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values would be in the container for as long as the program runs.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we give to the computer can be of different types.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a program can use a variable, the program would have to reserve the space.</a:t>
            </a:r>
          </a:p>
        </p:txBody>
      </p:sp>
    </p:spTree>
    <p:extLst>
      <p:ext uri="{BB962C8B-B14F-4D97-AF65-F5344CB8AC3E}">
        <p14:creationId xmlns:p14="http://schemas.microsoft.com/office/powerpoint/2010/main" val="402574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7DD6C-9B3E-4DB4-8031-3FFB005F9CFA}"/>
              </a:ext>
            </a:extLst>
          </p:cNvPr>
          <p:cNvSpPr txBox="1"/>
          <p:nvPr/>
        </p:nvSpPr>
        <p:spPr>
          <a:xfrm>
            <a:off x="4657144" y="115285"/>
            <a:ext cx="2877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Naming a variable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BED598-98EB-4C0C-84C7-2BF26E0DC999}"/>
              </a:ext>
            </a:extLst>
          </p:cNvPr>
          <p:cNvSpPr/>
          <p:nvPr/>
        </p:nvSpPr>
        <p:spPr>
          <a:xfrm>
            <a:off x="473517" y="884422"/>
            <a:ext cx="5309419" cy="15485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Must start with an underscore or and English alphabetical letter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B667A-2C62-4DD6-8E17-8A3D07EB1D4B}"/>
              </a:ext>
            </a:extLst>
          </p:cNvPr>
          <p:cNvSpPr/>
          <p:nvPr/>
        </p:nvSpPr>
        <p:spPr>
          <a:xfrm>
            <a:off x="6392745" y="884422"/>
            <a:ext cx="5309419" cy="15485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Must not be a reserved word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79CE1-19FF-4C78-B7E4-4333A0CA51BB}"/>
              </a:ext>
            </a:extLst>
          </p:cNvPr>
          <p:cNvSpPr/>
          <p:nvPr/>
        </p:nvSpPr>
        <p:spPr>
          <a:xfrm>
            <a:off x="473517" y="4860075"/>
            <a:ext cx="5309419" cy="15485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Must not contain any special character 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(&gt;?.,…)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28666-C33F-4FE5-9253-56BEDC3CCB7A}"/>
              </a:ext>
            </a:extLst>
          </p:cNvPr>
          <p:cNvSpPr/>
          <p:nvPr/>
        </p:nvSpPr>
        <p:spPr>
          <a:xfrm>
            <a:off x="6409064" y="4860075"/>
            <a:ext cx="5309419" cy="1548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Can be followed by a mixture of characters after the first letter as in rule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5ADBB-DEA2-49CE-B391-83D7C43E2624}"/>
              </a:ext>
            </a:extLst>
          </p:cNvPr>
          <p:cNvSpPr/>
          <p:nvPr/>
        </p:nvSpPr>
        <p:spPr>
          <a:xfrm>
            <a:off x="3441289" y="2771252"/>
            <a:ext cx="5309419" cy="15485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Must be short and meaningful</a:t>
            </a:r>
          </a:p>
        </p:txBody>
      </p:sp>
    </p:spTree>
    <p:extLst>
      <p:ext uri="{BB962C8B-B14F-4D97-AF65-F5344CB8AC3E}">
        <p14:creationId xmlns:p14="http://schemas.microsoft.com/office/powerpoint/2010/main" val="376190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A3D38-20F6-4742-A204-EB6CB3696FC3}"/>
              </a:ext>
            </a:extLst>
          </p:cNvPr>
          <p:cNvSpPr txBox="1"/>
          <p:nvPr/>
        </p:nvSpPr>
        <p:spPr>
          <a:xfrm>
            <a:off x="4423907" y="174278"/>
            <a:ext cx="3344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Valid Variable Names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4F422-45F9-434D-B17D-3C38307A5337}"/>
              </a:ext>
            </a:extLst>
          </p:cNvPr>
          <p:cNvSpPr txBox="1"/>
          <p:nvPr/>
        </p:nvSpPr>
        <p:spPr>
          <a:xfrm>
            <a:off x="1253613" y="1297858"/>
            <a:ext cx="23215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Lambda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2asterisk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D.O.B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_</a:t>
            </a:r>
            <a:r>
              <a:rPr lang="en-US" dirty="0" err="1"/>
              <a:t>name_of_student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#ageOfClient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$height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dateOfBirth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typeOfFabric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size_of_shoe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Married?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5541D-3BC2-4914-B73B-11B66D109686}"/>
              </a:ext>
            </a:extLst>
          </p:cNvPr>
          <p:cNvSpPr txBox="1"/>
          <p:nvPr/>
        </p:nvSpPr>
        <p:spPr>
          <a:xfrm>
            <a:off x="7768092" y="1166842"/>
            <a:ext cx="11456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5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C90D8-2C87-4638-8F61-A03A8675C380}"/>
              </a:ext>
            </a:extLst>
          </p:cNvPr>
          <p:cNvSpPr txBox="1"/>
          <p:nvPr/>
        </p:nvSpPr>
        <p:spPr>
          <a:xfrm>
            <a:off x="4760538" y="189026"/>
            <a:ext cx="26709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Naming Formats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9FB506-BA30-42A0-BFB9-4225A57BFE61}"/>
              </a:ext>
            </a:extLst>
          </p:cNvPr>
          <p:cNvSpPr/>
          <p:nvPr/>
        </p:nvSpPr>
        <p:spPr>
          <a:xfrm>
            <a:off x="735793" y="1179391"/>
            <a:ext cx="5309419" cy="22496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 Casing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nameOfStudent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FE5F07-CD6C-41BF-B046-4896DB37675F}"/>
              </a:ext>
            </a:extLst>
          </p:cNvPr>
          <p:cNvSpPr/>
          <p:nvPr/>
        </p:nvSpPr>
        <p:spPr>
          <a:xfrm>
            <a:off x="6584473" y="1197586"/>
            <a:ext cx="5309419" cy="2249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Pascal Casing</a:t>
            </a:r>
          </a:p>
          <a:p>
            <a:pPr algn="ctr"/>
            <a:r>
              <a:rPr lang="en-US" b="1" dirty="0"/>
              <a:t>E.g. NameOfStudent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1DEF4-AAA3-4B65-ABC2-F11E18FA1373}"/>
              </a:ext>
            </a:extLst>
          </p:cNvPr>
          <p:cNvSpPr/>
          <p:nvPr/>
        </p:nvSpPr>
        <p:spPr>
          <a:xfrm>
            <a:off x="3390503" y="4085304"/>
            <a:ext cx="5309419" cy="22496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Snake Casing</a:t>
            </a:r>
          </a:p>
          <a:p>
            <a:pPr algn="ctr"/>
            <a:r>
              <a:rPr lang="en-US" b="1" dirty="0"/>
              <a:t>E.g. name_of_student</a:t>
            </a:r>
          </a:p>
        </p:txBody>
      </p:sp>
    </p:spTree>
    <p:extLst>
      <p:ext uri="{BB962C8B-B14F-4D97-AF65-F5344CB8AC3E}">
        <p14:creationId xmlns:p14="http://schemas.microsoft.com/office/powerpoint/2010/main" val="283469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543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Georgia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3</cp:revision>
  <dcterms:created xsi:type="dcterms:W3CDTF">2022-04-19T23:00:05Z</dcterms:created>
  <dcterms:modified xsi:type="dcterms:W3CDTF">2022-04-20T15:12:15Z</dcterms:modified>
</cp:coreProperties>
</file>