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64" r:id="rId5"/>
    <p:sldId id="266" r:id="rId6"/>
    <p:sldId id="269" r:id="rId7"/>
    <p:sldId id="267" r:id="rId8"/>
    <p:sldId id="270" r:id="rId9"/>
    <p:sldId id="26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F26B43"/>
          </p15:clr>
        </p15:guide>
        <p15:guide id="2" pos="2592" userDrawn="1">
          <p15:clr>
            <a:srgbClr val="F26B43"/>
          </p15:clr>
        </p15:guide>
        <p15:guide id="3" orient="horz" pos="2880" userDrawn="1">
          <p15:clr>
            <a:srgbClr val="F26B43"/>
          </p15:clr>
        </p15:guide>
        <p15:guide id="4" pos="5112" userDrawn="1">
          <p15:clr>
            <a:srgbClr val="F26B43"/>
          </p15:clr>
        </p15:guide>
        <p15:guide id="5" orient="horz" pos="376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60"/>
      </p:cViewPr>
      <p:guideLst>
        <p:guide orient="horz" pos="1416"/>
        <p:guide pos="2592"/>
        <p:guide orient="horz" pos="2880"/>
        <p:guide pos="5112"/>
        <p:guide orient="horz"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BF8E-08CF-405D-8C40-00668DD84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B61F-4650-4088-B5FA-22B8E99EC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E803-FC6D-4F91-AC3C-7833A9D4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7FB7-D506-402B-BB59-3D4BAD94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0AB7-8BFA-4CFE-8B3E-AD01367B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2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5EBC-0F8A-40DD-9500-253F896B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F1BF5-718B-426E-BA3D-222C7A32F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B666-68C4-4A2E-A43E-086E179C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770C1-7FEE-466D-B60B-E763F3DC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CB1A-BE36-41ED-894B-2C913C87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B1EF1-ED70-4E60-B218-833528DF2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535A2-A4ED-41EB-9695-11462D175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26858-4CCD-4FED-94B2-4D697582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788B-23D1-43F2-A1F1-7C6D9F4C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BE581-CDE6-4925-8638-5518DB8A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9309-A3D1-40B6-8F79-DFE3FA63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54D7-30F2-4417-9E1E-656773FEA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3D407-A86C-4A8A-9D53-9E647434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24EB-E367-4935-B3BA-382A0163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6635-8F4D-4DE5-A144-81A27903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FA25-8068-4AE4-8EA3-CF0F5058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1247-F616-47A8-AC2E-C6DB99C64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35490-2281-4644-9582-1D0E5D9B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3624-29B5-47AE-9EED-C1D597C8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0DF0-4762-4457-9C8C-13ED3084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7F97-3408-484B-B7CB-1581CB6D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D8FD-306B-4DED-8B9D-4018DB9E5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64A2A-08CC-4CB7-A13B-8BA92B959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8C0F-E2BF-45A0-A645-D33A3B6D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8C2F-4C6F-4B8A-BEE1-4306A8FA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44351-4C00-46A8-A43D-F6A01F25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3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0463-9576-46D6-BFBF-8F856FE0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EC2A8-5184-4B37-A3CD-D9CC3443C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DF0CC-F1D2-49F2-BED7-9A0F07AA1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B853D-2399-4C28-A71D-9CE9B43F1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C4072-2141-45EB-BF1D-44591ACA3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7D40C-094D-438D-9F2F-4B7F83B8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12935-C99D-473E-BE68-8B6A1FA2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94B5D-DC01-4BD3-9178-8F5806BC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6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5E3B-A785-46A7-A7F6-FEA754B6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C52A5-F62A-4EA9-BE13-3788F7E5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DC393-9B14-4B90-8301-4063261C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4E2FB-3024-4417-A2F0-B8EE0EFA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1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272A6A-B8A4-44C3-A27B-5BB8CF6C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24CF4-C3DC-4D04-82F0-884170F8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EBB25-1254-4994-9DCB-4FA55686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4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33E0-2DBF-4D93-8297-05114F62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06BF-374C-48E2-B11B-4834C2F77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9AC33-EB98-4EA2-A979-914BF9ED1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4794-EA88-49F8-A462-25DB4B7D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7724F-883E-4D57-BAEB-044B2C4C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DE2BE-7754-424E-8B76-730AEAB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1541-B704-41D3-982E-2A364BA8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AB79E-4097-4772-BF90-0B7628A3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7CB88-67D3-4835-8797-36CFC5AA6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36F0-6B90-4C78-A19A-F266B207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A034-1764-4461-81A2-421C7F57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E903E-5726-431F-97CE-E303B7E2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5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2A240-93C1-4CA5-84FF-BC51613F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4B0FA-8C0C-4E27-AA31-E199070A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4ACF8-996E-4091-BB4B-37B929A9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D93F7-D765-46CF-9ED7-783E7BCB2F3F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C824B-3D68-43A0-A942-3FD3E8F8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25F0-7E13-4EB4-A7FB-5C85E5C25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9B7A9-750A-4EF3-8BF1-CE6BEF157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F1F973-0288-4A5F-84C7-895C2FDBD424}"/>
              </a:ext>
            </a:extLst>
          </p:cNvPr>
          <p:cNvSpPr txBox="1"/>
          <p:nvPr/>
        </p:nvSpPr>
        <p:spPr>
          <a:xfrm>
            <a:off x="4153962" y="2555735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9000"/>
                </a:solidFill>
                <a:latin typeface="Montserrat" panose="00000500000000000000" pitchFamily="2" charset="0"/>
              </a:rPr>
              <a:t>Robert Doe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93B99-A777-4BB0-BC48-78A2DCDC6A75}"/>
              </a:ext>
            </a:extLst>
          </p:cNvPr>
          <p:cNvSpPr txBox="1"/>
          <p:nvPr/>
        </p:nvSpPr>
        <p:spPr>
          <a:xfrm>
            <a:off x="4188875" y="3629502"/>
            <a:ext cx="369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@bobcumulus      www.codeden.org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2B8-8F74-45FB-86D9-C0846A43920E}"/>
              </a:ext>
            </a:extLst>
          </p:cNvPr>
          <p:cNvSpPr txBox="1"/>
          <p:nvPr/>
        </p:nvSpPr>
        <p:spPr>
          <a:xfrm>
            <a:off x="4153962" y="3238977"/>
            <a:ext cx="141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INSTRUCTOR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3E78CE-6314-4519-92EF-E9C2DA18F6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7" b="16704"/>
          <a:stretch/>
        </p:blipFill>
        <p:spPr>
          <a:xfrm>
            <a:off x="792257" y="1947268"/>
            <a:ext cx="2960593" cy="2960593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745F4-5322-4835-9375-E6D692A0D3D5}"/>
              </a:ext>
            </a:extLst>
          </p:cNvPr>
          <p:cNvSpPr/>
          <p:nvPr/>
        </p:nvSpPr>
        <p:spPr>
          <a:xfrm flipV="1">
            <a:off x="838200" y="2476560"/>
            <a:ext cx="10248900" cy="45719"/>
          </a:xfrm>
          <a:prstGeom prst="rect">
            <a:avLst/>
          </a:prstGeom>
          <a:solidFill>
            <a:srgbClr val="FF9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E9C44-1D53-4BDC-85F1-5F88CA103B3A}"/>
              </a:ext>
            </a:extLst>
          </p:cNvPr>
          <p:cNvSpPr txBox="1"/>
          <p:nvPr/>
        </p:nvSpPr>
        <p:spPr>
          <a:xfrm>
            <a:off x="838200" y="1463070"/>
            <a:ext cx="610218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/>
              <a:t>Programming: Operators</a:t>
            </a:r>
          </a:p>
        </p:txBody>
      </p:sp>
    </p:spTree>
    <p:extLst>
      <p:ext uri="{BB962C8B-B14F-4D97-AF65-F5344CB8AC3E}">
        <p14:creationId xmlns:p14="http://schemas.microsoft.com/office/powerpoint/2010/main" val="1557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1.48148E-6 L -0.03008 0.330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1652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4.07407E-6 L -0.09089 0.3731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865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4.07407E-6 L -0.12356 0.3907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1953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875E-6 1.48148E-6 L -0.12617 0.3634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81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7" dur="2200" fill="hold"/>
                                        <p:tgtEl>
                                          <p:spTgt spid="1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9" dur="2200" fill="hold"/>
                                        <p:tgtEl>
                                          <p:spTgt spid="8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2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5E9757-AE5A-4BB3-8750-9BA73BE0C2D6}"/>
              </a:ext>
            </a:extLst>
          </p:cNvPr>
          <p:cNvSpPr txBox="1"/>
          <p:nvPr/>
        </p:nvSpPr>
        <p:spPr>
          <a:xfrm flipH="1">
            <a:off x="1710813" y="1954162"/>
            <a:ext cx="9438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C000"/>
                </a:solidFill>
              </a:rPr>
              <a:t>&amp;&amp;               ||                  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2311F-2E7C-4C32-BAAA-D779582A0DB2}"/>
              </a:ext>
            </a:extLst>
          </p:cNvPr>
          <p:cNvSpPr txBox="1"/>
          <p:nvPr/>
        </p:nvSpPr>
        <p:spPr>
          <a:xfrm flipH="1">
            <a:off x="956187" y="3795843"/>
            <a:ext cx="102796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C000"/>
                </a:solidFill>
              </a:rPr>
              <a:t>AND               OR                NOT</a:t>
            </a:r>
          </a:p>
        </p:txBody>
      </p:sp>
    </p:spTree>
    <p:extLst>
      <p:ext uri="{BB962C8B-B14F-4D97-AF65-F5344CB8AC3E}">
        <p14:creationId xmlns:p14="http://schemas.microsoft.com/office/powerpoint/2010/main" val="205583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55EA8-BCC9-428F-9E9B-0FBCD359EF97}"/>
              </a:ext>
            </a:extLst>
          </p:cNvPr>
          <p:cNvSpPr txBox="1"/>
          <p:nvPr/>
        </p:nvSpPr>
        <p:spPr>
          <a:xfrm>
            <a:off x="5210778" y="174279"/>
            <a:ext cx="1670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E1A8D-692B-4360-9B0B-5098F4F8A8BE}"/>
              </a:ext>
            </a:extLst>
          </p:cNvPr>
          <p:cNvSpPr txBox="1"/>
          <p:nvPr/>
        </p:nvSpPr>
        <p:spPr>
          <a:xfrm>
            <a:off x="780928" y="186121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/>
              <a:t>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operator is a character or characters that determine the action that is to be performed or considered.</a:t>
            </a:r>
          </a:p>
        </p:txBody>
      </p:sp>
    </p:spTree>
    <p:extLst>
      <p:ext uri="{BB962C8B-B14F-4D97-AF65-F5344CB8AC3E}">
        <p14:creationId xmlns:p14="http://schemas.microsoft.com/office/powerpoint/2010/main" val="6725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55EA8-BCC9-428F-9E9B-0FBCD359EF97}"/>
              </a:ext>
            </a:extLst>
          </p:cNvPr>
          <p:cNvSpPr txBox="1"/>
          <p:nvPr/>
        </p:nvSpPr>
        <p:spPr>
          <a:xfrm>
            <a:off x="5210778" y="174279"/>
            <a:ext cx="1670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E1A8D-692B-4360-9B0B-5098F4F8A8BE}"/>
              </a:ext>
            </a:extLst>
          </p:cNvPr>
          <p:cNvSpPr txBox="1"/>
          <p:nvPr/>
        </p:nvSpPr>
        <p:spPr>
          <a:xfrm>
            <a:off x="780928" y="186121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Operators are symbols that tell the compiler to perform specific mathematical or logical manipulations.</a:t>
            </a:r>
          </a:p>
        </p:txBody>
      </p:sp>
    </p:spTree>
    <p:extLst>
      <p:ext uri="{BB962C8B-B14F-4D97-AF65-F5344CB8AC3E}">
        <p14:creationId xmlns:p14="http://schemas.microsoft.com/office/powerpoint/2010/main" val="221210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C1AE3B-7A8D-4E13-9EC5-F3BF40678F19}"/>
              </a:ext>
            </a:extLst>
          </p:cNvPr>
          <p:cNvSpPr txBox="1"/>
          <p:nvPr/>
        </p:nvSpPr>
        <p:spPr>
          <a:xfrm>
            <a:off x="4617069" y="277518"/>
            <a:ext cx="2957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Kinds of Operators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E4F0E3-F9E7-4D09-A2BF-41F0E79BF906}"/>
              </a:ext>
            </a:extLst>
          </p:cNvPr>
          <p:cNvSpPr/>
          <p:nvPr/>
        </p:nvSpPr>
        <p:spPr>
          <a:xfrm>
            <a:off x="870154" y="1356852"/>
            <a:ext cx="4591665" cy="19025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/ Mathematical Operators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E74DA-09A3-4DA3-ABC0-D8E337943ED8}"/>
              </a:ext>
            </a:extLst>
          </p:cNvPr>
          <p:cNvSpPr/>
          <p:nvPr/>
        </p:nvSpPr>
        <p:spPr>
          <a:xfrm>
            <a:off x="6730181" y="1356852"/>
            <a:ext cx="4591665" cy="19025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Operators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C43A3-EEE3-471C-A0BB-CDE2042F9547}"/>
              </a:ext>
            </a:extLst>
          </p:cNvPr>
          <p:cNvSpPr/>
          <p:nvPr/>
        </p:nvSpPr>
        <p:spPr>
          <a:xfrm>
            <a:off x="4114800" y="3878826"/>
            <a:ext cx="4591665" cy="19025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42362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FA23B-AFED-46E8-91EB-F49D46080A1B}"/>
              </a:ext>
            </a:extLst>
          </p:cNvPr>
          <p:cNvSpPr txBox="1"/>
          <p:nvPr/>
        </p:nvSpPr>
        <p:spPr>
          <a:xfrm>
            <a:off x="4424709" y="203776"/>
            <a:ext cx="3342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Arithmetic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7547-E8A3-4B98-A961-95DBEAC696C0}"/>
              </a:ext>
            </a:extLst>
          </p:cNvPr>
          <p:cNvSpPr txBox="1"/>
          <p:nvPr/>
        </p:nvSpPr>
        <p:spPr>
          <a:xfrm>
            <a:off x="780928" y="186121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/>
              <a:t>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arithmetic operator is a mathematical function that takes two operands and performs a calculation on them</a:t>
            </a:r>
          </a:p>
        </p:txBody>
      </p:sp>
    </p:spTree>
    <p:extLst>
      <p:ext uri="{BB962C8B-B14F-4D97-AF65-F5344CB8AC3E}">
        <p14:creationId xmlns:p14="http://schemas.microsoft.com/office/powerpoint/2010/main" val="403301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38AEF-3B1F-4B32-9EC7-92AEA2A5CCB8}"/>
              </a:ext>
            </a:extLst>
          </p:cNvPr>
          <p:cNvSpPr txBox="1"/>
          <p:nvPr/>
        </p:nvSpPr>
        <p:spPr>
          <a:xfrm>
            <a:off x="1180011" y="1740068"/>
            <a:ext cx="10544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*                     /                             %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5E58-E042-4115-9942-DBA9648BC7FE}"/>
              </a:ext>
            </a:extLst>
          </p:cNvPr>
          <p:cNvSpPr txBox="1"/>
          <p:nvPr/>
        </p:nvSpPr>
        <p:spPr>
          <a:xfrm>
            <a:off x="4247675" y="3712426"/>
            <a:ext cx="27254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+           -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64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FA23B-AFED-46E8-91EB-F49D46080A1B}"/>
              </a:ext>
            </a:extLst>
          </p:cNvPr>
          <p:cNvSpPr txBox="1"/>
          <p:nvPr/>
        </p:nvSpPr>
        <p:spPr>
          <a:xfrm>
            <a:off x="4424709" y="203776"/>
            <a:ext cx="3243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Relational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7547-E8A3-4B98-A961-95DBEAC696C0}"/>
              </a:ext>
            </a:extLst>
          </p:cNvPr>
          <p:cNvSpPr txBox="1"/>
          <p:nvPr/>
        </p:nvSpPr>
        <p:spPr>
          <a:xfrm>
            <a:off x="780928" y="1861218"/>
            <a:ext cx="10530349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Relational operators allow us compare values to determine if one is greater than, less than, equal to, or not equal to another.</a:t>
            </a:r>
          </a:p>
        </p:txBody>
      </p:sp>
    </p:spTree>
    <p:extLst>
      <p:ext uri="{BB962C8B-B14F-4D97-AF65-F5344CB8AC3E}">
        <p14:creationId xmlns:p14="http://schemas.microsoft.com/office/powerpoint/2010/main" val="6203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38AEF-3B1F-4B32-9EC7-92AEA2A5CCB8}"/>
              </a:ext>
            </a:extLst>
          </p:cNvPr>
          <p:cNvSpPr txBox="1"/>
          <p:nvPr/>
        </p:nvSpPr>
        <p:spPr>
          <a:xfrm>
            <a:off x="1180011" y="1740068"/>
            <a:ext cx="101040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==                     &lt;                           &gt;</a:t>
            </a:r>
            <a:endParaRPr lang="en-US" sz="2800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5E58-E042-4115-9942-DBA9648BC7FE}"/>
              </a:ext>
            </a:extLst>
          </p:cNvPr>
          <p:cNvSpPr txBox="1"/>
          <p:nvPr/>
        </p:nvSpPr>
        <p:spPr>
          <a:xfrm>
            <a:off x="1211589" y="3712426"/>
            <a:ext cx="10104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&lt;=                  &gt;=                          !=</a:t>
            </a:r>
            <a:endParaRPr lang="en-US" sz="2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18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FA23B-AFED-46E8-91EB-F49D46080A1B}"/>
              </a:ext>
            </a:extLst>
          </p:cNvPr>
          <p:cNvSpPr txBox="1"/>
          <p:nvPr/>
        </p:nvSpPr>
        <p:spPr>
          <a:xfrm>
            <a:off x="3849522" y="233273"/>
            <a:ext cx="47355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9000"/>
                </a:solidFill>
                <a:latin typeface="Montserrat" panose="00000500000000000000" pitchFamily="2" charset="0"/>
              </a:rPr>
              <a:t>Logical / Compound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67547-E8A3-4B98-A961-95DBEAC696C0}"/>
              </a:ext>
            </a:extLst>
          </p:cNvPr>
          <p:cNvSpPr txBox="1"/>
          <p:nvPr/>
        </p:nvSpPr>
        <p:spPr>
          <a:xfrm>
            <a:off x="619433" y="1890715"/>
            <a:ext cx="11031794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dirty="0">
                <a:solidFill>
                  <a:srgbClr val="FF9000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en-US" dirty="0"/>
              <a:t> 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logical operator is a symbol or word used to connect two or more expressions such that the value of the compound expression produced depends only on that of the original expressions and on </a:t>
            </a:r>
          </a:p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meaning of the operator.</a:t>
            </a:r>
          </a:p>
        </p:txBody>
      </p:sp>
    </p:spTree>
    <p:extLst>
      <p:ext uri="{BB962C8B-B14F-4D97-AF65-F5344CB8AC3E}">
        <p14:creationId xmlns:p14="http://schemas.microsoft.com/office/powerpoint/2010/main" val="119013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173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Doe</dc:creator>
  <cp:lastModifiedBy>Robert Doe</cp:lastModifiedBy>
  <cp:revision>4</cp:revision>
  <dcterms:created xsi:type="dcterms:W3CDTF">2022-04-19T23:00:05Z</dcterms:created>
  <dcterms:modified xsi:type="dcterms:W3CDTF">2022-04-21T14:06:04Z</dcterms:modified>
</cp:coreProperties>
</file>