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77" r:id="rId6"/>
    <p:sldMasterId id="2147483666" r:id="rId7"/>
    <p:sldMasterId id="2147483667" r:id="rId8"/>
    <p:sldMasterId id="2147483684" r:id="rId9"/>
    <p:sldMasterId id="2147483661" r:id="rId10"/>
    <p:sldMasterId id="2147483696" r:id="rId11"/>
  </p:sldMasterIdLst>
  <p:notesMasterIdLst>
    <p:notesMasterId r:id="rId48"/>
  </p:notesMasterIdLst>
  <p:handoutMasterIdLst>
    <p:handoutMasterId r:id="rId49"/>
  </p:handoutMasterIdLst>
  <p:sldIdLst>
    <p:sldId id="256" r:id="rId12"/>
    <p:sldId id="275" r:id="rId13"/>
    <p:sldId id="307" r:id="rId14"/>
    <p:sldId id="308" r:id="rId15"/>
    <p:sldId id="309" r:id="rId16"/>
    <p:sldId id="310" r:id="rId17"/>
    <p:sldId id="311" r:id="rId18"/>
    <p:sldId id="312" r:id="rId19"/>
    <p:sldId id="313" r:id="rId20"/>
    <p:sldId id="314" r:id="rId21"/>
    <p:sldId id="315" r:id="rId22"/>
    <p:sldId id="276" r:id="rId23"/>
    <p:sldId id="285" r:id="rId24"/>
    <p:sldId id="286" r:id="rId25"/>
    <p:sldId id="287" r:id="rId26"/>
    <p:sldId id="283" r:id="rId27"/>
    <p:sldId id="288" r:id="rId28"/>
    <p:sldId id="289" r:id="rId29"/>
    <p:sldId id="295" r:id="rId30"/>
    <p:sldId id="294" r:id="rId31"/>
    <p:sldId id="293" r:id="rId32"/>
    <p:sldId id="291" r:id="rId33"/>
    <p:sldId id="290" r:id="rId34"/>
    <p:sldId id="292" r:id="rId35"/>
    <p:sldId id="296" r:id="rId36"/>
    <p:sldId id="297" r:id="rId37"/>
    <p:sldId id="298" r:id="rId38"/>
    <p:sldId id="299" r:id="rId39"/>
    <p:sldId id="300" r:id="rId40"/>
    <p:sldId id="301" r:id="rId41"/>
    <p:sldId id="302" r:id="rId42"/>
    <p:sldId id="303" r:id="rId43"/>
    <p:sldId id="304" r:id="rId44"/>
    <p:sldId id="305" r:id="rId45"/>
    <p:sldId id="306" r:id="rId46"/>
    <p:sldId id="272" r:id="rId4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a:srgbClr val="FF9F9F"/>
    <a:srgbClr val="FF5050"/>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97" autoAdjust="0"/>
  </p:normalViewPr>
  <p:slideViewPr>
    <p:cSldViewPr snapToGrid="0">
      <p:cViewPr>
        <p:scale>
          <a:sx n="75" d="100"/>
          <a:sy n="75" d="100"/>
        </p:scale>
        <p:origin x="54" y="5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20922-F5B9-4F68-B265-B0919DAC00E9}" type="doc">
      <dgm:prSet loTypeId="urn:microsoft.com/office/officeart/2005/8/layout/hProcess9" loCatId="process" qsTypeId="urn:microsoft.com/office/officeart/2005/8/quickstyle/simple4" qsCatId="simple" csTypeId="urn:microsoft.com/office/officeart/2005/8/colors/accent3_3" csCatId="accent3" phldr="1"/>
      <dgm:spPr/>
    </dgm:pt>
    <dgm:pt modelId="{2A632952-1D39-4B95-BF5C-6787983B77D7}">
      <dgm:prSet phldrT="[Texto]" custT="1"/>
      <dgm:spPr/>
      <dgm:t>
        <a:bodyPr/>
        <a:lstStyle/>
        <a:p>
          <a:r>
            <a:rPr lang="es-ES" sz="2000" dirty="0"/>
            <a:t>SPRINT 1</a:t>
          </a:r>
        </a:p>
      </dgm:t>
    </dgm:pt>
    <dgm:pt modelId="{D3828907-5BDF-4C37-B454-6FAE0AD0E887}" type="parTrans" cxnId="{77DDC478-4819-45E5-87D2-EFB6B0316EC4}">
      <dgm:prSet/>
      <dgm:spPr/>
      <dgm:t>
        <a:bodyPr/>
        <a:lstStyle/>
        <a:p>
          <a:endParaRPr lang="es-ES" sz="1600"/>
        </a:p>
      </dgm:t>
    </dgm:pt>
    <dgm:pt modelId="{FA16F164-7E64-4B90-A525-8E0B2A2DD444}" type="sibTrans" cxnId="{77DDC478-4819-45E5-87D2-EFB6B0316EC4}">
      <dgm:prSet/>
      <dgm:spPr/>
      <dgm:t>
        <a:bodyPr/>
        <a:lstStyle/>
        <a:p>
          <a:endParaRPr lang="es-ES" sz="1600"/>
        </a:p>
      </dgm:t>
    </dgm:pt>
    <dgm:pt modelId="{31B7A8C8-AD8C-4711-BE5E-0E1F6215AA9B}">
      <dgm:prSet phldrT="[Texto]" custT="1"/>
      <dgm:spPr/>
      <dgm:t>
        <a:bodyPr/>
        <a:lstStyle/>
        <a:p>
          <a:r>
            <a:rPr lang="es-ES" sz="2000" dirty="0"/>
            <a:t>SPRINT 2</a:t>
          </a:r>
        </a:p>
      </dgm:t>
    </dgm:pt>
    <dgm:pt modelId="{703CA9C9-28E3-4333-B45C-91D9B7B94E86}" type="parTrans" cxnId="{60B8D441-A081-4FD4-A49E-B89D17A493B6}">
      <dgm:prSet/>
      <dgm:spPr/>
      <dgm:t>
        <a:bodyPr/>
        <a:lstStyle/>
        <a:p>
          <a:endParaRPr lang="es-ES" sz="1600"/>
        </a:p>
      </dgm:t>
    </dgm:pt>
    <dgm:pt modelId="{55DCBB83-7C6D-46A7-82CA-027E0B477E95}" type="sibTrans" cxnId="{60B8D441-A081-4FD4-A49E-B89D17A493B6}">
      <dgm:prSet/>
      <dgm:spPr/>
      <dgm:t>
        <a:bodyPr/>
        <a:lstStyle/>
        <a:p>
          <a:endParaRPr lang="es-ES" sz="1600"/>
        </a:p>
      </dgm:t>
    </dgm:pt>
    <dgm:pt modelId="{BC1A194B-B2C1-4181-9FFB-01ADACE6E812}">
      <dgm:prSet phldrT="[Texto]" custT="1"/>
      <dgm:spPr/>
      <dgm:t>
        <a:bodyPr/>
        <a:lstStyle/>
        <a:p>
          <a:r>
            <a:rPr lang="es-ES" sz="2000" dirty="0"/>
            <a:t>SPRINT…</a:t>
          </a:r>
        </a:p>
      </dgm:t>
    </dgm:pt>
    <dgm:pt modelId="{8E89454A-81AF-4BB1-948A-053ED31EEB9C}" type="parTrans" cxnId="{8B9BDA42-E9D6-4C4D-B567-0E3ED2B62278}">
      <dgm:prSet/>
      <dgm:spPr/>
      <dgm:t>
        <a:bodyPr/>
        <a:lstStyle/>
        <a:p>
          <a:endParaRPr lang="es-ES"/>
        </a:p>
      </dgm:t>
    </dgm:pt>
    <dgm:pt modelId="{C9026DD8-2164-4B97-A10F-513BD9C5AE66}" type="sibTrans" cxnId="{8B9BDA42-E9D6-4C4D-B567-0E3ED2B62278}">
      <dgm:prSet/>
      <dgm:spPr/>
      <dgm:t>
        <a:bodyPr/>
        <a:lstStyle/>
        <a:p>
          <a:endParaRPr lang="es-ES"/>
        </a:p>
      </dgm:t>
    </dgm:pt>
    <dgm:pt modelId="{21ED42E0-DE75-423F-9475-1E65FDF8CFDA}">
      <dgm:prSet phldrT="[Texto]" custT="1"/>
      <dgm:spPr/>
      <dgm:t>
        <a:bodyPr/>
        <a:lstStyle/>
        <a:p>
          <a:r>
            <a:rPr lang="es-ES" sz="2000" dirty="0"/>
            <a:t>SPRINT N</a:t>
          </a:r>
        </a:p>
      </dgm:t>
    </dgm:pt>
    <dgm:pt modelId="{83A29117-F7CC-4DC2-917D-960B53BD4454}" type="parTrans" cxnId="{66D4E3DF-B457-4115-BE47-96CF8E29144D}">
      <dgm:prSet/>
      <dgm:spPr/>
      <dgm:t>
        <a:bodyPr/>
        <a:lstStyle/>
        <a:p>
          <a:endParaRPr lang="es-ES"/>
        </a:p>
      </dgm:t>
    </dgm:pt>
    <dgm:pt modelId="{09D692B4-43AC-4892-8E32-B9AB7A4BC22E}" type="sibTrans" cxnId="{66D4E3DF-B457-4115-BE47-96CF8E29144D}">
      <dgm:prSet/>
      <dgm:spPr/>
      <dgm:t>
        <a:bodyPr/>
        <a:lstStyle/>
        <a:p>
          <a:endParaRPr lang="es-ES"/>
        </a:p>
      </dgm:t>
    </dgm:pt>
    <dgm:pt modelId="{A66B8E2A-7ADF-4FD2-8852-80C9AA5884E3}" type="pres">
      <dgm:prSet presAssocID="{F8320922-F5B9-4F68-B265-B0919DAC00E9}" presName="CompostProcess" presStyleCnt="0">
        <dgm:presLayoutVars>
          <dgm:dir/>
          <dgm:resizeHandles val="exact"/>
        </dgm:presLayoutVars>
      </dgm:prSet>
      <dgm:spPr/>
    </dgm:pt>
    <dgm:pt modelId="{C19FBA30-382B-44E2-8C1D-137A6F897C28}" type="pres">
      <dgm:prSet presAssocID="{F8320922-F5B9-4F68-B265-B0919DAC00E9}" presName="arrow" presStyleLbl="bgShp" presStyleIdx="0" presStyleCnt="1"/>
      <dgm:spPr/>
    </dgm:pt>
    <dgm:pt modelId="{C0431D72-D66F-4396-9745-1E24B9A794B1}" type="pres">
      <dgm:prSet presAssocID="{F8320922-F5B9-4F68-B265-B0919DAC00E9}" presName="linearProcess" presStyleCnt="0"/>
      <dgm:spPr/>
    </dgm:pt>
    <dgm:pt modelId="{3BE67301-9880-4FEC-99F7-88569348EA0D}" type="pres">
      <dgm:prSet presAssocID="{2A632952-1D39-4B95-BF5C-6787983B77D7}" presName="textNode" presStyleLbl="node1" presStyleIdx="0" presStyleCnt="4">
        <dgm:presLayoutVars>
          <dgm:bulletEnabled val="1"/>
        </dgm:presLayoutVars>
      </dgm:prSet>
      <dgm:spPr/>
    </dgm:pt>
    <dgm:pt modelId="{98B0D8FA-33BD-482B-B6F4-3F5E0198F6C8}" type="pres">
      <dgm:prSet presAssocID="{FA16F164-7E64-4B90-A525-8E0B2A2DD444}" presName="sibTrans" presStyleCnt="0"/>
      <dgm:spPr/>
    </dgm:pt>
    <dgm:pt modelId="{41F7C86B-E9DC-4364-8A2B-DD3371CBF3D3}" type="pres">
      <dgm:prSet presAssocID="{31B7A8C8-AD8C-4711-BE5E-0E1F6215AA9B}" presName="textNode" presStyleLbl="node1" presStyleIdx="1" presStyleCnt="4">
        <dgm:presLayoutVars>
          <dgm:bulletEnabled val="1"/>
        </dgm:presLayoutVars>
      </dgm:prSet>
      <dgm:spPr/>
    </dgm:pt>
    <dgm:pt modelId="{051DD4FC-166F-4F02-A39E-A452BC910E06}" type="pres">
      <dgm:prSet presAssocID="{55DCBB83-7C6D-46A7-82CA-027E0B477E95}" presName="sibTrans" presStyleCnt="0"/>
      <dgm:spPr/>
    </dgm:pt>
    <dgm:pt modelId="{4BAD5466-94E1-47CA-9FAA-DDD3B7595BCC}" type="pres">
      <dgm:prSet presAssocID="{BC1A194B-B2C1-4181-9FFB-01ADACE6E812}" presName="textNode" presStyleLbl="node1" presStyleIdx="2" presStyleCnt="4">
        <dgm:presLayoutVars>
          <dgm:bulletEnabled val="1"/>
        </dgm:presLayoutVars>
      </dgm:prSet>
      <dgm:spPr/>
    </dgm:pt>
    <dgm:pt modelId="{77643FC8-7395-470F-A138-D10FAD0F0C7F}" type="pres">
      <dgm:prSet presAssocID="{C9026DD8-2164-4B97-A10F-513BD9C5AE66}" presName="sibTrans" presStyleCnt="0"/>
      <dgm:spPr/>
    </dgm:pt>
    <dgm:pt modelId="{467EE60E-61AA-427F-A830-D12F30BF2A28}" type="pres">
      <dgm:prSet presAssocID="{21ED42E0-DE75-423F-9475-1E65FDF8CFDA}" presName="textNode" presStyleLbl="node1" presStyleIdx="3" presStyleCnt="4">
        <dgm:presLayoutVars>
          <dgm:bulletEnabled val="1"/>
        </dgm:presLayoutVars>
      </dgm:prSet>
      <dgm:spPr/>
    </dgm:pt>
  </dgm:ptLst>
  <dgm:cxnLst>
    <dgm:cxn modelId="{F5C2C64C-A765-453B-BB2B-C3404F7C2E83}" type="presOf" srcId="{BC1A194B-B2C1-4181-9FFB-01ADACE6E812}" destId="{4BAD5466-94E1-47CA-9FAA-DDD3B7595BCC}" srcOrd="0" destOrd="0" presId="urn:microsoft.com/office/officeart/2005/8/layout/hProcess9"/>
    <dgm:cxn modelId="{77DDC478-4819-45E5-87D2-EFB6B0316EC4}" srcId="{F8320922-F5B9-4F68-B265-B0919DAC00E9}" destId="{2A632952-1D39-4B95-BF5C-6787983B77D7}" srcOrd="0" destOrd="0" parTransId="{D3828907-5BDF-4C37-B454-6FAE0AD0E887}" sibTransId="{FA16F164-7E64-4B90-A525-8E0B2A2DD444}"/>
    <dgm:cxn modelId="{66D4E3DF-B457-4115-BE47-96CF8E29144D}" srcId="{F8320922-F5B9-4F68-B265-B0919DAC00E9}" destId="{21ED42E0-DE75-423F-9475-1E65FDF8CFDA}" srcOrd="3" destOrd="0" parTransId="{83A29117-F7CC-4DC2-917D-960B53BD4454}" sibTransId="{09D692B4-43AC-4892-8E32-B9AB7A4BC22E}"/>
    <dgm:cxn modelId="{4E343DAA-080F-496F-BFFF-ED35FA6DB9A2}" type="presOf" srcId="{21ED42E0-DE75-423F-9475-1E65FDF8CFDA}" destId="{467EE60E-61AA-427F-A830-D12F30BF2A28}" srcOrd="0" destOrd="0" presId="urn:microsoft.com/office/officeart/2005/8/layout/hProcess9"/>
    <dgm:cxn modelId="{9A22697B-F20B-46D2-A513-4ECC5D2C4FE9}" type="presOf" srcId="{31B7A8C8-AD8C-4711-BE5E-0E1F6215AA9B}" destId="{41F7C86B-E9DC-4364-8A2B-DD3371CBF3D3}" srcOrd="0" destOrd="0" presId="urn:microsoft.com/office/officeart/2005/8/layout/hProcess9"/>
    <dgm:cxn modelId="{B4033C77-9A17-4E60-91ED-02221B5B64B8}" type="presOf" srcId="{F8320922-F5B9-4F68-B265-B0919DAC00E9}" destId="{A66B8E2A-7ADF-4FD2-8852-80C9AA5884E3}" srcOrd="0" destOrd="0" presId="urn:microsoft.com/office/officeart/2005/8/layout/hProcess9"/>
    <dgm:cxn modelId="{996A255E-5B45-4627-9283-9346A00E955B}" type="presOf" srcId="{2A632952-1D39-4B95-BF5C-6787983B77D7}" destId="{3BE67301-9880-4FEC-99F7-88569348EA0D}" srcOrd="0" destOrd="0" presId="urn:microsoft.com/office/officeart/2005/8/layout/hProcess9"/>
    <dgm:cxn modelId="{60B8D441-A081-4FD4-A49E-B89D17A493B6}" srcId="{F8320922-F5B9-4F68-B265-B0919DAC00E9}" destId="{31B7A8C8-AD8C-4711-BE5E-0E1F6215AA9B}" srcOrd="1" destOrd="0" parTransId="{703CA9C9-28E3-4333-B45C-91D9B7B94E86}" sibTransId="{55DCBB83-7C6D-46A7-82CA-027E0B477E95}"/>
    <dgm:cxn modelId="{8B9BDA42-E9D6-4C4D-B567-0E3ED2B62278}" srcId="{F8320922-F5B9-4F68-B265-B0919DAC00E9}" destId="{BC1A194B-B2C1-4181-9FFB-01ADACE6E812}" srcOrd="2" destOrd="0" parTransId="{8E89454A-81AF-4BB1-948A-053ED31EEB9C}" sibTransId="{C9026DD8-2164-4B97-A10F-513BD9C5AE66}"/>
    <dgm:cxn modelId="{5EFC634F-1BA2-4D0B-A76A-E0FC67D3202E}" type="presParOf" srcId="{A66B8E2A-7ADF-4FD2-8852-80C9AA5884E3}" destId="{C19FBA30-382B-44E2-8C1D-137A6F897C28}" srcOrd="0" destOrd="0" presId="urn:microsoft.com/office/officeart/2005/8/layout/hProcess9"/>
    <dgm:cxn modelId="{713009FE-9132-4295-AEE1-7DD4838CBAB6}" type="presParOf" srcId="{A66B8E2A-7ADF-4FD2-8852-80C9AA5884E3}" destId="{C0431D72-D66F-4396-9745-1E24B9A794B1}" srcOrd="1" destOrd="0" presId="urn:microsoft.com/office/officeart/2005/8/layout/hProcess9"/>
    <dgm:cxn modelId="{A0B16BE6-7D70-4E1B-8871-0D6DFFBE7EAB}" type="presParOf" srcId="{C0431D72-D66F-4396-9745-1E24B9A794B1}" destId="{3BE67301-9880-4FEC-99F7-88569348EA0D}" srcOrd="0" destOrd="0" presId="urn:microsoft.com/office/officeart/2005/8/layout/hProcess9"/>
    <dgm:cxn modelId="{710EEF08-65A5-4A6F-BECD-C060B71300DA}" type="presParOf" srcId="{C0431D72-D66F-4396-9745-1E24B9A794B1}" destId="{98B0D8FA-33BD-482B-B6F4-3F5E0198F6C8}" srcOrd="1" destOrd="0" presId="urn:microsoft.com/office/officeart/2005/8/layout/hProcess9"/>
    <dgm:cxn modelId="{56087DCB-7340-4839-9CA7-596DAED3A25F}" type="presParOf" srcId="{C0431D72-D66F-4396-9745-1E24B9A794B1}" destId="{41F7C86B-E9DC-4364-8A2B-DD3371CBF3D3}" srcOrd="2" destOrd="0" presId="urn:microsoft.com/office/officeart/2005/8/layout/hProcess9"/>
    <dgm:cxn modelId="{4A921978-A2D3-4285-AC17-8F8C1FC973FB}" type="presParOf" srcId="{C0431D72-D66F-4396-9745-1E24B9A794B1}" destId="{051DD4FC-166F-4F02-A39E-A452BC910E06}" srcOrd="3" destOrd="0" presId="urn:microsoft.com/office/officeart/2005/8/layout/hProcess9"/>
    <dgm:cxn modelId="{82565E3F-5C7C-4509-B83A-06F29EBA198F}" type="presParOf" srcId="{C0431D72-D66F-4396-9745-1E24B9A794B1}" destId="{4BAD5466-94E1-47CA-9FAA-DDD3B7595BCC}" srcOrd="4" destOrd="0" presId="urn:microsoft.com/office/officeart/2005/8/layout/hProcess9"/>
    <dgm:cxn modelId="{C5D0AD84-1F7C-4302-8A75-5091417775F0}" type="presParOf" srcId="{C0431D72-D66F-4396-9745-1E24B9A794B1}" destId="{77643FC8-7395-470F-A138-D10FAD0F0C7F}" srcOrd="5" destOrd="0" presId="urn:microsoft.com/office/officeart/2005/8/layout/hProcess9"/>
    <dgm:cxn modelId="{BFAE2D38-DB37-478A-A476-8882BBA9AA45}" type="presParOf" srcId="{C0431D72-D66F-4396-9745-1E24B9A794B1}" destId="{467EE60E-61AA-427F-A830-D12F30BF2A2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FBA30-382B-44E2-8C1D-137A6F897C28}">
      <dsp:nvSpPr>
        <dsp:cNvPr id="0" name=""/>
        <dsp:cNvSpPr/>
      </dsp:nvSpPr>
      <dsp:spPr>
        <a:xfrm>
          <a:off x="619648" y="0"/>
          <a:ext cx="7022680" cy="2448272"/>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BE67301-9880-4FEC-99F7-88569348EA0D}">
      <dsp:nvSpPr>
        <dsp:cNvPr id="0" name=""/>
        <dsp:cNvSpPr/>
      </dsp:nvSpPr>
      <dsp:spPr>
        <a:xfrm>
          <a:off x="2823" y="734481"/>
          <a:ext cx="1834739" cy="979308"/>
        </a:xfrm>
        <a:prstGeom prst="roundRect">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1</a:t>
          </a:r>
        </a:p>
      </dsp:txBody>
      <dsp:txXfrm>
        <a:off x="50629" y="782287"/>
        <a:ext cx="1739127" cy="883696"/>
      </dsp:txXfrm>
    </dsp:sp>
    <dsp:sp modelId="{41F7C86B-E9DC-4364-8A2B-DD3371CBF3D3}">
      <dsp:nvSpPr>
        <dsp:cNvPr id="0" name=""/>
        <dsp:cNvSpPr/>
      </dsp:nvSpPr>
      <dsp:spPr>
        <a:xfrm>
          <a:off x="2143353" y="734481"/>
          <a:ext cx="1834739" cy="979308"/>
        </a:xfrm>
        <a:prstGeom prst="roundRect">
          <a:avLst/>
        </a:prstGeom>
        <a:gradFill rotWithShape="0">
          <a:gsLst>
            <a:gs pos="0">
              <a:schemeClr val="accent3">
                <a:shade val="80000"/>
                <a:hueOff val="0"/>
                <a:satOff val="0"/>
                <a:lumOff val="6364"/>
                <a:alphaOff val="0"/>
                <a:satMod val="103000"/>
                <a:lumMod val="102000"/>
                <a:tint val="94000"/>
              </a:schemeClr>
            </a:gs>
            <a:gs pos="50000">
              <a:schemeClr val="accent3">
                <a:shade val="80000"/>
                <a:hueOff val="0"/>
                <a:satOff val="0"/>
                <a:lumOff val="6364"/>
                <a:alphaOff val="0"/>
                <a:satMod val="110000"/>
                <a:lumMod val="100000"/>
                <a:shade val="100000"/>
              </a:schemeClr>
            </a:gs>
            <a:gs pos="100000">
              <a:schemeClr val="accent3">
                <a:shade val="80000"/>
                <a:hueOff val="0"/>
                <a:satOff val="0"/>
                <a:lumOff val="63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2</a:t>
          </a:r>
        </a:p>
      </dsp:txBody>
      <dsp:txXfrm>
        <a:off x="2191159" y="782287"/>
        <a:ext cx="1739127" cy="883696"/>
      </dsp:txXfrm>
    </dsp:sp>
    <dsp:sp modelId="{4BAD5466-94E1-47CA-9FAA-DDD3B7595BCC}">
      <dsp:nvSpPr>
        <dsp:cNvPr id="0" name=""/>
        <dsp:cNvSpPr/>
      </dsp:nvSpPr>
      <dsp:spPr>
        <a:xfrm>
          <a:off x="4283883" y="734481"/>
          <a:ext cx="1834739" cy="979308"/>
        </a:xfrm>
        <a:prstGeom prst="roundRect">
          <a:avLst/>
        </a:prstGeom>
        <a:gradFill rotWithShape="0">
          <a:gsLst>
            <a:gs pos="0">
              <a:schemeClr val="accent3">
                <a:shade val="80000"/>
                <a:hueOff val="0"/>
                <a:satOff val="0"/>
                <a:lumOff val="12728"/>
                <a:alphaOff val="0"/>
                <a:satMod val="103000"/>
                <a:lumMod val="102000"/>
                <a:tint val="94000"/>
              </a:schemeClr>
            </a:gs>
            <a:gs pos="50000">
              <a:schemeClr val="accent3">
                <a:shade val="80000"/>
                <a:hueOff val="0"/>
                <a:satOff val="0"/>
                <a:lumOff val="12728"/>
                <a:alphaOff val="0"/>
                <a:satMod val="110000"/>
                <a:lumMod val="100000"/>
                <a:shade val="100000"/>
              </a:schemeClr>
            </a:gs>
            <a:gs pos="100000">
              <a:schemeClr val="accent3">
                <a:shade val="80000"/>
                <a:hueOff val="0"/>
                <a:satOff val="0"/>
                <a:lumOff val="127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a:t>
          </a:r>
        </a:p>
      </dsp:txBody>
      <dsp:txXfrm>
        <a:off x="4331689" y="782287"/>
        <a:ext cx="1739127" cy="883696"/>
      </dsp:txXfrm>
    </dsp:sp>
    <dsp:sp modelId="{467EE60E-61AA-427F-A830-D12F30BF2A28}">
      <dsp:nvSpPr>
        <dsp:cNvPr id="0" name=""/>
        <dsp:cNvSpPr/>
      </dsp:nvSpPr>
      <dsp:spPr>
        <a:xfrm>
          <a:off x="6424413" y="734481"/>
          <a:ext cx="1834739" cy="979308"/>
        </a:xfrm>
        <a:prstGeom prst="roundRect">
          <a:avLst/>
        </a:prstGeom>
        <a:gradFill rotWithShape="0">
          <a:gsLst>
            <a:gs pos="0">
              <a:schemeClr val="accent3">
                <a:shade val="80000"/>
                <a:hueOff val="0"/>
                <a:satOff val="0"/>
                <a:lumOff val="19092"/>
                <a:alphaOff val="0"/>
                <a:satMod val="103000"/>
                <a:lumMod val="102000"/>
                <a:tint val="94000"/>
              </a:schemeClr>
            </a:gs>
            <a:gs pos="50000">
              <a:schemeClr val="accent3">
                <a:shade val="80000"/>
                <a:hueOff val="0"/>
                <a:satOff val="0"/>
                <a:lumOff val="19092"/>
                <a:alphaOff val="0"/>
                <a:satMod val="110000"/>
                <a:lumMod val="100000"/>
                <a:shade val="100000"/>
              </a:schemeClr>
            </a:gs>
            <a:gs pos="100000">
              <a:schemeClr val="accent3">
                <a:shade val="80000"/>
                <a:hueOff val="0"/>
                <a:satOff val="0"/>
                <a:lumOff val="19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N</a:t>
          </a:r>
        </a:p>
      </dsp:txBody>
      <dsp:txXfrm>
        <a:off x="6472219" y="782287"/>
        <a:ext cx="1739127" cy="883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24C607-EC43-4D45-819C-01ED569A62A9}" type="datetimeFigureOut">
              <a:rPr lang="es-ES_tradnl" smtClean="0"/>
              <a:t>01/02/2017</a:t>
            </a:fld>
            <a:endParaRPr lang="es-ES_tradnl"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F3C80-5006-4947-B2EA-4A4A50684FF5}" type="slidenum">
              <a:rPr lang="es-ES_tradnl" smtClean="0"/>
              <a:t>‹Nº›</a:t>
            </a:fld>
            <a:endParaRPr lang="es-ES_tradnl" dirty="0"/>
          </a:p>
        </p:txBody>
      </p:sp>
    </p:spTree>
    <p:extLst>
      <p:ext uri="{BB962C8B-B14F-4D97-AF65-F5344CB8AC3E}">
        <p14:creationId xmlns:p14="http://schemas.microsoft.com/office/powerpoint/2010/main" val="91195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2F09D-BAE4-494B-8CCF-2A216F98B43B}" type="datetimeFigureOut">
              <a:rPr lang="es-ES_tradnl" smtClean="0"/>
              <a:t>01/02/2017</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2F163-3063-474E-9A8A-E961A784F045}" type="slidenum">
              <a:rPr lang="es-ES_tradnl" smtClean="0"/>
              <a:t>‹Nº›</a:t>
            </a:fld>
            <a:endParaRPr lang="es-ES_tradnl" dirty="0"/>
          </a:p>
        </p:txBody>
      </p:sp>
    </p:spTree>
    <p:extLst>
      <p:ext uri="{BB962C8B-B14F-4D97-AF65-F5344CB8AC3E}">
        <p14:creationId xmlns:p14="http://schemas.microsoft.com/office/powerpoint/2010/main" val="178882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6</a:t>
            </a:fld>
            <a:endParaRPr lang="es-ES_tradnl" dirty="0"/>
          </a:p>
        </p:txBody>
      </p:sp>
    </p:spTree>
    <p:extLst>
      <p:ext uri="{BB962C8B-B14F-4D97-AF65-F5344CB8AC3E}">
        <p14:creationId xmlns:p14="http://schemas.microsoft.com/office/powerpoint/2010/main" val="44579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7</a:t>
            </a:fld>
            <a:endParaRPr lang="es-ES_tradnl" dirty="0"/>
          </a:p>
        </p:txBody>
      </p:sp>
    </p:spTree>
    <p:extLst>
      <p:ext uri="{BB962C8B-B14F-4D97-AF65-F5344CB8AC3E}">
        <p14:creationId xmlns:p14="http://schemas.microsoft.com/office/powerpoint/2010/main" val="415731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8</a:t>
            </a:fld>
            <a:endParaRPr lang="es-ES_tradnl" dirty="0"/>
          </a:p>
        </p:txBody>
      </p:sp>
    </p:spTree>
    <p:extLst>
      <p:ext uri="{BB962C8B-B14F-4D97-AF65-F5344CB8AC3E}">
        <p14:creationId xmlns:p14="http://schemas.microsoft.com/office/powerpoint/2010/main" val="1579802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9</a:t>
            </a:fld>
            <a:endParaRPr lang="es-ES_tradnl" dirty="0"/>
          </a:p>
        </p:txBody>
      </p:sp>
    </p:spTree>
    <p:extLst>
      <p:ext uri="{BB962C8B-B14F-4D97-AF65-F5344CB8AC3E}">
        <p14:creationId xmlns:p14="http://schemas.microsoft.com/office/powerpoint/2010/main" val="32937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10</a:t>
            </a:fld>
            <a:endParaRPr lang="es-ES_tradnl" dirty="0"/>
          </a:p>
        </p:txBody>
      </p:sp>
    </p:spTree>
    <p:extLst>
      <p:ext uri="{BB962C8B-B14F-4D97-AF65-F5344CB8AC3E}">
        <p14:creationId xmlns:p14="http://schemas.microsoft.com/office/powerpoint/2010/main" val="4810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11</a:t>
            </a:fld>
            <a:endParaRPr lang="es-ES_tradnl" dirty="0"/>
          </a:p>
        </p:txBody>
      </p:sp>
    </p:spTree>
    <p:extLst>
      <p:ext uri="{BB962C8B-B14F-4D97-AF65-F5344CB8AC3E}">
        <p14:creationId xmlns:p14="http://schemas.microsoft.com/office/powerpoint/2010/main" val="322967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image" Target="../media/image1.png"/><Relationship Id="rId5" Type="http://schemas.microsoft.com/office/2007/relationships/hdphoto" Target="../media/hdphoto5.wdp"/><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Master" Target="../slideMasters/slideMaster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08981" y="3429000"/>
            <a:ext cx="6741149" cy="701731"/>
          </a:xfrm>
          <a:prstGeom prst="rect">
            <a:avLst/>
          </a:prstGeom>
        </p:spPr>
        <p:txBody>
          <a:bodyPr/>
          <a:lstStyle/>
          <a:p>
            <a:r>
              <a:rPr lang="en-US" dirty="0"/>
              <a:t>Click to edit Master title style</a:t>
            </a:r>
            <a:endParaRPr lang="es-ES_tradnl" dirty="0"/>
          </a:p>
        </p:txBody>
      </p:sp>
      <p:sp>
        <p:nvSpPr>
          <p:cNvPr id="9" name="Text Placeholder 8"/>
          <p:cNvSpPr>
            <a:spLocks noGrp="1"/>
          </p:cNvSpPr>
          <p:nvPr>
            <p:ph type="body" sz="quarter" idx="10" hasCustomPrompt="1"/>
          </p:nvPr>
        </p:nvSpPr>
        <p:spPr>
          <a:xfrm>
            <a:off x="808980" y="3988482"/>
            <a:ext cx="6741150" cy="369332"/>
          </a:xfrm>
          <a:prstGeom prst="rect">
            <a:avLst/>
          </a:prstGeom>
          <a:noFill/>
        </p:spPr>
        <p:txBody>
          <a:bodyPr wrap="square" rtlCol="0">
            <a:spAutoFit/>
          </a:bodyPr>
          <a:lstStyle>
            <a:lvl1pPr marL="0" indent="0">
              <a:buNone/>
              <a:defRPr lang="en-US" sz="2000" smtClean="0">
                <a:solidFill>
                  <a:srgbClr val="CD0000"/>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sub title style</a:t>
            </a:r>
          </a:p>
        </p:txBody>
      </p:sp>
      <p:sp>
        <p:nvSpPr>
          <p:cNvPr id="11" name="Text Placeholder 10"/>
          <p:cNvSpPr>
            <a:spLocks noGrp="1"/>
          </p:cNvSpPr>
          <p:nvPr>
            <p:ph type="body" sz="quarter" idx="11" hasCustomPrompt="1"/>
          </p:nvPr>
        </p:nvSpPr>
        <p:spPr>
          <a:xfrm>
            <a:off x="808980" y="4413212"/>
            <a:ext cx="6741150" cy="313932"/>
          </a:xfrm>
          <a:prstGeom prst="rect">
            <a:avLst/>
          </a:prstGeom>
          <a:noFill/>
        </p:spPr>
        <p:txBody>
          <a:bodyPr wrap="square" rtlCol="0">
            <a:spAutoFit/>
          </a:bodyPr>
          <a:lstStyle>
            <a:lvl1pPr marL="0" indent="0">
              <a:buNone/>
              <a:defRPr lang="en-US" sz="1600" smtClean="0">
                <a:solidFill>
                  <a:schemeClr val="bg1">
                    <a:lumMod val="50000"/>
                  </a:schemeClr>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notes text style</a:t>
            </a:r>
          </a:p>
        </p:txBody>
      </p:sp>
    </p:spTree>
    <p:extLst>
      <p:ext uri="{BB962C8B-B14F-4D97-AF65-F5344CB8AC3E}">
        <p14:creationId xmlns:p14="http://schemas.microsoft.com/office/powerpoint/2010/main" val="98385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76106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Title Slide">
    <p:spTree>
      <p:nvGrpSpPr>
        <p:cNvPr id="1" name=""/>
        <p:cNvGrpSpPr/>
        <p:nvPr/>
      </p:nvGrpSpPr>
      <p:grpSpPr>
        <a:xfrm>
          <a:off x="0" y="0"/>
          <a:ext cx="0" cy="0"/>
          <a:chOff x="0" y="0"/>
          <a:chExt cx="0" cy="0"/>
        </a:xfrm>
      </p:grpSpPr>
      <p:pic>
        <p:nvPicPr>
          <p:cNvPr id="2" name="Picture 2" descr="http://icons.iconarchive.com/icons/dakirby309/windows-8-metro/256/Apps-Microphone-2-Metro-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1727" y="2361364"/>
            <a:ext cx="1678076" cy="1678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4561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ual Studio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brightnessContrast bright="100000"/>
                    </a14:imgEffect>
                  </a14:imgLayer>
                </a14:imgProps>
              </a:ext>
              <a:ext uri="{28A0092B-C50C-407E-A947-70E740481C1C}">
                <a14:useLocalDpi xmlns:a14="http://schemas.microsoft.com/office/drawing/2010/main" val="0"/>
              </a:ext>
            </a:extLst>
          </a:blip>
          <a:srcRect r="17482"/>
          <a:stretch/>
        </p:blipFill>
        <p:spPr>
          <a:xfrm>
            <a:off x="8684253" y="2411469"/>
            <a:ext cx="1411725" cy="1521053"/>
          </a:xfrm>
          <a:prstGeom prst="rect">
            <a:avLst/>
          </a:prstGeom>
          <a:noFill/>
          <a:ln>
            <a:noFill/>
          </a:ln>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427467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ffie Break Title Slide">
    <p:spTree>
      <p:nvGrpSpPr>
        <p:cNvPr id="1" name=""/>
        <p:cNvGrpSpPr/>
        <p:nvPr/>
      </p:nvGrpSpPr>
      <p:grpSpPr>
        <a:xfrm>
          <a:off x="0" y="0"/>
          <a:ext cx="0" cy="0"/>
          <a:chOff x="0" y="0"/>
          <a:chExt cx="0" cy="0"/>
        </a:xfrm>
      </p:grpSpPr>
      <p:pic>
        <p:nvPicPr>
          <p:cNvPr id="3" name="Picture 2" descr="http://icons.iconarchive.com/icons/visualpharm/icons8-metro-style/512/Kitchen-Cup-icon.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contrast="62000"/>
                    </a14:imgEffect>
                  </a14:imgLayer>
                </a14:imgProps>
              </a:ext>
              <a:ext uri="{28A0092B-C50C-407E-A947-70E740481C1C}">
                <a14:useLocalDpi xmlns:a14="http://schemas.microsoft.com/office/drawing/2010/main" val="0"/>
              </a:ext>
            </a:extLst>
          </a:blip>
          <a:srcRect/>
          <a:stretch>
            <a:fillRect/>
          </a:stretch>
        </p:blipFill>
        <p:spPr bwMode="auto">
          <a:xfrm>
            <a:off x="8787766" y="2361364"/>
            <a:ext cx="1562037" cy="1562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562299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 Title Slide">
    <p:spTree>
      <p:nvGrpSpPr>
        <p:cNvPr id="1" name=""/>
        <p:cNvGrpSpPr/>
        <p:nvPr/>
      </p:nvGrpSpPr>
      <p:grpSpPr>
        <a:xfrm>
          <a:off x="0" y="0"/>
          <a:ext cx="0" cy="0"/>
          <a:chOff x="0" y="0"/>
          <a:chExt cx="0" cy="0"/>
        </a:xfrm>
      </p:grpSpPr>
      <p:sp>
        <p:nvSpPr>
          <p:cNvPr id="3" name="TextBox 2"/>
          <p:cNvSpPr txBox="1"/>
          <p:nvPr userDrawn="1"/>
        </p:nvSpPr>
        <p:spPr>
          <a:xfrm>
            <a:off x="8780437" y="2600237"/>
            <a:ext cx="1460656" cy="1200329"/>
          </a:xfrm>
          <a:prstGeom prst="rect">
            <a:avLst/>
          </a:prstGeom>
          <a:noFill/>
        </p:spPr>
        <p:txBody>
          <a:bodyPr wrap="none" rtlCol="0">
            <a:spAutoFit/>
          </a:bodyPr>
          <a:lstStyle/>
          <a:p>
            <a:r>
              <a:rPr lang="es-ES" sz="7200" dirty="0">
                <a:solidFill>
                  <a:schemeClr val="bg1"/>
                </a:solidFill>
              </a:rPr>
              <a:t>&lt;/&gt;</a:t>
            </a:r>
            <a:endParaRPr lang="es-ES_tradnl" sz="7200" dirty="0">
              <a:solidFill>
                <a:schemeClr val="bg1"/>
              </a:solidFill>
            </a:endParaRPr>
          </a:p>
        </p:txBody>
      </p:sp>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69532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Title Slide">
    <p:spTree>
      <p:nvGrpSpPr>
        <p:cNvPr id="1" name=""/>
        <p:cNvGrpSpPr/>
        <p:nvPr/>
      </p:nvGrpSpPr>
      <p:grpSpPr>
        <a:xfrm>
          <a:off x="0" y="0"/>
          <a:ext cx="0" cy="0"/>
          <a:chOff x="0" y="0"/>
          <a:chExt cx="0" cy="0"/>
        </a:xfrm>
      </p:grpSpPr>
      <p:sp>
        <p:nvSpPr>
          <p:cNvPr id="4" name="Oval Callout 3"/>
          <p:cNvSpPr/>
          <p:nvPr userDrawn="1"/>
        </p:nvSpPr>
        <p:spPr>
          <a:xfrm>
            <a:off x="8941981" y="2668772"/>
            <a:ext cx="1233377" cy="914400"/>
          </a:xfrm>
          <a:prstGeom prst="wedgeEllipseCallout">
            <a:avLst>
              <a:gd name="adj1" fmla="val -31944"/>
              <a:gd name="adj2" fmla="val 73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68743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Title Slide">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aintStrokes/>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31533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971550" y="3921125"/>
            <a:ext cx="10515600" cy="1093788"/>
          </a:xfrm>
          <a:prstGeom prst="rect">
            <a:avLst/>
          </a:prstGeom>
          <a:noFill/>
        </p:spPr>
        <p:txBody>
          <a:bodyPr vert="horz" lIns="91440" tIns="45720" rIns="91440" bIns="45720" rtlCol="0" anchor="ctr">
            <a:normAutofit/>
          </a:bodyPr>
          <a:lstStyle>
            <a:lvl1pPr marL="0" indent="0">
              <a:buNone/>
              <a:defRPr lang="en-US" sz="4400" dirty="0" smtClean="0">
                <a:solidFill>
                  <a:srgbClr val="C00000"/>
                </a:solidFill>
                <a:latin typeface="Calibri Light" panose="020F0302020204030204" pitchFamily="34" charset="0"/>
                <a:ea typeface="+mj-ea"/>
                <a:cs typeface="Segoe UI Light" panose="020B0502040204020203" pitchFamily="34"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es-ES" dirty="0"/>
            </a:lvl5pPr>
          </a:lstStyle>
          <a:p>
            <a:pPr marL="0" lvl="0">
              <a:spcBef>
                <a:spcPct val="0"/>
              </a:spcBef>
            </a:pPr>
            <a:r>
              <a:rPr lang="en-US" dirty="0" err="1"/>
              <a:t>Título</a:t>
            </a:r>
            <a:r>
              <a:rPr lang="en-US" dirty="0"/>
              <a:t> del </a:t>
            </a:r>
            <a:r>
              <a:rPr lang="en-US" dirty="0" err="1"/>
              <a:t>proyecto</a:t>
            </a:r>
            <a:endParaRPr lang="en-US" dirty="0"/>
          </a:p>
        </p:txBody>
      </p:sp>
      <p:sp>
        <p:nvSpPr>
          <p:cNvPr id="2" name="Title 1"/>
          <p:cNvSpPr>
            <a:spLocks noGrp="1"/>
          </p:cNvSpPr>
          <p:nvPr>
            <p:ph type="title" hasCustomPrompt="1"/>
          </p:nvPr>
        </p:nvSpPr>
        <p:spPr>
          <a:xfrm>
            <a:off x="971550" y="5014913"/>
            <a:ext cx="10515600" cy="702763"/>
          </a:xfrm>
          <a:prstGeom prst="rect">
            <a:avLst/>
          </a:prstGeom>
        </p:spPr>
        <p:txBody>
          <a:bodyPr/>
          <a:lstStyle>
            <a:lvl1pPr>
              <a:defRPr sz="2800">
                <a:latin typeface="+mn-lt"/>
              </a:defRPr>
            </a:lvl1pPr>
          </a:lstStyle>
          <a:p>
            <a:r>
              <a:rPr lang="en-US" dirty="0" err="1"/>
              <a:t>Propuesta</a:t>
            </a:r>
            <a:r>
              <a:rPr lang="en-US" dirty="0"/>
              <a:t> de </a:t>
            </a:r>
            <a:r>
              <a:rPr lang="en-US" dirty="0" err="1"/>
              <a:t>colaboración</a:t>
            </a:r>
            <a:r>
              <a:rPr lang="en-US" dirty="0"/>
              <a:t> professional TKXXXXXXX</a:t>
            </a:r>
            <a:endParaRPr lang="en-GB" dirty="0"/>
          </a:p>
        </p:txBody>
      </p:sp>
      <p:pic>
        <p:nvPicPr>
          <p:cNvPr id="3" name="Picture 2"/>
          <p:cNvPicPr>
            <a:picLocks noChangeAspect="1"/>
          </p:cNvPicPr>
          <p:nvPr userDrawn="1"/>
        </p:nvPicPr>
        <p:blipFill>
          <a:blip r:embed="rId2"/>
          <a:stretch>
            <a:fillRect/>
          </a:stretch>
        </p:blipFill>
        <p:spPr>
          <a:xfrm>
            <a:off x="6993426" y="1804953"/>
            <a:ext cx="4493724" cy="1181634"/>
          </a:xfrm>
          <a:prstGeom prst="rect">
            <a:avLst/>
          </a:prstGeom>
        </p:spPr>
      </p:pic>
      <p:sp>
        <p:nvSpPr>
          <p:cNvPr id="5" name="Picture Placeholder 4"/>
          <p:cNvSpPr>
            <a:spLocks noGrp="1"/>
          </p:cNvSpPr>
          <p:nvPr>
            <p:ph type="pic" sz="quarter" idx="10"/>
          </p:nvPr>
        </p:nvSpPr>
        <p:spPr>
          <a:xfrm>
            <a:off x="971550" y="1804954"/>
            <a:ext cx="4533900" cy="1181633"/>
          </a:xfrm>
          <a:prstGeom prst="rect">
            <a:avLst/>
          </a:prstGeom>
        </p:spPr>
        <p:txBody>
          <a:bodyPr/>
          <a:lstStyle/>
          <a:p>
            <a:endParaRPr lang="en-GB" dirty="0"/>
          </a:p>
        </p:txBody>
      </p:sp>
    </p:spTree>
    <p:extLst>
      <p:ext uri="{BB962C8B-B14F-4D97-AF65-F5344CB8AC3E}">
        <p14:creationId xmlns:p14="http://schemas.microsoft.com/office/powerpoint/2010/main" val="215913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 hacemos 0">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s-ES">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s-ES" dirty="0"/>
          </a:p>
        </p:txBody>
      </p:sp>
      <p:pic>
        <p:nvPicPr>
          <p:cNvPr id="3" name="Picture 2"/>
          <p:cNvPicPr>
            <a:picLocks noChangeAspect="1"/>
          </p:cNvPicPr>
          <p:nvPr userDrawn="1"/>
        </p:nvPicPr>
        <p:blipFill>
          <a:blip r:embed="rId2">
            <a:grayscl/>
          </a:blip>
          <a:stretch>
            <a:fillRect/>
          </a:stretch>
        </p:blipFill>
        <p:spPr>
          <a:xfrm>
            <a:off x="838200" y="1284299"/>
            <a:ext cx="6104171" cy="2646317"/>
          </a:xfrm>
          <a:prstGeom prst="rect">
            <a:avLst/>
          </a:prstGeom>
        </p:spPr>
      </p:pic>
      <p:pic>
        <p:nvPicPr>
          <p:cNvPr id="4" name="Picture 3"/>
          <p:cNvPicPr>
            <a:picLocks noChangeAspect="1"/>
          </p:cNvPicPr>
          <p:nvPr userDrawn="1"/>
        </p:nvPicPr>
        <p:blipFill>
          <a:blip r:embed="rId3">
            <a:grayscl/>
          </a:blip>
          <a:stretch>
            <a:fillRect/>
          </a:stretch>
        </p:blipFill>
        <p:spPr>
          <a:xfrm>
            <a:off x="5881192" y="3930616"/>
            <a:ext cx="5472608" cy="2381645"/>
          </a:xfrm>
          <a:prstGeom prst="rect">
            <a:avLst/>
          </a:prstGeom>
        </p:spPr>
      </p:pic>
      <p:pic>
        <p:nvPicPr>
          <p:cNvPr id="7" name="Picture 2" descr="http://en.designmyface.com/include/images/deprecate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567569" y="3823440"/>
            <a:ext cx="1565113" cy="5931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5"/>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87853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é hacemos 1">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838200" y="1909763"/>
            <a:ext cx="10515600" cy="3988018"/>
          </a:xfrm>
          <a:prstGeom prst="rect">
            <a:avLst/>
          </a:prstGeom>
        </p:spPr>
        <p:txBody>
          <a:bodyPr/>
          <a:lstStyle>
            <a:lvl1pPr marL="0" indent="0">
              <a:buNone/>
              <a:defRPr sz="1200"/>
            </a:lvl1pPr>
            <a:lvl2pPr marL="457200" indent="0">
              <a:buNone/>
              <a:defRPr/>
            </a:lvl2pPr>
            <a:lvl6pPr marL="2286000" indent="0">
              <a:buNone/>
              <a:defRPr sz="1200"/>
            </a:lvl6pPr>
          </a:lstStyle>
          <a:p>
            <a:pPr lvl="5"/>
            <a:r>
              <a:rPr lang="es-ES" sz="1800" dirty="0">
                <a:latin typeface="Calibri" panose="020F0502020204030204" pitchFamily="34" charset="0"/>
                <a:cs typeface="Segoe UI Light" panose="020B0502040204020203" pitchFamily="34" charset="0"/>
              </a:rPr>
              <a:t>Desarrollo iterativo con equipo mixto</a:t>
            </a:r>
          </a:p>
          <a:p>
            <a:pPr lvl="5"/>
            <a:endParaRPr lang="es-ES" sz="18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Creación del proyecto y automatización del despliegue son las primeras tareas a llevar a cabo.</a:t>
            </a:r>
          </a:p>
          <a:p>
            <a:pPr lvl="5"/>
            <a:endParaRPr lang="es-ES" sz="14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A posteriori se hará el desarrollo de aquellas reglas para las que tenemos clara su definición y estrategia de implementación claras (dentro del marco de trabajo cerrado). Para cada regla implementada se hará un despliegue y validación por el usuario. Trataremos cada regla de forma independiente.</a:t>
            </a:r>
          </a:p>
          <a:p>
            <a:pPr lvl="5"/>
            <a:endParaRPr lang="es-ES" sz="1400" dirty="0">
              <a:latin typeface="Calibri" panose="020F0502020204030204" pitchFamily="34" charset="0"/>
              <a:cs typeface="Segoe UI Light" panose="020B0502040204020203" pitchFamily="34" charset="0"/>
            </a:endParaRPr>
          </a:p>
          <a:p>
            <a:r>
              <a:rPr lang="es-ES" sz="1400" dirty="0">
                <a:latin typeface="Calibri" panose="020F0502020204030204" pitchFamily="34" charset="0"/>
                <a:cs typeface="Segoe UI Light" panose="020B0502040204020203" pitchFamily="34" charset="0"/>
              </a:rPr>
              <a:t>Las reglas para las que no ha quedado claro el enfoque por falta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 información o desconocimiento de posibles problemáticas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derivadas de un posible bajo rendimiento (regla 8), se realizará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una primera aproximación de la solución para verificar el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rendimiento con el equipo de </a:t>
            </a:r>
            <a:r>
              <a:rPr lang="es-ES" sz="1400" dirty="0" err="1">
                <a:latin typeface="Calibri" panose="020F0502020204030204" pitchFamily="34" charset="0"/>
                <a:cs typeface="Segoe UI Light" panose="020B0502040204020203" pitchFamily="34" charset="0"/>
              </a:rPr>
              <a:t>vueling</a:t>
            </a:r>
            <a:r>
              <a:rPr lang="es-ES" sz="1400" dirty="0">
                <a:latin typeface="Calibri" panose="020F0502020204030204" pitchFamily="34" charset="0"/>
                <a:cs typeface="Segoe UI Light" panose="020B0502040204020203" pitchFamily="34" charset="0"/>
              </a:rPr>
              <a:t> y asegurar la correcta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solución de la problemática.</a:t>
            </a:r>
          </a:p>
          <a:p>
            <a:r>
              <a:rPr lang="es-ES" sz="1400" dirty="0">
                <a:latin typeface="Calibri" panose="020F0502020204030204" pitchFamily="34" charset="0"/>
                <a:cs typeface="Segoe UI Light" panose="020B0502040204020203" pitchFamily="34" charset="0"/>
              </a:rPr>
              <a:t>Las soluciones se implementan “in situ” o en remoto, a cerrar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adaptándonos a las necesidades del cliente y proyecto</a:t>
            </a:r>
          </a:p>
          <a:p>
            <a:pPr lvl="1"/>
            <a:endParaRPr lang="en-GB" dirty="0"/>
          </a:p>
        </p:txBody>
      </p:sp>
      <p:sp>
        <p:nvSpPr>
          <p:cNvPr id="7"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0" name="Picture 9"/>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1056841" y="1909069"/>
            <a:ext cx="1770983" cy="1990725"/>
          </a:xfrm>
          <a:prstGeom prst="rect">
            <a:avLst/>
          </a:prstGeom>
        </p:spPr>
      </p:pic>
      <p:grpSp>
        <p:nvGrpSpPr>
          <p:cNvPr id="11" name="Group 10"/>
          <p:cNvGrpSpPr/>
          <p:nvPr userDrawn="1"/>
        </p:nvGrpSpPr>
        <p:grpSpPr>
          <a:xfrm>
            <a:off x="6782925" y="4125915"/>
            <a:ext cx="3297485" cy="1778921"/>
            <a:chOff x="5215589" y="4560362"/>
            <a:chExt cx="3388859" cy="1828215"/>
          </a:xfrm>
        </p:grpSpPr>
        <p:cxnSp>
          <p:nvCxnSpPr>
            <p:cNvPr id="12" name="Straight Arrow Connector 11"/>
            <p:cNvCxnSpPr/>
            <p:nvPr/>
          </p:nvCxnSpPr>
          <p:spPr>
            <a:xfrm>
              <a:off x="5438071" y="6166961"/>
              <a:ext cx="3166377"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767128" y="5431430"/>
              <a:ext cx="170679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4686437" y="5218217"/>
              <a:ext cx="1501131" cy="442827"/>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n</a:t>
              </a:r>
              <a:r>
                <a:rPr lang="es-ES" sz="1100" dirty="0">
                  <a:solidFill>
                    <a:srgbClr val="C00000"/>
                  </a:solidFill>
                  <a:latin typeface="Segoe UI Light" panose="020B0502040204020203" pitchFamily="34" charset="0"/>
                  <a:cs typeface="Segoe UI Light" panose="020B0502040204020203" pitchFamily="34" charset="0"/>
                </a:rPr>
                <a:t>úm. Funcionalidades</a:t>
              </a:r>
            </a:p>
            <a:p>
              <a:r>
                <a:rPr lang="es-ES" sz="1100" dirty="0">
                  <a:solidFill>
                    <a:srgbClr val="C00000"/>
                  </a:solidFill>
                  <a:latin typeface="Segoe UI Light" panose="020B0502040204020203" pitchFamily="34" charset="0"/>
                  <a:cs typeface="Segoe UI Light" panose="020B0502040204020203" pitchFamily="34" charset="0"/>
                </a:rPr>
                <a:t>en producción</a:t>
              </a:r>
            </a:p>
          </p:txBody>
        </p:sp>
        <p:sp>
          <p:nvSpPr>
            <p:cNvPr id="15" name="Rectangle 14"/>
            <p:cNvSpPr/>
            <p:nvPr/>
          </p:nvSpPr>
          <p:spPr>
            <a:xfrm>
              <a:off x="5670238" y="5815924"/>
              <a:ext cx="573143" cy="314314"/>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angle 15"/>
            <p:cNvSpPr/>
            <p:nvPr/>
          </p:nvSpPr>
          <p:spPr>
            <a:xfrm>
              <a:off x="6245891" y="5513176"/>
              <a:ext cx="573143" cy="617062"/>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angle 16"/>
            <p:cNvSpPr/>
            <p:nvPr/>
          </p:nvSpPr>
          <p:spPr>
            <a:xfrm>
              <a:off x="6819034" y="5168459"/>
              <a:ext cx="573143" cy="961779"/>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angle 17"/>
            <p:cNvSpPr/>
            <p:nvPr/>
          </p:nvSpPr>
          <p:spPr>
            <a:xfrm>
              <a:off x="7401037" y="4797784"/>
              <a:ext cx="573143" cy="1332421"/>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9" name="Group 18"/>
            <p:cNvGrpSpPr/>
            <p:nvPr/>
          </p:nvGrpSpPr>
          <p:grpSpPr>
            <a:xfrm>
              <a:off x="6023779" y="4560362"/>
              <a:ext cx="853425" cy="450735"/>
              <a:chOff x="10213235" y="2495004"/>
              <a:chExt cx="853425" cy="450735"/>
            </a:xfrm>
          </p:grpSpPr>
          <p:pic>
            <p:nvPicPr>
              <p:cNvPr id="23" name="Picture 10" descr="http://clipartist.info/openclipart.org/SVG/ericlemerdy/man-800px.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13235" y="2544018"/>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clipartist.info/openclipart.org/SVG/ericlemerdy/man-800px.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93037" y="2544103"/>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clipartist.info/openclipart.org/SVG/ericlemerdy/man-800px.png"/>
              <p:cNvPicPr>
                <a:picLocks noChangeAspect="1" noChangeArrowheads="1"/>
              </p:cNvPicPr>
              <p:nvPr/>
            </p:nvPicPr>
            <p:blipFill rotWithShape="1">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1" t="1" r="-1" b="47079"/>
              <a:stretch/>
            </p:blipFill>
            <p:spPr bwMode="auto">
              <a:xfrm>
                <a:off x="10571663" y="2544018"/>
                <a:ext cx="152501" cy="17775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0436051" y="2495004"/>
                <a:ext cx="630609" cy="450735"/>
              </a:xfrm>
              <a:prstGeom prst="rect">
                <a:avLst/>
              </a:prstGeom>
              <a:noFill/>
            </p:spPr>
            <p:txBody>
              <a:bodyPr wrap="square" rtlCol="0">
                <a:spAutoFit/>
              </a:bodyPr>
              <a:lstStyle/>
              <a:p>
                <a:pPr algn="r"/>
                <a:r>
                  <a:rPr lang="es-ES" sz="1200" dirty="0">
                    <a:solidFill>
                      <a:srgbClr val="C00000"/>
                    </a:solidFill>
                    <a:latin typeface="Segoe UI Light" panose="020B0502040204020203" pitchFamily="34" charset="0"/>
                    <a:cs typeface="Segoe UI Light" panose="020B0502040204020203" pitchFamily="34" charset="0"/>
                  </a:rPr>
                  <a:t>mixed</a:t>
                </a:r>
                <a:endParaRPr lang="es-ES" sz="900" dirty="0">
                  <a:solidFill>
                    <a:srgbClr val="C00000"/>
                  </a:solidFill>
                  <a:latin typeface="Segoe UI Light" panose="020B0502040204020203" pitchFamily="34" charset="0"/>
                  <a:cs typeface="Segoe UI Light" panose="020B0502040204020203" pitchFamily="34" charset="0"/>
                </a:endParaRPr>
              </a:p>
              <a:p>
                <a:pPr algn="r"/>
                <a:r>
                  <a:rPr lang="es-ES" sz="1050" dirty="0">
                    <a:solidFill>
                      <a:srgbClr val="C00000"/>
                    </a:solidFill>
                    <a:latin typeface="Segoe UI Light" panose="020B0502040204020203" pitchFamily="34" charset="0"/>
                    <a:cs typeface="Segoe UI Light" panose="020B0502040204020203" pitchFamily="34" charset="0"/>
                  </a:rPr>
                  <a:t>team</a:t>
                </a:r>
                <a:endParaRPr lang="es-ES" sz="1200" dirty="0">
                  <a:solidFill>
                    <a:srgbClr val="C00000"/>
                  </a:solidFill>
                  <a:latin typeface="Segoe UI Light" panose="020B0502040204020203" pitchFamily="34" charset="0"/>
                  <a:cs typeface="Segoe UI Light" panose="020B0502040204020203" pitchFamily="34" charset="0"/>
                </a:endParaRPr>
              </a:p>
            </p:txBody>
          </p:sp>
        </p:grpSp>
        <p:sp>
          <p:nvSpPr>
            <p:cNvPr id="20" name="Rectangle 19"/>
            <p:cNvSpPr/>
            <p:nvPr/>
          </p:nvSpPr>
          <p:spPr>
            <a:xfrm>
              <a:off x="7985621" y="4641802"/>
              <a:ext cx="573143" cy="1488404"/>
            </a:xfrm>
            <a:prstGeom prst="rect">
              <a:avLst/>
            </a:prstGeom>
            <a:solidFill>
              <a:srgbClr val="C00000">
                <a:alpha val="25098"/>
              </a:srgb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angle 20"/>
            <p:cNvSpPr/>
            <p:nvPr/>
          </p:nvSpPr>
          <p:spPr>
            <a:xfrm>
              <a:off x="7991572" y="4797784"/>
              <a:ext cx="573143" cy="1332421"/>
            </a:xfrm>
            <a:prstGeom prst="rect">
              <a:avLst/>
            </a:prstGeom>
            <a:solidFill>
              <a:srgbClr val="C00000"/>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TextBox 21"/>
            <p:cNvSpPr txBox="1"/>
            <p:nvPr/>
          </p:nvSpPr>
          <p:spPr>
            <a:xfrm>
              <a:off x="5603445" y="6119718"/>
              <a:ext cx="614818" cy="268859"/>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tiempo</a:t>
              </a:r>
              <a:endParaRPr lang="es-ES" sz="1100" dirty="0">
                <a:solidFill>
                  <a:srgbClr val="C00000"/>
                </a:solidFill>
                <a:latin typeface="Segoe UI Light" panose="020B0502040204020203" pitchFamily="34" charset="0"/>
                <a:cs typeface="Segoe UI Light" panose="020B0502040204020203" pitchFamily="34" charset="0"/>
              </a:endParaRPr>
            </a:p>
          </p:txBody>
        </p:sp>
      </p:grpSp>
      <p:pic>
        <p:nvPicPr>
          <p:cNvPr id="27" name="Picture 2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09335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resenter">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01906" y="317536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0" name="Text Placeholder 2"/>
          <p:cNvSpPr>
            <a:spLocks noGrp="1"/>
          </p:cNvSpPr>
          <p:nvPr>
            <p:ph type="body" sz="quarter" idx="11" hasCustomPrompt="1"/>
          </p:nvPr>
        </p:nvSpPr>
        <p:spPr>
          <a:xfrm>
            <a:off x="4501906" y="370585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1" name="Text Placeholder 2"/>
          <p:cNvSpPr>
            <a:spLocks noGrp="1"/>
          </p:cNvSpPr>
          <p:nvPr>
            <p:ph type="body" sz="quarter" idx="12" hasCustomPrompt="1"/>
          </p:nvPr>
        </p:nvSpPr>
        <p:spPr>
          <a:xfrm>
            <a:off x="4806462" y="474043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2"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29739" y="467956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42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é hacemos 2">
    <p:spTree>
      <p:nvGrpSpPr>
        <p:cNvPr id="1" name=""/>
        <p:cNvGrpSpPr/>
        <p:nvPr/>
      </p:nvGrpSpPr>
      <p:grpSpPr>
        <a:xfrm>
          <a:off x="0" y="0"/>
          <a:ext cx="0" cy="0"/>
          <a:chOff x="0" y="0"/>
          <a:chExt cx="0" cy="0"/>
        </a:xfrm>
      </p:grpSpPr>
      <p:graphicFrame>
        <p:nvGraphicFramePr>
          <p:cNvPr id="7" name="1 Diagrama"/>
          <p:cNvGraphicFramePr/>
          <p:nvPr userDrawn="1">
            <p:extLst>
              <p:ext uri="{D42A27DB-BD31-4B8C-83A1-F6EECF244321}">
                <p14:modId xmlns:p14="http://schemas.microsoft.com/office/powerpoint/2010/main" val="903542604"/>
              </p:ext>
            </p:extLst>
          </p:nvPr>
        </p:nvGraphicFramePr>
        <p:xfrm>
          <a:off x="2024171" y="2938177"/>
          <a:ext cx="8261977"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userDrawn="1"/>
        </p:nvPicPr>
        <p:blipFill rotWithShape="1">
          <a:blip r:embed="rId7">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2382994" y="1614182"/>
            <a:ext cx="1770983" cy="1990725"/>
          </a:xfrm>
          <a:prstGeom prst="rect">
            <a:avLst/>
          </a:prstGeom>
        </p:spPr>
      </p:pic>
      <p:sp>
        <p:nvSpPr>
          <p:cNvPr id="9" name="TextBox 8"/>
          <p:cNvSpPr txBox="1"/>
          <p:nvPr userDrawn="1"/>
        </p:nvSpPr>
        <p:spPr>
          <a:xfrm>
            <a:off x="4118480" y="2476512"/>
            <a:ext cx="2754280" cy="461665"/>
          </a:xfrm>
          <a:prstGeom prst="rect">
            <a:avLst/>
          </a:prstGeom>
          <a:noFill/>
        </p:spPr>
        <p:txBody>
          <a:bodyPr wrap="none" rtlCol="0">
            <a:spAutoFit/>
          </a:bodyPr>
          <a:lstStyle/>
          <a:p>
            <a:r>
              <a:rPr lang="es-ES" dirty="0"/>
              <a:t>Desarrollo iterativo</a:t>
            </a:r>
          </a:p>
        </p:txBody>
      </p:sp>
      <p:sp>
        <p:nvSpPr>
          <p:cNvPr id="10" name="Right Brace 9"/>
          <p:cNvSpPr/>
          <p:nvPr userDrawn="1"/>
        </p:nvSpPr>
        <p:spPr>
          <a:xfrm rot="5400000">
            <a:off x="2780255" y="4126309"/>
            <a:ext cx="288032" cy="1800200"/>
          </a:xfrm>
          <a:prstGeom prst="rightBrace">
            <a:avLst>
              <a:gd name="adj1" fmla="val 8333"/>
              <a:gd name="adj2" fmla="val 48598"/>
            </a:avLst>
          </a:prstGeom>
          <a:ln w="38100">
            <a:solidFill>
              <a:schemeClr val="bg1">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dirty="0"/>
          </a:p>
        </p:txBody>
      </p:sp>
      <p:sp>
        <p:nvSpPr>
          <p:cNvPr id="1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3" name="Picture 12"/>
          <p:cNvPicPr>
            <a:picLocks noChangeAspect="1"/>
          </p:cNvPicPr>
          <p:nvPr userDrawn="1"/>
        </p:nvPicPr>
        <p:blipFill>
          <a:blip r:embed="rId8"/>
          <a:stretch>
            <a:fillRect/>
          </a:stretch>
        </p:blipFill>
        <p:spPr>
          <a:xfrm>
            <a:off x="9717965" y="5987919"/>
            <a:ext cx="2286930" cy="601353"/>
          </a:xfrm>
          <a:prstGeom prst="rect">
            <a:avLst/>
          </a:prstGeom>
        </p:spPr>
      </p:pic>
      <p:sp>
        <p:nvSpPr>
          <p:cNvPr id="15" name="Content Placeholder 14"/>
          <p:cNvSpPr>
            <a:spLocks noGrp="1"/>
          </p:cNvSpPr>
          <p:nvPr>
            <p:ph sz="quarter" idx="10" hasCustomPrompt="1"/>
          </p:nvPr>
        </p:nvSpPr>
        <p:spPr>
          <a:xfrm>
            <a:off x="2468459" y="5344410"/>
            <a:ext cx="1134898" cy="471487"/>
          </a:xfrm>
          <a:prstGeom prst="rect">
            <a:avLst/>
          </a:prstGeom>
        </p:spPr>
        <p:txBody>
          <a:bodyPr/>
          <a:lstStyle>
            <a:lvl1pPr marL="0" indent="0">
              <a:buNone/>
              <a:defRPr/>
            </a:lvl1pPr>
          </a:lstStyle>
          <a:p>
            <a:pPr lvl="0"/>
            <a:r>
              <a:rPr lang="es-ES" dirty="0"/>
              <a:t>X días</a:t>
            </a:r>
            <a:endParaRPr lang="en-GB" dirty="0"/>
          </a:p>
        </p:txBody>
      </p:sp>
    </p:spTree>
    <p:extLst>
      <p:ext uri="{BB962C8B-B14F-4D97-AF65-F5344CB8AC3E}">
        <p14:creationId xmlns:p14="http://schemas.microsoft.com/office/powerpoint/2010/main" val="117099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uerdo">
    <p:spTree>
      <p:nvGrpSpPr>
        <p:cNvPr id="1" name=""/>
        <p:cNvGrpSpPr/>
        <p:nvPr/>
      </p:nvGrpSpPr>
      <p:grpSpPr>
        <a:xfrm>
          <a:off x="0" y="0"/>
          <a:ext cx="0" cy="0"/>
          <a:chOff x="0" y="0"/>
          <a:chExt cx="0" cy="0"/>
        </a:xfrm>
      </p:grpSpPr>
      <p:sp>
        <p:nvSpPr>
          <p:cNvPr id="7" name="Rectangle 6"/>
          <p:cNvSpPr/>
          <p:nvPr userDrawn="1"/>
        </p:nvSpPr>
        <p:spPr>
          <a:xfrm>
            <a:off x="2395043" y="2534938"/>
            <a:ext cx="2962968" cy="584775"/>
          </a:xfrm>
          <a:prstGeom prst="rect">
            <a:avLst/>
          </a:prstGeom>
        </p:spPr>
        <p:txBody>
          <a:bodyPr wrap="square">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ja-JP" altLang="es-ES" sz="3200" b="1" kern="1200" dirty="0">
                <a:solidFill>
                  <a:schemeClr val="tx1">
                    <a:lumMod val="75000"/>
                    <a:lumOff val="25000"/>
                  </a:schemeClr>
                </a:solidFill>
                <a:effectLst/>
                <a:latin typeface="Arial" charset="0"/>
                <a:ea typeface="ＭＳ Ｐゴシック" pitchFamily="34" charset="-128"/>
                <a:cs typeface="Arial" charset="0"/>
              </a:rPr>
              <a:t>東京 </a:t>
            </a:r>
            <a:r>
              <a:rPr lang="es-ES" sz="3200" b="1" kern="1200" dirty="0">
                <a:solidFill>
                  <a:srgbClr val="C00000"/>
                </a:solidFill>
                <a:effectLst/>
                <a:latin typeface="Arial" charset="0"/>
                <a:ea typeface="ＭＳ Ｐゴシック" pitchFamily="34" charset="-128"/>
                <a:cs typeface="Arial" charset="0"/>
              </a:rPr>
              <a:t>TOKIOTA</a:t>
            </a:r>
            <a:endParaRPr lang="es-ES" sz="3200" kern="1200" dirty="0">
              <a:solidFill>
                <a:srgbClr val="C00000"/>
              </a:solidFill>
              <a:effectLst/>
              <a:latin typeface="Arial" charset="0"/>
              <a:ea typeface="ＭＳ Ｐゴシック" pitchFamily="34" charset="-128"/>
              <a:cs typeface="Arial" charset="0"/>
            </a:endParaRPr>
          </a:p>
        </p:txBody>
      </p:sp>
      <p:sp>
        <p:nvSpPr>
          <p:cNvPr id="8" name="TextBox 7"/>
          <p:cNvSpPr txBox="1"/>
          <p:nvPr userDrawn="1"/>
        </p:nvSpPr>
        <p:spPr>
          <a:xfrm>
            <a:off x="1983160" y="3330327"/>
            <a:ext cx="7992607" cy="369332"/>
          </a:xfrm>
          <a:prstGeom prst="rect">
            <a:avLst/>
          </a:prstGeom>
          <a:solidFill>
            <a:schemeClr val="bg1">
              <a:lumMod val="50000"/>
            </a:schemeClr>
          </a:solidFill>
        </p:spPr>
        <p:txBody>
          <a:bodyPr wrap="square" rtlCol="0">
            <a:spAutoFit/>
          </a:bodyPr>
          <a:lstStyle/>
          <a:p>
            <a:pPr algn="ctr"/>
            <a:endParaRPr lang="ca-ES" sz="1800" dirty="0">
              <a:solidFill>
                <a:schemeClr val="bg1"/>
              </a:solidFill>
              <a:latin typeface="Trebuchet MS" pitchFamily="34" charset="0"/>
            </a:endParaRPr>
          </a:p>
        </p:txBody>
      </p:sp>
      <p:sp>
        <p:nvSpPr>
          <p:cNvPr id="9" name="TextBox 8"/>
          <p:cNvSpPr txBox="1"/>
          <p:nvPr userDrawn="1"/>
        </p:nvSpPr>
        <p:spPr>
          <a:xfrm>
            <a:off x="1971316" y="3762375"/>
            <a:ext cx="3828267"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r>
              <a:rPr lang="ca-ES" sz="1800" dirty="0">
                <a:solidFill>
                  <a:schemeClr val="tx1">
                    <a:lumMod val="75000"/>
                    <a:lumOff val="25000"/>
                  </a:schemeClr>
                </a:solidFill>
                <a:latin typeface="Trebuchet MS" pitchFamily="34" charset="0"/>
              </a:rPr>
              <a:t>Toni Alarcón</a:t>
            </a:r>
          </a:p>
          <a:p>
            <a:r>
              <a:rPr lang="ca-ES" sz="1800" dirty="0" err="1">
                <a:solidFill>
                  <a:schemeClr val="tx1">
                    <a:lumMod val="75000"/>
                    <a:lumOff val="25000"/>
                  </a:schemeClr>
                </a:solidFill>
                <a:latin typeface="Trebuchet MS" pitchFamily="34" charset="0"/>
              </a:rPr>
              <a:t>Socio</a:t>
            </a:r>
            <a:r>
              <a:rPr lang="ca-ES" sz="1800" dirty="0">
                <a:solidFill>
                  <a:schemeClr val="tx1">
                    <a:lumMod val="75000"/>
                    <a:lumOff val="25000"/>
                  </a:schemeClr>
                </a:solidFill>
                <a:latin typeface="Trebuchet MS" pitchFamily="34" charset="0"/>
              </a:rPr>
              <a:t> y Consultor </a:t>
            </a:r>
            <a:r>
              <a:rPr lang="ca-ES" sz="1800" dirty="0" err="1">
                <a:solidFill>
                  <a:schemeClr val="tx1">
                    <a:lumMod val="75000"/>
                    <a:lumOff val="25000"/>
                  </a:schemeClr>
                </a:solidFill>
                <a:latin typeface="Trebuchet MS" pitchFamily="34" charset="0"/>
              </a:rPr>
              <a:t>Estratégico</a:t>
            </a:r>
            <a:r>
              <a:rPr lang="ca-ES" sz="1800" dirty="0">
                <a:solidFill>
                  <a:schemeClr val="tx1">
                    <a:lumMod val="75000"/>
                    <a:lumOff val="25000"/>
                  </a:schemeClr>
                </a:solidFill>
                <a:latin typeface="Trebuchet MS" pitchFamily="34" charset="0"/>
              </a:rPr>
              <a:t> de TI</a:t>
            </a:r>
          </a:p>
        </p:txBody>
      </p:sp>
      <p:sp>
        <p:nvSpPr>
          <p:cNvPr id="10" name="TextBox 9"/>
          <p:cNvSpPr txBox="1"/>
          <p:nvPr userDrawn="1"/>
        </p:nvSpPr>
        <p:spPr>
          <a:xfrm>
            <a:off x="5979463" y="3762374"/>
            <a:ext cx="3996304"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es-ES" sz="1800" dirty="0"/>
          </a:p>
          <a:p>
            <a:r>
              <a:rPr lang="es-ES" sz="1800" dirty="0"/>
              <a:t>………………………………..</a:t>
            </a:r>
          </a:p>
        </p:txBody>
      </p:sp>
      <p:sp>
        <p:nvSpPr>
          <p:cNvPr id="13" name="Picture Placeholder 12"/>
          <p:cNvSpPr>
            <a:spLocks noGrp="1"/>
          </p:cNvSpPr>
          <p:nvPr>
            <p:ph type="pic" sz="quarter" idx="10"/>
          </p:nvPr>
        </p:nvSpPr>
        <p:spPr>
          <a:xfrm>
            <a:off x="6391275" y="2466181"/>
            <a:ext cx="3086100" cy="785813"/>
          </a:xfrm>
          <a:prstGeom prst="rect">
            <a:avLst/>
          </a:prstGeom>
        </p:spPr>
        <p:txBody>
          <a:bodyPr/>
          <a:lstStyle>
            <a:lvl1pPr marL="0" indent="0">
              <a:buNone/>
              <a:defRPr/>
            </a:lvl1pPr>
          </a:lstStyle>
          <a:p>
            <a:endParaRPr lang="en-GB" dirty="0"/>
          </a:p>
        </p:txBody>
      </p:sp>
      <p:sp>
        <p:nvSpPr>
          <p:cNvPr id="14"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err="1"/>
              <a:t>Acuerdo</a:t>
            </a:r>
            <a:endParaRPr lang="en-GB" dirty="0"/>
          </a:p>
        </p:txBody>
      </p:sp>
      <p:pic>
        <p:nvPicPr>
          <p:cNvPr id="15" name="Picture 14"/>
          <p:cNvPicPr>
            <a:picLocks noChangeAspect="1"/>
          </p:cNvPicPr>
          <p:nvPr userDrawn="1"/>
        </p:nvPicPr>
        <p:blipFill>
          <a:blip r:embed="rId2"/>
          <a:stretch>
            <a:fillRect/>
          </a:stretch>
        </p:blipFill>
        <p:spPr>
          <a:xfrm>
            <a:off x="9717965" y="5987919"/>
            <a:ext cx="2286930" cy="601353"/>
          </a:xfrm>
          <a:prstGeom prst="rect">
            <a:avLst/>
          </a:prstGeom>
        </p:spPr>
      </p:pic>
      <p:sp>
        <p:nvSpPr>
          <p:cNvPr id="17" name="Text Placeholder 16"/>
          <p:cNvSpPr>
            <a:spLocks noGrp="1"/>
          </p:cNvSpPr>
          <p:nvPr>
            <p:ph type="body" sz="quarter" idx="11" hasCustomPrompt="1"/>
          </p:nvPr>
        </p:nvSpPr>
        <p:spPr>
          <a:xfrm>
            <a:off x="838200" y="1533525"/>
            <a:ext cx="10515600" cy="52387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En Barcelona a 21 de Mayo de 2014</a:t>
            </a:r>
            <a:endParaRPr lang="en-GB" dirty="0"/>
          </a:p>
        </p:txBody>
      </p:sp>
    </p:spTree>
    <p:extLst>
      <p:ext uri="{BB962C8B-B14F-4D97-AF65-F5344CB8AC3E}">
        <p14:creationId xmlns:p14="http://schemas.microsoft.com/office/powerpoint/2010/main" val="622605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110481" y="852784"/>
            <a:ext cx="6593418" cy="1733753"/>
          </a:xfrm>
          <a:prstGeom prst="rect">
            <a:avLst/>
          </a:prstGeom>
        </p:spPr>
      </p:pic>
      <p:sp>
        <p:nvSpPr>
          <p:cNvPr id="9" name="Text Placeholder 16"/>
          <p:cNvSpPr>
            <a:spLocks noGrp="1"/>
          </p:cNvSpPr>
          <p:nvPr>
            <p:ph type="body" sz="quarter" idx="11" hasCustomPrompt="1"/>
          </p:nvPr>
        </p:nvSpPr>
        <p:spPr>
          <a:xfrm>
            <a:off x="857250" y="3533775"/>
            <a:ext cx="10515600" cy="523875"/>
          </a:xfrm>
          <a:prstGeom prst="rect">
            <a:avLst/>
          </a:prstGeom>
        </p:spPr>
        <p:txBody>
          <a:bodyPr/>
          <a:lstStyle>
            <a:lvl1pPr marL="0" indent="0" algn="ctr">
              <a:buNone/>
              <a:defRPr sz="3600" baseline="0"/>
            </a:lvl1pPr>
            <a:lvl2pPr marL="457200" indent="0">
              <a:buNone/>
              <a:defRPr/>
            </a:lvl2pPr>
            <a:lvl3pPr marL="914400" indent="0">
              <a:buNone/>
              <a:defRPr/>
            </a:lvl3pPr>
            <a:lvl4pPr marL="1371600" indent="0">
              <a:buNone/>
              <a:defRPr/>
            </a:lvl4pPr>
            <a:lvl5pPr marL="1828800" indent="0">
              <a:buNone/>
              <a:defRPr/>
            </a:lvl5pPr>
          </a:lstStyle>
          <a:p>
            <a:pPr lvl="0"/>
            <a:r>
              <a:rPr lang="es-ES" dirty="0"/>
              <a:t>Muchas gracias por su confianza</a:t>
            </a:r>
            <a:endParaRPr lang="en-GB" dirty="0"/>
          </a:p>
        </p:txBody>
      </p:sp>
    </p:spTree>
    <p:extLst>
      <p:ext uri="{BB962C8B-B14F-4D97-AF65-F5344CB8AC3E}">
        <p14:creationId xmlns:p14="http://schemas.microsoft.com/office/powerpoint/2010/main" val="2968553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Resumen ejecutivo</a:t>
            </a:r>
            <a:endParaRPr lang="en-GB" dirty="0"/>
          </a:p>
        </p:txBody>
      </p:sp>
      <p:pic>
        <p:nvPicPr>
          <p:cNvPr id="2050" name="Picture 2" descr="http://icons.iconarchive.com/icons/visualpharm/icons8-metro-style/256/Printed-Matter-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26953" y="2512619"/>
            <a:ext cx="1367623" cy="136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7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erta técn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Oferta técnica</a:t>
            </a:r>
            <a:endParaRPr lang="en-GB" dirty="0"/>
          </a:p>
        </p:txBody>
      </p:sp>
      <p:pic>
        <p:nvPicPr>
          <p:cNvPr id="1028" name="Picture 4" descr="http://icons.iconarchive.com/icons/visualpharm/icons8-metro-style/128/Accounting-Purchase-order-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01165" y="2597107"/>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84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alificación y referencias">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Cualificación y referencias</a:t>
            </a:r>
            <a:endParaRPr lang="en-GB" dirty="0"/>
          </a:p>
        </p:txBody>
      </p:sp>
      <p:pic>
        <p:nvPicPr>
          <p:cNvPr id="4098" name="Picture 2" descr="http://icons.iconarchive.com/icons/visualpharm/icons8-metro-style/512/Business-Diploma2-icon.png"/>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60653" y="2556596"/>
            <a:ext cx="1300223" cy="130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aloración económ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Valoración económica</a:t>
            </a:r>
            <a:endParaRPr lang="en-GB" dirty="0"/>
          </a:p>
        </p:txBody>
      </p:sp>
      <p:pic>
        <p:nvPicPr>
          <p:cNvPr id="3074" name="Picture 2" descr="http://icons.iconarchive.com/icons/visualpharm/icons8-metro-style/256/Payment-Methods-Check-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0052" y="2585995"/>
            <a:ext cx="1241425"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53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06801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3857364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415364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resenters">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2008798"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5" name="Text Placeholder 2"/>
          <p:cNvSpPr>
            <a:spLocks noGrp="1"/>
          </p:cNvSpPr>
          <p:nvPr>
            <p:ph type="body" sz="quarter" idx="11" hasCustomPrompt="1"/>
          </p:nvPr>
        </p:nvSpPr>
        <p:spPr>
          <a:xfrm>
            <a:off x="2008798"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6" name="Text Placeholder 2"/>
          <p:cNvSpPr>
            <a:spLocks noGrp="1"/>
          </p:cNvSpPr>
          <p:nvPr>
            <p:ph type="body" sz="quarter" idx="12" hasCustomPrompt="1"/>
          </p:nvPr>
        </p:nvSpPr>
        <p:spPr>
          <a:xfrm>
            <a:off x="2313354"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7"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936631"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0" name="Text Placeholder 2"/>
          <p:cNvSpPr>
            <a:spLocks noGrp="1"/>
          </p:cNvSpPr>
          <p:nvPr>
            <p:ph type="body" sz="quarter" idx="13" hasCustomPrompt="1"/>
          </p:nvPr>
        </p:nvSpPr>
        <p:spPr>
          <a:xfrm>
            <a:off x="6901229"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31" name="Text Placeholder 2"/>
          <p:cNvSpPr>
            <a:spLocks noGrp="1"/>
          </p:cNvSpPr>
          <p:nvPr>
            <p:ph type="body" sz="quarter" idx="14" hasCustomPrompt="1"/>
          </p:nvPr>
        </p:nvSpPr>
        <p:spPr>
          <a:xfrm>
            <a:off x="6901229"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2" name="Text Placeholder 2"/>
          <p:cNvSpPr>
            <a:spLocks noGrp="1"/>
          </p:cNvSpPr>
          <p:nvPr>
            <p:ph type="body" sz="quarter" idx="15" hasCustomPrompt="1"/>
          </p:nvPr>
        </p:nvSpPr>
        <p:spPr>
          <a:xfrm>
            <a:off x="7205785"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829062"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02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9303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7705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768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Presenters">
    <p:spTree>
      <p:nvGrpSpPr>
        <p:cNvPr id="1" name=""/>
        <p:cNvGrpSpPr/>
        <p:nvPr/>
      </p:nvGrpSpPr>
      <p:grpSpPr>
        <a:xfrm>
          <a:off x="0" y="0"/>
          <a:ext cx="0" cy="0"/>
          <a:chOff x="0" y="0"/>
          <a:chExt cx="0" cy="0"/>
        </a:xfrm>
      </p:grpSpPr>
      <p:sp>
        <p:nvSpPr>
          <p:cNvPr id="20" name="Text Placeholder 2"/>
          <p:cNvSpPr>
            <a:spLocks noGrp="1"/>
          </p:cNvSpPr>
          <p:nvPr>
            <p:ph type="body" sz="quarter" idx="10" hasCustomPrompt="1"/>
          </p:nvPr>
        </p:nvSpPr>
        <p:spPr>
          <a:xfrm>
            <a:off x="553824"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21" name="Text Placeholder 2"/>
          <p:cNvSpPr>
            <a:spLocks noGrp="1"/>
          </p:cNvSpPr>
          <p:nvPr>
            <p:ph type="body" sz="quarter" idx="11" hasCustomPrompt="1"/>
          </p:nvPr>
        </p:nvSpPr>
        <p:spPr>
          <a:xfrm>
            <a:off x="553824"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22" name="Text Placeholder 2"/>
          <p:cNvSpPr>
            <a:spLocks noGrp="1"/>
          </p:cNvSpPr>
          <p:nvPr>
            <p:ph type="body" sz="quarter" idx="12" hasCustomPrompt="1"/>
          </p:nvPr>
        </p:nvSpPr>
        <p:spPr>
          <a:xfrm>
            <a:off x="858380"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2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1657"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Placeholder 2"/>
          <p:cNvSpPr>
            <a:spLocks noGrp="1"/>
          </p:cNvSpPr>
          <p:nvPr>
            <p:ph type="body" sz="quarter" idx="13" hasCustomPrompt="1"/>
          </p:nvPr>
        </p:nvSpPr>
        <p:spPr>
          <a:xfrm>
            <a:off x="4389127"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29" name="Text Placeholder 2"/>
          <p:cNvSpPr>
            <a:spLocks noGrp="1"/>
          </p:cNvSpPr>
          <p:nvPr>
            <p:ph type="body" sz="quarter" idx="14" hasCustomPrompt="1"/>
          </p:nvPr>
        </p:nvSpPr>
        <p:spPr>
          <a:xfrm>
            <a:off x="4389127"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0" name="Text Placeholder 2"/>
          <p:cNvSpPr>
            <a:spLocks noGrp="1"/>
          </p:cNvSpPr>
          <p:nvPr>
            <p:ph type="body" sz="quarter" idx="15" hasCustomPrompt="1"/>
          </p:nvPr>
        </p:nvSpPr>
        <p:spPr>
          <a:xfrm>
            <a:off x="4693683"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1"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316960"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
          <p:cNvSpPr>
            <a:spLocks noGrp="1"/>
          </p:cNvSpPr>
          <p:nvPr>
            <p:ph type="body" sz="quarter" idx="16" hasCustomPrompt="1"/>
          </p:nvPr>
        </p:nvSpPr>
        <p:spPr>
          <a:xfrm>
            <a:off x="8224430" y="3402045"/>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3</a:t>
            </a:r>
          </a:p>
        </p:txBody>
      </p:sp>
      <p:sp>
        <p:nvSpPr>
          <p:cNvPr id="34" name="Text Placeholder 2"/>
          <p:cNvSpPr>
            <a:spLocks noGrp="1"/>
          </p:cNvSpPr>
          <p:nvPr>
            <p:ph type="body" sz="quarter" idx="17" hasCustomPrompt="1"/>
          </p:nvPr>
        </p:nvSpPr>
        <p:spPr>
          <a:xfrm>
            <a:off x="8224430" y="3932533"/>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5" name="Text Placeholder 2"/>
          <p:cNvSpPr>
            <a:spLocks noGrp="1"/>
          </p:cNvSpPr>
          <p:nvPr>
            <p:ph type="body" sz="quarter" idx="18" hasCustomPrompt="1"/>
          </p:nvPr>
        </p:nvSpPr>
        <p:spPr>
          <a:xfrm>
            <a:off x="8528986" y="4967111"/>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6"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52263" y="4906249"/>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9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97175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509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46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223036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5688" y="1641230"/>
            <a:ext cx="4102100" cy="4556369"/>
          </a:xfrm>
          <a:prstGeom prst="rect">
            <a:avLst/>
          </a:prstGeom>
        </p:spPr>
        <p:txBody>
          <a:bodyPr/>
          <a:lstStyle>
            <a:lvl1pPr marL="0" indent="0">
              <a:buFontTx/>
              <a:buNone/>
              <a:defRPr sz="2000" baseline="0"/>
            </a:lvl1pPr>
            <a:lvl2pPr marL="457200" indent="0">
              <a:buFontTx/>
              <a:buNone/>
              <a:defRPr sz="1600"/>
            </a:lvl2pPr>
            <a:lvl3pPr marL="914400" indent="0">
              <a:buFontTx/>
              <a:buNone/>
              <a:defRPr/>
            </a:lvl3pPr>
            <a:lvl4pPr marL="1371600" indent="0">
              <a:buFontTx/>
              <a:buNone/>
              <a:defRPr/>
            </a:lvl4pPr>
            <a:lvl5pPr marL="1828800" indent="0">
              <a:buFontTx/>
              <a:buNone/>
              <a:defRPr/>
            </a:lvl5pPr>
          </a:lstStyle>
          <a:p>
            <a:pPr lvl="0"/>
            <a:r>
              <a:rPr lang="en-US" dirty="0"/>
              <a:t>Item 1</a:t>
            </a:r>
          </a:p>
          <a:p>
            <a:pPr lvl="1"/>
            <a:r>
              <a:rPr lang="en-US" dirty="0"/>
              <a:t>Item 1.1</a:t>
            </a:r>
          </a:p>
          <a:p>
            <a:pPr lvl="1"/>
            <a:r>
              <a:rPr lang="en-US" dirty="0"/>
              <a:t>Item 1.2</a:t>
            </a:r>
          </a:p>
          <a:p>
            <a:pPr lvl="0"/>
            <a:r>
              <a:rPr lang="en-US" dirty="0"/>
              <a:t>Item 2</a:t>
            </a:r>
          </a:p>
          <a:p>
            <a:pPr lvl="1"/>
            <a:r>
              <a:rPr lang="en-US" dirty="0"/>
              <a:t>Item 2.1</a:t>
            </a:r>
          </a:p>
          <a:p>
            <a:pPr lvl="1"/>
            <a:r>
              <a:rPr lang="en-US" dirty="0"/>
              <a:t>Item 2.2</a:t>
            </a:r>
          </a:p>
          <a:p>
            <a:pPr lvl="1"/>
            <a:r>
              <a:rPr lang="en-US" dirty="0"/>
              <a:t>Item 2.3</a:t>
            </a:r>
          </a:p>
          <a:p>
            <a:pPr lvl="0"/>
            <a:r>
              <a:rPr lang="en-US" dirty="0"/>
              <a:t>Item 3</a:t>
            </a:r>
          </a:p>
          <a:p>
            <a:pPr lvl="1"/>
            <a:r>
              <a:rPr lang="en-US" dirty="0"/>
              <a:t>Item 3.1</a:t>
            </a:r>
          </a:p>
          <a:p>
            <a:pPr lvl="1"/>
            <a:r>
              <a:rPr lang="en-US" dirty="0"/>
              <a:t>Item 3.2</a:t>
            </a:r>
          </a:p>
          <a:p>
            <a:pPr lvl="0"/>
            <a:r>
              <a:rPr lang="en-US" dirty="0" err="1"/>
              <a:t>Resumen</a:t>
            </a:r>
            <a:endParaRPr lang="en-US" dirty="0"/>
          </a:p>
          <a:p>
            <a:pPr lvl="1"/>
            <a:r>
              <a:rPr lang="en-US" dirty="0" err="1"/>
              <a:t>Conclusiones</a:t>
            </a:r>
            <a:endParaRPr lang="en-US" dirty="0"/>
          </a:p>
        </p:txBody>
      </p:sp>
      <p:sp>
        <p:nvSpPr>
          <p:cNvPr id="6" name="Text Placeholder 5"/>
          <p:cNvSpPr>
            <a:spLocks noGrp="1"/>
          </p:cNvSpPr>
          <p:nvPr>
            <p:ph type="body" sz="quarter" idx="11" hasCustomPrompt="1"/>
          </p:nvPr>
        </p:nvSpPr>
        <p:spPr>
          <a:xfrm>
            <a:off x="52593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1</a:t>
            </a:r>
            <a:endParaRPr lang="en-GB" dirty="0"/>
          </a:p>
        </p:txBody>
      </p:sp>
      <p:sp>
        <p:nvSpPr>
          <p:cNvPr id="8" name="Text Placeholder 7"/>
          <p:cNvSpPr>
            <a:spLocks noGrp="1"/>
          </p:cNvSpPr>
          <p:nvPr>
            <p:ph type="body" sz="quarter" idx="12" hasCustomPrompt="1"/>
          </p:nvPr>
        </p:nvSpPr>
        <p:spPr>
          <a:xfrm>
            <a:off x="52593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1</a:t>
            </a:r>
            <a:endParaRPr lang="en-GB" dirty="0"/>
          </a:p>
        </p:txBody>
      </p:sp>
      <p:sp>
        <p:nvSpPr>
          <p:cNvPr id="11" name="Text Placeholder 5"/>
          <p:cNvSpPr>
            <a:spLocks noGrp="1"/>
          </p:cNvSpPr>
          <p:nvPr>
            <p:ph type="body" sz="quarter" idx="13" hasCustomPrompt="1"/>
          </p:nvPr>
        </p:nvSpPr>
        <p:spPr>
          <a:xfrm>
            <a:off x="80268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2</a:t>
            </a:r>
            <a:endParaRPr lang="en-GB" dirty="0"/>
          </a:p>
        </p:txBody>
      </p:sp>
      <p:sp>
        <p:nvSpPr>
          <p:cNvPr id="12" name="Text Placeholder 7"/>
          <p:cNvSpPr>
            <a:spLocks noGrp="1"/>
          </p:cNvSpPr>
          <p:nvPr>
            <p:ph type="body" sz="quarter" idx="14" hasCustomPrompt="1"/>
          </p:nvPr>
        </p:nvSpPr>
        <p:spPr>
          <a:xfrm>
            <a:off x="80268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3" name="Text Placeholder 5"/>
          <p:cNvSpPr>
            <a:spLocks noGrp="1"/>
          </p:cNvSpPr>
          <p:nvPr>
            <p:ph type="body" sz="quarter" idx="15" hasCustomPrompt="1"/>
          </p:nvPr>
        </p:nvSpPr>
        <p:spPr>
          <a:xfrm>
            <a:off x="52593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3</a:t>
            </a:r>
            <a:endParaRPr lang="en-GB" dirty="0"/>
          </a:p>
        </p:txBody>
      </p:sp>
      <p:sp>
        <p:nvSpPr>
          <p:cNvPr id="14" name="Text Placeholder 7"/>
          <p:cNvSpPr>
            <a:spLocks noGrp="1"/>
          </p:cNvSpPr>
          <p:nvPr>
            <p:ph type="body" sz="quarter" idx="16" hasCustomPrompt="1"/>
          </p:nvPr>
        </p:nvSpPr>
        <p:spPr>
          <a:xfrm>
            <a:off x="5259388" y="4110160"/>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5" name="Text Placeholder 5"/>
          <p:cNvSpPr>
            <a:spLocks noGrp="1"/>
          </p:cNvSpPr>
          <p:nvPr>
            <p:ph type="body" sz="quarter" idx="17" hasCustomPrompt="1"/>
          </p:nvPr>
        </p:nvSpPr>
        <p:spPr>
          <a:xfrm>
            <a:off x="80268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a:t>Resumen</a:t>
            </a:r>
            <a:endParaRPr lang="en-GB" dirty="0"/>
          </a:p>
        </p:txBody>
      </p:sp>
      <p:sp>
        <p:nvSpPr>
          <p:cNvPr id="16" name="Text Placeholder 7"/>
          <p:cNvSpPr>
            <a:spLocks noGrp="1"/>
          </p:cNvSpPr>
          <p:nvPr>
            <p:ph type="body" sz="quarter" idx="18" hasCustomPrompt="1"/>
          </p:nvPr>
        </p:nvSpPr>
        <p:spPr>
          <a:xfrm>
            <a:off x="8026888" y="4110160"/>
            <a:ext cx="2697162" cy="2023819"/>
          </a:xfrm>
          <a:prstGeom prst="rect">
            <a:avLst/>
          </a:prstGeom>
        </p:spPr>
        <p:txBody>
          <a:bodyPr/>
          <a:lstStyle>
            <a:lvl1pPr marL="0" indent="0">
              <a:buNone/>
              <a:defRPr sz="2400" baseline="0">
                <a:solidFill>
                  <a:schemeClr val="bg1"/>
                </a:solidFill>
              </a:defRPr>
            </a:lvl1pPr>
          </a:lstStyle>
          <a:p>
            <a:pPr lvl="0"/>
            <a:r>
              <a:rPr lang="es-ES" dirty="0"/>
              <a:t>conclusiones</a:t>
            </a:r>
            <a:endParaRPr lang="en-GB" dirty="0"/>
          </a:p>
        </p:txBody>
      </p:sp>
      <p:sp>
        <p:nvSpPr>
          <p:cNvPr id="3" name="Text Placeholder 2"/>
          <p:cNvSpPr>
            <a:spLocks noGrp="1"/>
          </p:cNvSpPr>
          <p:nvPr>
            <p:ph type="body" sz="quarter" idx="19" hasCustomPrompt="1"/>
          </p:nvPr>
        </p:nvSpPr>
        <p:spPr>
          <a:xfrm>
            <a:off x="985350" y="801000"/>
            <a:ext cx="4172438" cy="840230"/>
          </a:xfrm>
          <a:prstGeom prst="rect">
            <a:avLst/>
          </a:prstGeom>
        </p:spPr>
        <p:txBody>
          <a:bodyPr vert="horz" wrap="square" lIns="91440" tIns="45720" rIns="91440" bIns="45720" rtlCol="0" anchor="ctr">
            <a:spAutoFit/>
          </a:bodyPr>
          <a:lstStyle>
            <a:lvl1pPr marL="228600" indent="-228600">
              <a:buNone/>
              <a:defRPr lang="es-ES" sz="5400" dirty="0">
                <a:solidFill>
                  <a:srgbClr val="C00000"/>
                </a:solidFill>
              </a:defRPr>
            </a:lvl1pPr>
          </a:lstStyle>
          <a:p>
            <a:pPr marL="0" lvl="0" indent="0">
              <a:spcBef>
                <a:spcPts val="1224"/>
              </a:spcBef>
              <a:buClr>
                <a:schemeClr val="tx1"/>
              </a:buClr>
            </a:pPr>
            <a:r>
              <a:rPr lang="es-ES" dirty="0"/>
              <a:t>Agenda</a:t>
            </a:r>
          </a:p>
        </p:txBody>
      </p:sp>
    </p:spTree>
    <p:extLst>
      <p:ext uri="{BB962C8B-B14F-4D97-AF65-F5344CB8AC3E}">
        <p14:creationId xmlns:p14="http://schemas.microsoft.com/office/powerpoint/2010/main" val="334523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6.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theme" Target="../theme/theme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userDrawn="1"/>
        </p:nvCxnSpPr>
        <p:spPr>
          <a:xfrm flipH="1">
            <a:off x="7810610" y="1984076"/>
            <a:ext cx="17252" cy="2889849"/>
          </a:xfrm>
          <a:prstGeom prst="line">
            <a:avLst/>
          </a:prstGeom>
          <a:ln>
            <a:solidFill>
              <a:srgbClr val="42424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stretch>
            <a:fillRect/>
          </a:stretch>
        </p:blipFill>
        <p:spPr>
          <a:xfrm>
            <a:off x="808982" y="1639176"/>
            <a:ext cx="6593418" cy="1733753"/>
          </a:xfrm>
          <a:prstGeom prst="rect">
            <a:avLst/>
          </a:prstGeom>
        </p:spPr>
      </p:pic>
      <p:pic>
        <p:nvPicPr>
          <p:cNvPr id="12" name="Picture 2" descr="http://www.cnp.net/images/Microsoft%20Gold%20Logo-%20New.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8342" y="2976955"/>
            <a:ext cx="3091287" cy="88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3049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a:stretch>
            <a:fillRect/>
          </a:stretch>
        </p:blipFill>
        <p:spPr>
          <a:xfrm>
            <a:off x="3110481" y="852784"/>
            <a:ext cx="6593418" cy="1733753"/>
          </a:xfrm>
          <a:prstGeom prst="rect">
            <a:avLst/>
          </a:prstGeom>
        </p:spPr>
      </p:pic>
    </p:spTree>
    <p:extLst>
      <p:ext uri="{BB962C8B-B14F-4D97-AF65-F5344CB8AC3E}">
        <p14:creationId xmlns:p14="http://schemas.microsoft.com/office/powerpoint/2010/main" val="716934511"/>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2001902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 id="214748368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stretch>
            <a:fillRect/>
          </a:stretch>
        </p:blipFill>
        <p:spPr>
          <a:xfrm>
            <a:off x="8303835" y="5520087"/>
            <a:ext cx="2286930" cy="601353"/>
          </a:xfrm>
          <a:prstGeom prst="rect">
            <a:avLst/>
          </a:prstGeom>
        </p:spPr>
      </p:pic>
      <p:sp>
        <p:nvSpPr>
          <p:cNvPr id="9" name="Text Placeholder 3"/>
          <p:cNvSpPr txBox="1">
            <a:spLocks/>
          </p:cNvSpPr>
          <p:nvPr userDrawn="1"/>
        </p:nvSpPr>
        <p:spPr>
          <a:xfrm>
            <a:off x="5258133" y="732318"/>
            <a:ext cx="2697480" cy="2697480"/>
          </a:xfrm>
          <a:prstGeom prst="rect">
            <a:avLst/>
          </a:prstGeom>
          <a:solidFill>
            <a:srgbClr val="C00000"/>
          </a:solidFill>
        </p:spPr>
        <p:txBody>
          <a:bodyPr vert="horz" wrap="square" lIns="91440" tIns="146304" rIns="91440" bIns="146304" rtlCol="0" anchor="t">
            <a:noAutofit/>
          </a:bodyPr>
          <a:lstStyle>
            <a:defPPr>
              <a:defRPr lang="es-ES_tradnl"/>
            </a:defPPr>
            <a:lvl1pPr marL="0" indent="0" algn="ctr" defTabSz="914400" rtl="0" eaLnBrk="1" latinLnBrk="0" hangingPunct="1">
              <a:spcBef>
                <a:spcPts val="1224"/>
              </a:spcBef>
              <a:buClr>
                <a:schemeClr val="tx1"/>
              </a:buClr>
              <a:buFont typeface="Wingdings" pitchFamily="2" charset="2"/>
              <a:buNone/>
              <a:defRPr sz="4000" kern="1200">
                <a:solidFill>
                  <a:schemeClr val="tx1"/>
                </a:solidFill>
                <a:latin typeface="+mn-lt"/>
                <a:ea typeface="+mn-ea"/>
                <a:cs typeface="+mn-cs"/>
              </a:defRPr>
            </a:lvl1pPr>
            <a:lvl2pPr marL="0" indent="0" algn="l" defTabSz="914400" rtl="0" eaLnBrk="1" latinLnBrk="0" hangingPunct="1">
              <a:spcBef>
                <a:spcPts val="1080"/>
              </a:spcBef>
              <a:buNone/>
              <a:defRPr sz="2000" kern="1200">
                <a:solidFill>
                  <a:schemeClr val="tx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600" dirty="0">
              <a:solidFill>
                <a:schemeClr val="bg1"/>
              </a:solidFill>
              <a:latin typeface="Segoe UI" panose="020B0502040204020203" pitchFamily="34" charset="0"/>
              <a:cs typeface="Segoe UI" panose="020B0502040204020203" pitchFamily="34" charset="0"/>
            </a:endParaRPr>
          </a:p>
        </p:txBody>
      </p:sp>
      <p:sp>
        <p:nvSpPr>
          <p:cNvPr id="10" name="Text Placeholder 3"/>
          <p:cNvSpPr txBox="1">
            <a:spLocks/>
          </p:cNvSpPr>
          <p:nvPr userDrawn="1"/>
        </p:nvSpPr>
        <p:spPr>
          <a:xfrm>
            <a:off x="8009270" y="732318"/>
            <a:ext cx="2743200" cy="2697480"/>
          </a:xfrm>
          <a:prstGeom prst="rect">
            <a:avLst/>
          </a:prstGeom>
          <a:solidFill>
            <a:schemeClr val="bg2">
              <a:lumMod val="50000"/>
            </a:schemeClr>
          </a:solidFill>
        </p:spPr>
        <p:txBody>
          <a:bodyPr vert="horz" wrap="square" lIns="91440" tIns="146304" rIns="91440" bIns="146304" rtlCol="0" anchor="t">
            <a:noAutofit/>
          </a:bodyPr>
          <a:lstStyle>
            <a:defPPr>
              <a:defRPr lang="es-ES_tradnl"/>
            </a:defPPr>
            <a:lvl1pPr marL="0" indent="0" algn="r" defTabSz="914400" rtl="0" eaLnBrk="1" latinLnBrk="0" hangingPunct="1">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spcBef>
                <a:spcPts val="1080"/>
              </a:spcBef>
              <a:buNone/>
              <a:defRPr sz="2000" kern="1200">
                <a:solidFill>
                  <a:schemeClr val="bg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1" name="Text Placeholder 3"/>
          <p:cNvSpPr txBox="1">
            <a:spLocks/>
          </p:cNvSpPr>
          <p:nvPr userDrawn="1"/>
        </p:nvSpPr>
        <p:spPr>
          <a:xfrm>
            <a:off x="5258133" y="3477106"/>
            <a:ext cx="2697480" cy="2743200"/>
          </a:xfrm>
          <a:prstGeom prst="rect">
            <a:avLst/>
          </a:prstGeom>
          <a:solidFill>
            <a:schemeClr val="bg2">
              <a:lumMod val="7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2" name="Text Placeholder 3"/>
          <p:cNvSpPr txBox="1">
            <a:spLocks/>
          </p:cNvSpPr>
          <p:nvPr userDrawn="1"/>
        </p:nvSpPr>
        <p:spPr>
          <a:xfrm>
            <a:off x="8009270" y="3477106"/>
            <a:ext cx="2743200" cy="2743200"/>
          </a:xfrm>
          <a:prstGeom prst="rect">
            <a:avLst/>
          </a:prstGeom>
          <a:solidFill>
            <a:schemeClr val="bg2">
              <a:lumMod val="2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dirty="0"/>
          </a:p>
        </p:txBody>
      </p:sp>
    </p:spTree>
    <p:extLst>
      <p:ext uri="{BB962C8B-B14F-4D97-AF65-F5344CB8AC3E}">
        <p14:creationId xmlns:p14="http://schemas.microsoft.com/office/powerpoint/2010/main" val="225459495"/>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9" name="Rectangle 8"/>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extLst>
      <p:ext uri="{BB962C8B-B14F-4D97-AF65-F5344CB8AC3E}">
        <p14:creationId xmlns:p14="http://schemas.microsoft.com/office/powerpoint/2010/main" val="2018609451"/>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71" r:id="rId4"/>
    <p:sldLayoutId id="2147483672" r:id="rId5"/>
    <p:sldLayoutId id="2147483673" r:id="rId6"/>
    <p:sldLayoutId id="214748367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5582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85" r:id="rId3"/>
    <p:sldLayoutId id="2147483686" r:id="rId4"/>
    <p:sldLayoutId id="2147483687" r:id="rId5"/>
    <p:sldLayoutId id="2147483688" r:id="rId6"/>
    <p:sldLayoutId id="2147483692" r:id="rId7"/>
    <p:sldLayoutId id="2147483691" r:id="rId8"/>
    <p:sldLayoutId id="2147483689" r:id="rId9"/>
    <p:sldLayoutId id="2147483690"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Arquitectura de Softwar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1450"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esarollo portale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83012"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fraestructura de sistemas"/>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66136"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oluciones Clou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24574"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artner.microsoft.com/binary/global/30000140?FileID=9152365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23286" y="5058148"/>
            <a:ext cx="2085975" cy="542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7"/>
          <a:stretch>
            <a:fillRect/>
          </a:stretch>
        </p:blipFill>
        <p:spPr>
          <a:xfrm>
            <a:off x="1441450" y="1639176"/>
            <a:ext cx="6593418" cy="1733753"/>
          </a:xfrm>
          <a:prstGeom prst="rect">
            <a:avLst/>
          </a:prstGeom>
        </p:spPr>
      </p:pic>
    </p:spTree>
    <p:extLst>
      <p:ext uri="{BB962C8B-B14F-4D97-AF65-F5344CB8AC3E}">
        <p14:creationId xmlns:p14="http://schemas.microsoft.com/office/powerpoint/2010/main" val="2450227952"/>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6632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30.xml"/><Relationship Id="rId5" Type="http://schemas.openxmlformats.org/officeDocument/2006/relationships/hyperlink" Target="http://www.2ality.com/2016/01/ecmascript-2016.html" TargetMode="External"/><Relationship Id="rId4" Type="http://schemas.openxmlformats.org/officeDocument/2006/relationships/hyperlink" Target="https://www.typescriptlang.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hyperlink" Target="https://babeljs.io/docs/setup/#webpack" TargetMode="Externa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hyperlink" Target="http://webpack.github.io/docs/what-is-webpack.html" TargetMode="Externa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hyperlink" Target="https://www.npmjs.com/package/browser-sync-webpack-plugin" TargetMode="External"/><Relationship Id="rId2" Type="http://schemas.openxmlformats.org/officeDocument/2006/relationships/hyperlink" Target="http://webpack.github.io/docs/hot-module-replacement-with-webpack.html" TargetMode="Externa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angularjs.org/guide/controller" TargetMode="Externa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hyperlink" Target="https://karma-runner.github.io/0.13/intro/installation.html" TargetMode="Externa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johnpapa/angular-styleguide/blob/master/a1/README.md" TargetMode="Externa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hyperlink" Target="https://www.themoviedb.org/documentation/api" TargetMode="External"/><Relationship Id="rId2" Type="http://schemas.openxmlformats.org/officeDocument/2006/relationships/hyperlink" Target="https://docs.angularjs.org/api/ng/service/$q" TargetMode="External"/><Relationship Id="rId1" Type="http://schemas.openxmlformats.org/officeDocument/2006/relationships/slideLayout" Target="../slideLayouts/slideLayout28.xml"/><Relationship Id="rId4" Type="http://schemas.openxmlformats.org/officeDocument/2006/relationships/hyperlink" Target="http://api.themoviedb.org/3/discover/movie?sort_by=popularity.desc&amp;api_key=ba7dc0d5812ddda58e32b566e91d4688"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docs.angularjs.org/guide/filter" TargetMode="Externa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jpe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30.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jpe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hyperlink" Target="https://gist.github.com/Turbo87/e8e941e68308d3b40ef6" TargetMode="External"/><Relationship Id="rId2" Type="http://schemas.openxmlformats.org/officeDocument/2006/relationships/hyperlink" Target="https://webpack.github.io/docs/stylesheets.html" TargetMode="Externa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Introducción al desarrollo web actual</a:t>
            </a:r>
          </a:p>
        </p:txBody>
      </p:sp>
      <p:sp>
        <p:nvSpPr>
          <p:cNvPr id="3" name="Text Placeholder 2"/>
          <p:cNvSpPr>
            <a:spLocks noGrp="1"/>
          </p:cNvSpPr>
          <p:nvPr>
            <p:ph type="body" sz="quarter" idx="10"/>
          </p:nvPr>
        </p:nvSpPr>
        <p:spPr>
          <a:xfrm>
            <a:off x="808980" y="4715846"/>
            <a:ext cx="6741150" cy="369332"/>
          </a:xfrm>
        </p:spPr>
        <p:txBody>
          <a:bodyPr/>
          <a:lstStyle/>
          <a:p>
            <a:r>
              <a:rPr lang="es-ES" dirty="0"/>
              <a:t>Workshop</a:t>
            </a:r>
          </a:p>
        </p:txBody>
      </p:sp>
    </p:spTree>
    <p:extLst>
      <p:ext uri="{BB962C8B-B14F-4D97-AF65-F5344CB8AC3E}">
        <p14:creationId xmlns:p14="http://schemas.microsoft.com/office/powerpoint/2010/main" val="345246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1875"/>
          </a:xfrm>
        </p:spPr>
        <p:txBody>
          <a:bodyPr/>
          <a:lstStyle/>
          <a:p>
            <a:r>
              <a:rPr lang="es-ES" dirty="0"/>
              <a:t>Particularidades </a:t>
            </a:r>
            <a:r>
              <a:rPr lang="es-ES" dirty="0" err="1"/>
              <a:t>Js</a:t>
            </a:r>
            <a:r>
              <a:rPr lang="es-ES" dirty="0"/>
              <a:t>. Libertad</a:t>
            </a:r>
          </a:p>
        </p:txBody>
      </p:sp>
      <p:sp>
        <p:nvSpPr>
          <p:cNvPr id="3" name="Marcador de contenido 2"/>
          <p:cNvSpPr>
            <a:spLocks noGrp="1"/>
          </p:cNvSpPr>
          <p:nvPr>
            <p:ph idx="1"/>
          </p:nvPr>
        </p:nvSpPr>
        <p:spPr/>
        <p:txBody>
          <a:bodyPr/>
          <a:lstStyle/>
          <a:p>
            <a:r>
              <a:rPr lang="es-ES" sz="2000" dirty="0"/>
              <a:t>Corre por internet una vieja broma que dice "JavaScript </a:t>
            </a:r>
            <a:r>
              <a:rPr lang="es-ES" sz="2000" dirty="0" err="1"/>
              <a:t>is</a:t>
            </a:r>
            <a:r>
              <a:rPr lang="es-ES" sz="2000" dirty="0"/>
              <a:t> </a:t>
            </a:r>
            <a:r>
              <a:rPr lang="es-ES" sz="2000" dirty="0" err="1"/>
              <a:t>the</a:t>
            </a:r>
            <a:r>
              <a:rPr lang="es-ES" sz="2000" dirty="0"/>
              <a:t> </a:t>
            </a:r>
            <a:r>
              <a:rPr lang="es-ES" sz="2000" dirty="0" err="1"/>
              <a:t>only</a:t>
            </a:r>
            <a:r>
              <a:rPr lang="es-ES" sz="2000" dirty="0"/>
              <a:t> </a:t>
            </a:r>
            <a:r>
              <a:rPr lang="es-ES" sz="2000" dirty="0" err="1"/>
              <a:t>language</a:t>
            </a:r>
            <a:r>
              <a:rPr lang="es-ES" sz="2000" dirty="0"/>
              <a:t> </a:t>
            </a:r>
            <a:r>
              <a:rPr lang="es-ES" sz="2000" dirty="0" err="1"/>
              <a:t>developers</a:t>
            </a:r>
            <a:r>
              <a:rPr lang="es-ES" sz="2000" dirty="0"/>
              <a:t> </a:t>
            </a:r>
            <a:r>
              <a:rPr lang="es-ES" sz="2000" dirty="0" err="1"/>
              <a:t>don't</a:t>
            </a:r>
            <a:r>
              <a:rPr lang="es-ES" sz="2000" dirty="0"/>
              <a:t> </a:t>
            </a:r>
            <a:r>
              <a:rPr lang="es-ES" sz="2000" dirty="0" err="1"/>
              <a:t>learn</a:t>
            </a:r>
            <a:r>
              <a:rPr lang="es-ES" sz="2000" dirty="0"/>
              <a:t> to use </a:t>
            </a:r>
            <a:r>
              <a:rPr lang="es-ES" sz="2000" dirty="0" err="1"/>
              <a:t>before</a:t>
            </a:r>
            <a:r>
              <a:rPr lang="es-ES" sz="2000" dirty="0"/>
              <a:t> </a:t>
            </a:r>
            <a:r>
              <a:rPr lang="es-ES" sz="2000" dirty="0" err="1"/>
              <a:t>using</a:t>
            </a:r>
            <a:r>
              <a:rPr lang="es-ES" sz="2000" dirty="0"/>
              <a:t> </a:t>
            </a:r>
            <a:r>
              <a:rPr lang="es-ES" sz="2000" dirty="0" err="1"/>
              <a:t>it</a:t>
            </a:r>
            <a:r>
              <a:rPr lang="es-ES" sz="2000" dirty="0"/>
              <a:t>." Puede ser una broma pero tiene algo de verdad. </a:t>
            </a:r>
            <a:r>
              <a:rPr lang="es-ES" sz="2000" dirty="0" err="1"/>
              <a:t>Javascript</a:t>
            </a:r>
            <a:r>
              <a:rPr lang="es-ES" sz="2000" dirty="0"/>
              <a:t> ha sido ampliamente usado y abusado. Se ha usado muy mal durante mucho tiempo ha tenido muy mala fama. Al ser un lenguaje tan "libre" permite hacer muchísimas cosas de formas diferentes y muchas de forma poco organizada y caótica. </a:t>
            </a:r>
          </a:p>
          <a:p>
            <a:r>
              <a:rPr lang="es-ES" sz="2000" dirty="0"/>
              <a:t>En estos momentos y ya desde haces unos años han comenzado a parecer </a:t>
            </a:r>
            <a:r>
              <a:rPr lang="es-ES" sz="2000" dirty="0" err="1"/>
              <a:t>frameworks</a:t>
            </a:r>
            <a:r>
              <a:rPr lang="es-ES" sz="2000" dirty="0"/>
              <a:t> (angular, </a:t>
            </a:r>
            <a:r>
              <a:rPr lang="es-ES" sz="2000" dirty="0" err="1"/>
              <a:t>Knockout</a:t>
            </a:r>
            <a:r>
              <a:rPr lang="es-ES" sz="2000" dirty="0"/>
              <a:t>) y librerías (</a:t>
            </a:r>
            <a:r>
              <a:rPr lang="es-ES" sz="2000" dirty="0" err="1"/>
              <a:t>RxJs</a:t>
            </a:r>
            <a:r>
              <a:rPr lang="es-ES" sz="2000" dirty="0"/>
              <a:t>) que intentan ayudarnos a organizar mejor nuestro código y a fomentar formas mas eficientes y estructuradas de programar. La misma libertad que ofrece </a:t>
            </a:r>
            <a:r>
              <a:rPr lang="es-ES" sz="2000" dirty="0" err="1"/>
              <a:t>javascript</a:t>
            </a:r>
            <a:r>
              <a:rPr lang="es-ES" sz="2000" dirty="0"/>
              <a:t> y que facilita hacer código “</a:t>
            </a:r>
            <a:r>
              <a:rPr lang="es-ES" sz="2000" dirty="0" err="1"/>
              <a:t>ugly</a:t>
            </a:r>
            <a:r>
              <a:rPr lang="es-ES" sz="2000" dirty="0"/>
              <a:t>” favorece que se apliquen patrones de programación (como el funcional) que son mucho mas difíciles de aplicar en otros lenguajes</a:t>
            </a:r>
          </a:p>
          <a:p>
            <a:r>
              <a:rPr lang="es-ES" sz="2000" dirty="0"/>
              <a:t>Esta libertad asimismo dificulta que las herramientas que tenemos en otros lenguajes se puedan aplicar aquí. Desde la “</a:t>
            </a:r>
            <a:r>
              <a:rPr lang="es-ES" sz="2000" dirty="0" err="1"/>
              <a:t>Intellisense</a:t>
            </a:r>
            <a:r>
              <a:rPr lang="es-ES" sz="2000" dirty="0"/>
              <a:t>” de los editores, a los errores detectados en la compilación a las herramientas de refactorización. Para hacer frente a esto surgen propuestas como </a:t>
            </a:r>
            <a:r>
              <a:rPr lang="es-ES" sz="2000" dirty="0" err="1"/>
              <a:t>typescript</a:t>
            </a:r>
            <a:endParaRPr lang="es-ES" sz="2000" dirty="0"/>
          </a:p>
        </p:txBody>
      </p:sp>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260727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1875"/>
          </a:xfrm>
        </p:spPr>
        <p:txBody>
          <a:bodyPr>
            <a:normAutofit/>
          </a:bodyPr>
          <a:lstStyle/>
          <a:p>
            <a:r>
              <a:rPr lang="es-ES" dirty="0"/>
              <a:t>Nuevo problema. Juntar las piezas</a:t>
            </a:r>
          </a:p>
        </p:txBody>
      </p:sp>
      <p:sp>
        <p:nvSpPr>
          <p:cNvPr id="3" name="Marcador de contenido 2"/>
          <p:cNvSpPr>
            <a:spLocks noGrp="1"/>
          </p:cNvSpPr>
          <p:nvPr>
            <p:ph idx="1"/>
          </p:nvPr>
        </p:nvSpPr>
        <p:spPr/>
        <p:txBody>
          <a:bodyPr/>
          <a:lstStyle/>
          <a:p>
            <a:r>
              <a:rPr lang="es-ES" sz="2000" dirty="0"/>
              <a:t>Al distanciar tanto nuestro código "ejecutable" de nuestro código de desarrollo necesitamos algo que se encargue de hacer estas transformaciones que además pueden ser muchas y diversas. Ya no es el problema de compilar y </a:t>
            </a:r>
            <a:r>
              <a:rPr lang="es-ES" sz="2000" dirty="0" err="1"/>
              <a:t>linkar</a:t>
            </a:r>
            <a:r>
              <a:rPr lang="es-ES" sz="2000" dirty="0"/>
              <a:t> el código que tienen en </a:t>
            </a:r>
            <a:r>
              <a:rPr lang="es-ES" sz="2000" dirty="0" err="1"/>
              <a:t>backend</a:t>
            </a:r>
            <a:r>
              <a:rPr lang="es-ES" sz="2000" dirty="0"/>
              <a:t> (aquí tenemos que transpirar diferentes lenguajes (</a:t>
            </a:r>
            <a:r>
              <a:rPr lang="es-ES" sz="2000" dirty="0" err="1"/>
              <a:t>css</a:t>
            </a:r>
            <a:r>
              <a:rPr lang="es-ES" sz="2000" dirty="0"/>
              <a:t>/</a:t>
            </a:r>
            <a:r>
              <a:rPr lang="es-ES" sz="2000" dirty="0" err="1"/>
              <a:t>js</a:t>
            </a:r>
            <a:r>
              <a:rPr lang="es-ES" sz="2000" dirty="0"/>
              <a:t>), además a veces también queremos transformarlos (</a:t>
            </a:r>
            <a:r>
              <a:rPr lang="es-ES" sz="2000" dirty="0" err="1"/>
              <a:t>mimificarlos</a:t>
            </a:r>
            <a:r>
              <a:rPr lang="es-ES" sz="2000" dirty="0"/>
              <a:t>) convertirlos en uno o varios archivos,</a:t>
            </a:r>
          </a:p>
          <a:p>
            <a:r>
              <a:rPr lang="es-ES" sz="2000" dirty="0"/>
              <a:t>Para resolver estos problemas surgen dos tipos de programas </a:t>
            </a:r>
          </a:p>
          <a:p>
            <a:pPr lvl="1"/>
            <a:r>
              <a:rPr lang="es-ES" sz="1600" dirty="0"/>
              <a:t>Desde hace ya bastantes año tenemos una serie de programas automatización de tareas (</a:t>
            </a:r>
            <a:r>
              <a:rPr lang="es-ES" sz="1600" dirty="0" err="1"/>
              <a:t>gulp</a:t>
            </a:r>
            <a:r>
              <a:rPr lang="es-ES" sz="1600" dirty="0"/>
              <a:t>/</a:t>
            </a:r>
            <a:r>
              <a:rPr lang="es-ES" sz="1600" dirty="0" err="1"/>
              <a:t>grunt</a:t>
            </a:r>
            <a:r>
              <a:rPr lang="es-ES" sz="1600" dirty="0"/>
              <a:t>) que nos ayuda a realizar todas estas tareas de forma desatentada y casi transparente (cuando funcionan bien ;-)</a:t>
            </a:r>
          </a:p>
          <a:p>
            <a:pPr lvl="1"/>
            <a:r>
              <a:rPr lang="es-ES" sz="1600" dirty="0"/>
              <a:t>Los module </a:t>
            </a:r>
            <a:r>
              <a:rPr lang="es-ES" sz="1600" dirty="0" err="1"/>
              <a:t>bundle</a:t>
            </a:r>
            <a:r>
              <a:rPr lang="es-ES" sz="1600" dirty="0"/>
              <a:t> o file </a:t>
            </a:r>
            <a:r>
              <a:rPr lang="es-ES" sz="1600" dirty="0" err="1"/>
              <a:t>procesors</a:t>
            </a:r>
            <a:r>
              <a:rPr lang="es-ES" sz="1600" dirty="0"/>
              <a:t> (</a:t>
            </a:r>
            <a:r>
              <a:rPr lang="es-ES" sz="1600" dirty="0" err="1"/>
              <a:t>webpack</a:t>
            </a:r>
            <a:r>
              <a:rPr lang="es-ES" sz="1600" dirty="0"/>
              <a:t>/</a:t>
            </a:r>
            <a:r>
              <a:rPr lang="es-ES" sz="1600" dirty="0" err="1"/>
              <a:t>browserify</a:t>
            </a:r>
            <a:r>
              <a:rPr lang="es-ES" sz="1600" dirty="0"/>
              <a:t> ). Ya desde hace unos años </a:t>
            </a:r>
            <a:r>
              <a:rPr lang="es-ES" sz="1600" dirty="0" err="1"/>
              <a:t>browserify</a:t>
            </a:r>
            <a:r>
              <a:rPr lang="es-ES" sz="1600" dirty="0"/>
              <a:t> y últimamente </a:t>
            </a:r>
            <a:r>
              <a:rPr lang="es-ES" sz="1600" dirty="0" err="1"/>
              <a:t>webpack</a:t>
            </a:r>
            <a:r>
              <a:rPr lang="es-ES" sz="1600" dirty="0"/>
              <a:t>. Aprovechándose en parte de las nuevas características de </a:t>
            </a:r>
            <a:r>
              <a:rPr lang="es-ES" sz="1600" dirty="0" err="1"/>
              <a:t>javascript</a:t>
            </a:r>
            <a:r>
              <a:rPr lang="es-ES" sz="1600" dirty="0"/>
              <a:t> vienen a reemplazar a los gestores de tareas con este estilo de programas En los cuales lo que hacemos no es programar tareas sino flujos de transformación de ficheros. Si a eso le sumamos los scripts que nos permite utilizar </a:t>
            </a:r>
            <a:r>
              <a:rPr lang="es-ES" sz="1600" dirty="0" err="1"/>
              <a:t>npm</a:t>
            </a:r>
            <a:r>
              <a:rPr lang="es-ES" sz="1600" dirty="0"/>
              <a:t> vemos la nueva tendencia a sustituir las herramientas de automatización de tareas por los module </a:t>
            </a:r>
            <a:r>
              <a:rPr lang="es-ES" sz="1600" dirty="0" err="1"/>
              <a:t>bundle</a:t>
            </a:r>
            <a:r>
              <a:rPr lang="es-ES" sz="1600" dirty="0"/>
              <a:t> + las </a:t>
            </a:r>
            <a:r>
              <a:rPr lang="es-ES" sz="1600" dirty="0" err="1"/>
              <a:t>npm</a:t>
            </a:r>
            <a:r>
              <a:rPr lang="es-ES" sz="1600" dirty="0"/>
              <a:t> </a:t>
            </a:r>
            <a:r>
              <a:rPr lang="es-ES" sz="1600" dirty="0" err="1"/>
              <a:t>tasks</a:t>
            </a:r>
            <a:endParaRPr lang="es-ES" sz="1600" dirty="0"/>
          </a:p>
        </p:txBody>
      </p:sp>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245621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es-ES" dirty="0"/>
          </a:p>
        </p:txBody>
      </p:sp>
      <p:sp>
        <p:nvSpPr>
          <p:cNvPr id="5" name="Content Placeholder 2"/>
          <p:cNvSpPr>
            <a:spLocks noGrp="1"/>
          </p:cNvSpPr>
          <p:nvPr>
            <p:ph idx="1"/>
          </p:nvPr>
        </p:nvSpPr>
        <p:spPr>
          <a:xfrm>
            <a:off x="838200" y="2097741"/>
            <a:ext cx="10515600" cy="2111188"/>
          </a:xfrm>
        </p:spPr>
        <p:txBody>
          <a:bodyPr/>
          <a:lstStyle/>
          <a:p>
            <a:r>
              <a:rPr lang="en-US" dirty="0"/>
              <a:t>Install node </a:t>
            </a:r>
            <a:r>
              <a:rPr lang="en-US" dirty="0">
                <a:hlinkClick r:id="rId2"/>
              </a:rPr>
              <a:t>https://nodejs.org/en/</a:t>
            </a:r>
            <a:endParaRPr lang="en-US" dirty="0"/>
          </a:p>
          <a:p>
            <a:r>
              <a:rPr lang="en-US" dirty="0"/>
              <a:t>Install chrome https://www.google.com/chrome/browser/desktop/index.html</a:t>
            </a:r>
          </a:p>
          <a:p>
            <a:r>
              <a:rPr lang="en-US" dirty="0"/>
              <a:t>Install a text editor</a:t>
            </a:r>
          </a:p>
          <a:p>
            <a:endParaRPr lang="en-US" dirty="0"/>
          </a:p>
          <a:p>
            <a:endParaRPr lang="en-US" dirty="0"/>
          </a:p>
        </p:txBody>
      </p:sp>
    </p:spTree>
    <p:extLst>
      <p:ext uri="{BB962C8B-B14F-4D97-AF65-F5344CB8AC3E}">
        <p14:creationId xmlns:p14="http://schemas.microsoft.com/office/powerpoint/2010/main" val="338429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760"/>
            <a:ext cx="10515600" cy="1325563"/>
          </a:xfrm>
        </p:spPr>
        <p:txBody>
          <a:bodyPr/>
          <a:lstStyle/>
          <a:p>
            <a:r>
              <a:rPr lang="es-ES" dirty="0" err="1"/>
              <a:t>ECMAScript</a:t>
            </a:r>
            <a:r>
              <a:rPr lang="es-ES" dirty="0"/>
              <a:t> 6</a:t>
            </a:r>
          </a:p>
        </p:txBody>
      </p:sp>
      <p:sp>
        <p:nvSpPr>
          <p:cNvPr id="2" name="Content Placeholder 1"/>
          <p:cNvSpPr>
            <a:spLocks noGrp="1"/>
          </p:cNvSpPr>
          <p:nvPr>
            <p:ph idx="1"/>
          </p:nvPr>
        </p:nvSpPr>
        <p:spPr>
          <a:xfrm>
            <a:off x="838200" y="1828800"/>
            <a:ext cx="10515600" cy="4351338"/>
          </a:xfrm>
        </p:spPr>
        <p:txBody>
          <a:bodyPr/>
          <a:lstStyle/>
          <a:p>
            <a:r>
              <a:rPr lang="en-US" sz="1800" dirty="0"/>
              <a:t>Was published last year after 6 years (ES5 was published in 2009)</a:t>
            </a:r>
          </a:p>
          <a:p>
            <a:r>
              <a:rPr lang="en-US" sz="1800" dirty="0"/>
              <a:t>It incorporates a lot of new features. In this course we will see</a:t>
            </a:r>
          </a:p>
          <a:p>
            <a:pPr lvl="1"/>
            <a:r>
              <a:rPr lang="en-US" sz="1400" dirty="0"/>
              <a:t>Arrows</a:t>
            </a:r>
          </a:p>
          <a:p>
            <a:pPr lvl="1"/>
            <a:r>
              <a:rPr lang="en-US" sz="1400" dirty="0"/>
              <a:t>Classes</a:t>
            </a:r>
          </a:p>
          <a:p>
            <a:pPr lvl="1"/>
            <a:r>
              <a:rPr lang="en-US" sz="1400" dirty="0"/>
              <a:t>Template strings</a:t>
            </a:r>
          </a:p>
          <a:p>
            <a:pPr lvl="1"/>
            <a:r>
              <a:rPr lang="en-US" sz="1400" dirty="0"/>
              <a:t>Modules</a:t>
            </a:r>
          </a:p>
          <a:p>
            <a:pPr lvl="1"/>
            <a:r>
              <a:rPr lang="en-US" sz="1400" dirty="0"/>
              <a:t>Promises</a:t>
            </a:r>
          </a:p>
          <a:p>
            <a:r>
              <a:rPr lang="en-US" sz="1800" dirty="0"/>
              <a:t>In http://es6-features.org/  there a detailed information of all the features.</a:t>
            </a:r>
          </a:p>
          <a:p>
            <a:r>
              <a:rPr lang="en-US" sz="1800" dirty="0"/>
              <a:t>Not all the browsers support all the features </a:t>
            </a:r>
            <a:r>
              <a:rPr lang="en-US" sz="1800" dirty="0">
                <a:hlinkClick r:id="rId2"/>
              </a:rPr>
              <a:t>https://kangax.github.io/compat-table/es6/</a:t>
            </a:r>
            <a:endParaRPr lang="en-US" sz="1800" dirty="0"/>
          </a:p>
          <a:p>
            <a:r>
              <a:rPr lang="en-US" sz="1800" dirty="0"/>
              <a:t>If we want to use ECMA6 and ensure compatibility with older versions we have to use </a:t>
            </a:r>
            <a:r>
              <a:rPr lang="en-US" sz="1800" dirty="0" err="1"/>
              <a:t>transpilers</a:t>
            </a:r>
            <a:endParaRPr lang="en-US" sz="1800" dirty="0"/>
          </a:p>
          <a:p>
            <a:r>
              <a:rPr lang="en-US" sz="1800" dirty="0"/>
              <a:t>Babel </a:t>
            </a:r>
            <a:r>
              <a:rPr lang="en-US" sz="1800" dirty="0">
                <a:hlinkClick r:id="rId3"/>
              </a:rPr>
              <a:t>https://babeljs.io/</a:t>
            </a:r>
            <a:r>
              <a:rPr lang="en-US" sz="1800" dirty="0"/>
              <a:t> and typescript </a:t>
            </a:r>
            <a:r>
              <a:rPr lang="en-US" sz="1800" dirty="0">
                <a:hlinkClick r:id="rId4"/>
              </a:rPr>
              <a:t>https://www.typescriptlang.org/</a:t>
            </a:r>
            <a:r>
              <a:rPr lang="en-US" sz="1800" dirty="0"/>
              <a:t> are two great options</a:t>
            </a:r>
          </a:p>
          <a:p>
            <a:r>
              <a:rPr lang="en-US" sz="1800" dirty="0"/>
              <a:t>In the future JS will update more frequent (the next version ES2016/ES7 </a:t>
            </a:r>
            <a:r>
              <a:rPr lang="en-US" sz="1800" dirty="0">
                <a:hlinkClick r:id="rId5"/>
              </a:rPr>
              <a:t>http://www.2ality.com/2016/01/ecmascript-2016.html</a:t>
            </a:r>
            <a:r>
              <a:rPr lang="en-US" sz="1800" dirty="0"/>
              <a:t>) and if we want to work with current versions of the language we have to get used to the use of </a:t>
            </a:r>
            <a:r>
              <a:rPr lang="en-US" sz="1800" dirty="0" err="1"/>
              <a:t>transpilers</a:t>
            </a:r>
            <a:endParaRPr lang="en-US" sz="1800" dirty="0"/>
          </a:p>
          <a:p>
            <a:endParaRPr lang="es-ES" sz="1800" dirty="0"/>
          </a:p>
          <a:p>
            <a:endParaRPr lang="es-ES" sz="1800" dirty="0"/>
          </a:p>
          <a:p>
            <a:pPr marL="457200" lvl="1" indent="0">
              <a:buNone/>
            </a:pPr>
            <a:endParaRPr lang="es-ES" sz="1600" dirty="0"/>
          </a:p>
          <a:p>
            <a:pPr marL="914400" lvl="2" indent="0">
              <a:buNone/>
            </a:pPr>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74010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ES6 I</a:t>
            </a:r>
          </a:p>
        </p:txBody>
      </p:sp>
      <p:sp>
        <p:nvSpPr>
          <p:cNvPr id="3" name="Rectángulo 2"/>
          <p:cNvSpPr/>
          <p:nvPr/>
        </p:nvSpPr>
        <p:spPr>
          <a:xfrm>
            <a:off x="1232647" y="1690688"/>
            <a:ext cx="10291482" cy="1261884"/>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1.</a:t>
            </a:r>
          </a:p>
          <a:p>
            <a:pPr lvl="1"/>
            <a:r>
              <a:rPr lang="en-US" dirty="0">
                <a:latin typeface="Segoe UI Light" panose="020B0502040204020203" pitchFamily="34" charset="0"/>
                <a:cs typeface="Segoe UI Light" panose="020B0502040204020203" pitchFamily="34" charset="0"/>
              </a:rPr>
              <a:t>Modify Exercise 0 to use ECMAScript 6 syntax</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Arrow functions</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Class</a:t>
            </a:r>
          </a:p>
        </p:txBody>
      </p:sp>
    </p:spTree>
    <p:extLst>
      <p:ext uri="{BB962C8B-B14F-4D97-AF65-F5344CB8AC3E}">
        <p14:creationId xmlns:p14="http://schemas.microsoft.com/office/powerpoint/2010/main" val="17060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ES6 II</a:t>
            </a:r>
          </a:p>
        </p:txBody>
      </p:sp>
      <p:sp>
        <p:nvSpPr>
          <p:cNvPr id="3" name="Rectángulo 2"/>
          <p:cNvSpPr/>
          <p:nvPr/>
        </p:nvSpPr>
        <p:spPr>
          <a:xfrm>
            <a:off x="1232647" y="1690688"/>
            <a:ext cx="10291482" cy="1538883"/>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2.</a:t>
            </a:r>
          </a:p>
          <a:p>
            <a:pPr lvl="1"/>
            <a:r>
              <a:rPr lang="en-US" dirty="0">
                <a:latin typeface="Segoe UI Light" panose="020B0502040204020203" pitchFamily="34" charset="0"/>
                <a:cs typeface="Segoe UI Light" panose="020B0502040204020203" pitchFamily="34" charset="0"/>
              </a:rPr>
              <a:t>Modify Exercise 1 to use ECMAScript 6 syntax instead </a:t>
            </a:r>
            <a:r>
              <a:rPr lang="en-US" dirty="0" err="1">
                <a:latin typeface="Segoe UI Light" panose="020B0502040204020203" pitchFamily="34" charset="0"/>
                <a:cs typeface="Segoe UI Light" panose="020B0502040204020203" pitchFamily="34" charset="0"/>
              </a:rPr>
              <a:t>requireJS</a:t>
            </a:r>
            <a:endParaRPr lang="en-US" dirty="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Import</a:t>
            </a:r>
          </a:p>
          <a:p>
            <a:pPr lvl="1"/>
            <a:r>
              <a:rPr lang="en-US" dirty="0">
                <a:latin typeface="Segoe UI Light" panose="020B0502040204020203" pitchFamily="34" charset="0"/>
                <a:cs typeface="Segoe UI Light" panose="020B0502040204020203" pitchFamily="34" charset="0"/>
              </a:rPr>
              <a:t>As the not all the browsers support  ECMAScript 6 we have to translate it using Babel</a:t>
            </a:r>
          </a:p>
          <a:p>
            <a:pPr lvl="1"/>
            <a:r>
              <a:rPr lang="en-US" dirty="0">
                <a:latin typeface="Segoe UI Light" panose="020B0502040204020203" pitchFamily="34" charset="0"/>
                <a:cs typeface="Segoe UI Light" panose="020B0502040204020203" pitchFamily="34" charset="0"/>
                <a:hlinkClick r:id="rId2"/>
              </a:rPr>
              <a:t>https://babeljs.io/docs/setup/#webpack</a:t>
            </a:r>
            <a:r>
              <a:rPr lang="en-US" dirty="0">
                <a:latin typeface="Segoe UI Light" panose="020B0502040204020203" pitchFamily="34" charset="0"/>
                <a:cs typeface="Segoe UI Light" panose="020B0502040204020203" pitchFamily="34" charset="0"/>
              </a:rPr>
              <a:t> &amp; https://github.com/babel/babel-loader</a:t>
            </a:r>
          </a:p>
        </p:txBody>
      </p:sp>
    </p:spTree>
    <p:extLst>
      <p:ext uri="{BB962C8B-B14F-4D97-AF65-F5344CB8AC3E}">
        <p14:creationId xmlns:p14="http://schemas.microsoft.com/office/powerpoint/2010/main" val="108302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t>
            </a:r>
            <a:r>
              <a:rPr lang="en-US" dirty="0" err="1"/>
              <a:t>webPack</a:t>
            </a:r>
            <a:r>
              <a:rPr lang="en-US" dirty="0"/>
              <a:t>	</a:t>
            </a:r>
          </a:p>
        </p:txBody>
      </p:sp>
      <p:sp>
        <p:nvSpPr>
          <p:cNvPr id="3" name="Content Placeholder 2"/>
          <p:cNvSpPr>
            <a:spLocks noGrp="1"/>
          </p:cNvSpPr>
          <p:nvPr>
            <p:ph idx="1"/>
          </p:nvPr>
        </p:nvSpPr>
        <p:spPr>
          <a:xfrm>
            <a:off x="841248" y="1828800"/>
            <a:ext cx="10515600" cy="4351338"/>
          </a:xfrm>
        </p:spPr>
        <p:txBody>
          <a:bodyPr/>
          <a:lstStyle/>
          <a:p>
            <a:r>
              <a:rPr lang="en-US" sz="2200" dirty="0">
                <a:latin typeface="Segoe UI Light" panose="020B0502040204020203" pitchFamily="34" charset="0"/>
                <a:cs typeface="Segoe UI Light" panose="020B0502040204020203" pitchFamily="34" charset="0"/>
              </a:rPr>
              <a:t>What is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 </a:t>
            </a:r>
            <a:r>
              <a:rPr lang="en-US" sz="2200" dirty="0">
                <a:latin typeface="Segoe UI Light" panose="020B0502040204020203" pitchFamily="34" charset="0"/>
                <a:cs typeface="Segoe UI Light" panose="020B0502040204020203" pitchFamily="34" charset="0"/>
                <a:hlinkClick r:id="rId2"/>
              </a:rPr>
              <a:t>http://webpack.github.io/docs/what-is-webpack.html</a:t>
            </a:r>
            <a:endParaRPr lang="en-U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Exercise 0.</a:t>
            </a:r>
          </a:p>
          <a:p>
            <a:pPr lvl="1"/>
            <a:r>
              <a:rPr lang="en-US" sz="1800" dirty="0">
                <a:latin typeface="Segoe UI Light" panose="020B0502040204020203" pitchFamily="34" charset="0"/>
                <a:cs typeface="Segoe UI Light" panose="020B0502040204020203" pitchFamily="34" charset="0"/>
              </a:rPr>
              <a:t>Create a component called Message that receives a text a shows in a page</a:t>
            </a:r>
          </a:p>
          <a:p>
            <a:pPr lvl="1"/>
            <a:r>
              <a:rPr lang="en-US" sz="1800" dirty="0">
                <a:latin typeface="Segoe UI Light" panose="020B0502040204020203" pitchFamily="34" charset="0"/>
                <a:cs typeface="Segoe UI Light" panose="020B0502040204020203" pitchFamily="34" charset="0"/>
              </a:rPr>
              <a:t>Can follow the tutorial of </a:t>
            </a:r>
            <a:r>
              <a:rPr lang="en-US" sz="1800" dirty="0" err="1">
                <a:latin typeface="Segoe UI Light" panose="020B0502040204020203" pitchFamily="34" charset="0"/>
                <a:cs typeface="Segoe UI Light" panose="020B0502040204020203" pitchFamily="34" charset="0"/>
              </a:rPr>
              <a:t>webpack</a:t>
            </a:r>
            <a:r>
              <a:rPr lang="en-US" sz="1800" dirty="0">
                <a:latin typeface="Segoe UI Light" panose="020B0502040204020203" pitchFamily="34" charset="0"/>
                <a:cs typeface="Segoe UI Light" panose="020B0502040204020203" pitchFamily="34" charset="0"/>
              </a:rPr>
              <a:t> https://webpack.github.io/docs/tutorials/getting-started/#welcome</a:t>
            </a:r>
          </a:p>
          <a:p>
            <a:pPr lvl="1"/>
            <a:endParaRPr lang="en-US" sz="1800" dirty="0">
              <a:latin typeface="Segoe UI Light" panose="020B0502040204020203" pitchFamily="34" charset="0"/>
              <a:cs typeface="Segoe UI Light" panose="020B0502040204020203" pitchFamily="34" charset="0"/>
            </a:endParaRPr>
          </a:p>
          <a:p>
            <a:pPr marL="0" indent="0">
              <a:buNone/>
            </a:pPr>
            <a:endParaRPr lang="en-US" sz="2200" dirty="0">
              <a:latin typeface="Segoe UI Light" panose="020B0502040204020203" pitchFamily="34" charset="0"/>
              <a:cs typeface="Segoe UI Light" panose="020B0502040204020203" pitchFamily="34" charset="0"/>
            </a:endParaRP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2570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838200" y="365760"/>
            <a:ext cx="10515600" cy="1325563"/>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kern="1200">
                <a:solidFill>
                  <a:srgbClr val="C00000"/>
                </a:solidFill>
                <a:latin typeface="Calibri Light" panose="020F0302020204030204" pitchFamily="34" charset="0"/>
                <a:ea typeface="+mj-ea"/>
                <a:cs typeface="Segoe UI Light" panose="020B0502040204020203" pitchFamily="34" charset="0"/>
              </a:defRPr>
            </a:lvl1pPr>
          </a:lstStyle>
          <a:p>
            <a:r>
              <a:rPr lang="es-ES" dirty="0" err="1"/>
              <a:t>Typescript</a:t>
            </a:r>
            <a:endParaRPr lang="es-ES" dirty="0"/>
          </a:p>
        </p:txBody>
      </p:sp>
      <p:sp>
        <p:nvSpPr>
          <p:cNvPr id="5" name="Content Placeholder 1"/>
          <p:cNvSpPr txBox="1">
            <a:spLocks/>
          </p:cNvSpPr>
          <p:nvPr/>
        </p:nvSpPr>
        <p:spPr>
          <a:xfrm>
            <a:off x="838200" y="1828800"/>
            <a:ext cx="10515600" cy="435133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t>Typescript is a typed  superset of </a:t>
            </a:r>
            <a:r>
              <a:rPr lang="en-US" sz="1800" dirty="0" err="1"/>
              <a:t>javascript</a:t>
            </a:r>
            <a:r>
              <a:rPr lang="en-US" sz="1800" dirty="0"/>
              <a:t> that compiles to plain </a:t>
            </a:r>
            <a:r>
              <a:rPr lang="en-US" sz="1800" dirty="0" err="1"/>
              <a:t>Javascript</a:t>
            </a:r>
            <a:endParaRPr lang="en-US" sz="1800" dirty="0"/>
          </a:p>
          <a:p>
            <a:pPr marL="285750" indent="-285750" algn="l">
              <a:buFont typeface="Arial" panose="020B0604020202020204" pitchFamily="34" charset="0"/>
              <a:buChar char="•"/>
            </a:pPr>
            <a:r>
              <a:rPr lang="en-US" sz="1800" dirty="0"/>
              <a:t>Some characteristics that we will see in this course are</a:t>
            </a:r>
          </a:p>
          <a:p>
            <a:pPr marL="742950" lvl="1" indent="-285750" algn="l">
              <a:buFont typeface="Arial" panose="020B0604020202020204" pitchFamily="34" charset="0"/>
              <a:buChar char="•"/>
            </a:pPr>
            <a:r>
              <a:rPr lang="en-US" sz="1400" dirty="0"/>
              <a:t>Type annotations</a:t>
            </a:r>
          </a:p>
          <a:p>
            <a:pPr marL="742950" lvl="1" indent="-285750" algn="l">
              <a:buFont typeface="Arial" panose="020B0604020202020204" pitchFamily="34" charset="0"/>
              <a:buChar char="•"/>
            </a:pPr>
            <a:r>
              <a:rPr lang="en-US" sz="1400" dirty="0"/>
              <a:t>Interfaces</a:t>
            </a:r>
          </a:p>
          <a:p>
            <a:pPr marL="742950" lvl="1" indent="-285750" algn="l">
              <a:buFont typeface="Arial" panose="020B0604020202020204" pitchFamily="34" charset="0"/>
              <a:buChar char="•"/>
            </a:pPr>
            <a:r>
              <a:rPr lang="en-US" sz="1400" dirty="0"/>
              <a:t>Overloaded functions</a:t>
            </a:r>
          </a:p>
          <a:p>
            <a:pPr marL="285750" indent="-285750" algn="l">
              <a:buFont typeface="Arial" panose="020B0604020202020204" pitchFamily="34" charset="0"/>
              <a:buChar char="•"/>
            </a:pPr>
            <a:r>
              <a:rPr lang="en-US" sz="1800" dirty="0"/>
              <a:t>Another are</a:t>
            </a:r>
          </a:p>
          <a:p>
            <a:pPr marL="742950" lvl="1" indent="-285750" algn="l">
              <a:buFont typeface="Arial" panose="020B0604020202020204" pitchFamily="34" charset="0"/>
              <a:buChar char="•"/>
            </a:pPr>
            <a:r>
              <a:rPr lang="en-US" sz="1400" dirty="0"/>
              <a:t>Support for generic types</a:t>
            </a:r>
          </a:p>
          <a:p>
            <a:pPr marL="742950" lvl="1" indent="-285750" algn="l">
              <a:buFont typeface="Arial" panose="020B0604020202020204" pitchFamily="34" charset="0"/>
              <a:buChar char="•"/>
            </a:pPr>
            <a:r>
              <a:rPr lang="en-US" sz="1400" dirty="0"/>
              <a:t>Union types</a:t>
            </a:r>
          </a:p>
          <a:p>
            <a:pPr marL="742950" lvl="1" indent="-285750" algn="l">
              <a:buFont typeface="Arial" panose="020B0604020202020204" pitchFamily="34" charset="0"/>
              <a:buChar char="•"/>
            </a:pPr>
            <a:r>
              <a:rPr lang="en-US" sz="1400" dirty="0"/>
              <a:t>Class inherence</a:t>
            </a:r>
          </a:p>
          <a:p>
            <a:pPr marL="742950" lvl="1" indent="-285750" algn="l">
              <a:buFont typeface="Arial" panose="020B0604020202020204" pitchFamily="34" charset="0"/>
              <a:buChar char="•"/>
            </a:pPr>
            <a:r>
              <a:rPr lang="en-US" sz="1400" dirty="0"/>
              <a:t>Mixings</a:t>
            </a:r>
          </a:p>
          <a:p>
            <a:pPr marL="742950" lvl="1" indent="-285750" algn="l">
              <a:buFont typeface="Arial" panose="020B0604020202020204" pitchFamily="34" charset="0"/>
              <a:buChar char="•"/>
            </a:pPr>
            <a:r>
              <a:rPr lang="en-US" sz="1400" dirty="0" err="1"/>
              <a:t>Enumerables</a:t>
            </a:r>
            <a:endParaRPr lang="en-US" sz="1400" dirty="0"/>
          </a:p>
          <a:p>
            <a:pPr marL="285750" indent="-285750" algn="l">
              <a:buFont typeface="Arial" panose="020B0604020202020204" pitchFamily="34" charset="0"/>
              <a:buChar char="•"/>
            </a:pPr>
            <a:r>
              <a:rPr lang="en-US" sz="1800" dirty="0"/>
              <a:t>https://www.typescriptlang.org/docs/tutorial.html</a:t>
            </a:r>
          </a:p>
          <a:p>
            <a:pPr marL="285750" indent="-285750" algn="l">
              <a:buFont typeface="Arial" panose="020B0604020202020204" pitchFamily="34" charset="0"/>
              <a:buChar char="•"/>
            </a:pPr>
            <a:r>
              <a:rPr lang="en-US" sz="1800" dirty="0"/>
              <a:t>https://www.sitepen.com/blog/2013/12/31/definitive-guide-to-typescript/</a:t>
            </a:r>
          </a:p>
          <a:p>
            <a:pPr marL="742950" lvl="1"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s-ES" sz="1800" dirty="0"/>
          </a:p>
          <a:p>
            <a:endParaRPr lang="es-ES" sz="1800" dirty="0"/>
          </a:p>
          <a:p>
            <a:pPr lvl="1"/>
            <a:endParaRPr lang="es-ES" sz="1600" dirty="0"/>
          </a:p>
          <a:p>
            <a:pPr lvl="2"/>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146598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txBody>
          <a:bodyPr/>
          <a:lstStyle/>
          <a:p>
            <a:r>
              <a:rPr lang="en-US" dirty="0"/>
              <a:t>Using  Typescript</a:t>
            </a:r>
          </a:p>
        </p:txBody>
      </p:sp>
      <p:sp>
        <p:nvSpPr>
          <p:cNvPr id="5" name="Rectángulo 4"/>
          <p:cNvSpPr/>
          <p:nvPr/>
        </p:nvSpPr>
        <p:spPr>
          <a:xfrm>
            <a:off x="1232647" y="1690688"/>
            <a:ext cx="10291482" cy="2492990"/>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Install typescript</a:t>
            </a:r>
          </a:p>
          <a:p>
            <a:r>
              <a:rPr lang="en-US" sz="2200" dirty="0">
                <a:latin typeface="Segoe UI Light" panose="020B0502040204020203" pitchFamily="34" charset="0"/>
                <a:cs typeface="Segoe UI Light" panose="020B0502040204020203" pitchFamily="34" charset="0"/>
              </a:rPr>
              <a:t>https://www.typescriptlang.org/index.html#download-links</a:t>
            </a:r>
          </a:p>
          <a:p>
            <a:r>
              <a:rPr lang="en-US" sz="2200" dirty="0">
                <a:latin typeface="Segoe UI Light" panose="020B0502040204020203" pitchFamily="34" charset="0"/>
                <a:cs typeface="Segoe UI Light" panose="020B0502040204020203" pitchFamily="34" charset="0"/>
              </a:rPr>
              <a:t>Exercise 3.</a:t>
            </a:r>
          </a:p>
          <a:p>
            <a:pPr lvl="1"/>
            <a:r>
              <a:rPr lang="en-US" dirty="0">
                <a:latin typeface="Segoe UI Light" panose="020B0502040204020203" pitchFamily="34" charset="0"/>
                <a:cs typeface="Segoe UI Light" panose="020B0502040204020203" pitchFamily="34" charset="0"/>
              </a:rPr>
              <a:t>3.1	Modify Exercise 2 to use typescript in place of ECMA6</a:t>
            </a:r>
          </a:p>
          <a:p>
            <a:pPr lvl="1"/>
            <a:r>
              <a:rPr lang="en-US" dirty="0">
                <a:latin typeface="Segoe UI Light" panose="020B0502040204020203" pitchFamily="34" charset="0"/>
                <a:cs typeface="Segoe UI Light" panose="020B0502040204020203" pitchFamily="34" charset="0"/>
              </a:rPr>
              <a:t>3.2	Use type annotations</a:t>
            </a:r>
          </a:p>
          <a:p>
            <a:pPr lvl="1"/>
            <a:r>
              <a:rPr lang="en-US" dirty="0">
                <a:latin typeface="Segoe UI Light" panose="020B0502040204020203" pitchFamily="34" charset="0"/>
                <a:cs typeface="Segoe UI Light" panose="020B0502040204020203" pitchFamily="34" charset="0"/>
              </a:rPr>
              <a:t>3.3   Compile code with </a:t>
            </a:r>
            <a:r>
              <a:rPr lang="en-US" dirty="0" err="1">
                <a:latin typeface="Segoe UI Light" panose="020B0502040204020203" pitchFamily="34" charset="0"/>
                <a:cs typeface="Segoe UI Light" panose="020B0502040204020203" pitchFamily="34" charset="0"/>
              </a:rPr>
              <a:t>tsc</a:t>
            </a:r>
            <a:endParaRPr lang="en-US" dirty="0">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3.4	Add </a:t>
            </a:r>
            <a:r>
              <a:rPr lang="en-US" dirty="0" err="1">
                <a:latin typeface="Segoe UI Light" panose="020B0502040204020203" pitchFamily="34" charset="0"/>
                <a:cs typeface="Segoe UI Light" panose="020B0502040204020203" pitchFamily="34" charset="0"/>
              </a:rPr>
              <a:t>ts</a:t>
            </a:r>
            <a:r>
              <a:rPr lang="en-US" dirty="0">
                <a:latin typeface="Segoe UI Light" panose="020B0502040204020203" pitchFamily="34" charset="0"/>
                <a:cs typeface="Segoe UI Light" panose="020B0502040204020203" pitchFamily="34" charset="0"/>
              </a:rPr>
              <a:t>-loader to compile with </a:t>
            </a:r>
            <a:r>
              <a:rPr lang="en-US" dirty="0" err="1">
                <a:latin typeface="Segoe UI Light" panose="020B0502040204020203" pitchFamily="34" charset="0"/>
                <a:cs typeface="Segoe UI Light" panose="020B0502040204020203" pitchFamily="34" charset="0"/>
              </a:rPr>
              <a:t>webpack</a:t>
            </a:r>
            <a:endParaRPr lang="en-US" dirty="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92563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Debuging</a:t>
            </a:r>
            <a:r>
              <a:rPr lang="en-US" dirty="0"/>
              <a:t> with </a:t>
            </a:r>
            <a:r>
              <a:rPr lang="en-US" dirty="0" err="1"/>
              <a:t>webpack</a:t>
            </a:r>
            <a:endParaRPr lang="en-US" dirty="0"/>
          </a:p>
        </p:txBody>
      </p:sp>
      <p:sp>
        <p:nvSpPr>
          <p:cNvPr id="3" name="Rectángulo 2"/>
          <p:cNvSpPr/>
          <p:nvPr/>
        </p:nvSpPr>
        <p:spPr>
          <a:xfrm>
            <a:off x="1232647" y="1690688"/>
            <a:ext cx="10291482" cy="3816429"/>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4. Enable </a:t>
            </a:r>
            <a:r>
              <a:rPr lang="en-US" sz="2200" dirty="0" err="1">
                <a:latin typeface="Segoe UI Light" panose="020B0502040204020203" pitchFamily="34" charset="0"/>
                <a:cs typeface="Segoe UI Light" panose="020B0502040204020203" pitchFamily="34" charset="0"/>
              </a:rPr>
              <a:t>sourcemaps</a:t>
            </a:r>
            <a:r>
              <a:rPr lang="en-US" sz="2200" dirty="0">
                <a:latin typeface="Segoe UI Light" panose="020B0502040204020203" pitchFamily="34" charset="0"/>
                <a:cs typeface="Segoe UI Light" panose="020B0502040204020203" pitchFamily="34" charset="0"/>
              </a:rPr>
              <a:t> and  HMR *hot module replacement(</a:t>
            </a:r>
          </a:p>
          <a:p>
            <a:pPr marL="457200" indent="-457200">
              <a:buFont typeface="+mj-lt"/>
              <a:buAutoNum type="arabicPeriod"/>
            </a:pPr>
            <a:r>
              <a:rPr lang="en-US" sz="2200" dirty="0">
                <a:latin typeface="Segoe UI Light" panose="020B0502040204020203" pitchFamily="34" charset="0"/>
                <a:cs typeface="Segoe UI Light" panose="020B0502040204020203" pitchFamily="34" charset="0"/>
              </a:rPr>
              <a:t>install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-dev-server </a:t>
            </a:r>
            <a:r>
              <a:rPr lang="en-US" sz="2200" dirty="0" err="1">
                <a:latin typeface="Segoe UI Light" panose="020B0502040204020203" pitchFamily="34" charset="0"/>
                <a:cs typeface="Segoe UI Light" panose="020B0502040204020203" pitchFamily="34" charset="0"/>
              </a:rPr>
              <a:t>npm</a:t>
            </a:r>
            <a:r>
              <a:rPr lang="en-US" sz="2200" dirty="0">
                <a:latin typeface="Segoe UI Light" panose="020B0502040204020203" pitchFamily="34" charset="0"/>
                <a:cs typeface="Segoe UI Light" panose="020B0502040204020203" pitchFamily="34" charset="0"/>
              </a:rPr>
              <a:t> install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-dev-server --save-dev</a:t>
            </a:r>
          </a:p>
          <a:p>
            <a:pPr marL="457200" indent="-457200">
              <a:buFont typeface="+mj-lt"/>
              <a:buAutoNum type="arabicPeriod"/>
            </a:pPr>
            <a:r>
              <a:rPr lang="es-ES" sz="2200" dirty="0" err="1">
                <a:latin typeface="Segoe UI Light" panose="020B0502040204020203" pitchFamily="34" charset="0"/>
                <a:cs typeface="Segoe UI Light" panose="020B0502040204020203" pitchFamily="34" charset="0"/>
              </a:rPr>
              <a:t>Add</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source-maps</a:t>
            </a:r>
            <a:r>
              <a:rPr lang="es-ES" sz="2200" dirty="0">
                <a:latin typeface="Segoe UI Light" panose="020B0502040204020203" pitchFamily="34" charset="0"/>
                <a:cs typeface="Segoe UI Light" panose="020B0502040204020203" pitchFamily="34" charset="0"/>
              </a:rPr>
              <a:t> in </a:t>
            </a:r>
            <a:r>
              <a:rPr lang="es-ES" sz="2200" dirty="0" err="1">
                <a:latin typeface="Segoe UI Light" panose="020B0502040204020203" pitchFamily="34" charset="0"/>
                <a:cs typeface="Segoe UI Light" panose="020B0502040204020203" pitchFamily="34" charset="0"/>
              </a:rPr>
              <a:t>the</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devtool</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options</a:t>
            </a:r>
            <a:r>
              <a:rPr lang="es-ES" sz="2200" dirty="0">
                <a:latin typeface="Segoe UI Light" panose="020B0502040204020203" pitchFamily="34" charset="0"/>
                <a:cs typeface="Segoe UI Light" panose="020B0502040204020203" pitchFamily="34" charset="0"/>
              </a:rPr>
              <a:t> webpack.config.js</a:t>
            </a:r>
          </a:p>
          <a:p>
            <a:pPr marL="457200" indent="-457200">
              <a:buFont typeface="+mj-lt"/>
              <a:buAutoNum type="arabicPeriod"/>
            </a:pPr>
            <a:r>
              <a:rPr lang="es-ES" sz="2200" dirty="0" err="1">
                <a:latin typeface="Segoe UI Light" panose="020B0502040204020203" pitchFamily="34" charset="0"/>
                <a:cs typeface="Segoe UI Light" panose="020B0502040204020203" pitchFamily="34" charset="0"/>
              </a:rPr>
              <a:t>Install</a:t>
            </a:r>
            <a:r>
              <a:rPr lang="es-ES" sz="2200" dirty="0">
                <a:latin typeface="Segoe UI Light" panose="020B0502040204020203" pitchFamily="34" charset="0"/>
                <a:cs typeface="Segoe UI Light" panose="020B0502040204020203" pitchFamily="34" charset="0"/>
              </a:rPr>
              <a:t> Browser-</a:t>
            </a:r>
            <a:r>
              <a:rPr lang="es-ES" sz="2200" dirty="0" err="1">
                <a:latin typeface="Segoe UI Light" panose="020B0502040204020203" pitchFamily="34" charset="0"/>
                <a:cs typeface="Segoe UI Light" panose="020B0502040204020203" pitchFamily="34" charset="0"/>
              </a:rPr>
              <a:t>sync</a:t>
            </a:r>
            <a:r>
              <a:rPr lang="es-ES" sz="2200" dirty="0">
                <a:latin typeface="Segoe UI Light" panose="020B0502040204020203" pitchFamily="34" charset="0"/>
                <a:cs typeface="Segoe UI Light" panose="020B0502040204020203" pitchFamily="34" charset="0"/>
              </a:rPr>
              <a:t>-</a:t>
            </a:r>
            <a:r>
              <a:rPr lang="es-ES" sz="2200" dirty="0" err="1">
                <a:latin typeface="Segoe UI Light" panose="020B0502040204020203" pitchFamily="34" charset="0"/>
                <a:cs typeface="Segoe UI Light" panose="020B0502040204020203" pitchFamily="34" charset="0"/>
              </a:rPr>
              <a:t>plugin</a:t>
            </a:r>
            <a:endParaRPr lang="es-ES" sz="2200" dirty="0">
              <a:latin typeface="Segoe UI Light" panose="020B0502040204020203" pitchFamily="34" charset="0"/>
              <a:cs typeface="Segoe UI Light" panose="020B0502040204020203" pitchFamily="34" charset="0"/>
            </a:endParaRPr>
          </a:p>
          <a:p>
            <a:pPr marL="457200" indent="-457200">
              <a:buFont typeface="+mj-lt"/>
              <a:buAutoNum type="arabicPeriod"/>
            </a:pPr>
            <a:r>
              <a:rPr lang="es-ES" sz="2200" dirty="0" err="1">
                <a:latin typeface="Segoe UI Light" panose="020B0502040204020203" pitchFamily="34" charset="0"/>
                <a:cs typeface="Segoe UI Light" panose="020B0502040204020203" pitchFamily="34" charset="0"/>
              </a:rPr>
              <a:t>Add</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npm</a:t>
            </a:r>
            <a:r>
              <a:rPr lang="es-ES" sz="2200" dirty="0">
                <a:latin typeface="Segoe UI Light" panose="020B0502040204020203" pitchFamily="34" charset="0"/>
                <a:cs typeface="Segoe UI Light" panose="020B0502040204020203" pitchFamily="34" charset="0"/>
              </a:rPr>
              <a:t> script to </a:t>
            </a:r>
            <a:r>
              <a:rPr lang="es-ES" sz="2200" dirty="0" err="1">
                <a:latin typeface="Segoe UI Light" panose="020B0502040204020203" pitchFamily="34" charset="0"/>
                <a:cs typeface="Segoe UI Light" panose="020B0502040204020203" pitchFamily="34" charset="0"/>
              </a:rPr>
              <a:t>start</a:t>
            </a:r>
            <a:endParaRPr lang="es-ES" sz="2200" dirty="0">
              <a:latin typeface="Segoe UI Light" panose="020B0502040204020203" pitchFamily="34" charset="0"/>
              <a:cs typeface="Segoe UI Light" panose="020B0502040204020203" pitchFamily="34" charset="0"/>
            </a:endParaRPr>
          </a:p>
          <a:p>
            <a:pPr marL="457200" indent="-457200">
              <a:buFont typeface="+mj-lt"/>
              <a:buAutoNum type="arabicPeriod"/>
            </a:pPr>
            <a:endParaRPr lang="es-E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hlinkClick r:id="rId2"/>
              </a:rPr>
              <a:t>http://webpack.github.io/docs/hot-module-replacement-with-webpack.html</a:t>
            </a:r>
            <a:endParaRPr lang="en-U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http://www.jbrantly.com/typescript-and-webpack/</a:t>
            </a:r>
          </a:p>
          <a:p>
            <a:r>
              <a:rPr lang="en-US" sz="2200" dirty="0">
                <a:latin typeface="Segoe UI Light" panose="020B0502040204020203" pitchFamily="34" charset="0"/>
                <a:cs typeface="Segoe UI Light" panose="020B0502040204020203" pitchFamily="34" charset="0"/>
                <a:hlinkClick r:id="rId3"/>
              </a:rPr>
              <a:t>https://www.npmjs.com/package/browser-sync-webpack-plugin</a:t>
            </a:r>
            <a:endParaRPr lang="en-U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https://docs.npmjs.com/misc/scripts</a:t>
            </a:r>
          </a:p>
          <a:p>
            <a:pPr marL="457200" indent="-457200">
              <a:buFont typeface="+mj-lt"/>
              <a:buAutoNum type="arabicPeriod"/>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600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Objetivos</a:t>
            </a:r>
          </a:p>
        </p:txBody>
      </p:sp>
      <p:sp>
        <p:nvSpPr>
          <p:cNvPr id="3" name="Content Placeholder 2"/>
          <p:cNvSpPr>
            <a:spLocks noGrp="1"/>
          </p:cNvSpPr>
          <p:nvPr>
            <p:ph idx="1"/>
          </p:nvPr>
        </p:nvSpPr>
        <p:spPr>
          <a:xfrm>
            <a:off x="737796" y="1806687"/>
            <a:ext cx="10515600" cy="1425388"/>
          </a:xfrm>
        </p:spPr>
        <p:txBody>
          <a:bodyPr/>
          <a:lstStyle/>
          <a:p>
            <a:r>
              <a:rPr lang="es-ES" dirty="0"/>
              <a:t>Entender</a:t>
            </a:r>
            <a:r>
              <a:rPr lang="en-US" dirty="0"/>
              <a:t> las </a:t>
            </a:r>
            <a:r>
              <a:rPr lang="es-ES" dirty="0"/>
              <a:t>herramientas</a:t>
            </a:r>
            <a:r>
              <a:rPr lang="en-US" dirty="0"/>
              <a:t> </a:t>
            </a:r>
            <a:r>
              <a:rPr lang="es-ES" dirty="0"/>
              <a:t>que se usan en el desarrollo web actualmente. ¿Porque se usan y para que sirven?</a:t>
            </a:r>
          </a:p>
          <a:p>
            <a:r>
              <a:rPr lang="es-ES" dirty="0"/>
              <a:t>Dar una </a:t>
            </a:r>
            <a:r>
              <a:rPr lang="en-US" dirty="0"/>
              <a:t>base para </a:t>
            </a:r>
            <a:r>
              <a:rPr lang="es-ES" dirty="0"/>
              <a:t>profundizar</a:t>
            </a:r>
            <a:r>
              <a:rPr lang="en-US" dirty="0"/>
              <a:t> mas </a:t>
            </a:r>
            <a:r>
              <a:rPr lang="en-US" dirty="0" err="1"/>
              <a:t>adelante</a:t>
            </a:r>
            <a:r>
              <a:rPr lang="en-US" dirty="0"/>
              <a:t> con </a:t>
            </a:r>
            <a:r>
              <a:rPr lang="es-ES" dirty="0"/>
              <a:t>el desarrollo de angular 2</a:t>
            </a:r>
          </a:p>
          <a:p>
            <a:r>
              <a:rPr lang="es-ES" dirty="0"/>
              <a:t>Entender que es ECMA 6. Que es </a:t>
            </a:r>
            <a:r>
              <a:rPr lang="es-ES" dirty="0" err="1"/>
              <a:t>Typescript</a:t>
            </a:r>
            <a:r>
              <a:rPr lang="es-ES" dirty="0"/>
              <a:t> y en que se diferencian</a:t>
            </a:r>
          </a:p>
        </p:txBody>
      </p:sp>
    </p:spTree>
    <p:extLst>
      <p:ext uri="{BB962C8B-B14F-4D97-AF65-F5344CB8AC3E}">
        <p14:creationId xmlns:p14="http://schemas.microsoft.com/office/powerpoint/2010/main" val="295907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Angular</a:t>
            </a:r>
          </a:p>
        </p:txBody>
      </p:sp>
      <p:sp>
        <p:nvSpPr>
          <p:cNvPr id="3" name="Rectángulo 2"/>
          <p:cNvSpPr/>
          <p:nvPr/>
        </p:nvSpPr>
        <p:spPr>
          <a:xfrm>
            <a:off x="1232647" y="1690688"/>
            <a:ext cx="10291482" cy="2462213"/>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It is a structural framework for dynamic web apps</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It is focused in declarative programming over imperative programming</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Unit testing and dependency injection are core concepts</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It is switching from a MVW approach to a component based architecture</a:t>
            </a:r>
          </a:p>
          <a:p>
            <a:pPr marL="342900" indent="-342900">
              <a:buFont typeface="Arial" panose="020B0604020202020204" pitchFamily="34" charset="0"/>
              <a:buChar char="•"/>
            </a:pPr>
            <a:endParaRPr lang="es-E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https://docs.angularjs.org/guide/introduction</a:t>
            </a:r>
          </a:p>
          <a:p>
            <a:r>
              <a:rPr lang="en-US" sz="2200" dirty="0">
                <a:latin typeface="Segoe UI Light" panose="020B0502040204020203" pitchFamily="34" charset="0"/>
                <a:cs typeface="Segoe UI Light" panose="020B0502040204020203" pitchFamily="34" charset="0"/>
              </a:rPr>
              <a:t>https://docs.angularjs.org/guide/component </a:t>
            </a:r>
          </a:p>
        </p:txBody>
      </p:sp>
    </p:spTree>
    <p:extLst>
      <p:ext uri="{BB962C8B-B14F-4D97-AF65-F5344CB8AC3E}">
        <p14:creationId xmlns:p14="http://schemas.microsoft.com/office/powerpoint/2010/main" val="348417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Add angular</a:t>
            </a:r>
          </a:p>
        </p:txBody>
      </p:sp>
      <p:sp>
        <p:nvSpPr>
          <p:cNvPr id="3" name="Rectángulo 2"/>
          <p:cNvSpPr/>
          <p:nvPr/>
        </p:nvSpPr>
        <p:spPr>
          <a:xfrm>
            <a:off x="1232647" y="1690688"/>
            <a:ext cx="10291482" cy="2092881"/>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5. Add angular</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Install angular through </a:t>
            </a:r>
            <a:r>
              <a:rPr lang="en-US" dirty="0" err="1">
                <a:latin typeface="Segoe UI Light" panose="020B0502040204020203" pitchFamily="34" charset="0"/>
                <a:cs typeface="Segoe UI Light" panose="020B0502040204020203" pitchFamily="34" charset="0"/>
              </a:rPr>
              <a:t>npm</a:t>
            </a:r>
            <a:endParaRPr lang="en-US" dirty="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Import from </a:t>
            </a:r>
            <a:r>
              <a:rPr lang="en-US" dirty="0" err="1">
                <a:latin typeface="Segoe UI Light" panose="020B0502040204020203" pitchFamily="34" charset="0"/>
                <a:cs typeface="Segoe UI Light" panose="020B0502040204020203" pitchFamily="34" charset="0"/>
              </a:rPr>
              <a:t>index.ts</a:t>
            </a:r>
            <a:endParaRPr lang="en-US" dirty="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Modify </a:t>
            </a:r>
            <a:r>
              <a:rPr lang="en-US" dirty="0" err="1">
                <a:latin typeface="Segoe UI Light" panose="020B0502040204020203" pitchFamily="34" charset="0"/>
                <a:cs typeface="Segoe UI Light" panose="020B0502040204020203" pitchFamily="34" charset="0"/>
              </a:rPr>
              <a:t>webpack.config</a:t>
            </a:r>
            <a:r>
              <a:rPr lang="en-US" dirty="0">
                <a:latin typeface="Segoe UI Light" panose="020B0502040204020203" pitchFamily="34" charset="0"/>
                <a:cs typeface="Segoe UI Light" panose="020B0502040204020203" pitchFamily="34" charset="0"/>
              </a:rPr>
              <a:t> to add </a:t>
            </a:r>
            <a:r>
              <a:rPr lang="en-US" dirty="0" err="1">
                <a:latin typeface="Segoe UI Light" panose="020B0502040204020203" pitchFamily="34" charset="0"/>
                <a:cs typeface="Segoe UI Light" panose="020B0502040204020203" pitchFamily="34" charset="0"/>
              </a:rPr>
              <a:t>resolveloader</a:t>
            </a:r>
            <a:r>
              <a:rPr lang="en-US" dirty="0">
                <a:latin typeface="Segoe UI Light" panose="020B0502040204020203" pitchFamily="34" charset="0"/>
                <a:cs typeface="Segoe UI Light" panose="020B0502040204020203" pitchFamily="34" charset="0"/>
              </a:rPr>
              <a:t> through </a:t>
            </a:r>
            <a:r>
              <a:rPr lang="en-US" dirty="0" err="1">
                <a:latin typeface="Segoe UI Light" panose="020B0502040204020203" pitchFamily="34" charset="0"/>
                <a:cs typeface="Segoe UI Light" panose="020B0502040204020203" pitchFamily="34" charset="0"/>
              </a:rPr>
              <a:t>nodeModules</a:t>
            </a:r>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Instalar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typings</a:t>
            </a:r>
            <a:endParaRPr lang="en-US" dirty="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err="1">
                <a:latin typeface="Segoe UI Light" panose="020B0502040204020203" pitchFamily="34" charset="0"/>
                <a:cs typeface="Segoe UI Light" panose="020B0502040204020203" pitchFamily="34" charset="0"/>
              </a:rPr>
              <a:t>typings</a:t>
            </a:r>
            <a:r>
              <a:rPr lang="en-US" dirty="0">
                <a:latin typeface="Segoe UI Light" panose="020B0502040204020203" pitchFamily="34" charset="0"/>
                <a:cs typeface="Segoe UI Light" panose="020B0502040204020203" pitchFamily="34" charset="0"/>
              </a:rPr>
              <a:t> install </a:t>
            </a:r>
            <a:r>
              <a:rPr lang="en-US" dirty="0" err="1">
                <a:latin typeface="Segoe UI Light" panose="020B0502040204020203" pitchFamily="34" charset="0"/>
                <a:cs typeface="Segoe UI Light" panose="020B0502040204020203" pitchFamily="34" charset="0"/>
              </a:rPr>
              <a:t>dt~angular</a:t>
            </a:r>
            <a:r>
              <a:rPr lang="en-US" dirty="0">
                <a:latin typeface="Segoe UI Light" panose="020B0502040204020203" pitchFamily="34" charset="0"/>
                <a:cs typeface="Segoe UI Light" panose="020B0502040204020203" pitchFamily="34" charset="0"/>
              </a:rPr>
              <a:t> --global --save</a:t>
            </a:r>
          </a:p>
          <a:p>
            <a:pPr marL="742950" lvl="1" indent="-285750">
              <a:buFont typeface="Arial" panose="020B0604020202020204" pitchFamily="34" charset="0"/>
              <a:buChar char="•"/>
            </a:pPr>
            <a:r>
              <a:rPr lang="en-US" dirty="0" err="1">
                <a:latin typeface="Segoe UI Light" panose="020B0502040204020203" pitchFamily="34" charset="0"/>
                <a:cs typeface="Segoe UI Light" panose="020B0502040204020203" pitchFamily="34" charset="0"/>
              </a:rPr>
              <a:t>typings</a:t>
            </a:r>
            <a:r>
              <a:rPr lang="en-US" dirty="0">
                <a:latin typeface="Segoe UI Light" panose="020B0502040204020203" pitchFamily="34" charset="0"/>
                <a:cs typeface="Segoe UI Light" panose="020B0502040204020203" pitchFamily="34" charset="0"/>
              </a:rPr>
              <a:t> install </a:t>
            </a:r>
            <a:r>
              <a:rPr lang="en-US" dirty="0" err="1">
                <a:latin typeface="Segoe UI Light" panose="020B0502040204020203" pitchFamily="34" charset="0"/>
                <a:cs typeface="Segoe UI Light" panose="020B0502040204020203" pitchFamily="34" charset="0"/>
              </a:rPr>
              <a:t>dt~jquery</a:t>
            </a:r>
            <a:r>
              <a:rPr lang="en-US" dirty="0">
                <a:latin typeface="Segoe UI Light" panose="020B0502040204020203" pitchFamily="34" charset="0"/>
                <a:cs typeface="Segoe UI Light" panose="020B0502040204020203" pitchFamily="34" charset="0"/>
              </a:rPr>
              <a:t> --global --save</a:t>
            </a:r>
          </a:p>
        </p:txBody>
      </p:sp>
    </p:spTree>
    <p:extLst>
      <p:ext uri="{BB962C8B-B14F-4D97-AF65-F5344CB8AC3E}">
        <p14:creationId xmlns:p14="http://schemas.microsoft.com/office/powerpoint/2010/main" val="2766884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Angular MVW</a:t>
            </a:r>
            <a:endParaRPr lang="en-US" dirty="0"/>
          </a:p>
        </p:txBody>
      </p:sp>
      <p:sp>
        <p:nvSpPr>
          <p:cNvPr id="3" name="Rectángulo 2"/>
          <p:cNvSpPr/>
          <p:nvPr/>
        </p:nvSpPr>
        <p:spPr>
          <a:xfrm>
            <a:off x="1232647" y="1690688"/>
            <a:ext cx="10291482" cy="1785104"/>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6. Show a list of movies (</a:t>
            </a:r>
            <a:r>
              <a:rPr lang="en-US" sz="2200" dirty="0" err="1">
                <a:latin typeface="Segoe UI Light" panose="020B0502040204020203" pitchFamily="34" charset="0"/>
                <a:cs typeface="Segoe UI Light" panose="020B0502040204020203" pitchFamily="34" charset="0"/>
              </a:rPr>
              <a:t>movies.json</a:t>
            </a:r>
            <a:r>
              <a:rPr lang="en-US" sz="22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Use </a:t>
            </a:r>
            <a:r>
              <a:rPr lang="es-ES" sz="2200" dirty="0" err="1">
                <a:latin typeface="Segoe UI Light" panose="020B0502040204020203" pitchFamily="34" charset="0"/>
                <a:cs typeface="Segoe UI Light" panose="020B0502040204020203" pitchFamily="34" charset="0"/>
              </a:rPr>
              <a:t>controller</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syntax</a:t>
            </a:r>
            <a:r>
              <a:rPr lang="es-ES" sz="2200" dirty="0">
                <a:latin typeface="Segoe UI Light" panose="020B0502040204020203" pitchFamily="34" charset="0"/>
                <a:cs typeface="Segoe UI Light" panose="020B0502040204020203" pitchFamily="34" charset="0"/>
              </a:rPr>
              <a:t>. </a:t>
            </a:r>
            <a:r>
              <a:rPr lang="es-ES" sz="2200" dirty="0">
                <a:latin typeface="Segoe UI Light" panose="020B0502040204020203" pitchFamily="34" charset="0"/>
                <a:cs typeface="Segoe UI Light" panose="020B0502040204020203" pitchFamily="34" charset="0"/>
                <a:hlinkClick r:id="rId2"/>
              </a:rPr>
              <a:t>https://docs.angularjs.org/guide/controller</a:t>
            </a:r>
            <a:endParaRPr lang="es-E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Use </a:t>
            </a:r>
            <a:r>
              <a:rPr lang="es-ES" sz="2200" dirty="0" err="1">
                <a:latin typeface="Segoe UI Light" panose="020B0502040204020203" pitchFamily="34" charset="0"/>
                <a:cs typeface="Segoe UI Light" panose="020B0502040204020203" pitchFamily="34" charset="0"/>
              </a:rPr>
              <a:t>ng-repeat</a:t>
            </a:r>
            <a:r>
              <a:rPr lang="es-ES" sz="2200" dirty="0">
                <a:latin typeface="Segoe UI Light" panose="020B0502040204020203" pitchFamily="34" charset="0"/>
                <a:cs typeface="Segoe UI Light" panose="020B0502040204020203" pitchFamily="34" charset="0"/>
              </a:rPr>
              <a:t>. http://www.w3schools.com/angular/ng_ng-repeat.asp</a:t>
            </a:r>
          </a:p>
          <a:p>
            <a:pPr marL="342900" indent="-342900">
              <a:buFont typeface="Arial" panose="020B0604020202020204" pitchFamily="34" charset="0"/>
              <a:buChar char="•"/>
            </a:pPr>
            <a:r>
              <a:rPr lang="es-ES" sz="2200" dirty="0" err="1">
                <a:latin typeface="Segoe UI Light" panose="020B0502040204020203" pitchFamily="34" charset="0"/>
                <a:cs typeface="Segoe UI Light" panose="020B0502040204020203" pitchFamily="34" charset="0"/>
              </a:rPr>
              <a:t>Example</a:t>
            </a:r>
            <a:r>
              <a:rPr lang="es-ES" sz="2200" dirty="0">
                <a:latin typeface="Segoe UI Light" panose="020B0502040204020203" pitchFamily="34" charset="0"/>
                <a:cs typeface="Segoe UI Light" panose="020B0502040204020203" pitchFamily="34" charset="0"/>
              </a:rPr>
              <a:t>. http://jsfiddle.net/austinnoronha/RkykR/</a:t>
            </a:r>
          </a:p>
          <a:p>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1887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Unit testing. Jasmine</a:t>
            </a:r>
          </a:p>
        </p:txBody>
      </p:sp>
      <p:sp>
        <p:nvSpPr>
          <p:cNvPr id="3" name="Rectángulo 2"/>
          <p:cNvSpPr/>
          <p:nvPr/>
        </p:nvSpPr>
        <p:spPr>
          <a:xfrm>
            <a:off x="1232647" y="1690688"/>
            <a:ext cx="10291482" cy="1754326"/>
          </a:xfrm>
          <a:prstGeom prst="rect">
            <a:avLst/>
          </a:prstGeom>
        </p:spPr>
        <p:txBody>
          <a:bodyPr wrap="square">
            <a:spAutoFit/>
          </a:bodyPr>
          <a:lstStyle/>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Unit testing is a software testing method by which individual units of source code, sets of one or more computer program modules together, are tested to determine whether they are fit for use.</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Jasmine is a </a:t>
            </a:r>
            <a:r>
              <a:rPr lang="en-US" b="1" dirty="0">
                <a:latin typeface="Segoe UI Light" panose="020B0502040204020203" pitchFamily="34" charset="0"/>
                <a:cs typeface="Segoe UI Light" panose="020B0502040204020203" pitchFamily="34" charset="0"/>
              </a:rPr>
              <a:t>behavior-driven development </a:t>
            </a:r>
            <a:r>
              <a:rPr lang="en-US" dirty="0">
                <a:latin typeface="Segoe UI Light" panose="020B0502040204020203" pitchFamily="34" charset="0"/>
                <a:cs typeface="Segoe UI Light" panose="020B0502040204020203" pitchFamily="34" charset="0"/>
              </a:rPr>
              <a:t>framework for testing JavaScript code</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Suites, specifications and </a:t>
            </a:r>
            <a:r>
              <a:rPr lang="en-US" dirty="0" err="1">
                <a:latin typeface="Segoe UI Light" panose="020B0502040204020203" pitchFamily="34" charset="0"/>
                <a:cs typeface="Segoe UI Light" panose="020B0502040204020203" pitchFamily="34" charset="0"/>
              </a:rPr>
              <a:t>expectactions</a:t>
            </a:r>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http://jasmine.github.io/edge/introduction.html</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774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Jasmine</a:t>
            </a:r>
          </a:p>
        </p:txBody>
      </p:sp>
      <p:sp>
        <p:nvSpPr>
          <p:cNvPr id="3" name="Rectángulo 2"/>
          <p:cNvSpPr/>
          <p:nvPr/>
        </p:nvSpPr>
        <p:spPr>
          <a:xfrm>
            <a:off x="1232647" y="1690688"/>
            <a:ext cx="10291482" cy="1785104"/>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7a. Unit test that the </a:t>
            </a:r>
            <a:r>
              <a:rPr lang="en-US" sz="2200" dirty="0" err="1">
                <a:latin typeface="Segoe UI Light" panose="020B0502040204020203" pitchFamily="34" charset="0"/>
                <a:cs typeface="Segoe UI Light" panose="020B0502040204020203" pitchFamily="34" charset="0"/>
              </a:rPr>
              <a:t>moviesListControler</a:t>
            </a:r>
            <a:r>
              <a:rPr lang="en-US" sz="2200" dirty="0">
                <a:latin typeface="Segoe UI Light" panose="020B0502040204020203" pitchFamily="34" charset="0"/>
                <a:cs typeface="Segoe UI Light" panose="020B0502040204020203" pitchFamily="34" charset="0"/>
              </a:rPr>
              <a:t> has three movies</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Install jasmine, jasmine-core</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Install angular-mocks</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https://docs.angularjs.org/guide/unit-testing</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Execute through jasmine-standalone</a:t>
            </a:r>
          </a:p>
        </p:txBody>
      </p:sp>
    </p:spTree>
    <p:extLst>
      <p:ext uri="{BB962C8B-B14F-4D97-AF65-F5344CB8AC3E}">
        <p14:creationId xmlns:p14="http://schemas.microsoft.com/office/powerpoint/2010/main" val="4106624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karma</a:t>
            </a:r>
          </a:p>
        </p:txBody>
      </p:sp>
      <p:sp>
        <p:nvSpPr>
          <p:cNvPr id="3" name="Rectángulo 2"/>
          <p:cNvSpPr/>
          <p:nvPr/>
        </p:nvSpPr>
        <p:spPr>
          <a:xfrm>
            <a:off x="1232647" y="1690688"/>
            <a:ext cx="10291482" cy="2123658"/>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Karma is a test runner. A tool that </a:t>
            </a:r>
            <a:r>
              <a:rPr lang="en-US" sz="2200" dirty="0" err="1">
                <a:latin typeface="Segoe UI Light" panose="020B0502040204020203" pitchFamily="34" charset="0"/>
                <a:cs typeface="Segoe UI Light" panose="020B0502040204020203" pitchFamily="34" charset="0"/>
              </a:rPr>
              <a:t>automatices</a:t>
            </a:r>
            <a:r>
              <a:rPr lang="en-US" sz="2200" dirty="0">
                <a:latin typeface="Segoe UI Light" panose="020B0502040204020203" pitchFamily="34" charset="0"/>
                <a:cs typeface="Segoe UI Light" panose="020B0502040204020203" pitchFamily="34" charset="0"/>
              </a:rPr>
              <a:t> the task of discover and execute tests</a:t>
            </a:r>
          </a:p>
          <a:p>
            <a:r>
              <a:rPr lang="en-US" sz="2200" dirty="0">
                <a:latin typeface="Segoe UI Light" panose="020B0502040204020203" pitchFamily="34" charset="0"/>
                <a:cs typeface="Segoe UI Light" panose="020B0502040204020203" pitchFamily="34" charset="0"/>
              </a:rPr>
              <a:t>Exercise 7b. Execute test create in exercise 7a to run through karma</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Install karma </a:t>
            </a:r>
            <a:r>
              <a:rPr lang="en-US" sz="2200" dirty="0">
                <a:latin typeface="Segoe UI Light" panose="020B0502040204020203" pitchFamily="34" charset="0"/>
                <a:cs typeface="Segoe UI Light" panose="020B0502040204020203" pitchFamily="34" charset="0"/>
                <a:hlinkClick r:id="rId2"/>
              </a:rPr>
              <a:t>https://karma-runner.github.io/0.13/intro/installation.html</a:t>
            </a: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Add karma-</a:t>
            </a:r>
            <a:r>
              <a:rPr lang="en-US" sz="2200" dirty="0" err="1">
                <a:latin typeface="Segoe UI Light" panose="020B0502040204020203" pitchFamily="34" charset="0"/>
                <a:cs typeface="Segoe UI Light" panose="020B0502040204020203" pitchFamily="34" charset="0"/>
              </a:rPr>
              <a:t>webpack</a:t>
            </a: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Modify karma to load angular-mocks and jasmine library</a:t>
            </a: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377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Components</a:t>
            </a:r>
          </a:p>
        </p:txBody>
      </p:sp>
      <p:sp>
        <p:nvSpPr>
          <p:cNvPr id="3" name="Rectángulo 2"/>
          <p:cNvSpPr/>
          <p:nvPr/>
        </p:nvSpPr>
        <p:spPr>
          <a:xfrm>
            <a:off x="1232647" y="1690688"/>
            <a:ext cx="10291482" cy="1785104"/>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Angular is switching from a MVW architecture to another based in components.</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 angular 1.5 we had components that are basically simplified directives, that allow us to made a more easy transition to angular 2.0</a:t>
            </a:r>
          </a:p>
          <a:p>
            <a:pPr marL="342900" indent="-342900">
              <a:buFont typeface="Arial" panose="020B0604020202020204" pitchFamily="34" charset="0"/>
              <a:buChar char="•"/>
            </a:pPr>
            <a:r>
              <a:rPr lang="es-ES" sz="2200" dirty="0" err="1">
                <a:latin typeface="Segoe UI Light" panose="020B0502040204020203" pitchFamily="34" charset="0"/>
                <a:cs typeface="Segoe UI Light" panose="020B0502040204020203" pitchFamily="34" charset="0"/>
              </a:rPr>
              <a:t>Exercise</a:t>
            </a:r>
            <a:r>
              <a:rPr lang="es-ES" sz="2200" dirty="0">
                <a:latin typeface="Segoe UI Light" panose="020B0502040204020203" pitchFamily="34" charset="0"/>
                <a:cs typeface="Segoe UI Light" panose="020B0502040204020203" pitchFamily="34" charset="0"/>
              </a:rPr>
              <a:t> 8. </a:t>
            </a:r>
            <a:r>
              <a:rPr lang="es-ES" sz="2200" dirty="0" err="1">
                <a:latin typeface="Segoe UI Light" panose="020B0502040204020203" pitchFamily="34" charset="0"/>
                <a:cs typeface="Segoe UI Light" panose="020B0502040204020203" pitchFamily="34" charset="0"/>
              </a:rPr>
              <a:t>Refactor</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code</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into</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component</a:t>
            </a:r>
            <a:endParaRPr lang="es-E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https://docs.angularjs.org/guide/component</a:t>
            </a:r>
          </a:p>
        </p:txBody>
      </p:sp>
    </p:spTree>
    <p:extLst>
      <p:ext uri="{BB962C8B-B14F-4D97-AF65-F5344CB8AC3E}">
        <p14:creationId xmlns:p14="http://schemas.microsoft.com/office/powerpoint/2010/main" val="2313316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Structuring app</a:t>
            </a:r>
          </a:p>
        </p:txBody>
      </p:sp>
      <p:sp>
        <p:nvSpPr>
          <p:cNvPr id="3" name="Rectángulo 2"/>
          <p:cNvSpPr/>
          <p:nvPr/>
        </p:nvSpPr>
        <p:spPr>
          <a:xfrm>
            <a:off x="1232647" y="1690688"/>
            <a:ext cx="10291482" cy="6524863"/>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The most popular guide for best practices in angular is </a:t>
            </a:r>
            <a:r>
              <a:rPr lang="en-US" sz="2200" dirty="0">
                <a:latin typeface="Segoe UI Light" panose="020B0502040204020203" pitchFamily="34" charset="0"/>
                <a:cs typeface="Segoe UI Light" panose="020B0502040204020203" pitchFamily="34" charset="0"/>
                <a:hlinkClick r:id="rId2"/>
              </a:rPr>
              <a:t>https://github.com/johnpapa/angular-styleguide/blob/master/a1/README.md</a:t>
            </a: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The recommendation to structure the application is to do folders by feature structure (Y152)</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For typescript it is recommended to use “barrels” for exports https://angular.io/styleguide Style 04-10 </a:t>
            </a: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Exercise 9 restructure app to follow the structure</a:t>
            </a:r>
          </a:p>
          <a:p>
            <a:r>
              <a:rPr lang="en-US" sz="2200" dirty="0">
                <a:latin typeface="Segoe UI Light" panose="020B0502040204020203" pitchFamily="34" charset="0"/>
                <a:cs typeface="Segoe UI Light" panose="020B0502040204020203" pitchFamily="34" charset="0"/>
              </a:rPr>
              <a:t>	/Index.html</a:t>
            </a:r>
          </a:p>
          <a:p>
            <a:r>
              <a:rPr lang="en-US" sz="2200" dirty="0">
                <a:latin typeface="Segoe UI Light" panose="020B0502040204020203" pitchFamily="34" charset="0"/>
                <a:cs typeface="Segoe UI Light" panose="020B0502040204020203" pitchFamily="34" charset="0"/>
              </a:rPr>
              <a:t>	/app/</a:t>
            </a:r>
          </a:p>
          <a:p>
            <a:r>
              <a:rPr lang="en-US" sz="2200" dirty="0">
                <a:latin typeface="Segoe UI Light" panose="020B0502040204020203" pitchFamily="34" charset="0"/>
                <a:cs typeface="Segoe UI Light" panose="020B0502040204020203" pitchFamily="34" charset="0"/>
              </a:rPr>
              <a:t>		</a:t>
            </a:r>
            <a:r>
              <a:rPr lang="en-US" sz="2200" dirty="0" err="1">
                <a:latin typeface="Segoe UI Light" panose="020B0502040204020203" pitchFamily="34" charset="0"/>
                <a:cs typeface="Segoe UI Light" panose="020B0502040204020203" pitchFamily="34" charset="0"/>
              </a:rPr>
              <a:t>index.ts</a:t>
            </a:r>
            <a:endParaRPr lang="en-U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		/movies-list/</a:t>
            </a:r>
          </a:p>
          <a:p>
            <a:pPr lvl="5"/>
            <a:r>
              <a:rPr lang="en-US" sz="2200" dirty="0" err="1">
                <a:latin typeface="Segoe UI Light" panose="020B0502040204020203" pitchFamily="34" charset="0"/>
                <a:cs typeface="Segoe UI Light" panose="020B0502040204020203" pitchFamily="34" charset="0"/>
              </a:rPr>
              <a:t>Index.ts</a:t>
            </a:r>
            <a:endParaRPr lang="en-US" sz="2200" dirty="0">
              <a:latin typeface="Segoe UI Light" panose="020B0502040204020203" pitchFamily="34" charset="0"/>
              <a:cs typeface="Segoe UI Light" panose="020B0502040204020203" pitchFamily="34" charset="0"/>
            </a:endParaRPr>
          </a:p>
          <a:p>
            <a:pPr lvl="5"/>
            <a:r>
              <a:rPr lang="en-US" sz="2200" dirty="0">
                <a:latin typeface="Segoe UI Light" panose="020B0502040204020203" pitchFamily="34" charset="0"/>
                <a:cs typeface="Segoe UI Light" panose="020B0502040204020203" pitchFamily="34" charset="0"/>
              </a:rPr>
              <a:t>Movies-</a:t>
            </a:r>
            <a:r>
              <a:rPr lang="en-US" sz="2200" dirty="0" err="1">
                <a:latin typeface="Segoe UI Light" panose="020B0502040204020203" pitchFamily="34" charset="0"/>
                <a:cs typeface="Segoe UI Light" panose="020B0502040204020203" pitchFamily="34" charset="0"/>
              </a:rPr>
              <a:t>list.component.ts</a:t>
            </a:r>
            <a:endParaRPr lang="en-US" sz="2200" dirty="0">
              <a:latin typeface="Segoe UI Light" panose="020B0502040204020203" pitchFamily="34" charset="0"/>
              <a:cs typeface="Segoe UI Light" panose="020B0502040204020203" pitchFamily="34" charset="0"/>
            </a:endParaRPr>
          </a:p>
          <a:p>
            <a:pPr lvl="5"/>
            <a:r>
              <a:rPr lang="en-US" sz="2200" dirty="0">
                <a:latin typeface="Segoe UI Light" panose="020B0502040204020203" pitchFamily="34" charset="0"/>
                <a:cs typeface="Segoe UI Light" panose="020B0502040204020203" pitchFamily="34" charset="0"/>
              </a:rPr>
              <a:t>Movies-</a:t>
            </a:r>
            <a:r>
              <a:rPr lang="en-US" sz="2200" dirty="0" err="1">
                <a:latin typeface="Segoe UI Light" panose="020B0502040204020203" pitchFamily="34" charset="0"/>
                <a:cs typeface="Segoe UI Light" panose="020B0502040204020203" pitchFamily="34" charset="0"/>
              </a:rPr>
              <a:t>list.component.js.ts</a:t>
            </a:r>
            <a:endParaRPr lang="en-US" sz="2200" dirty="0">
              <a:latin typeface="Segoe UI Light" panose="020B0502040204020203" pitchFamily="34" charset="0"/>
              <a:cs typeface="Segoe UI Light" panose="020B0502040204020203" pitchFamily="34" charset="0"/>
            </a:endParaRPr>
          </a:p>
          <a:p>
            <a:pPr lvl="5"/>
            <a:endParaRPr lang="en-US" sz="2200" dirty="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6077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XHR, promises</a:t>
            </a:r>
          </a:p>
        </p:txBody>
      </p:sp>
      <p:sp>
        <p:nvSpPr>
          <p:cNvPr id="3" name="Rectángulo 2"/>
          <p:cNvSpPr/>
          <p:nvPr/>
        </p:nvSpPr>
        <p:spPr>
          <a:xfrm>
            <a:off x="1232647" y="1690688"/>
            <a:ext cx="10291482" cy="5170646"/>
          </a:xfrm>
          <a:prstGeom prst="rect">
            <a:avLst/>
          </a:prstGeom>
        </p:spPr>
        <p:txBody>
          <a:bodyPr wrap="square">
            <a:spAutoFit/>
          </a:bodyPr>
          <a:lstStyle/>
          <a:p>
            <a:pPr marL="342900" indent="-342900">
              <a:buFont typeface="Arial" panose="020B0604020202020204" pitchFamily="34" charset="0"/>
              <a:buChar char="•"/>
            </a:pPr>
            <a:r>
              <a:rPr lang="en-US" sz="2200" b="1" dirty="0" err="1">
                <a:latin typeface="Segoe UI Light" panose="020B0502040204020203" pitchFamily="34" charset="0"/>
                <a:cs typeface="Segoe UI Light" panose="020B0502040204020203" pitchFamily="34" charset="0"/>
              </a:rPr>
              <a:t>XmlHttpRequest</a:t>
            </a:r>
            <a:r>
              <a:rPr lang="en-US" sz="2200" dirty="0">
                <a:latin typeface="Segoe UI Light" panose="020B0502040204020203" pitchFamily="34" charset="0"/>
                <a:cs typeface="Segoe UI Light" panose="020B0502040204020203" pitchFamily="34" charset="0"/>
              </a:rPr>
              <a:t>: It is the way that we will ask data to the servers https://en.wikipedia.org/wiki/XMLHttpRequest</a:t>
            </a:r>
          </a:p>
          <a:p>
            <a:pPr marL="342900" indent="-342900">
              <a:buFont typeface="Arial" panose="020B0604020202020204" pitchFamily="34" charset="0"/>
              <a:buChar char="•"/>
            </a:pPr>
            <a:r>
              <a:rPr lang="en-US" sz="2200" b="1" dirty="0">
                <a:latin typeface="Segoe UI Light" panose="020B0502040204020203" pitchFamily="34" charset="0"/>
                <a:cs typeface="Segoe UI Light" panose="020B0502040204020203" pitchFamily="34" charset="0"/>
              </a:rPr>
              <a:t>Promises</a:t>
            </a:r>
            <a:r>
              <a:rPr lang="en-US" sz="2200" dirty="0">
                <a:latin typeface="Segoe UI Light" panose="020B0502040204020203" pitchFamily="34" charset="0"/>
                <a:cs typeface="Segoe UI Light" panose="020B0502040204020203" pitchFamily="34" charset="0"/>
              </a:rPr>
              <a:t>: a way to execute asynchronous code </a:t>
            </a:r>
            <a:r>
              <a:rPr lang="en-US" sz="2200" dirty="0">
                <a:latin typeface="Segoe UI Light" panose="020B0502040204020203" pitchFamily="34" charset="0"/>
                <a:cs typeface="Segoe UI Light" panose="020B0502040204020203" pitchFamily="34" charset="0"/>
                <a:hlinkClick r:id="rId2"/>
              </a:rPr>
              <a:t>https://docs.angularjs.org/api/ng/service/$q</a:t>
            </a: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Exercise 10. Replace our </a:t>
            </a:r>
            <a:r>
              <a:rPr lang="en-US" sz="2200" dirty="0" err="1">
                <a:latin typeface="Segoe UI Light" panose="020B0502040204020203" pitchFamily="34" charset="0"/>
                <a:cs typeface="Segoe UI Light" panose="020B0502040204020203" pitchFamily="34" charset="0"/>
              </a:rPr>
              <a:t>json</a:t>
            </a:r>
            <a:r>
              <a:rPr lang="en-US" sz="2200" dirty="0">
                <a:latin typeface="Segoe UI Light" panose="020B0502040204020203" pitchFamily="34" charset="0"/>
                <a:cs typeface="Segoe UI Light" panose="020B0502040204020203" pitchFamily="34" charset="0"/>
              </a:rPr>
              <a:t> of movies to calls to the themoviedb.org API </a:t>
            </a:r>
            <a:r>
              <a:rPr lang="en-US" sz="2200" dirty="0">
                <a:latin typeface="Segoe UI Light" panose="020B0502040204020203" pitchFamily="34" charset="0"/>
                <a:cs typeface="Segoe UI Light" panose="020B0502040204020203" pitchFamily="34" charset="0"/>
                <a:hlinkClick r:id="rId3"/>
              </a:rPr>
              <a:t>https://www.themoviedb.org/documentation/api</a:t>
            </a:r>
            <a:endParaRPr lang="en-US" sz="2200" dirty="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hlinkClick r:id="rId4"/>
              </a:rPr>
              <a:t>http://api.themoviedb.org/3/discover/movie?sort_by=popularity.desc&amp;api_key=ba7dc0d5812ddda58e32b566e91d4688</a:t>
            </a:r>
            <a:endParaRPr lang="en-US" sz="2200" dirty="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We can use angular constants</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We can use typescript interfaces</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We can create a shared folder with model and services that do the real calls</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Do mocks to fix old test</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Do a test that checks that the service is correct</a:t>
            </a:r>
          </a:p>
          <a:p>
            <a:pPr marL="800100" lvl="1"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46609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Angular Filters</a:t>
            </a:r>
          </a:p>
        </p:txBody>
      </p:sp>
      <p:sp>
        <p:nvSpPr>
          <p:cNvPr id="3" name="Rectángulo 2"/>
          <p:cNvSpPr/>
          <p:nvPr/>
        </p:nvSpPr>
        <p:spPr>
          <a:xfrm>
            <a:off x="1232647" y="1690688"/>
            <a:ext cx="10291482" cy="4154984"/>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Filters are functions that transform an input to an output</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Angular comes with a </a:t>
            </a:r>
            <a:r>
              <a:rPr lang="en-US" sz="2200" dirty="0" err="1">
                <a:latin typeface="Segoe UI Light" panose="020B0502040204020203" pitchFamily="34" charset="0"/>
                <a:cs typeface="Segoe UI Light" panose="020B0502040204020203" pitchFamily="34" charset="0"/>
              </a:rPr>
              <a:t>serie</a:t>
            </a:r>
            <a:r>
              <a:rPr lang="en-US" sz="2200" dirty="0">
                <a:latin typeface="Segoe UI Light" panose="020B0502040204020203" pitchFamily="34" charset="0"/>
                <a:cs typeface="Segoe UI Light" panose="020B0502040204020203" pitchFamily="34" charset="0"/>
              </a:rPr>
              <a:t> of predefined filters but we can create new</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The filters can be concatenated through the pipe </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hlinkClick r:id="rId2"/>
              </a:rPr>
              <a:t>https://docs.angularjs.org/guide/filter</a:t>
            </a: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Exercise 11. Add a search input box and a combo to sort by title, popularity and </a:t>
            </a:r>
            <a:r>
              <a:rPr lang="en-US" sz="2200" dirty="0" err="1">
                <a:latin typeface="Segoe UI Light" panose="020B0502040204020203" pitchFamily="34" charset="0"/>
                <a:cs typeface="Segoe UI Light" panose="020B0502040204020203" pitchFamily="34" charset="0"/>
              </a:rPr>
              <a:t>vote_average</a:t>
            </a:r>
            <a:r>
              <a:rPr lang="en-US" sz="2200" dirty="0">
                <a:latin typeface="Segoe UI Light" panose="020B0502040204020203" pitchFamily="34" charset="0"/>
                <a:cs typeface="Segoe UI Light" panose="020B0502040204020203" pitchFamily="34" charset="0"/>
              </a:rPr>
              <a:t>. Use filters to apply the changes that the user can made</a:t>
            </a: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lvl="5"/>
            <a:endParaRPr lang="en-US" sz="2200" dirty="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4804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0223"/>
            <a:ext cx="6154704" cy="644691"/>
          </a:xfrm>
        </p:spPr>
        <p:txBody>
          <a:bodyPr>
            <a:normAutofit fontScale="90000"/>
          </a:bodyPr>
          <a:lstStyle/>
          <a:p>
            <a:r>
              <a:rPr lang="es-ES" dirty="0"/>
              <a:t>Situación </a:t>
            </a:r>
          </a:p>
        </p:txBody>
      </p:sp>
      <p:sp>
        <p:nvSpPr>
          <p:cNvPr id="3" name="Marcador de contenido 2"/>
          <p:cNvSpPr>
            <a:spLocks noGrp="1"/>
          </p:cNvSpPr>
          <p:nvPr>
            <p:ph idx="1"/>
          </p:nvPr>
        </p:nvSpPr>
        <p:spPr>
          <a:xfrm>
            <a:off x="838200" y="4448129"/>
            <a:ext cx="10515600" cy="1069704"/>
          </a:xfrm>
        </p:spPr>
        <p:txBody>
          <a:bodyPr/>
          <a:lstStyle/>
          <a:p>
            <a:r>
              <a:rPr lang="es-ES" dirty="0"/>
              <a:t>Por que todo esto?</a:t>
            </a:r>
          </a:p>
          <a:p>
            <a:r>
              <a:rPr lang="es-ES" dirty="0"/>
              <a:t>Si hace unos años solo se necesitaba un editor de texto para hacer tu </a:t>
            </a:r>
            <a:r>
              <a:rPr lang="es-ES" dirty="0" err="1"/>
              <a:t>js</a:t>
            </a:r>
            <a:r>
              <a:rPr lang="es-ES" dirty="0"/>
              <a:t> y tu </a:t>
            </a:r>
            <a:r>
              <a:rPr lang="es-ES" dirty="0" err="1"/>
              <a:t>html</a:t>
            </a:r>
            <a:endParaRPr lang="es-ES" dirty="0"/>
          </a:p>
          <a:p>
            <a:r>
              <a:rPr lang="es-ES" dirty="0"/>
              <a:t>Se les ha ido un poco la perola?</a:t>
            </a:r>
          </a:p>
          <a:p>
            <a:endParaRPr lang="es-ES" dirty="0"/>
          </a:p>
          <a:p>
            <a:endParaRPr lang="es-ES" dirty="0"/>
          </a:p>
          <a:p>
            <a:endParaRPr lang="es-ES" dirty="0"/>
          </a:p>
        </p:txBody>
      </p:sp>
      <p:grpSp>
        <p:nvGrpSpPr>
          <p:cNvPr id="9" name="Grupo 8"/>
          <p:cNvGrpSpPr/>
          <p:nvPr/>
        </p:nvGrpSpPr>
        <p:grpSpPr>
          <a:xfrm>
            <a:off x="1451989" y="1366021"/>
            <a:ext cx="8006971" cy="2860540"/>
            <a:chOff x="1451989" y="1366020"/>
            <a:chExt cx="8639138" cy="3602357"/>
          </a:xfrm>
        </p:grpSpPr>
        <p:pic>
          <p:nvPicPr>
            <p:cNvPr id="1040" name="Picture 1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774" y="2860560"/>
              <a:ext cx="2207353" cy="7974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262" y="3292953"/>
              <a:ext cx="1056788" cy="1225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123" y="3658049"/>
              <a:ext cx="1720966" cy="8604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s://carlosazaustre.es/blog/content/images/2015/02/square_odd9l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9456" y="1983883"/>
              <a:ext cx="1121896" cy="11218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n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8458" y="2567999"/>
              <a:ext cx="1215331" cy="1287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335" y="1590726"/>
              <a:ext cx="1808248" cy="18082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dn-images-1.medium.com/max/2000/1*A-_KrEvMuiH7dlwshFw5aw.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49334" y="1583541"/>
              <a:ext cx="1246666" cy="8135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n relacionad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7441" y="3398973"/>
              <a:ext cx="1386358" cy="13863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n relaciona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5629" y="1634814"/>
              <a:ext cx="11430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n relacionad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7063" y="3667340"/>
              <a:ext cx="1742407" cy="9725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n relacionad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2856" y="3920683"/>
              <a:ext cx="1661664" cy="10476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ypeScri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80821" y="3211902"/>
              <a:ext cx="960531" cy="96053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n relacionad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51989" y="1366020"/>
              <a:ext cx="1244062" cy="12440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media02.hongkiat.com/ecmascript-6/ecmascript-6-logo.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40563" y="2579682"/>
              <a:ext cx="1278893" cy="819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504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Add pagination</a:t>
            </a:r>
          </a:p>
        </p:txBody>
      </p:sp>
      <p:sp>
        <p:nvSpPr>
          <p:cNvPr id="3" name="Rectángulo 2"/>
          <p:cNvSpPr/>
          <p:nvPr/>
        </p:nvSpPr>
        <p:spPr>
          <a:xfrm>
            <a:off x="1232647" y="1690688"/>
            <a:ext cx="10291482" cy="4493538"/>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Exercise 12. Add pagination</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Test that</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When the app loads the page 1 is loaded</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When call the </a:t>
            </a:r>
            <a:r>
              <a:rPr lang="en-US" sz="2200" dirty="0" err="1">
                <a:latin typeface="Segoe UI Light" panose="020B0502040204020203" pitchFamily="34" charset="0"/>
                <a:cs typeface="Segoe UI Light" panose="020B0502040204020203" pitchFamily="34" charset="0"/>
              </a:rPr>
              <a:t>nextPage</a:t>
            </a:r>
            <a:r>
              <a:rPr lang="en-US" sz="2200" dirty="0">
                <a:latin typeface="Segoe UI Light" panose="020B0502040204020203" pitchFamily="34" charset="0"/>
                <a:cs typeface="Segoe UI Light" panose="020B0502040204020203" pitchFamily="34" charset="0"/>
              </a:rPr>
              <a:t> the page 2 is loaded</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When call the </a:t>
            </a:r>
            <a:r>
              <a:rPr lang="en-US" sz="2200" dirty="0" err="1">
                <a:latin typeface="Segoe UI Light" panose="020B0502040204020203" pitchFamily="34" charset="0"/>
                <a:cs typeface="Segoe UI Light" panose="020B0502040204020203" pitchFamily="34" charset="0"/>
              </a:rPr>
              <a:t>previousButton</a:t>
            </a:r>
            <a:r>
              <a:rPr lang="en-US" sz="2200" dirty="0">
                <a:latin typeface="Segoe UI Light" panose="020B0502040204020203" pitchFamily="34" charset="0"/>
                <a:cs typeface="Segoe UI Light" panose="020B0502040204020203" pitchFamily="34" charset="0"/>
              </a:rPr>
              <a:t> the page 0 is loaded</a:t>
            </a:r>
          </a:p>
          <a:p>
            <a:pPr marL="1257300" lvl="2"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lvl="5"/>
            <a:endParaRPr lang="en-US" sz="2200" dirty="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61618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Add styles</a:t>
            </a:r>
          </a:p>
        </p:txBody>
      </p:sp>
      <p:sp>
        <p:nvSpPr>
          <p:cNvPr id="3" name="Rectángulo 2"/>
          <p:cNvSpPr/>
          <p:nvPr/>
        </p:nvSpPr>
        <p:spPr>
          <a:xfrm>
            <a:off x="1232647" y="1690688"/>
            <a:ext cx="10291482" cy="4493538"/>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Exercise 13. Add custom styles</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Create a </a:t>
            </a:r>
            <a:r>
              <a:rPr lang="en-US" sz="2200" dirty="0" err="1">
                <a:latin typeface="Segoe UI Light" panose="020B0502040204020203" pitchFamily="34" charset="0"/>
                <a:cs typeface="Segoe UI Light" panose="020B0502040204020203" pitchFamily="34" charset="0"/>
              </a:rPr>
              <a:t>css</a:t>
            </a:r>
            <a:r>
              <a:rPr lang="en-US" sz="2200" dirty="0">
                <a:latin typeface="Segoe UI Light" panose="020B0502040204020203" pitchFamily="34" charset="0"/>
                <a:cs typeface="Segoe UI Light" panose="020B0502040204020203" pitchFamily="34" charset="0"/>
              </a:rPr>
              <a:t> with styles and load through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 </a:t>
            </a:r>
            <a:r>
              <a:rPr lang="en-US" sz="2200" dirty="0">
                <a:latin typeface="Segoe UI Light" panose="020B0502040204020203" pitchFamily="34" charset="0"/>
                <a:cs typeface="Segoe UI Light" panose="020B0502040204020203" pitchFamily="34" charset="0"/>
                <a:hlinkClick r:id="rId2"/>
              </a:rPr>
              <a:t>https://webpack.github.io/docs/stylesheets.html</a:t>
            </a:r>
            <a:endParaRPr lang="en-US" sz="2200"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Add font awesome </a:t>
            </a:r>
            <a:r>
              <a:rPr lang="en-US" sz="2200" dirty="0">
                <a:latin typeface="Segoe UI Light" panose="020B0502040204020203" pitchFamily="34" charset="0"/>
                <a:cs typeface="Segoe UI Light" panose="020B0502040204020203" pitchFamily="34" charset="0"/>
                <a:hlinkClick r:id="rId3"/>
              </a:rPr>
              <a:t>https://gist.github.com/Turbo87/e8e941e68308d3b40ef6</a:t>
            </a:r>
            <a:endParaRPr lang="en-US" sz="2200"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Add bootstrap</a:t>
            </a:r>
          </a:p>
          <a:p>
            <a:pPr marL="1257300" lvl="2"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lvl="5"/>
            <a:endParaRPr lang="en-US" sz="2200" dirty="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0856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Create master/summary page</a:t>
            </a:r>
          </a:p>
        </p:txBody>
      </p:sp>
      <p:sp>
        <p:nvSpPr>
          <p:cNvPr id="3" name="Rectángulo 2"/>
          <p:cNvSpPr/>
          <p:nvPr/>
        </p:nvSpPr>
        <p:spPr>
          <a:xfrm>
            <a:off x="1232647" y="1690688"/>
            <a:ext cx="10291482" cy="7171194"/>
          </a:xfrm>
          <a:prstGeom prst="rect">
            <a:avLst/>
          </a:prstGeom>
        </p:spPr>
        <p:txBody>
          <a:bodyPr wrap="square">
            <a:spAutoFit/>
          </a:bodyPr>
          <a:lstStyle/>
          <a:p>
            <a:pPr marL="342900"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Exercise 14. Create another component to show a brief summary of the selected movie</a:t>
            </a:r>
          </a:p>
          <a:p>
            <a:pPr marL="1257300" lvl="2"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Modify the data service to get data of a unique movie http://api.themoviedb.org/3/movie/271110?api_key=ba7dc0d5812ddda58e32b566e91d4688</a:t>
            </a:r>
          </a:p>
          <a:p>
            <a:pPr marL="1257300" lvl="2"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Communicate between components through subscriptions https://docs.angularjs.org/guide/component</a:t>
            </a:r>
          </a:p>
          <a:p>
            <a:pPr marL="1257300" lvl="2" indent="-342900">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Test that</a:t>
            </a:r>
          </a:p>
          <a:p>
            <a:pPr marL="1714500" lvl="3"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a:t>
            </a:r>
            <a:r>
              <a:rPr lang="en-US" dirty="0" err="1">
                <a:latin typeface="Segoe UI Light" panose="020B0502040204020203" pitchFamily="34" charset="0"/>
                <a:cs typeface="Segoe UI Light" panose="020B0502040204020203" pitchFamily="34" charset="0"/>
              </a:rPr>
              <a:t>dataservice</a:t>
            </a:r>
            <a:r>
              <a:rPr lang="en-US" dirty="0">
                <a:latin typeface="Segoe UI Light" panose="020B0502040204020203" pitchFamily="34" charset="0"/>
                <a:cs typeface="Segoe UI Light" panose="020B0502040204020203" pitchFamily="34" charset="0"/>
              </a:rPr>
              <a:t> call the </a:t>
            </a:r>
            <a:r>
              <a:rPr lang="en-US" dirty="0" err="1">
                <a:latin typeface="Segoe UI Light" panose="020B0502040204020203" pitchFamily="34" charset="0"/>
                <a:cs typeface="Segoe UI Light" panose="020B0502040204020203" pitchFamily="34" charset="0"/>
              </a:rPr>
              <a:t>api</a:t>
            </a:r>
            <a:endParaRPr lang="en-US" dirty="0">
              <a:latin typeface="Segoe UI Light" panose="020B0502040204020203" pitchFamily="34" charset="0"/>
              <a:cs typeface="Segoe UI Light" panose="020B0502040204020203" pitchFamily="34" charset="0"/>
            </a:endParaRPr>
          </a:p>
          <a:p>
            <a:pPr marL="1714500" lvl="3"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List</a:t>
            </a:r>
          </a:p>
          <a:p>
            <a:pPr marL="2171700" lvl="4"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subscriber to the list are called when a </a:t>
            </a:r>
            <a:r>
              <a:rPr lang="en-US" dirty="0" err="1">
                <a:latin typeface="Segoe UI Light" panose="020B0502040204020203" pitchFamily="34" charset="0"/>
                <a:cs typeface="Segoe UI Light" panose="020B0502040204020203" pitchFamily="34" charset="0"/>
              </a:rPr>
              <a:t>pagePrevious</a:t>
            </a:r>
            <a:r>
              <a:rPr lang="en-US" dirty="0">
                <a:latin typeface="Segoe UI Light" panose="020B0502040204020203" pitchFamily="34" charset="0"/>
                <a:cs typeface="Segoe UI Light" panose="020B0502040204020203" pitchFamily="34" charset="0"/>
              </a:rPr>
              <a:t> or </a:t>
            </a:r>
            <a:r>
              <a:rPr lang="en-US" dirty="0" err="1">
                <a:latin typeface="Segoe UI Light" panose="020B0502040204020203" pitchFamily="34" charset="0"/>
                <a:cs typeface="Segoe UI Light" panose="020B0502040204020203" pitchFamily="34" charset="0"/>
              </a:rPr>
              <a:t>pageNext</a:t>
            </a:r>
            <a:r>
              <a:rPr lang="en-US" dirty="0">
                <a:latin typeface="Segoe UI Light" panose="020B0502040204020203" pitchFamily="34" charset="0"/>
                <a:cs typeface="Segoe UI Light" panose="020B0502040204020203" pitchFamily="34" charset="0"/>
              </a:rPr>
              <a:t> is called and has data</a:t>
            </a:r>
          </a:p>
          <a:p>
            <a:pPr marL="2171700" lvl="4"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subscriber to the list aren’t called when a </a:t>
            </a:r>
            <a:r>
              <a:rPr lang="en-US" dirty="0" err="1">
                <a:latin typeface="Segoe UI Light" panose="020B0502040204020203" pitchFamily="34" charset="0"/>
                <a:cs typeface="Segoe UI Light" panose="020B0502040204020203" pitchFamily="34" charset="0"/>
              </a:rPr>
              <a:t>pagePrevious</a:t>
            </a:r>
            <a:r>
              <a:rPr lang="en-US" dirty="0">
                <a:latin typeface="Segoe UI Light" panose="020B0502040204020203" pitchFamily="34" charset="0"/>
                <a:cs typeface="Segoe UI Light" panose="020B0502040204020203" pitchFamily="34" charset="0"/>
              </a:rPr>
              <a:t> or </a:t>
            </a:r>
            <a:r>
              <a:rPr lang="en-US" dirty="0" err="1">
                <a:latin typeface="Segoe UI Light" panose="020B0502040204020203" pitchFamily="34" charset="0"/>
                <a:cs typeface="Segoe UI Light" panose="020B0502040204020203" pitchFamily="34" charset="0"/>
              </a:rPr>
              <a:t>pageNext</a:t>
            </a:r>
            <a:r>
              <a:rPr lang="en-US" dirty="0">
                <a:latin typeface="Segoe UI Light" panose="020B0502040204020203" pitchFamily="34" charset="0"/>
                <a:cs typeface="Segoe UI Light" panose="020B0502040204020203" pitchFamily="34" charset="0"/>
              </a:rPr>
              <a:t> is called and there are no data</a:t>
            </a:r>
          </a:p>
          <a:p>
            <a:pPr marL="1714500" lvl="3"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Summary</a:t>
            </a:r>
          </a:p>
          <a:p>
            <a:pPr marL="2171700" lvl="4"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is </a:t>
            </a:r>
            <a:r>
              <a:rPr lang="en-US" dirty="0" err="1">
                <a:latin typeface="Segoe UI Light" panose="020B0502040204020203" pitchFamily="34" charset="0"/>
                <a:cs typeface="Segoe UI Light" panose="020B0502040204020203" pitchFamily="34" charset="0"/>
              </a:rPr>
              <a:t>suscribed</a:t>
            </a:r>
            <a:r>
              <a:rPr lang="en-US" dirty="0">
                <a:latin typeface="Segoe UI Light" panose="020B0502040204020203" pitchFamily="34" charset="0"/>
                <a:cs typeface="Segoe UI Light" panose="020B0502040204020203" pitchFamily="34" charset="0"/>
              </a:rPr>
              <a:t> to the list</a:t>
            </a:r>
          </a:p>
          <a:p>
            <a:pPr marL="2171700" lvl="4"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When movie is loaded the data service is called</a:t>
            </a:r>
          </a:p>
          <a:p>
            <a:pPr marL="1714500" lvl="3"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lvl="5"/>
            <a:endParaRPr lang="en-US" sz="2200" dirty="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1143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Add styles</a:t>
            </a:r>
          </a:p>
        </p:txBody>
      </p:sp>
      <p:sp>
        <p:nvSpPr>
          <p:cNvPr id="3" name="Rectángulo 2"/>
          <p:cNvSpPr/>
          <p:nvPr/>
        </p:nvSpPr>
        <p:spPr>
          <a:xfrm>
            <a:off x="1232647" y="1690688"/>
            <a:ext cx="10291482" cy="4493538"/>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Exercise 15. Add routing</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Create a new detail page </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Add angular-route</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Documentation https://docs.angularjs.org/api/ngRoute</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Test</a:t>
            </a:r>
          </a:p>
          <a:p>
            <a:pPr marL="1714500" lvl="3"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That when detail is loaded the data service is called and the movie loaded</a:t>
            </a:r>
          </a:p>
          <a:p>
            <a:pPr marL="1257300" lvl="2"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lvl="5"/>
            <a:endParaRPr lang="en-US" sz="2200" dirty="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0062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Deploy</a:t>
            </a:r>
          </a:p>
        </p:txBody>
      </p:sp>
      <p:sp>
        <p:nvSpPr>
          <p:cNvPr id="3" name="Rectángulo 2"/>
          <p:cNvSpPr/>
          <p:nvPr/>
        </p:nvSpPr>
        <p:spPr>
          <a:xfrm>
            <a:off x="1232647" y="1690688"/>
            <a:ext cx="10291482" cy="3139321"/>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Exercise 16. Use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 to create a deploy version</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Copy files</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Use </a:t>
            </a:r>
            <a:r>
              <a:rPr lang="en-US" sz="2200" dirty="0" err="1">
                <a:latin typeface="Segoe UI Light" panose="020B0502040204020203" pitchFamily="34" charset="0"/>
                <a:cs typeface="Segoe UI Light" panose="020B0502040204020203" pitchFamily="34" charset="0"/>
              </a:rPr>
              <a:t>mimification</a:t>
            </a:r>
            <a:r>
              <a:rPr lang="en-US" sz="2200" dirty="0">
                <a:latin typeface="Segoe UI Light" panose="020B0502040204020203" pitchFamily="34" charset="0"/>
                <a:cs typeface="Segoe UI Light" panose="020B0502040204020203" pitchFamily="34" charset="0"/>
              </a:rPr>
              <a:t> http://webpack.github.io/docs/list-of-plugins.html#uglifyjsplugin</a:t>
            </a: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lvl="5"/>
            <a:endParaRPr lang="en-US" sz="2200" dirty="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86912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p:cNvSpPr/>
          <p:nvPr/>
        </p:nvSpPr>
        <p:spPr>
          <a:xfrm>
            <a:off x="1385455" y="1650199"/>
            <a:ext cx="9992590" cy="2462213"/>
          </a:xfrm>
          <a:prstGeom prst="rect">
            <a:avLst/>
          </a:prstGeom>
        </p:spPr>
        <p:txBody>
          <a:bodyPr wrap="square">
            <a:spAutoFit/>
          </a:bodyPr>
          <a:lstStyle/>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The frontend scene is changing at great speed at we cannot be attached to the oldest browsers that our user can use</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Typescript it is a great option for large </a:t>
            </a:r>
            <a:r>
              <a:rPr lang="en-US" sz="2200" dirty="0" err="1">
                <a:latin typeface="Segoe UI Light" panose="020B0502040204020203" pitchFamily="34" charset="0"/>
                <a:cs typeface="Segoe UI Light" panose="020B0502040204020203" pitchFamily="34" charset="0"/>
              </a:rPr>
              <a:t>proyects</a:t>
            </a:r>
            <a:r>
              <a:rPr lang="en-US" sz="2200" dirty="0">
                <a:latin typeface="Segoe UI Light" panose="020B0502040204020203" pitchFamily="34" charset="0"/>
                <a:cs typeface="Segoe UI Light" panose="020B0502040204020203" pitchFamily="34" charset="0"/>
              </a:rPr>
              <a:t> as it </a:t>
            </a:r>
            <a:r>
              <a:rPr lang="en-US" sz="2200" dirty="0" err="1">
                <a:latin typeface="Segoe UI Light" panose="020B0502040204020203" pitchFamily="34" charset="0"/>
                <a:cs typeface="Segoe UI Light" panose="020B0502040204020203" pitchFamily="34" charset="0"/>
              </a:rPr>
              <a:t>facitate</a:t>
            </a:r>
            <a:r>
              <a:rPr lang="en-US" sz="2200" dirty="0">
                <a:latin typeface="Segoe UI Light" panose="020B0502040204020203" pitchFamily="34" charset="0"/>
                <a:cs typeface="Segoe UI Light" panose="020B0502040204020203" pitchFamily="34" charset="0"/>
              </a:rPr>
              <a:t> the use of tools for refactor</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With ECMA6 the modules aren’t an external tool but they are integrated in the language and we can use tools in order to analyze the code and do code splitting and optimizations</a:t>
            </a:r>
          </a:p>
        </p:txBody>
      </p:sp>
    </p:spTree>
    <p:extLst>
      <p:ext uri="{BB962C8B-B14F-4D97-AF65-F5344CB8AC3E}">
        <p14:creationId xmlns:p14="http://schemas.microsoft.com/office/powerpoint/2010/main" val="3551530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3367" y="4344848"/>
            <a:ext cx="6484838" cy="1403934"/>
          </a:xfrm>
          <a:prstGeom prst="rect">
            <a:avLst/>
          </a:prstGeom>
        </p:spPr>
      </p:pic>
      <p:sp>
        <p:nvSpPr>
          <p:cNvPr id="5" name="Text Placeholder 4"/>
          <p:cNvSpPr>
            <a:spLocks noGrp="1"/>
          </p:cNvSpPr>
          <p:nvPr>
            <p:ph type="body" sz="quarter" idx="11"/>
          </p:nvPr>
        </p:nvSpPr>
        <p:spPr>
          <a:xfrm>
            <a:off x="945245" y="3465146"/>
            <a:ext cx="10515600" cy="523875"/>
          </a:xfrm>
        </p:spPr>
        <p:txBody>
          <a:bodyPr/>
          <a:lstStyle/>
          <a:p>
            <a:r>
              <a:rPr lang="es-ES" sz="2400" dirty="0">
                <a:latin typeface="Segoe UI Light" panose="020B0502040204020203" pitchFamily="34" charset="0"/>
                <a:cs typeface="Segoe UI Light" panose="020B0502040204020203" pitchFamily="34" charset="0"/>
              </a:rPr>
              <a:t>Muchas gracias por tu confianza</a:t>
            </a:r>
          </a:p>
        </p:txBody>
      </p:sp>
    </p:spTree>
    <p:extLst>
      <p:ext uri="{BB962C8B-B14F-4D97-AF65-F5344CB8AC3E}">
        <p14:creationId xmlns:p14="http://schemas.microsoft.com/office/powerpoint/2010/main" val="334587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0223"/>
            <a:ext cx="6154704" cy="644691"/>
          </a:xfrm>
        </p:spPr>
        <p:txBody>
          <a:bodyPr>
            <a:normAutofit fontScale="90000"/>
          </a:bodyPr>
          <a:lstStyle/>
          <a:p>
            <a:r>
              <a:rPr lang="es-ES" dirty="0"/>
              <a:t>Situación. Respuesta 1</a:t>
            </a:r>
          </a:p>
        </p:txBody>
      </p:sp>
      <p:sp>
        <p:nvSpPr>
          <p:cNvPr id="3" name="Marcador de contenido 2"/>
          <p:cNvSpPr>
            <a:spLocks noGrp="1"/>
          </p:cNvSpPr>
          <p:nvPr>
            <p:ph idx="1"/>
          </p:nvPr>
        </p:nvSpPr>
        <p:spPr>
          <a:xfrm>
            <a:off x="838200" y="4448129"/>
            <a:ext cx="10515600" cy="1069704"/>
          </a:xfrm>
        </p:spPr>
        <p:txBody>
          <a:bodyPr/>
          <a:lstStyle/>
          <a:p>
            <a:pPr marL="0" indent="0">
              <a:buNone/>
            </a:pPr>
            <a:endParaRPr lang="es-ES" dirty="0"/>
          </a:p>
          <a:p>
            <a:endParaRPr lang="es-ES" dirty="0"/>
          </a:p>
          <a:p>
            <a:endParaRPr lang="es-ES" dirty="0"/>
          </a:p>
        </p:txBody>
      </p:sp>
      <p:sp>
        <p:nvSpPr>
          <p:cNvPr id="21" name="Content Placeholder 2"/>
          <p:cNvSpPr txBox="1">
            <a:spLocks/>
          </p:cNvSpPr>
          <p:nvPr/>
        </p:nvSpPr>
        <p:spPr>
          <a:xfrm>
            <a:off x="737796" y="1806687"/>
            <a:ext cx="10515600" cy="1425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Dos posibles respuestas. La corta y la larga</a:t>
            </a:r>
          </a:p>
          <a:p>
            <a:r>
              <a:rPr lang="es-ES" dirty="0"/>
              <a:t>Respuesta corta</a:t>
            </a:r>
          </a:p>
          <a:p>
            <a:r>
              <a:rPr lang="es-ES" dirty="0"/>
              <a:t>Si </a:t>
            </a:r>
          </a:p>
        </p:txBody>
      </p:sp>
      <p:pic>
        <p:nvPicPr>
          <p:cNvPr id="2052"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5" y="2876504"/>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Situación. respuesta 2</a:t>
            </a:r>
          </a:p>
        </p:txBody>
      </p:sp>
      <p:sp>
        <p:nvSpPr>
          <p:cNvPr id="3" name="Marcador de contenido 2"/>
          <p:cNvSpPr>
            <a:spLocks noGrp="1"/>
          </p:cNvSpPr>
          <p:nvPr>
            <p:ph idx="1"/>
          </p:nvPr>
        </p:nvSpPr>
        <p:spPr/>
        <p:txBody>
          <a:bodyPr/>
          <a:lstStyle/>
          <a:p>
            <a:r>
              <a:rPr lang="es-ES" dirty="0"/>
              <a:t>Pero también hay una respuesta larga. Ya que el </a:t>
            </a:r>
            <a:r>
              <a:rPr lang="es-ES" dirty="0" err="1"/>
              <a:t>front</a:t>
            </a:r>
            <a:r>
              <a:rPr lang="es-ES" dirty="0"/>
              <a:t> </a:t>
            </a:r>
            <a:r>
              <a:rPr lang="es-ES" dirty="0" err="1"/>
              <a:t>end</a:t>
            </a:r>
            <a:r>
              <a:rPr lang="es-ES" dirty="0"/>
              <a:t> por un lado:</a:t>
            </a:r>
          </a:p>
          <a:p>
            <a:pPr marL="514350" indent="-514350">
              <a:buFont typeface="+mj-lt"/>
              <a:buAutoNum type="arabicPeriod"/>
            </a:pPr>
            <a:r>
              <a:rPr lang="es-ES" dirty="0"/>
              <a:t>Comparte algunas de las complejidades del desarrollo de software con </a:t>
            </a:r>
            <a:r>
              <a:rPr lang="es-ES" dirty="0" err="1"/>
              <a:t>backend</a:t>
            </a:r>
            <a:endParaRPr lang="es-ES" dirty="0"/>
          </a:p>
          <a:p>
            <a:pPr marL="514350" indent="-514350">
              <a:buFont typeface="+mj-lt"/>
              <a:buAutoNum type="arabicPeriod"/>
            </a:pPr>
            <a:r>
              <a:rPr lang="es-ES" dirty="0"/>
              <a:t>Tiene sus propia casuística particular</a:t>
            </a:r>
          </a:p>
          <a:p>
            <a:pPr marL="514350" indent="-514350">
              <a:buFont typeface="+mj-lt"/>
              <a:buAutoNum type="arabicPeriod"/>
            </a:pPr>
            <a:endParaRPr lang="es-ES" dirty="0"/>
          </a:p>
        </p:txBody>
      </p:sp>
    </p:spTree>
    <p:extLst>
      <p:ext uri="{BB962C8B-B14F-4D97-AF65-F5344CB8AC3E}">
        <p14:creationId xmlns:p14="http://schemas.microsoft.com/office/powerpoint/2010/main" val="264217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común</a:t>
            </a:r>
          </a:p>
        </p:txBody>
      </p:sp>
      <p:sp>
        <p:nvSpPr>
          <p:cNvPr id="3" name="Marcador de contenido 2"/>
          <p:cNvSpPr>
            <a:spLocks noGrp="1"/>
          </p:cNvSpPr>
          <p:nvPr>
            <p:ph idx="1"/>
          </p:nvPr>
        </p:nvSpPr>
        <p:spPr/>
        <p:txBody>
          <a:bodyPr/>
          <a:lstStyle/>
          <a:p>
            <a:r>
              <a:rPr lang="es-ES" dirty="0"/>
              <a:t>Gestión de dependencias: Es un problema que tenemos en los dos lados. Y que desde </a:t>
            </a:r>
            <a:r>
              <a:rPr lang="es-ES" dirty="0" err="1"/>
              <a:t>front</a:t>
            </a:r>
            <a:r>
              <a:rPr lang="es-ES" dirty="0"/>
              <a:t> </a:t>
            </a:r>
            <a:r>
              <a:rPr lang="es-ES" dirty="0" err="1"/>
              <a:t>end</a:t>
            </a:r>
            <a:r>
              <a:rPr lang="es-ES" dirty="0"/>
              <a:t> se resuelve fundamentalmente con un par de herramientas llamadas </a:t>
            </a:r>
            <a:r>
              <a:rPr lang="es-ES" dirty="0" err="1"/>
              <a:t>bower</a:t>
            </a:r>
            <a:r>
              <a:rPr lang="es-ES" dirty="0"/>
              <a:t> y </a:t>
            </a:r>
            <a:r>
              <a:rPr lang="es-ES" dirty="0" err="1"/>
              <a:t>npm</a:t>
            </a:r>
            <a:endParaRPr lang="es-ES" dirty="0"/>
          </a:p>
          <a:p>
            <a:r>
              <a:rPr lang="es-ES" dirty="0"/>
              <a:t>La tendencia actual a intentar minimizar el numero de herramientas combinada con algunas nuevas características de ECMA6 esta llevando a que </a:t>
            </a:r>
            <a:r>
              <a:rPr lang="es-ES" dirty="0" err="1"/>
              <a:t>bower</a:t>
            </a:r>
            <a:r>
              <a:rPr lang="es-ES" dirty="0"/>
              <a:t> sea cada vez usado menos en detrimento de </a:t>
            </a:r>
            <a:r>
              <a:rPr lang="es-ES" dirty="0" err="1"/>
              <a:t>npm</a:t>
            </a:r>
            <a:endParaRPr lang="es-ES" dirty="0"/>
          </a:p>
        </p:txBody>
      </p:sp>
    </p:spTree>
    <p:extLst>
      <p:ext uri="{BB962C8B-B14F-4D97-AF65-F5344CB8AC3E}">
        <p14:creationId xmlns:p14="http://schemas.microsoft.com/office/powerpoint/2010/main" val="41541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especial. Compatibilidad</a:t>
            </a:r>
          </a:p>
        </p:txBody>
      </p:sp>
      <p:sp>
        <p:nvSpPr>
          <p:cNvPr id="3" name="Marcador de contenido 2"/>
          <p:cNvSpPr>
            <a:spLocks noGrp="1"/>
          </p:cNvSpPr>
          <p:nvPr>
            <p:ph idx="1"/>
          </p:nvPr>
        </p:nvSpPr>
        <p:spPr/>
        <p:txBody>
          <a:bodyPr/>
          <a:lstStyle/>
          <a:p>
            <a:r>
              <a:rPr lang="es-ES" sz="2000" dirty="0"/>
              <a:t>Aquí no desarrollamos en un lenguaje normal sino en un lenguaje de scripting que será interpretado por diferentes programas "navegadores" que aunque "en teoría" todos lo hacen igual en realidad interpretan de forma a veces sutilmente diferente y otras simplemente ciertas implementaciones del estándar no las cubren en ciertas versiones. </a:t>
            </a:r>
          </a:p>
          <a:p>
            <a:r>
              <a:rPr lang="es-ES" sz="2000" dirty="0"/>
              <a:t>Existe un problema de </a:t>
            </a:r>
            <a:r>
              <a:rPr lang="es-ES" sz="2000" dirty="0" err="1"/>
              <a:t>retrocompatilidad</a:t>
            </a:r>
            <a:r>
              <a:rPr lang="es-ES" sz="2000" dirty="0"/>
              <a:t> que no existe en </a:t>
            </a:r>
            <a:r>
              <a:rPr lang="es-ES" sz="2000" dirty="0" err="1"/>
              <a:t>backend</a:t>
            </a:r>
            <a:r>
              <a:rPr lang="es-ES" sz="2000" dirty="0"/>
              <a:t> donde yo selecciono en que maquinas se puede ejecutar. Pueden salir nuevas versiones del lenguaje. Pero si los navegares usados por el consumidor de mis programas no los soportan yo no  "puedo" utilizarlo</a:t>
            </a:r>
          </a:p>
          <a:p>
            <a:r>
              <a:rPr lang="es-ES" sz="2000" dirty="0"/>
              <a:t>Inicialmente estos problemas de compatibilidad entre navegadores y </a:t>
            </a:r>
            <a:r>
              <a:rPr lang="es-ES" sz="2000" dirty="0" err="1"/>
              <a:t>retrocompatibilidad</a:t>
            </a:r>
            <a:r>
              <a:rPr lang="es-ES" sz="2000" dirty="0"/>
              <a:t> a versiones mas antiguas las solucionábamos con </a:t>
            </a:r>
            <a:r>
              <a:rPr lang="es-ES" sz="2000" dirty="0" err="1"/>
              <a:t>polifills</a:t>
            </a:r>
            <a:r>
              <a:rPr lang="es-ES" sz="2000" dirty="0"/>
              <a:t>. Actualmente se tiene mas a utilizar </a:t>
            </a:r>
            <a:r>
              <a:rPr lang="es-ES" sz="2000" dirty="0" err="1"/>
              <a:t>transpiladores</a:t>
            </a:r>
            <a:r>
              <a:rPr lang="es-ES" sz="2000" dirty="0"/>
              <a:t> como babel (o </a:t>
            </a:r>
            <a:r>
              <a:rPr lang="es-ES" sz="2000" dirty="0" err="1"/>
              <a:t>typescript</a:t>
            </a:r>
            <a:r>
              <a:rPr lang="es-ES" sz="2000" dirty="0"/>
              <a:t>)</a:t>
            </a:r>
          </a:p>
          <a:p>
            <a:endParaRPr lang="es-ES" sz="2000" dirty="0"/>
          </a:p>
        </p:txBody>
      </p:sp>
    </p:spTree>
    <p:extLst>
      <p:ext uri="{BB962C8B-B14F-4D97-AF65-F5344CB8AC3E}">
        <p14:creationId xmlns:p14="http://schemas.microsoft.com/office/powerpoint/2010/main" val="299638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especial. Compatibilidad</a:t>
            </a:r>
          </a:p>
        </p:txBody>
      </p:sp>
      <p:sp>
        <p:nvSpPr>
          <p:cNvPr id="3" name="Marcador de contenido 2"/>
          <p:cNvSpPr>
            <a:spLocks noGrp="1"/>
          </p:cNvSpPr>
          <p:nvPr>
            <p:ph idx="1"/>
          </p:nvPr>
        </p:nvSpPr>
        <p:spPr/>
        <p:txBody>
          <a:bodyPr/>
          <a:lstStyle/>
          <a:p>
            <a:r>
              <a:rPr lang="es-ES" sz="2000" dirty="0"/>
              <a:t>Aquí no desarrollamos en un lenguaje normal sino en un lenguaje de scripting que será interpretado por diferentes programas "navegadores" que aunque "en teoría" todos lo hacen igual en realidad interpretan de forma a veces sutilmente diferente y otras simplemente ciertas implementaciones del estándar no las cubren en ciertas versiones. </a:t>
            </a:r>
          </a:p>
          <a:p>
            <a:r>
              <a:rPr lang="es-ES" sz="2000" dirty="0"/>
              <a:t>Existe un problema de </a:t>
            </a:r>
            <a:r>
              <a:rPr lang="es-ES" sz="2000" dirty="0" err="1"/>
              <a:t>retrocompatilidad</a:t>
            </a:r>
            <a:r>
              <a:rPr lang="es-ES" sz="2000" dirty="0"/>
              <a:t> que no existe en </a:t>
            </a:r>
            <a:r>
              <a:rPr lang="es-ES" sz="2000" dirty="0" err="1"/>
              <a:t>backend</a:t>
            </a:r>
            <a:r>
              <a:rPr lang="es-ES" sz="2000" dirty="0"/>
              <a:t> donde yo selecciono en que maquinas se puede ejecutar. Pueden salir nuevas versiones del lenguaje. Pero si los navegares usados por el consumidor de mis programas no los soportan yo no  "puedo" utilizarlo</a:t>
            </a:r>
          </a:p>
          <a:p>
            <a:r>
              <a:rPr lang="es-ES" sz="2000" dirty="0"/>
              <a:t>Inicialmente estos problemas de compatibilidad entre navegadores y </a:t>
            </a:r>
            <a:r>
              <a:rPr lang="es-ES" sz="2000" dirty="0" err="1"/>
              <a:t>retrocompatibilidad</a:t>
            </a:r>
            <a:r>
              <a:rPr lang="es-ES" sz="2000" dirty="0"/>
              <a:t> a versiones mas antiguas las solucionábamos con </a:t>
            </a:r>
            <a:r>
              <a:rPr lang="es-ES" sz="2000" dirty="0" err="1"/>
              <a:t>polifills</a:t>
            </a:r>
            <a:r>
              <a:rPr lang="es-ES" sz="2000" dirty="0"/>
              <a:t>. Actualmente se tiene mas a utilizar </a:t>
            </a:r>
            <a:r>
              <a:rPr lang="es-ES" sz="2000" dirty="0" err="1"/>
              <a:t>transpiladores</a:t>
            </a:r>
            <a:r>
              <a:rPr lang="es-ES" sz="2000" dirty="0"/>
              <a:t> como babel (o </a:t>
            </a:r>
            <a:r>
              <a:rPr lang="es-ES" sz="2000" dirty="0" err="1"/>
              <a:t>typescript</a:t>
            </a:r>
            <a:r>
              <a:rPr lang="es-ES" sz="2000" dirty="0"/>
              <a:t>)</a:t>
            </a:r>
          </a:p>
          <a:p>
            <a:endParaRPr lang="es-ES" sz="2000" dirty="0"/>
          </a:p>
        </p:txBody>
      </p:sp>
    </p:spTree>
    <p:extLst>
      <p:ext uri="{BB962C8B-B14F-4D97-AF65-F5344CB8AC3E}">
        <p14:creationId xmlns:p14="http://schemas.microsoft.com/office/powerpoint/2010/main" val="284918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especial. Lenguajes de presentación</a:t>
            </a:r>
          </a:p>
        </p:txBody>
      </p:sp>
      <p:sp>
        <p:nvSpPr>
          <p:cNvPr id="3" name="Marcador de contenido 2"/>
          <p:cNvSpPr>
            <a:spLocks noGrp="1"/>
          </p:cNvSpPr>
          <p:nvPr>
            <p:ph idx="1"/>
          </p:nvPr>
        </p:nvSpPr>
        <p:spPr/>
        <p:txBody>
          <a:bodyPr/>
          <a:lstStyle/>
          <a:p>
            <a:r>
              <a:rPr lang="es-ES" sz="2000" dirty="0"/>
              <a:t>La presentación en el </a:t>
            </a:r>
            <a:r>
              <a:rPr lang="es-ES" sz="2000" dirty="0" err="1"/>
              <a:t>frontend</a:t>
            </a:r>
            <a:r>
              <a:rPr lang="es-ES" sz="2000" dirty="0"/>
              <a:t> es, aunque parezca mentira, muy importante ;-). Eso hace que tengamos dos lenguajes específicos de presentación como </a:t>
            </a:r>
            <a:r>
              <a:rPr lang="es-ES" sz="2000" dirty="0" err="1"/>
              <a:t>html</a:t>
            </a:r>
            <a:r>
              <a:rPr lang="es-ES" sz="2000" dirty="0"/>
              <a:t> y </a:t>
            </a:r>
            <a:r>
              <a:rPr lang="es-ES" sz="2000" dirty="0" err="1"/>
              <a:t>css</a:t>
            </a:r>
            <a:r>
              <a:rPr lang="es-ES" sz="2000" dirty="0"/>
              <a:t>, que aunque cumplen su función de ayudarnos a separar la presentación de los datos dejan mucho que desear cunado queremos reaprovechar. </a:t>
            </a:r>
          </a:p>
          <a:p>
            <a:r>
              <a:rPr lang="es-ES" sz="2000" dirty="0"/>
              <a:t>En otras palabras</a:t>
            </a:r>
          </a:p>
          <a:p>
            <a:r>
              <a:rPr lang="es-ES" sz="2000" dirty="0"/>
              <a:t>Para poder parametrizar nuestros CSS y poder o al menos intentar </a:t>
            </a:r>
            <a:r>
              <a:rPr lang="es-ES" sz="2000" dirty="0" err="1"/>
              <a:t>apliocar</a:t>
            </a:r>
            <a:r>
              <a:rPr lang="es-ES" sz="2000" dirty="0"/>
              <a:t> el principio DRY surgen los </a:t>
            </a:r>
            <a:r>
              <a:rPr lang="es-ES" sz="2000" dirty="0" err="1"/>
              <a:t>prepocesadores</a:t>
            </a:r>
            <a:r>
              <a:rPr lang="es-ES" sz="2000" dirty="0"/>
              <a:t> </a:t>
            </a:r>
            <a:r>
              <a:rPr lang="es-ES" sz="2000" dirty="0" err="1"/>
              <a:t>css</a:t>
            </a:r>
            <a:r>
              <a:rPr lang="es-ES" sz="2000" dirty="0"/>
              <a:t> como SASS y LESS que debemos compilar a CSS para utilizar</a:t>
            </a:r>
          </a:p>
          <a:p>
            <a:r>
              <a:rPr lang="es-ES" sz="2000" dirty="0"/>
              <a:t>Para poder reaprovechar el código HTML actualmente los que tenemos son diferentes sistemas de </a:t>
            </a:r>
            <a:r>
              <a:rPr lang="es-ES" sz="2000" dirty="0" err="1"/>
              <a:t>templates</a:t>
            </a:r>
            <a:r>
              <a:rPr lang="es-ES" sz="2000" dirty="0"/>
              <a:t> (angular) o de código que genera </a:t>
            </a:r>
            <a:r>
              <a:rPr lang="es-ES" sz="2000" dirty="0" err="1"/>
              <a:t>html</a:t>
            </a:r>
            <a:r>
              <a:rPr lang="es-ES" sz="2000" dirty="0"/>
              <a:t> (</a:t>
            </a:r>
            <a:r>
              <a:rPr lang="es-ES" sz="2000" dirty="0" err="1"/>
              <a:t>jsx</a:t>
            </a:r>
            <a:r>
              <a:rPr lang="es-ES" sz="2000" dirty="0"/>
              <a:t> en </a:t>
            </a:r>
            <a:r>
              <a:rPr lang="es-ES" sz="2000" dirty="0" err="1"/>
              <a:t>react</a:t>
            </a:r>
            <a:r>
              <a:rPr lang="es-ES" sz="2000" dirty="0"/>
              <a:t>) que normalmente forman parte de un </a:t>
            </a:r>
            <a:r>
              <a:rPr lang="es-ES" sz="2000" dirty="0" err="1"/>
              <a:t>framework</a:t>
            </a:r>
            <a:r>
              <a:rPr lang="es-ES" sz="2000" dirty="0"/>
              <a:t> mas complejo</a:t>
            </a:r>
            <a:endParaRPr lang="es-ES" sz="2000" dirty="0"/>
          </a:p>
        </p:txBody>
      </p:sp>
      <p:pic>
        <p:nvPicPr>
          <p:cNvPr id="9" name="Picture 4" descr="http://www.wiris.net/demo/editor/render.png?demo-image&amp;centerbaseline=false&amp;mml=%3Cmath%20xmlns%3D%22http%3A%2F%2Fwww.w3.org%2F1998%2FMath%2FMathML%22%3E%3Cmstyle%20mathsize%3D%2220px%22%3E%3Cmrow%3E%3Cmi%3EH%3C%2Fmi%3E%3Cmi%3ET%3C%2Fmi%3E%3Cmi%3EM%3C%2Fmi%3E%3Cmi%3EL%3C%2Fmi%3E%3Cmo%3E%2B%3C%2Fmo%3E%3Cmi%3EC%3C%2Fmi%3E%3Cmi%3ES%3C%2Fmi%3E%3Cmi%3ES%3C%2Fmi%3E%3Cmo%3E%21%3C%2Fmo%3E%3Cmo%3E%3D%3C%2Fmo%3E%3Cmi%3ED%3C%2Fmi%3E%3Cmi%3ER%3C%2Fmi%3E%3Cmi%3EY%3C%2Fmi%3E%3C%2Fmrow%3E%3C%2Fmstyle%3E%3C%2Fmath%3E&amp;maxWidth=220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3162300"/>
            <a:ext cx="1800225" cy="15240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1122754874"/>
      </p:ext>
    </p:extLst>
  </p:cSld>
  <p:clrMapOvr>
    <a:masterClrMapping/>
  </p:clrMapOvr>
</p:sld>
</file>

<file path=ppt/theme/theme1.xml><?xml version="1.0" encoding="utf-8"?>
<a:theme xmlns:a="http://schemas.openxmlformats.org/drawingml/2006/main" name="First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gend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ropuest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Last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55c6545-c4b0-41ba-b65e-41037e7c803f"/>
    <SharedWithUsers xmlns="b048c077-1ef5-43d8-8cbe-0087f6733556">
      <UserInfo>
        <DisplayName>Todos excepto los usuarios externos</DisplayName>
        <AccountId>181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1374B617ED0E840AAD9696600400A02" ma:contentTypeVersion="9" ma:contentTypeDescription="Crear nuevo documento." ma:contentTypeScope="" ma:versionID="250dcc0a2ebb02d44b4ddffdd32b7dd2">
  <xsd:schema xmlns:xsd="http://www.w3.org/2001/XMLSchema" xmlns:xs="http://www.w3.org/2001/XMLSchema" xmlns:p="http://schemas.microsoft.com/office/2006/metadata/properties" xmlns:ns2="a55c6545-c4b0-41ba-b65e-41037e7c803f" xmlns:ns3="b048c077-1ef5-43d8-8cbe-0087f6733556" targetNamespace="http://schemas.microsoft.com/office/2006/metadata/properties" ma:root="true" ma:fieldsID="7a367e56634011d3948e6870b2482d1c" ns2:_="" ns3:_="">
    <xsd:import namespace="a55c6545-c4b0-41ba-b65e-41037e7c803f"/>
    <xsd:import namespace="b048c077-1ef5-43d8-8cbe-0087f6733556"/>
    <xsd:element name="properties">
      <xsd:complexType>
        <xsd:sequence>
          <xsd:element name="documentManagement">
            <xsd:complexType>
              <xsd:all>
                <xsd:element ref="ns2:TaxCatchAll"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c6545-c4b0-41ba-b65e-41037e7c803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64defe91-ba4a-4858-8347-393e3d4825e6}" ma:internalName="TaxCatchAll" ma:showField="CatchAllData" ma:web="a55c6545-c4b0-41ba-b65e-41037e7c803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048c077-1ef5-43d8-8cbe-0087f6733556" elementFormDefault="qualified">
    <xsd:import namespace="http://schemas.microsoft.com/office/2006/documentManagement/types"/>
    <xsd:import namespace="http://schemas.microsoft.com/office/infopath/2007/PartnerControls"/>
    <xsd:element name="SharedWithUsers" ma:index="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Hash de la sugerencia para compartir" ma:internalName="SharingHintHash" ma:readOnly="true">
      <xsd:simpleType>
        <xsd:restriction base="dms:Text"/>
      </xsd:simpleType>
    </xsd:element>
    <xsd:element name="SharedWithDetails" ma:index="11" nillable="true" ma:displayName="Detalles de uso compartido"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60FA3A-4249-4D6E-A9A8-3B7219DF275B}">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purl.org/dc/dcmitype/"/>
    <ds:schemaRef ds:uri="b048c077-1ef5-43d8-8cbe-0087f6733556"/>
    <ds:schemaRef ds:uri="a55c6545-c4b0-41ba-b65e-41037e7c803f"/>
    <ds:schemaRef ds:uri="http://www.w3.org/XML/1998/namespace"/>
  </ds:schemaRefs>
</ds:datastoreItem>
</file>

<file path=customXml/itemProps2.xml><?xml version="1.0" encoding="utf-8"?>
<ds:datastoreItem xmlns:ds="http://schemas.openxmlformats.org/officeDocument/2006/customXml" ds:itemID="{40B01907-E433-4243-9A3E-9E9101133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c6545-c4b0-41ba-b65e-41037e7c803f"/>
    <ds:schemaRef ds:uri="b048c077-1ef5-43d8-8cbe-0087f6733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13EA09-C0DC-4015-ABE0-A5612D75F8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1145</TotalTime>
  <Words>2186</Words>
  <Application>Microsoft Office PowerPoint</Application>
  <PresentationFormat>Panorámica</PresentationFormat>
  <Paragraphs>271</Paragraphs>
  <Slides>36</Slides>
  <Notes>6</Notes>
  <HiddenSlides>0</HiddenSlides>
  <MMClips>0</MMClips>
  <ScaleCrop>false</ScaleCrop>
  <HeadingPairs>
    <vt:vector size="6" baseType="variant">
      <vt:variant>
        <vt:lpstr>Fuentes usadas</vt:lpstr>
      </vt:variant>
      <vt:variant>
        <vt:i4>9</vt:i4>
      </vt:variant>
      <vt:variant>
        <vt:lpstr>Tema</vt:lpstr>
      </vt:variant>
      <vt:variant>
        <vt:i4>8</vt:i4>
      </vt:variant>
      <vt:variant>
        <vt:lpstr>Títulos de diapositiva</vt:lpstr>
      </vt:variant>
      <vt:variant>
        <vt:i4>36</vt:i4>
      </vt:variant>
    </vt:vector>
  </HeadingPairs>
  <TitlesOfParts>
    <vt:vector size="53" baseType="lpstr">
      <vt:lpstr>MS PGothic</vt:lpstr>
      <vt:lpstr>Arial</vt:lpstr>
      <vt:lpstr>Calibri</vt:lpstr>
      <vt:lpstr>Calibri Light</vt:lpstr>
      <vt:lpstr>Segoe UI</vt:lpstr>
      <vt:lpstr>Segoe UI Light</vt:lpstr>
      <vt:lpstr>Trebuchet MS</vt:lpstr>
      <vt:lpstr>Wingdings</vt:lpstr>
      <vt:lpstr>Wingdings 2</vt:lpstr>
      <vt:lpstr>First Page</vt:lpstr>
      <vt:lpstr>Presenters</vt:lpstr>
      <vt:lpstr>Content</vt:lpstr>
      <vt:lpstr>Agenda</vt:lpstr>
      <vt:lpstr>Custom Design</vt:lpstr>
      <vt:lpstr>Propuestas</vt:lpstr>
      <vt:lpstr>Last slide</vt:lpstr>
      <vt:lpstr>1_Content</vt:lpstr>
      <vt:lpstr>Introducción al desarrollo web actual</vt:lpstr>
      <vt:lpstr>Objetivos</vt:lpstr>
      <vt:lpstr>Situación </vt:lpstr>
      <vt:lpstr>Situación. Respuesta 1</vt:lpstr>
      <vt:lpstr>Situación. respuesta 2</vt:lpstr>
      <vt:lpstr>Problemática común</vt:lpstr>
      <vt:lpstr>Problemática especial. Compatibilidad</vt:lpstr>
      <vt:lpstr>Problemática especial. Compatibilidad</vt:lpstr>
      <vt:lpstr>Problemática especial. Lenguajes de presentación</vt:lpstr>
      <vt:lpstr>Particularidades Js. Libertad</vt:lpstr>
      <vt:lpstr>Nuevo problema. Juntar las piezas</vt:lpstr>
      <vt:lpstr>Setup</vt:lpstr>
      <vt:lpstr>ECMAScript 6</vt:lpstr>
      <vt:lpstr>Using  ES6 I</vt:lpstr>
      <vt:lpstr>Using  ES6 II</vt:lpstr>
      <vt:lpstr>Configuring webPack </vt:lpstr>
      <vt:lpstr>Presentación de PowerPoint</vt:lpstr>
      <vt:lpstr>Using  Typescript</vt:lpstr>
      <vt:lpstr>Debuging with webpack</vt:lpstr>
      <vt:lpstr>Angular</vt:lpstr>
      <vt:lpstr>Add angular</vt:lpstr>
      <vt:lpstr>Angular MVW</vt:lpstr>
      <vt:lpstr>Unit testing. Jasmine</vt:lpstr>
      <vt:lpstr>Using  Jasmine</vt:lpstr>
      <vt:lpstr>Using  karma</vt:lpstr>
      <vt:lpstr>Components</vt:lpstr>
      <vt:lpstr>Structuring app</vt:lpstr>
      <vt:lpstr>XHR, promises</vt:lpstr>
      <vt:lpstr>Angular Filters</vt:lpstr>
      <vt:lpstr>Add pagination</vt:lpstr>
      <vt:lpstr>Add styles</vt:lpstr>
      <vt:lpstr>Create master/summary page</vt:lpstr>
      <vt:lpstr>Add styles</vt:lpstr>
      <vt:lpstr>Deploy</vt:lpstr>
      <vt:lpstr>Summary</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Escolar</dc:creator>
  <cp:lastModifiedBy>Robert Freire</cp:lastModifiedBy>
  <cp:revision>105</cp:revision>
  <dcterms:created xsi:type="dcterms:W3CDTF">2014-01-07T15:51:03Z</dcterms:created>
  <dcterms:modified xsi:type="dcterms:W3CDTF">2017-02-01T20:43:21Z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0x01010011374B617ED0E840AAD9696600400A02</vt:lpwstr>
  </property>
</Properties>
</file>