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77" r:id="rId6"/>
    <p:sldMasterId id="2147483666" r:id="rId7"/>
    <p:sldMasterId id="2147483667" r:id="rId8"/>
    <p:sldMasterId id="2147483684" r:id="rId9"/>
    <p:sldMasterId id="2147483661" r:id="rId10"/>
    <p:sldMasterId id="2147483696" r:id="rId11"/>
  </p:sldMasterIdLst>
  <p:notesMasterIdLst>
    <p:notesMasterId r:id="rId44"/>
  </p:notesMasterIdLst>
  <p:handoutMasterIdLst>
    <p:handoutMasterId r:id="rId45"/>
  </p:handoutMasterIdLst>
  <p:sldIdLst>
    <p:sldId id="256" r:id="rId12"/>
    <p:sldId id="275" r:id="rId13"/>
    <p:sldId id="307" r:id="rId14"/>
    <p:sldId id="308" r:id="rId15"/>
    <p:sldId id="309" r:id="rId16"/>
    <p:sldId id="310" r:id="rId17"/>
    <p:sldId id="311" r:id="rId18"/>
    <p:sldId id="313" r:id="rId19"/>
    <p:sldId id="314" r:id="rId20"/>
    <p:sldId id="315" r:id="rId21"/>
    <p:sldId id="329" r:id="rId22"/>
    <p:sldId id="285" r:id="rId23"/>
    <p:sldId id="276" r:id="rId24"/>
    <p:sldId id="286" r:id="rId25"/>
    <p:sldId id="287" r:id="rId26"/>
    <p:sldId id="283" r:id="rId27"/>
    <p:sldId id="316" r:id="rId28"/>
    <p:sldId id="317" r:id="rId29"/>
    <p:sldId id="318" r:id="rId30"/>
    <p:sldId id="319" r:id="rId31"/>
    <p:sldId id="320" r:id="rId32"/>
    <p:sldId id="321" r:id="rId33"/>
    <p:sldId id="322" r:id="rId34"/>
    <p:sldId id="288" r:id="rId35"/>
    <p:sldId id="323" r:id="rId36"/>
    <p:sldId id="324" r:id="rId37"/>
    <p:sldId id="325" r:id="rId38"/>
    <p:sldId id="306" r:id="rId39"/>
    <p:sldId id="326" r:id="rId40"/>
    <p:sldId id="327" r:id="rId41"/>
    <p:sldId id="328" r:id="rId42"/>
    <p:sldId id="272" r:id="rId4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FF9F9F"/>
    <a:srgbClr val="FF5050"/>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97" autoAdjust="0"/>
  </p:normalViewPr>
  <p:slideViewPr>
    <p:cSldViewPr snapToGrid="0">
      <p:cViewPr varScale="1">
        <p:scale>
          <a:sx n="94" d="100"/>
          <a:sy n="94" d="100"/>
        </p:scale>
        <p:origin x="2862" y="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theme" Target="theme/theme1.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20922-F5B9-4F68-B265-B0919DAC00E9}" type="doc">
      <dgm:prSet loTypeId="urn:microsoft.com/office/officeart/2005/8/layout/hProcess9" loCatId="process" qsTypeId="urn:microsoft.com/office/officeart/2005/8/quickstyle/simple4" qsCatId="simple" csTypeId="urn:microsoft.com/office/officeart/2005/8/colors/accent3_3" csCatId="accent3" phldr="1"/>
      <dgm:spPr/>
    </dgm:pt>
    <dgm:pt modelId="{2A632952-1D39-4B95-BF5C-6787983B77D7}">
      <dgm:prSet phldrT="[Texto]" custT="1"/>
      <dgm:spPr/>
      <dgm:t>
        <a:bodyPr/>
        <a:lstStyle/>
        <a:p>
          <a:r>
            <a:rPr lang="es-ES" sz="2000" dirty="0"/>
            <a:t>SPRINT 1</a:t>
          </a:r>
        </a:p>
      </dgm:t>
    </dgm:pt>
    <dgm:pt modelId="{D3828907-5BDF-4C37-B454-6FAE0AD0E887}" type="parTrans" cxnId="{77DDC478-4819-45E5-87D2-EFB6B0316EC4}">
      <dgm:prSet/>
      <dgm:spPr/>
      <dgm:t>
        <a:bodyPr/>
        <a:lstStyle/>
        <a:p>
          <a:endParaRPr lang="es-ES" sz="1600"/>
        </a:p>
      </dgm:t>
    </dgm:pt>
    <dgm:pt modelId="{FA16F164-7E64-4B90-A525-8E0B2A2DD444}" type="sibTrans" cxnId="{77DDC478-4819-45E5-87D2-EFB6B0316EC4}">
      <dgm:prSet/>
      <dgm:spPr/>
      <dgm:t>
        <a:bodyPr/>
        <a:lstStyle/>
        <a:p>
          <a:endParaRPr lang="es-ES" sz="1600"/>
        </a:p>
      </dgm:t>
    </dgm:pt>
    <dgm:pt modelId="{31B7A8C8-AD8C-4711-BE5E-0E1F6215AA9B}">
      <dgm:prSet phldrT="[Texto]" custT="1"/>
      <dgm:spPr/>
      <dgm:t>
        <a:bodyPr/>
        <a:lstStyle/>
        <a:p>
          <a:r>
            <a:rPr lang="es-ES" sz="2000" dirty="0"/>
            <a:t>SPRINT 2</a:t>
          </a:r>
        </a:p>
      </dgm:t>
    </dgm:pt>
    <dgm:pt modelId="{703CA9C9-28E3-4333-B45C-91D9B7B94E86}" type="parTrans" cxnId="{60B8D441-A081-4FD4-A49E-B89D17A493B6}">
      <dgm:prSet/>
      <dgm:spPr/>
      <dgm:t>
        <a:bodyPr/>
        <a:lstStyle/>
        <a:p>
          <a:endParaRPr lang="es-ES" sz="1600"/>
        </a:p>
      </dgm:t>
    </dgm:pt>
    <dgm:pt modelId="{55DCBB83-7C6D-46A7-82CA-027E0B477E95}" type="sibTrans" cxnId="{60B8D441-A081-4FD4-A49E-B89D17A493B6}">
      <dgm:prSet/>
      <dgm:spPr/>
      <dgm:t>
        <a:bodyPr/>
        <a:lstStyle/>
        <a:p>
          <a:endParaRPr lang="es-ES" sz="1600"/>
        </a:p>
      </dgm:t>
    </dgm:pt>
    <dgm:pt modelId="{BC1A194B-B2C1-4181-9FFB-01ADACE6E812}">
      <dgm:prSet phldrT="[Texto]" custT="1"/>
      <dgm:spPr/>
      <dgm:t>
        <a:bodyPr/>
        <a:lstStyle/>
        <a:p>
          <a:r>
            <a:rPr lang="es-ES" sz="2000" dirty="0"/>
            <a:t>SPRINT…</a:t>
          </a:r>
        </a:p>
      </dgm:t>
    </dgm:pt>
    <dgm:pt modelId="{8E89454A-81AF-4BB1-948A-053ED31EEB9C}" type="parTrans" cxnId="{8B9BDA42-E9D6-4C4D-B567-0E3ED2B62278}">
      <dgm:prSet/>
      <dgm:spPr/>
      <dgm:t>
        <a:bodyPr/>
        <a:lstStyle/>
        <a:p>
          <a:endParaRPr lang="es-ES"/>
        </a:p>
      </dgm:t>
    </dgm:pt>
    <dgm:pt modelId="{C9026DD8-2164-4B97-A10F-513BD9C5AE66}" type="sibTrans" cxnId="{8B9BDA42-E9D6-4C4D-B567-0E3ED2B62278}">
      <dgm:prSet/>
      <dgm:spPr/>
      <dgm:t>
        <a:bodyPr/>
        <a:lstStyle/>
        <a:p>
          <a:endParaRPr lang="es-ES"/>
        </a:p>
      </dgm:t>
    </dgm:pt>
    <dgm:pt modelId="{21ED42E0-DE75-423F-9475-1E65FDF8CFDA}">
      <dgm:prSet phldrT="[Texto]" custT="1"/>
      <dgm:spPr/>
      <dgm:t>
        <a:bodyPr/>
        <a:lstStyle/>
        <a:p>
          <a:r>
            <a:rPr lang="es-ES" sz="2000" dirty="0"/>
            <a:t>SPRINT N</a:t>
          </a:r>
        </a:p>
      </dgm:t>
    </dgm:pt>
    <dgm:pt modelId="{83A29117-F7CC-4DC2-917D-960B53BD4454}" type="parTrans" cxnId="{66D4E3DF-B457-4115-BE47-96CF8E29144D}">
      <dgm:prSet/>
      <dgm:spPr/>
      <dgm:t>
        <a:bodyPr/>
        <a:lstStyle/>
        <a:p>
          <a:endParaRPr lang="es-ES"/>
        </a:p>
      </dgm:t>
    </dgm:pt>
    <dgm:pt modelId="{09D692B4-43AC-4892-8E32-B9AB7A4BC22E}" type="sibTrans" cxnId="{66D4E3DF-B457-4115-BE47-96CF8E29144D}">
      <dgm:prSet/>
      <dgm:spPr/>
      <dgm:t>
        <a:bodyPr/>
        <a:lstStyle/>
        <a:p>
          <a:endParaRPr lang="es-ES"/>
        </a:p>
      </dgm:t>
    </dgm:pt>
    <dgm:pt modelId="{A66B8E2A-7ADF-4FD2-8852-80C9AA5884E3}" type="pres">
      <dgm:prSet presAssocID="{F8320922-F5B9-4F68-B265-B0919DAC00E9}" presName="CompostProcess" presStyleCnt="0">
        <dgm:presLayoutVars>
          <dgm:dir/>
          <dgm:resizeHandles val="exact"/>
        </dgm:presLayoutVars>
      </dgm:prSet>
      <dgm:spPr/>
    </dgm:pt>
    <dgm:pt modelId="{C19FBA30-382B-44E2-8C1D-137A6F897C28}" type="pres">
      <dgm:prSet presAssocID="{F8320922-F5B9-4F68-B265-B0919DAC00E9}" presName="arrow" presStyleLbl="bgShp" presStyleIdx="0" presStyleCnt="1"/>
      <dgm:spPr/>
    </dgm:pt>
    <dgm:pt modelId="{C0431D72-D66F-4396-9745-1E24B9A794B1}" type="pres">
      <dgm:prSet presAssocID="{F8320922-F5B9-4F68-B265-B0919DAC00E9}" presName="linearProcess" presStyleCnt="0"/>
      <dgm:spPr/>
    </dgm:pt>
    <dgm:pt modelId="{3BE67301-9880-4FEC-99F7-88569348EA0D}" type="pres">
      <dgm:prSet presAssocID="{2A632952-1D39-4B95-BF5C-6787983B77D7}" presName="textNode" presStyleLbl="node1" presStyleIdx="0" presStyleCnt="4">
        <dgm:presLayoutVars>
          <dgm:bulletEnabled val="1"/>
        </dgm:presLayoutVars>
      </dgm:prSet>
      <dgm:spPr/>
    </dgm:pt>
    <dgm:pt modelId="{98B0D8FA-33BD-482B-B6F4-3F5E0198F6C8}" type="pres">
      <dgm:prSet presAssocID="{FA16F164-7E64-4B90-A525-8E0B2A2DD444}" presName="sibTrans" presStyleCnt="0"/>
      <dgm:spPr/>
    </dgm:pt>
    <dgm:pt modelId="{41F7C86B-E9DC-4364-8A2B-DD3371CBF3D3}" type="pres">
      <dgm:prSet presAssocID="{31B7A8C8-AD8C-4711-BE5E-0E1F6215AA9B}" presName="textNode" presStyleLbl="node1" presStyleIdx="1" presStyleCnt="4">
        <dgm:presLayoutVars>
          <dgm:bulletEnabled val="1"/>
        </dgm:presLayoutVars>
      </dgm:prSet>
      <dgm:spPr/>
    </dgm:pt>
    <dgm:pt modelId="{051DD4FC-166F-4F02-A39E-A452BC910E06}" type="pres">
      <dgm:prSet presAssocID="{55DCBB83-7C6D-46A7-82CA-027E0B477E95}" presName="sibTrans" presStyleCnt="0"/>
      <dgm:spPr/>
    </dgm:pt>
    <dgm:pt modelId="{4BAD5466-94E1-47CA-9FAA-DDD3B7595BCC}" type="pres">
      <dgm:prSet presAssocID="{BC1A194B-B2C1-4181-9FFB-01ADACE6E812}" presName="textNode" presStyleLbl="node1" presStyleIdx="2" presStyleCnt="4">
        <dgm:presLayoutVars>
          <dgm:bulletEnabled val="1"/>
        </dgm:presLayoutVars>
      </dgm:prSet>
      <dgm:spPr/>
    </dgm:pt>
    <dgm:pt modelId="{77643FC8-7395-470F-A138-D10FAD0F0C7F}" type="pres">
      <dgm:prSet presAssocID="{C9026DD8-2164-4B97-A10F-513BD9C5AE66}" presName="sibTrans" presStyleCnt="0"/>
      <dgm:spPr/>
    </dgm:pt>
    <dgm:pt modelId="{467EE60E-61AA-427F-A830-D12F30BF2A28}" type="pres">
      <dgm:prSet presAssocID="{21ED42E0-DE75-423F-9475-1E65FDF8CFDA}" presName="textNode" presStyleLbl="node1" presStyleIdx="3" presStyleCnt="4">
        <dgm:presLayoutVars>
          <dgm:bulletEnabled val="1"/>
        </dgm:presLayoutVars>
      </dgm:prSet>
      <dgm:spPr/>
    </dgm:pt>
  </dgm:ptLst>
  <dgm:cxnLst>
    <dgm:cxn modelId="{F5C2C64C-A765-453B-BB2B-C3404F7C2E83}" type="presOf" srcId="{BC1A194B-B2C1-4181-9FFB-01ADACE6E812}" destId="{4BAD5466-94E1-47CA-9FAA-DDD3B7595BCC}" srcOrd="0" destOrd="0" presId="urn:microsoft.com/office/officeart/2005/8/layout/hProcess9"/>
    <dgm:cxn modelId="{77DDC478-4819-45E5-87D2-EFB6B0316EC4}" srcId="{F8320922-F5B9-4F68-B265-B0919DAC00E9}" destId="{2A632952-1D39-4B95-BF5C-6787983B77D7}" srcOrd="0" destOrd="0" parTransId="{D3828907-5BDF-4C37-B454-6FAE0AD0E887}" sibTransId="{FA16F164-7E64-4B90-A525-8E0B2A2DD444}"/>
    <dgm:cxn modelId="{66D4E3DF-B457-4115-BE47-96CF8E29144D}" srcId="{F8320922-F5B9-4F68-B265-B0919DAC00E9}" destId="{21ED42E0-DE75-423F-9475-1E65FDF8CFDA}" srcOrd="3" destOrd="0" parTransId="{83A29117-F7CC-4DC2-917D-960B53BD4454}" sibTransId="{09D692B4-43AC-4892-8E32-B9AB7A4BC22E}"/>
    <dgm:cxn modelId="{4E343DAA-080F-496F-BFFF-ED35FA6DB9A2}" type="presOf" srcId="{21ED42E0-DE75-423F-9475-1E65FDF8CFDA}" destId="{467EE60E-61AA-427F-A830-D12F30BF2A28}" srcOrd="0" destOrd="0" presId="urn:microsoft.com/office/officeart/2005/8/layout/hProcess9"/>
    <dgm:cxn modelId="{9A22697B-F20B-46D2-A513-4ECC5D2C4FE9}" type="presOf" srcId="{31B7A8C8-AD8C-4711-BE5E-0E1F6215AA9B}" destId="{41F7C86B-E9DC-4364-8A2B-DD3371CBF3D3}" srcOrd="0" destOrd="0" presId="urn:microsoft.com/office/officeart/2005/8/layout/hProcess9"/>
    <dgm:cxn modelId="{B4033C77-9A17-4E60-91ED-02221B5B64B8}" type="presOf" srcId="{F8320922-F5B9-4F68-B265-B0919DAC00E9}" destId="{A66B8E2A-7ADF-4FD2-8852-80C9AA5884E3}" srcOrd="0" destOrd="0" presId="urn:microsoft.com/office/officeart/2005/8/layout/hProcess9"/>
    <dgm:cxn modelId="{996A255E-5B45-4627-9283-9346A00E955B}" type="presOf" srcId="{2A632952-1D39-4B95-BF5C-6787983B77D7}" destId="{3BE67301-9880-4FEC-99F7-88569348EA0D}" srcOrd="0" destOrd="0" presId="urn:microsoft.com/office/officeart/2005/8/layout/hProcess9"/>
    <dgm:cxn modelId="{60B8D441-A081-4FD4-A49E-B89D17A493B6}" srcId="{F8320922-F5B9-4F68-B265-B0919DAC00E9}" destId="{31B7A8C8-AD8C-4711-BE5E-0E1F6215AA9B}" srcOrd="1" destOrd="0" parTransId="{703CA9C9-28E3-4333-B45C-91D9B7B94E86}" sibTransId="{55DCBB83-7C6D-46A7-82CA-027E0B477E95}"/>
    <dgm:cxn modelId="{8B9BDA42-E9D6-4C4D-B567-0E3ED2B62278}" srcId="{F8320922-F5B9-4F68-B265-B0919DAC00E9}" destId="{BC1A194B-B2C1-4181-9FFB-01ADACE6E812}" srcOrd="2" destOrd="0" parTransId="{8E89454A-81AF-4BB1-948A-053ED31EEB9C}" sibTransId="{C9026DD8-2164-4B97-A10F-513BD9C5AE66}"/>
    <dgm:cxn modelId="{5EFC634F-1BA2-4D0B-A76A-E0FC67D3202E}" type="presParOf" srcId="{A66B8E2A-7ADF-4FD2-8852-80C9AA5884E3}" destId="{C19FBA30-382B-44E2-8C1D-137A6F897C28}" srcOrd="0" destOrd="0" presId="urn:microsoft.com/office/officeart/2005/8/layout/hProcess9"/>
    <dgm:cxn modelId="{713009FE-9132-4295-AEE1-7DD4838CBAB6}" type="presParOf" srcId="{A66B8E2A-7ADF-4FD2-8852-80C9AA5884E3}" destId="{C0431D72-D66F-4396-9745-1E24B9A794B1}" srcOrd="1" destOrd="0" presId="urn:microsoft.com/office/officeart/2005/8/layout/hProcess9"/>
    <dgm:cxn modelId="{A0B16BE6-7D70-4E1B-8871-0D6DFFBE7EAB}" type="presParOf" srcId="{C0431D72-D66F-4396-9745-1E24B9A794B1}" destId="{3BE67301-9880-4FEC-99F7-88569348EA0D}" srcOrd="0" destOrd="0" presId="urn:microsoft.com/office/officeart/2005/8/layout/hProcess9"/>
    <dgm:cxn modelId="{710EEF08-65A5-4A6F-BECD-C060B71300DA}" type="presParOf" srcId="{C0431D72-D66F-4396-9745-1E24B9A794B1}" destId="{98B0D8FA-33BD-482B-B6F4-3F5E0198F6C8}" srcOrd="1" destOrd="0" presId="urn:microsoft.com/office/officeart/2005/8/layout/hProcess9"/>
    <dgm:cxn modelId="{56087DCB-7340-4839-9CA7-596DAED3A25F}" type="presParOf" srcId="{C0431D72-D66F-4396-9745-1E24B9A794B1}" destId="{41F7C86B-E9DC-4364-8A2B-DD3371CBF3D3}" srcOrd="2" destOrd="0" presId="urn:microsoft.com/office/officeart/2005/8/layout/hProcess9"/>
    <dgm:cxn modelId="{4A921978-A2D3-4285-AC17-8F8C1FC973FB}" type="presParOf" srcId="{C0431D72-D66F-4396-9745-1E24B9A794B1}" destId="{051DD4FC-166F-4F02-A39E-A452BC910E06}" srcOrd="3" destOrd="0" presId="urn:microsoft.com/office/officeart/2005/8/layout/hProcess9"/>
    <dgm:cxn modelId="{82565E3F-5C7C-4509-B83A-06F29EBA198F}" type="presParOf" srcId="{C0431D72-D66F-4396-9745-1E24B9A794B1}" destId="{4BAD5466-94E1-47CA-9FAA-DDD3B7595BCC}" srcOrd="4" destOrd="0" presId="urn:microsoft.com/office/officeart/2005/8/layout/hProcess9"/>
    <dgm:cxn modelId="{C5D0AD84-1F7C-4302-8A75-5091417775F0}" type="presParOf" srcId="{C0431D72-D66F-4396-9745-1E24B9A794B1}" destId="{77643FC8-7395-470F-A138-D10FAD0F0C7F}" srcOrd="5" destOrd="0" presId="urn:microsoft.com/office/officeart/2005/8/layout/hProcess9"/>
    <dgm:cxn modelId="{BFAE2D38-DB37-478A-A476-8882BBA9AA45}" type="presParOf" srcId="{C0431D72-D66F-4396-9745-1E24B9A794B1}" destId="{467EE60E-61AA-427F-A830-D12F30BF2A2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FBA30-382B-44E2-8C1D-137A6F897C28}">
      <dsp:nvSpPr>
        <dsp:cNvPr id="0" name=""/>
        <dsp:cNvSpPr/>
      </dsp:nvSpPr>
      <dsp:spPr>
        <a:xfrm>
          <a:off x="619648" y="0"/>
          <a:ext cx="7022680" cy="2448272"/>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E67301-9880-4FEC-99F7-88569348EA0D}">
      <dsp:nvSpPr>
        <dsp:cNvPr id="0" name=""/>
        <dsp:cNvSpPr/>
      </dsp:nvSpPr>
      <dsp:spPr>
        <a:xfrm>
          <a:off x="2823" y="734481"/>
          <a:ext cx="1834739" cy="979308"/>
        </a:xfrm>
        <a:prstGeom prst="roundRect">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1</a:t>
          </a:r>
        </a:p>
      </dsp:txBody>
      <dsp:txXfrm>
        <a:off x="50629" y="782287"/>
        <a:ext cx="1739127" cy="883696"/>
      </dsp:txXfrm>
    </dsp:sp>
    <dsp:sp modelId="{41F7C86B-E9DC-4364-8A2B-DD3371CBF3D3}">
      <dsp:nvSpPr>
        <dsp:cNvPr id="0" name=""/>
        <dsp:cNvSpPr/>
      </dsp:nvSpPr>
      <dsp:spPr>
        <a:xfrm>
          <a:off x="2143353" y="734481"/>
          <a:ext cx="1834739" cy="979308"/>
        </a:xfrm>
        <a:prstGeom prst="roundRect">
          <a:avLst/>
        </a:prstGeom>
        <a:gradFill rotWithShape="0">
          <a:gsLst>
            <a:gs pos="0">
              <a:schemeClr val="accent3">
                <a:shade val="80000"/>
                <a:hueOff val="0"/>
                <a:satOff val="0"/>
                <a:lumOff val="6364"/>
                <a:alphaOff val="0"/>
                <a:satMod val="103000"/>
                <a:lumMod val="102000"/>
                <a:tint val="94000"/>
              </a:schemeClr>
            </a:gs>
            <a:gs pos="50000">
              <a:schemeClr val="accent3">
                <a:shade val="80000"/>
                <a:hueOff val="0"/>
                <a:satOff val="0"/>
                <a:lumOff val="6364"/>
                <a:alphaOff val="0"/>
                <a:satMod val="110000"/>
                <a:lumMod val="100000"/>
                <a:shade val="100000"/>
              </a:schemeClr>
            </a:gs>
            <a:gs pos="100000">
              <a:schemeClr val="accent3">
                <a:shade val="80000"/>
                <a:hueOff val="0"/>
                <a:satOff val="0"/>
                <a:lumOff val="63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2</a:t>
          </a:r>
        </a:p>
      </dsp:txBody>
      <dsp:txXfrm>
        <a:off x="2191159" y="782287"/>
        <a:ext cx="1739127" cy="883696"/>
      </dsp:txXfrm>
    </dsp:sp>
    <dsp:sp modelId="{4BAD5466-94E1-47CA-9FAA-DDD3B7595BCC}">
      <dsp:nvSpPr>
        <dsp:cNvPr id="0" name=""/>
        <dsp:cNvSpPr/>
      </dsp:nvSpPr>
      <dsp:spPr>
        <a:xfrm>
          <a:off x="4283883" y="734481"/>
          <a:ext cx="1834739" cy="979308"/>
        </a:xfrm>
        <a:prstGeom prst="roundRect">
          <a:avLst/>
        </a:prstGeom>
        <a:gradFill rotWithShape="0">
          <a:gsLst>
            <a:gs pos="0">
              <a:schemeClr val="accent3">
                <a:shade val="80000"/>
                <a:hueOff val="0"/>
                <a:satOff val="0"/>
                <a:lumOff val="12728"/>
                <a:alphaOff val="0"/>
                <a:satMod val="103000"/>
                <a:lumMod val="102000"/>
                <a:tint val="94000"/>
              </a:schemeClr>
            </a:gs>
            <a:gs pos="50000">
              <a:schemeClr val="accent3">
                <a:shade val="80000"/>
                <a:hueOff val="0"/>
                <a:satOff val="0"/>
                <a:lumOff val="12728"/>
                <a:alphaOff val="0"/>
                <a:satMod val="110000"/>
                <a:lumMod val="100000"/>
                <a:shade val="100000"/>
              </a:schemeClr>
            </a:gs>
            <a:gs pos="100000">
              <a:schemeClr val="accent3">
                <a:shade val="80000"/>
                <a:hueOff val="0"/>
                <a:satOff val="0"/>
                <a:lumOff val="127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a:t>
          </a:r>
        </a:p>
      </dsp:txBody>
      <dsp:txXfrm>
        <a:off x="4331689" y="782287"/>
        <a:ext cx="1739127" cy="883696"/>
      </dsp:txXfrm>
    </dsp:sp>
    <dsp:sp modelId="{467EE60E-61AA-427F-A830-D12F30BF2A28}">
      <dsp:nvSpPr>
        <dsp:cNvPr id="0" name=""/>
        <dsp:cNvSpPr/>
      </dsp:nvSpPr>
      <dsp:spPr>
        <a:xfrm>
          <a:off x="6424413" y="734481"/>
          <a:ext cx="1834739" cy="979308"/>
        </a:xfrm>
        <a:prstGeom prst="roundRect">
          <a:avLst/>
        </a:prstGeom>
        <a:gradFill rotWithShape="0">
          <a:gsLst>
            <a:gs pos="0">
              <a:schemeClr val="accent3">
                <a:shade val="80000"/>
                <a:hueOff val="0"/>
                <a:satOff val="0"/>
                <a:lumOff val="19092"/>
                <a:alphaOff val="0"/>
                <a:satMod val="103000"/>
                <a:lumMod val="102000"/>
                <a:tint val="94000"/>
              </a:schemeClr>
            </a:gs>
            <a:gs pos="50000">
              <a:schemeClr val="accent3">
                <a:shade val="80000"/>
                <a:hueOff val="0"/>
                <a:satOff val="0"/>
                <a:lumOff val="19092"/>
                <a:alphaOff val="0"/>
                <a:satMod val="110000"/>
                <a:lumMod val="100000"/>
                <a:shade val="100000"/>
              </a:schemeClr>
            </a:gs>
            <a:gs pos="100000">
              <a:schemeClr val="accent3">
                <a:shade val="80000"/>
                <a:hueOff val="0"/>
                <a:satOff val="0"/>
                <a:lumOff val="19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N</a:t>
          </a:r>
        </a:p>
      </dsp:txBody>
      <dsp:txXfrm>
        <a:off x="6472219" y="782287"/>
        <a:ext cx="1739127" cy="883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24C607-EC43-4D45-819C-01ED569A62A9}" type="datetimeFigureOut">
              <a:rPr lang="es-ES_tradnl" smtClean="0"/>
              <a:t>03/02/2017</a:t>
            </a:fld>
            <a:endParaRPr lang="es-ES_tradnl"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F3C80-5006-4947-B2EA-4A4A50684FF5}" type="slidenum">
              <a:rPr lang="es-ES_tradnl" smtClean="0"/>
              <a:t>‹Nº›</a:t>
            </a:fld>
            <a:endParaRPr lang="es-ES_tradnl" dirty="0"/>
          </a:p>
        </p:txBody>
      </p:sp>
    </p:spTree>
    <p:extLst>
      <p:ext uri="{BB962C8B-B14F-4D97-AF65-F5344CB8AC3E}">
        <p14:creationId xmlns:p14="http://schemas.microsoft.com/office/powerpoint/2010/main" val="91195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F09D-BAE4-494B-8CCF-2A216F98B43B}" type="datetimeFigureOut">
              <a:rPr lang="es-ES_tradnl" smtClean="0"/>
              <a:t>03/02/2017</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2F163-3063-474E-9A8A-E961A784F045}" type="slidenum">
              <a:rPr lang="es-ES_tradnl" smtClean="0"/>
              <a:t>‹Nº›</a:t>
            </a:fld>
            <a:endParaRPr lang="es-ES_tradnl" dirty="0"/>
          </a:p>
        </p:txBody>
      </p:sp>
    </p:spTree>
    <p:extLst>
      <p:ext uri="{BB962C8B-B14F-4D97-AF65-F5344CB8AC3E}">
        <p14:creationId xmlns:p14="http://schemas.microsoft.com/office/powerpoint/2010/main" val="17888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Presentacion</a:t>
            </a:r>
            <a:r>
              <a:rPr lang="es-ES" dirty="0"/>
              <a:t>.</a:t>
            </a:r>
            <a:r>
              <a:rPr lang="es-ES" baseline="0" dirty="0"/>
              <a:t> Preguntar que esperan de la formación???</a:t>
            </a:r>
          </a:p>
          <a:p>
            <a:endParaRPr lang="es-ES" baseline="0" dirty="0"/>
          </a:p>
          <a:p>
            <a:r>
              <a:rPr lang="es-ES" baseline="0" dirty="0"/>
              <a:t>Explicar que no le he puesto el titulo Angular 2 nivel 100. Ya que no vamos a ver angular sino una serie de herramientas y lenguajes que utilizamos. Por un lado </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a:t>
            </a:fld>
            <a:endParaRPr lang="es-ES_tradnl" dirty="0"/>
          </a:p>
        </p:txBody>
      </p:sp>
    </p:spTree>
    <p:extLst>
      <p:ext uri="{BB962C8B-B14F-4D97-AF65-F5344CB8AC3E}">
        <p14:creationId xmlns:p14="http://schemas.microsoft.com/office/powerpoint/2010/main" val="2023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10</a:t>
            </a:fld>
            <a:endParaRPr lang="es-ES_tradnl" dirty="0"/>
          </a:p>
        </p:txBody>
      </p:sp>
    </p:spTree>
    <p:extLst>
      <p:ext uri="{BB962C8B-B14F-4D97-AF65-F5344CB8AC3E}">
        <p14:creationId xmlns:p14="http://schemas.microsoft.com/office/powerpoint/2010/main" val="322967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11</a:t>
            </a:fld>
            <a:endParaRPr lang="es-ES_tradnl" dirty="0"/>
          </a:p>
        </p:txBody>
      </p:sp>
    </p:spTree>
    <p:extLst>
      <p:ext uri="{BB962C8B-B14F-4D97-AF65-F5344CB8AC3E}">
        <p14:creationId xmlns:p14="http://schemas.microsoft.com/office/powerpoint/2010/main" val="13865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12</a:t>
            </a:fld>
            <a:endParaRPr lang="es-ES_tradnl" dirty="0"/>
          </a:p>
        </p:txBody>
      </p:sp>
    </p:spTree>
    <p:extLst>
      <p:ext uri="{BB962C8B-B14F-4D97-AF65-F5344CB8AC3E}">
        <p14:creationId xmlns:p14="http://schemas.microsoft.com/office/powerpoint/2010/main" val="2362482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14</a:t>
            </a:fld>
            <a:endParaRPr lang="es-ES_tradnl" dirty="0"/>
          </a:p>
        </p:txBody>
      </p:sp>
    </p:spTree>
    <p:extLst>
      <p:ext uri="{BB962C8B-B14F-4D97-AF65-F5344CB8AC3E}">
        <p14:creationId xmlns:p14="http://schemas.microsoft.com/office/powerpoint/2010/main" val="130558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37</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15</a:t>
            </a:fld>
            <a:endParaRPr lang="es-ES_tradnl" dirty="0"/>
          </a:p>
        </p:txBody>
      </p:sp>
    </p:spTree>
    <p:extLst>
      <p:ext uri="{BB962C8B-B14F-4D97-AF65-F5344CB8AC3E}">
        <p14:creationId xmlns:p14="http://schemas.microsoft.com/office/powerpoint/2010/main" val="3855520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Resolverlo primero con </a:t>
            </a:r>
            <a:r>
              <a:rPr lang="es-ES" dirty="0" err="1"/>
              <a:t>self</a:t>
            </a:r>
            <a:endParaRPr lang="es-ES" dirty="0"/>
          </a:p>
          <a:p>
            <a:r>
              <a:rPr lang="es-ES" dirty="0"/>
              <a:t>Luego añadir las </a:t>
            </a:r>
            <a:r>
              <a:rPr lang="es-ES" dirty="0" err="1"/>
              <a:t>arrow</a:t>
            </a:r>
            <a:r>
              <a:rPr lang="es-ES" dirty="0"/>
              <a:t> </a:t>
            </a:r>
            <a:r>
              <a:rPr lang="es-ES" dirty="0" err="1"/>
              <a:t>functions</a:t>
            </a:r>
            <a:endParaRPr lang="es-ES" dirty="0"/>
          </a:p>
          <a:p>
            <a:r>
              <a:rPr lang="es-ES" dirty="0"/>
              <a:t>Y por ultimo quitar el</a:t>
            </a:r>
            <a:r>
              <a:rPr lang="es-ES" baseline="0" dirty="0"/>
              <a:t> </a:t>
            </a:r>
            <a:r>
              <a:rPr lang="es-ES" baseline="0" dirty="0" err="1"/>
              <a:t>self</a:t>
            </a:r>
            <a:r>
              <a:rPr lang="es-ES" baseline="0" dirty="0"/>
              <a:t>. Hacer </a:t>
            </a:r>
            <a:r>
              <a:rPr lang="es-ES" baseline="0" dirty="0" err="1"/>
              <a:t>incapie</a:t>
            </a:r>
            <a:r>
              <a:rPr lang="es-ES" baseline="0" dirty="0"/>
              <a:t> en que las </a:t>
            </a:r>
            <a:r>
              <a:rPr lang="es-ES" baseline="0" dirty="0" err="1"/>
              <a:t>arrow</a:t>
            </a:r>
            <a:r>
              <a:rPr lang="es-ES" baseline="0" dirty="0"/>
              <a:t> </a:t>
            </a:r>
            <a:r>
              <a:rPr lang="es-ES" baseline="0" dirty="0" err="1"/>
              <a:t>funcions</a:t>
            </a:r>
            <a:r>
              <a:rPr lang="es-ES" baseline="0" dirty="0"/>
              <a:t> no son </a:t>
            </a:r>
            <a:r>
              <a:rPr lang="es-ES" baseline="0" dirty="0" err="1"/>
              <a:t>sintactic</a:t>
            </a:r>
            <a:r>
              <a:rPr lang="es-ES" baseline="0" dirty="0"/>
              <a:t> </a:t>
            </a:r>
            <a:r>
              <a:rPr lang="es-ES" baseline="0" dirty="0" err="1"/>
              <a:t>sugar</a:t>
            </a:r>
            <a:r>
              <a:rPr lang="es-ES" baseline="0" dirty="0"/>
              <a:t> a diferencia de las clases</a:t>
            </a:r>
          </a:p>
          <a:p>
            <a:endParaRPr lang="es-ES" baseline="0" dirty="0"/>
          </a:p>
          <a:p>
            <a:r>
              <a:rPr lang="es-ES" baseline="0" dirty="0"/>
              <a:t>42</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16</a:t>
            </a:fld>
            <a:endParaRPr lang="es-ES_tradnl" dirty="0"/>
          </a:p>
        </p:txBody>
      </p:sp>
    </p:spTree>
    <p:extLst>
      <p:ext uri="{BB962C8B-B14F-4D97-AF65-F5344CB8AC3E}">
        <p14:creationId xmlns:p14="http://schemas.microsoft.com/office/powerpoint/2010/main" val="137964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todo preguntar si hay</a:t>
            </a:r>
            <a:r>
              <a:rPr lang="es-ES" baseline="0" dirty="0"/>
              <a:t> alguien que no sepa que es una promesa</a:t>
            </a:r>
          </a:p>
          <a:p>
            <a:endParaRPr lang="es-ES" baseline="0" dirty="0"/>
          </a:p>
          <a:p>
            <a:r>
              <a:rPr lang="es-ES" baseline="0" dirty="0"/>
              <a:t>52</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17</a:t>
            </a:fld>
            <a:endParaRPr lang="es-ES_tradnl" dirty="0"/>
          </a:p>
        </p:txBody>
      </p:sp>
    </p:spTree>
    <p:extLst>
      <p:ext uri="{BB962C8B-B14F-4D97-AF65-F5344CB8AC3E}">
        <p14:creationId xmlns:p14="http://schemas.microsoft.com/office/powerpoint/2010/main" val="3217329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todo preguntar si hay</a:t>
            </a:r>
            <a:r>
              <a:rPr lang="es-ES" baseline="0" dirty="0"/>
              <a:t> alguien que no sepa que es una promesa</a:t>
            </a:r>
          </a:p>
          <a:p>
            <a:endParaRPr lang="es-ES" baseline="0" dirty="0"/>
          </a:p>
          <a:p>
            <a:r>
              <a:rPr lang="es-ES" baseline="0" dirty="0"/>
              <a:t>57</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18</a:t>
            </a:fld>
            <a:endParaRPr lang="es-ES_tradnl" dirty="0"/>
          </a:p>
        </p:txBody>
      </p:sp>
    </p:spTree>
    <p:extLst>
      <p:ext uri="{BB962C8B-B14F-4D97-AF65-F5344CB8AC3E}">
        <p14:creationId xmlns:p14="http://schemas.microsoft.com/office/powerpoint/2010/main" val="37172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que hace cuando a uno le hablan de </a:t>
            </a:r>
            <a:r>
              <a:rPr lang="es-ES" dirty="0" err="1"/>
              <a:t>webpack</a:t>
            </a:r>
            <a:r>
              <a:rPr lang="es-ES" dirty="0"/>
              <a:t> de lo maravilloso que es que viene a sustituir</a:t>
            </a:r>
            <a:r>
              <a:rPr lang="es-ES" baseline="0" dirty="0"/>
              <a:t> a </a:t>
            </a:r>
            <a:r>
              <a:rPr lang="es-ES" baseline="0" dirty="0" err="1"/>
              <a:t>grunt</a:t>
            </a:r>
            <a:r>
              <a:rPr lang="es-ES" baseline="0" dirty="0"/>
              <a:t> y a </a:t>
            </a:r>
            <a:r>
              <a:rPr lang="es-ES" baseline="0" dirty="0" err="1"/>
              <a:t>gulp</a:t>
            </a:r>
            <a:r>
              <a:rPr lang="es-ES" baseline="0" dirty="0"/>
              <a:t> entonces </a:t>
            </a:r>
            <a:r>
              <a:rPr lang="es-ES" dirty="0"/>
              <a:t>preguntas</a:t>
            </a:r>
            <a:r>
              <a:rPr lang="es-ES" baseline="0" dirty="0"/>
              <a:t> ¿</a:t>
            </a:r>
            <a:r>
              <a:rPr lang="es-ES" dirty="0"/>
              <a:t>que es otro gestor de tareas?. Y la respuesta es tan buena y concisa que a mi</a:t>
            </a:r>
            <a:r>
              <a:rPr lang="es-ES" baseline="0" dirty="0"/>
              <a:t> se me quedo esta cara</a:t>
            </a:r>
          </a:p>
          <a:p>
            <a:endParaRPr lang="es-ES" baseline="0" dirty="0"/>
          </a:p>
          <a:p>
            <a:r>
              <a:rPr lang="es-ES" baseline="0" dirty="0"/>
              <a:t>60</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19</a:t>
            </a:fld>
            <a:endParaRPr lang="es-ES_tradnl" dirty="0"/>
          </a:p>
        </p:txBody>
      </p:sp>
    </p:spTree>
    <p:extLst>
      <p:ext uri="{BB962C8B-B14F-4D97-AF65-F5344CB8AC3E}">
        <p14:creationId xmlns:p14="http://schemas.microsoft.com/office/powerpoint/2010/main" val="7270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65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20</a:t>
            </a:fld>
            <a:endParaRPr lang="es-ES_tradnl" dirty="0"/>
          </a:p>
        </p:txBody>
      </p:sp>
    </p:spTree>
    <p:extLst>
      <p:ext uri="{BB962C8B-B14F-4D97-AF65-F5344CB8AC3E}">
        <p14:creationId xmlns:p14="http://schemas.microsoft.com/office/powerpoint/2010/main" val="111625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a:t>
            </a:fld>
            <a:endParaRPr lang="es-ES_tradnl" dirty="0"/>
          </a:p>
        </p:txBody>
      </p:sp>
    </p:spTree>
    <p:extLst>
      <p:ext uri="{BB962C8B-B14F-4D97-AF65-F5344CB8AC3E}">
        <p14:creationId xmlns:p14="http://schemas.microsoft.com/office/powerpoint/2010/main" val="131665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70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21</a:t>
            </a:fld>
            <a:endParaRPr lang="es-ES_tradnl" dirty="0"/>
          </a:p>
        </p:txBody>
      </p:sp>
    </p:spTree>
    <p:extLst>
      <p:ext uri="{BB962C8B-B14F-4D97-AF65-F5344CB8AC3E}">
        <p14:creationId xmlns:p14="http://schemas.microsoft.com/office/powerpoint/2010/main" val="440756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80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22</a:t>
            </a:fld>
            <a:endParaRPr lang="es-ES_tradnl" dirty="0"/>
          </a:p>
        </p:txBody>
      </p:sp>
    </p:spTree>
    <p:extLst>
      <p:ext uri="{BB962C8B-B14F-4D97-AF65-F5344CB8AC3E}">
        <p14:creationId xmlns:p14="http://schemas.microsoft.com/office/powerpoint/2010/main" val="1733654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90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23</a:t>
            </a:fld>
            <a:endParaRPr lang="es-ES_tradnl" dirty="0"/>
          </a:p>
        </p:txBody>
      </p:sp>
    </p:spTree>
    <p:extLst>
      <p:ext uri="{BB962C8B-B14F-4D97-AF65-F5344CB8AC3E}">
        <p14:creationId xmlns:p14="http://schemas.microsoft.com/office/powerpoint/2010/main" val="928662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95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24</a:t>
            </a:fld>
            <a:endParaRPr lang="es-ES_tradnl" dirty="0"/>
          </a:p>
        </p:txBody>
      </p:sp>
    </p:spTree>
    <p:extLst>
      <p:ext uri="{BB962C8B-B14F-4D97-AF65-F5344CB8AC3E}">
        <p14:creationId xmlns:p14="http://schemas.microsoft.com/office/powerpoint/2010/main" val="610776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Modificar el archivo car.js</a:t>
            </a:r>
          </a:p>
          <a:p>
            <a:pPr marL="228600" indent="-228600">
              <a:buAutoNum type="alphaUcPeriod"/>
            </a:pPr>
            <a:r>
              <a:rPr lang="es-ES" dirty="0"/>
              <a:t>Declarar</a:t>
            </a:r>
            <a:r>
              <a:rPr lang="es-ES" baseline="0" dirty="0"/>
              <a:t> las variables como privadas</a:t>
            </a:r>
          </a:p>
          <a:p>
            <a:pPr marL="228600" indent="-228600">
              <a:buAutoNum type="alphaUcPeriod"/>
            </a:pPr>
            <a:r>
              <a:rPr lang="es-ES" baseline="0" dirty="0"/>
              <a:t>Forzar algún error de </a:t>
            </a:r>
            <a:r>
              <a:rPr lang="es-ES" baseline="0" dirty="0" err="1"/>
              <a:t>tipado</a:t>
            </a:r>
            <a:endParaRPr lang="es-ES" baseline="0" dirty="0"/>
          </a:p>
          <a:p>
            <a:pPr marL="228600" indent="-228600">
              <a:buAutoNum type="alphaUcPeriod"/>
            </a:pPr>
            <a:r>
              <a:rPr lang="es-ES" baseline="0" dirty="0"/>
              <a:t>Hacer el </a:t>
            </a:r>
            <a:r>
              <a:rPr lang="es-ES" baseline="0" dirty="0" err="1"/>
              <a:t>private</a:t>
            </a:r>
            <a:r>
              <a:rPr lang="es-ES" baseline="0" dirty="0"/>
              <a:t> en la declaración</a:t>
            </a:r>
          </a:p>
          <a:p>
            <a:pPr marL="228600" indent="-228600">
              <a:buAutoNum type="alphaUcPeriod"/>
            </a:pPr>
            <a:endParaRPr lang="es-ES" baseline="0" dirty="0"/>
          </a:p>
          <a:p>
            <a:pPr marL="228600" indent="-228600">
              <a:buAutoNum type="alphaUcPeriod"/>
            </a:pPr>
            <a:endParaRPr lang="es-ES" baseline="0" dirty="0"/>
          </a:p>
          <a:p>
            <a:pPr marL="228600" indent="-228600">
              <a:buAutoNum type="alphaUcPeriod"/>
            </a:pPr>
            <a:r>
              <a:rPr lang="es-ES" baseline="0" dirty="0"/>
              <a:t>Después de convertirlos a </a:t>
            </a:r>
            <a:r>
              <a:rPr lang="es-ES" baseline="0" dirty="0" err="1"/>
              <a:t>typescript</a:t>
            </a:r>
            <a:r>
              <a:rPr lang="es-ES" baseline="0" dirty="0"/>
              <a:t> podéis ver que el 95% del código que hay es ECMA6, </a:t>
            </a:r>
            <a:r>
              <a:rPr lang="es-ES" baseline="0" dirty="0" err="1"/>
              <a:t>typescript</a:t>
            </a:r>
            <a:r>
              <a:rPr lang="es-ES" baseline="0" dirty="0"/>
              <a:t> solo hemos añadido ciertas declaraciones de tipos, y algo de </a:t>
            </a:r>
            <a:r>
              <a:rPr lang="es-ES" baseline="0" dirty="0" err="1"/>
              <a:t>sintactic</a:t>
            </a:r>
            <a:r>
              <a:rPr lang="es-ES" baseline="0" dirty="0"/>
              <a:t> </a:t>
            </a:r>
            <a:r>
              <a:rPr lang="es-ES" baseline="0" dirty="0" err="1"/>
              <a:t>sugar</a:t>
            </a:r>
            <a:endParaRPr lang="es-ES" baseline="0" dirty="0"/>
          </a:p>
          <a:p>
            <a:pPr marL="228600" indent="-228600">
              <a:buAutoNum type="alphaUcPeriod"/>
            </a:pPr>
            <a:endParaRPr lang="es-ES" baseline="0" dirty="0"/>
          </a:p>
          <a:p>
            <a:pPr marL="0" indent="0">
              <a:buNone/>
            </a:pPr>
            <a:r>
              <a:rPr lang="es-ES" dirty="0"/>
              <a:t>115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25</a:t>
            </a:fld>
            <a:endParaRPr lang="es-ES_tradnl" dirty="0"/>
          </a:p>
        </p:txBody>
      </p:sp>
    </p:spTree>
    <p:extLst>
      <p:ext uri="{BB962C8B-B14F-4D97-AF65-F5344CB8AC3E}">
        <p14:creationId xmlns:p14="http://schemas.microsoft.com/office/powerpoint/2010/main" val="4064432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125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26</a:t>
            </a:fld>
            <a:endParaRPr lang="es-ES_tradnl" dirty="0"/>
          </a:p>
        </p:txBody>
      </p:sp>
    </p:spTree>
    <p:extLst>
      <p:ext uri="{BB962C8B-B14F-4D97-AF65-F5344CB8AC3E}">
        <p14:creationId xmlns:p14="http://schemas.microsoft.com/office/powerpoint/2010/main" val="157972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instalar </a:t>
            </a:r>
            <a:r>
              <a:rPr lang="es-ES" dirty="0" err="1"/>
              <a:t>typescript</a:t>
            </a:r>
            <a:r>
              <a:rPr lang="es-ES" dirty="0"/>
              <a:t> </a:t>
            </a:r>
            <a:r>
              <a:rPr lang="en-US" sz="1200" dirty="0">
                <a:latin typeface="Segoe UI Light" panose="020B0502040204020203" pitchFamily="34" charset="0"/>
                <a:cs typeface="Segoe UI Light" panose="020B0502040204020203" pitchFamily="34" charset="0"/>
              </a:rPr>
              <a:t>https://www.typescriptlang.org/index.html#download-links</a:t>
            </a:r>
          </a:p>
          <a:p>
            <a:endParaRPr lang="es-ES" dirty="0"/>
          </a:p>
          <a:p>
            <a:r>
              <a:rPr lang="es-ES" dirty="0"/>
              <a:t>si tenéis problemas con PROMESAS </a:t>
            </a:r>
            <a:r>
              <a:rPr lang="es-ES" dirty="0" err="1"/>
              <a:t>npm</a:t>
            </a:r>
            <a:r>
              <a:rPr lang="es-ES" dirty="0"/>
              <a:t> i --</a:t>
            </a:r>
            <a:r>
              <a:rPr lang="es-ES" dirty="0" err="1"/>
              <a:t>save</a:t>
            </a:r>
            <a:r>
              <a:rPr lang="es-ES" dirty="0"/>
              <a:t> @</a:t>
            </a:r>
            <a:r>
              <a:rPr lang="es-ES" dirty="0" err="1"/>
              <a:t>types</a:t>
            </a:r>
            <a:r>
              <a:rPr lang="es-ES" dirty="0"/>
              <a:t>/es6-promise</a:t>
            </a:r>
          </a:p>
          <a:p>
            <a:endParaRPr lang="es-ES" dirty="0"/>
          </a:p>
          <a:p>
            <a:r>
              <a:rPr lang="es-ES" dirty="0"/>
              <a:t>140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27</a:t>
            </a:fld>
            <a:endParaRPr lang="es-ES_tradnl" dirty="0"/>
          </a:p>
        </p:txBody>
      </p:sp>
    </p:spTree>
    <p:extLst>
      <p:ext uri="{BB962C8B-B14F-4D97-AF65-F5344CB8AC3E}">
        <p14:creationId xmlns:p14="http://schemas.microsoft.com/office/powerpoint/2010/main" val="3038193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rxjs</a:t>
            </a:r>
            <a:r>
              <a:rPr lang="es-ES" dirty="0"/>
              <a:t> es ampliamente usada en Angular2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29</a:t>
            </a:fld>
            <a:endParaRPr lang="es-ES_tradnl" dirty="0"/>
          </a:p>
        </p:txBody>
      </p:sp>
    </p:spTree>
    <p:extLst>
      <p:ext uri="{BB962C8B-B14F-4D97-AF65-F5344CB8AC3E}">
        <p14:creationId xmlns:p14="http://schemas.microsoft.com/office/powerpoint/2010/main" val="141344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3</a:t>
            </a:fld>
            <a:endParaRPr lang="es-ES_tradnl" dirty="0"/>
          </a:p>
        </p:txBody>
      </p:sp>
    </p:spTree>
    <p:extLst>
      <p:ext uri="{BB962C8B-B14F-4D97-AF65-F5344CB8AC3E}">
        <p14:creationId xmlns:p14="http://schemas.microsoft.com/office/powerpoint/2010/main" val="170134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t>
            </a:r>
            <a:r>
              <a:rPr lang="es-ES" baseline="0" dirty="0"/>
              <a:t> este si aunque tenga algo de coña, también tiene algo de cierto. Existe una creciente tendencia dentro de la comunidad </a:t>
            </a:r>
            <a:r>
              <a:rPr lang="es-ES" baseline="0" dirty="0" err="1"/>
              <a:t>javascipt</a:t>
            </a:r>
            <a:r>
              <a:rPr lang="es-ES" baseline="0" dirty="0"/>
              <a:t>, ha intentar reducir el numero de herramientas que se usan</a:t>
            </a:r>
          </a:p>
          <a:p>
            <a:endParaRPr lang="es-ES" baseline="0" dirty="0"/>
          </a:p>
          <a:p>
            <a:r>
              <a:rPr lang="es-ES" baseline="0" dirty="0"/>
              <a:t>4’’</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4</a:t>
            </a:fld>
            <a:endParaRPr lang="es-ES_tradnl" dirty="0"/>
          </a:p>
        </p:txBody>
      </p:sp>
    </p:spTree>
    <p:extLst>
      <p:ext uri="{BB962C8B-B14F-4D97-AF65-F5344CB8AC3E}">
        <p14:creationId xmlns:p14="http://schemas.microsoft.com/office/powerpoint/2010/main" val="165554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lo tanto para resolver algunos problemas tenemos herramientas similares a </a:t>
            </a:r>
            <a:r>
              <a:rPr lang="es-ES" dirty="0" err="1"/>
              <a:t>frontend</a:t>
            </a:r>
            <a:r>
              <a:rPr lang="es-ES" dirty="0"/>
              <a:t>, luego para otros específicos nuevas herramientas y además esta proliferación de herramientas genera a su vez la </a:t>
            </a:r>
            <a:r>
              <a:rPr lang="es-ES" dirty="0" err="1"/>
              <a:t>necesiad</a:t>
            </a:r>
            <a:r>
              <a:rPr lang="es-ES" dirty="0"/>
              <a:t> de nuevas herramientas para gestionar esta complejidad</a:t>
            </a:r>
            <a:r>
              <a:rPr lang="es-ES" baseline="0" dirty="0"/>
              <a:t> creciente</a:t>
            </a:r>
          </a:p>
          <a:p>
            <a:endParaRPr lang="es-ES" baseline="0" dirty="0"/>
          </a:p>
          <a:p>
            <a:r>
              <a:rPr lang="es-ES" baseline="0" dirty="0"/>
              <a:t>4:30’’</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5</a:t>
            </a:fld>
            <a:endParaRPr lang="es-ES_tradnl" dirty="0"/>
          </a:p>
        </p:txBody>
      </p:sp>
    </p:spTree>
    <p:extLst>
      <p:ext uri="{BB962C8B-B14F-4D97-AF65-F5344CB8AC3E}">
        <p14:creationId xmlns:p14="http://schemas.microsoft.com/office/powerpoint/2010/main" val="409129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que en </a:t>
            </a:r>
            <a:r>
              <a:rPr lang="es-ES" dirty="0" err="1"/>
              <a:t>backend</a:t>
            </a:r>
            <a:r>
              <a:rPr lang="es-ES" dirty="0"/>
              <a:t> se hace con </a:t>
            </a:r>
            <a:r>
              <a:rPr lang="es-ES" dirty="0" err="1"/>
              <a:t>nuget</a:t>
            </a:r>
            <a:r>
              <a:rPr lang="es-ES" dirty="0"/>
              <a:t> en </a:t>
            </a:r>
            <a:r>
              <a:rPr lang="es-ES" dirty="0" err="1"/>
              <a:t>front</a:t>
            </a:r>
            <a:r>
              <a:rPr lang="es-ES" dirty="0"/>
              <a:t> </a:t>
            </a:r>
            <a:r>
              <a:rPr lang="es-ES" dirty="0" err="1"/>
              <a:t>end</a:t>
            </a:r>
            <a:r>
              <a:rPr lang="es-ES" dirty="0"/>
              <a:t> lo hacemos </a:t>
            </a:r>
          </a:p>
          <a:p>
            <a:r>
              <a:rPr lang="es-ES" dirty="0"/>
              <a:t>Explicar las diferencias </a:t>
            </a:r>
            <a:r>
              <a:rPr lang="es-ES" dirty="0" err="1"/>
              <a:t>bower</a:t>
            </a:r>
            <a:r>
              <a:rPr lang="es-ES" dirty="0"/>
              <a:t> y </a:t>
            </a:r>
            <a:r>
              <a:rPr lang="es-ES" dirty="0" err="1"/>
              <a:t>npm</a:t>
            </a:r>
            <a:endParaRPr lang="es-ES" dirty="0"/>
          </a:p>
          <a:p>
            <a:endParaRPr lang="es-ES" dirty="0"/>
          </a:p>
          <a:p>
            <a:r>
              <a:rPr lang="es-ES" dirty="0"/>
              <a:t>6’:40’’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6</a:t>
            </a:fld>
            <a:endParaRPr lang="es-ES_tradnl" dirty="0"/>
          </a:p>
        </p:txBody>
      </p:sp>
    </p:spTree>
    <p:extLst>
      <p:ext uri="{BB962C8B-B14F-4D97-AF65-F5344CB8AC3E}">
        <p14:creationId xmlns:p14="http://schemas.microsoft.com/office/powerpoint/2010/main" val="44579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Básicamente no tengo ningún control sobre el entorno en el cual van a ejecutar mis programas por lo que tengo que asegurarme la mayor compatibilidad posible.</a:t>
            </a:r>
          </a:p>
          <a:p>
            <a:r>
              <a:rPr lang="es-ES" dirty="0"/>
              <a:t>Con</a:t>
            </a:r>
            <a:r>
              <a:rPr lang="es-ES" baseline="0" dirty="0"/>
              <a:t> ECMA6 se hace cada vez mas complicado crear </a:t>
            </a:r>
            <a:r>
              <a:rPr lang="es-ES" baseline="0" dirty="0" err="1"/>
              <a:t>polifills</a:t>
            </a:r>
            <a:r>
              <a:rPr lang="es-ES" baseline="0" dirty="0"/>
              <a:t> que nos den funcionalidades, un </a:t>
            </a:r>
            <a:r>
              <a:rPr lang="es-ES" baseline="0" dirty="0" err="1"/>
              <a:t>polifill</a:t>
            </a:r>
            <a:r>
              <a:rPr lang="es-ES" baseline="0" dirty="0"/>
              <a:t> para las promesas vale, pero ¿y para las clases?. Realmente necesitamos transformar nuestro código a las estructuras correspondientes de la versión anterior de </a:t>
            </a:r>
            <a:r>
              <a:rPr lang="es-ES" baseline="0" dirty="0" err="1"/>
              <a:t>javascript</a:t>
            </a:r>
            <a:endParaRPr lang="es-ES" baseline="0" dirty="0"/>
          </a:p>
          <a:p>
            <a:endParaRPr lang="es-ES" baseline="0" dirty="0"/>
          </a:p>
          <a:p>
            <a:r>
              <a:rPr lang="es-ES" dirty="0"/>
              <a:t>9:00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7</a:t>
            </a:fld>
            <a:endParaRPr lang="es-ES_tradnl" dirty="0"/>
          </a:p>
        </p:txBody>
      </p:sp>
    </p:spTree>
    <p:extLst>
      <p:ext uri="{BB962C8B-B14F-4D97-AF65-F5344CB8AC3E}">
        <p14:creationId xmlns:p14="http://schemas.microsoft.com/office/powerpoint/2010/main" val="415731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12:00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8</a:t>
            </a:fld>
            <a:endParaRPr lang="es-ES_tradnl" dirty="0"/>
          </a:p>
        </p:txBody>
      </p:sp>
    </p:spTree>
    <p:extLst>
      <p:ext uri="{BB962C8B-B14F-4D97-AF65-F5344CB8AC3E}">
        <p14:creationId xmlns:p14="http://schemas.microsoft.com/office/powerpoint/2010/main" val="32937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a:t>
            </a:r>
            <a:r>
              <a:rPr lang="es-ES" baseline="0" dirty="0"/>
              <a:t> puesto particularidad y no problemática. Porque realmente la libertad que da </a:t>
            </a:r>
            <a:r>
              <a:rPr lang="es-ES" baseline="0" dirty="0" err="1"/>
              <a:t>javascript</a:t>
            </a:r>
            <a:r>
              <a:rPr lang="es-ES" baseline="0" dirty="0"/>
              <a:t> es eso, una arma de doble filo</a:t>
            </a:r>
          </a:p>
          <a:p>
            <a:r>
              <a:rPr lang="es-ES" baseline="0" dirty="0"/>
              <a:t>También esta eclosión de herramientas se debe al tamaño de la comunidad (desde hace bastantes años es la mas grande en </a:t>
            </a:r>
            <a:r>
              <a:rPr lang="es-ES" baseline="0" dirty="0" err="1"/>
              <a:t>github</a:t>
            </a:r>
            <a:r>
              <a:rPr lang="es-ES" baseline="0" dirty="0"/>
              <a:t>) y a la comunidad de software libre que tiene mucha fuerza aquí y facilita que se puedan compartir ideas</a:t>
            </a:r>
          </a:p>
          <a:p>
            <a:endParaRPr lang="es-ES" baseline="0" dirty="0"/>
          </a:p>
          <a:p>
            <a:r>
              <a:rPr lang="es-ES" baseline="0" dirty="0"/>
              <a:t>16</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9</a:t>
            </a:fld>
            <a:endParaRPr lang="es-ES_tradnl" dirty="0"/>
          </a:p>
        </p:txBody>
      </p:sp>
    </p:spTree>
    <p:extLst>
      <p:ext uri="{BB962C8B-B14F-4D97-AF65-F5344CB8AC3E}">
        <p14:creationId xmlns:p14="http://schemas.microsoft.com/office/powerpoint/2010/main" val="4810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png"/><Relationship Id="rId5" Type="http://schemas.microsoft.com/office/2007/relationships/hdphoto" Target="../media/hdphoto5.wdp"/><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Master" Target="../slideMasters/slideMaster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08981" y="3429000"/>
            <a:ext cx="6741149" cy="701731"/>
          </a:xfrm>
          <a:prstGeom prst="rect">
            <a:avLst/>
          </a:prstGeom>
        </p:spPr>
        <p:txBody>
          <a:bodyPr/>
          <a:lstStyle/>
          <a:p>
            <a:r>
              <a:rPr lang="en-US" dirty="0"/>
              <a:t>Click to edit Master title style</a:t>
            </a:r>
            <a:endParaRPr lang="es-ES_tradnl" dirty="0"/>
          </a:p>
        </p:txBody>
      </p:sp>
      <p:sp>
        <p:nvSpPr>
          <p:cNvPr id="9" name="Text Placeholder 8"/>
          <p:cNvSpPr>
            <a:spLocks noGrp="1"/>
          </p:cNvSpPr>
          <p:nvPr>
            <p:ph type="body" sz="quarter" idx="10" hasCustomPrompt="1"/>
          </p:nvPr>
        </p:nvSpPr>
        <p:spPr>
          <a:xfrm>
            <a:off x="808980" y="3988482"/>
            <a:ext cx="6741150" cy="369332"/>
          </a:xfrm>
          <a:prstGeom prst="rect">
            <a:avLst/>
          </a:prstGeom>
          <a:noFill/>
        </p:spPr>
        <p:txBody>
          <a:bodyPr wrap="square" rtlCol="0">
            <a:spAutoFit/>
          </a:bodyPr>
          <a:lstStyle>
            <a:lvl1pPr marL="0" indent="0">
              <a:buNone/>
              <a:defRPr lang="en-US" sz="2000" smtClean="0">
                <a:solidFill>
                  <a:srgbClr val="CD0000"/>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sub title style</a:t>
            </a:r>
          </a:p>
        </p:txBody>
      </p:sp>
      <p:sp>
        <p:nvSpPr>
          <p:cNvPr id="11" name="Text Placeholder 10"/>
          <p:cNvSpPr>
            <a:spLocks noGrp="1"/>
          </p:cNvSpPr>
          <p:nvPr>
            <p:ph type="body" sz="quarter" idx="11" hasCustomPrompt="1"/>
          </p:nvPr>
        </p:nvSpPr>
        <p:spPr>
          <a:xfrm>
            <a:off x="808980" y="4413212"/>
            <a:ext cx="6741150" cy="313932"/>
          </a:xfrm>
          <a:prstGeom prst="rect">
            <a:avLst/>
          </a:prstGeom>
          <a:noFill/>
        </p:spPr>
        <p:txBody>
          <a:bodyPr wrap="square" rtlCol="0">
            <a:spAutoFit/>
          </a:bodyPr>
          <a:lstStyle>
            <a:lvl1pPr marL="0" indent="0">
              <a:buNone/>
              <a:defRPr lang="en-US" sz="1600" smtClean="0">
                <a:solidFill>
                  <a:schemeClr val="bg1">
                    <a:lumMod val="50000"/>
                  </a:schemeClr>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notes text style</a:t>
            </a:r>
          </a:p>
        </p:txBody>
      </p:sp>
    </p:spTree>
    <p:extLst>
      <p:ext uri="{BB962C8B-B14F-4D97-AF65-F5344CB8AC3E}">
        <p14:creationId xmlns:p14="http://schemas.microsoft.com/office/powerpoint/2010/main" val="98385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7610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Title Slide">
    <p:spTree>
      <p:nvGrpSpPr>
        <p:cNvPr id="1" name=""/>
        <p:cNvGrpSpPr/>
        <p:nvPr/>
      </p:nvGrpSpPr>
      <p:grpSpPr>
        <a:xfrm>
          <a:off x="0" y="0"/>
          <a:ext cx="0" cy="0"/>
          <a:chOff x="0" y="0"/>
          <a:chExt cx="0" cy="0"/>
        </a:xfrm>
      </p:grpSpPr>
      <p:pic>
        <p:nvPicPr>
          <p:cNvPr id="2" name="Picture 2" descr="http://icons.iconarchive.com/icons/dakirby309/windows-8-metro/256/Apps-Microphone-2-Metro-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1727" y="2361364"/>
            <a:ext cx="1678076" cy="167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4561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Studio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brightnessContrast bright="100000"/>
                    </a14:imgEffect>
                  </a14:imgLayer>
                </a14:imgProps>
              </a:ext>
              <a:ext uri="{28A0092B-C50C-407E-A947-70E740481C1C}">
                <a14:useLocalDpi xmlns:a14="http://schemas.microsoft.com/office/drawing/2010/main" val="0"/>
              </a:ext>
            </a:extLst>
          </a:blip>
          <a:srcRect r="17482"/>
          <a:stretch/>
        </p:blipFill>
        <p:spPr>
          <a:xfrm>
            <a:off x="8684253" y="2411469"/>
            <a:ext cx="1411725" cy="1521053"/>
          </a:xfrm>
          <a:prstGeom prst="rect">
            <a:avLst/>
          </a:prstGeom>
          <a:noFill/>
          <a:ln>
            <a:noFill/>
          </a:ln>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427467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ffie Break Title Slide">
    <p:spTree>
      <p:nvGrpSpPr>
        <p:cNvPr id="1" name=""/>
        <p:cNvGrpSpPr/>
        <p:nvPr/>
      </p:nvGrpSpPr>
      <p:grpSpPr>
        <a:xfrm>
          <a:off x="0" y="0"/>
          <a:ext cx="0" cy="0"/>
          <a:chOff x="0" y="0"/>
          <a:chExt cx="0" cy="0"/>
        </a:xfrm>
      </p:grpSpPr>
      <p:pic>
        <p:nvPicPr>
          <p:cNvPr id="3" name="Picture 2" descr="http://icons.iconarchive.com/icons/visualpharm/icons8-metro-style/512/Kitchen-Cup-icon.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62000"/>
                    </a14:imgEffect>
                  </a14:imgLayer>
                </a14:imgProps>
              </a:ext>
              <a:ext uri="{28A0092B-C50C-407E-A947-70E740481C1C}">
                <a14:useLocalDpi xmlns:a14="http://schemas.microsoft.com/office/drawing/2010/main" val="0"/>
              </a:ext>
            </a:extLst>
          </a:blip>
          <a:srcRect/>
          <a:stretch>
            <a:fillRect/>
          </a:stretch>
        </p:blipFill>
        <p:spPr bwMode="auto">
          <a:xfrm>
            <a:off x="8787766" y="2361364"/>
            <a:ext cx="1562037" cy="1562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562299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Title Slide">
    <p:spTree>
      <p:nvGrpSpPr>
        <p:cNvPr id="1" name=""/>
        <p:cNvGrpSpPr/>
        <p:nvPr/>
      </p:nvGrpSpPr>
      <p:grpSpPr>
        <a:xfrm>
          <a:off x="0" y="0"/>
          <a:ext cx="0" cy="0"/>
          <a:chOff x="0" y="0"/>
          <a:chExt cx="0" cy="0"/>
        </a:xfrm>
      </p:grpSpPr>
      <p:sp>
        <p:nvSpPr>
          <p:cNvPr id="3" name="TextBox 2"/>
          <p:cNvSpPr txBox="1"/>
          <p:nvPr userDrawn="1"/>
        </p:nvSpPr>
        <p:spPr>
          <a:xfrm>
            <a:off x="8780437" y="2600237"/>
            <a:ext cx="1460656" cy="1200329"/>
          </a:xfrm>
          <a:prstGeom prst="rect">
            <a:avLst/>
          </a:prstGeom>
          <a:noFill/>
        </p:spPr>
        <p:txBody>
          <a:bodyPr wrap="none" rtlCol="0">
            <a:spAutoFit/>
          </a:bodyPr>
          <a:lstStyle/>
          <a:p>
            <a:r>
              <a:rPr lang="es-ES" sz="7200" dirty="0">
                <a:solidFill>
                  <a:schemeClr val="bg1"/>
                </a:solidFill>
              </a:rPr>
              <a:t>&lt;/&gt;</a:t>
            </a:r>
            <a:endParaRPr lang="es-ES_tradnl" sz="7200" dirty="0">
              <a:solidFill>
                <a:schemeClr val="bg1"/>
              </a:solidFill>
            </a:endParaRPr>
          </a:p>
        </p:txBody>
      </p:sp>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69532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Title Slide">
    <p:spTree>
      <p:nvGrpSpPr>
        <p:cNvPr id="1" name=""/>
        <p:cNvGrpSpPr/>
        <p:nvPr/>
      </p:nvGrpSpPr>
      <p:grpSpPr>
        <a:xfrm>
          <a:off x="0" y="0"/>
          <a:ext cx="0" cy="0"/>
          <a:chOff x="0" y="0"/>
          <a:chExt cx="0" cy="0"/>
        </a:xfrm>
      </p:grpSpPr>
      <p:sp>
        <p:nvSpPr>
          <p:cNvPr id="4" name="Oval Callout 3"/>
          <p:cNvSpPr/>
          <p:nvPr userDrawn="1"/>
        </p:nvSpPr>
        <p:spPr>
          <a:xfrm>
            <a:off x="8941981" y="2668772"/>
            <a:ext cx="1233377" cy="914400"/>
          </a:xfrm>
          <a:prstGeom prst="wedgeEllipseCallout">
            <a:avLst>
              <a:gd name="adj1" fmla="val -31944"/>
              <a:gd name="adj2" fmla="val 73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68743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Title Slide">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aintStrokes/>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3153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971550" y="3921125"/>
            <a:ext cx="10515600" cy="1093788"/>
          </a:xfrm>
          <a:prstGeom prst="rect">
            <a:avLst/>
          </a:prstGeom>
          <a:noFill/>
        </p:spPr>
        <p:txBody>
          <a:bodyPr vert="horz" lIns="91440" tIns="45720" rIns="91440" bIns="45720" rtlCol="0" anchor="ctr">
            <a:normAutofit/>
          </a:bodyPr>
          <a:lstStyle>
            <a:lvl1pPr marL="0" indent="0">
              <a:buNone/>
              <a:defRPr lang="en-US" sz="4400" dirty="0" smtClean="0">
                <a:solidFill>
                  <a:srgbClr val="C00000"/>
                </a:solidFill>
                <a:latin typeface="Calibri Light" panose="020F0302020204030204" pitchFamily="34" charset="0"/>
                <a:ea typeface="+mj-ea"/>
                <a:cs typeface="Segoe UI Light" panose="020B0502040204020203" pitchFamily="34"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es-ES" dirty="0"/>
            </a:lvl5pPr>
          </a:lstStyle>
          <a:p>
            <a:pPr marL="0" lvl="0">
              <a:spcBef>
                <a:spcPct val="0"/>
              </a:spcBef>
            </a:pPr>
            <a:r>
              <a:rPr lang="en-US" dirty="0" err="1"/>
              <a:t>Título</a:t>
            </a:r>
            <a:r>
              <a:rPr lang="en-US" dirty="0"/>
              <a:t> del </a:t>
            </a:r>
            <a:r>
              <a:rPr lang="en-US" dirty="0" err="1"/>
              <a:t>proyecto</a:t>
            </a:r>
            <a:endParaRPr lang="en-US" dirty="0"/>
          </a:p>
        </p:txBody>
      </p:sp>
      <p:sp>
        <p:nvSpPr>
          <p:cNvPr id="2" name="Title 1"/>
          <p:cNvSpPr>
            <a:spLocks noGrp="1"/>
          </p:cNvSpPr>
          <p:nvPr>
            <p:ph type="title" hasCustomPrompt="1"/>
          </p:nvPr>
        </p:nvSpPr>
        <p:spPr>
          <a:xfrm>
            <a:off x="971550" y="5014913"/>
            <a:ext cx="10515600" cy="702763"/>
          </a:xfrm>
          <a:prstGeom prst="rect">
            <a:avLst/>
          </a:prstGeom>
        </p:spPr>
        <p:txBody>
          <a:bodyPr/>
          <a:lstStyle>
            <a:lvl1pPr>
              <a:defRPr sz="2800">
                <a:latin typeface="+mn-lt"/>
              </a:defRPr>
            </a:lvl1pPr>
          </a:lstStyle>
          <a:p>
            <a:r>
              <a:rPr lang="en-US" dirty="0" err="1"/>
              <a:t>Propuesta</a:t>
            </a:r>
            <a:r>
              <a:rPr lang="en-US" dirty="0"/>
              <a:t> de </a:t>
            </a:r>
            <a:r>
              <a:rPr lang="en-US" dirty="0" err="1"/>
              <a:t>colaboración</a:t>
            </a:r>
            <a:r>
              <a:rPr lang="en-US" dirty="0"/>
              <a:t> professional TKXXXXXXX</a:t>
            </a:r>
            <a:endParaRPr lang="en-GB" dirty="0"/>
          </a:p>
        </p:txBody>
      </p:sp>
      <p:pic>
        <p:nvPicPr>
          <p:cNvPr id="3" name="Picture 2"/>
          <p:cNvPicPr>
            <a:picLocks noChangeAspect="1"/>
          </p:cNvPicPr>
          <p:nvPr userDrawn="1"/>
        </p:nvPicPr>
        <p:blipFill>
          <a:blip r:embed="rId2"/>
          <a:stretch>
            <a:fillRect/>
          </a:stretch>
        </p:blipFill>
        <p:spPr>
          <a:xfrm>
            <a:off x="6993426" y="1804953"/>
            <a:ext cx="4493724" cy="1181634"/>
          </a:xfrm>
          <a:prstGeom prst="rect">
            <a:avLst/>
          </a:prstGeom>
        </p:spPr>
      </p:pic>
      <p:sp>
        <p:nvSpPr>
          <p:cNvPr id="5" name="Picture Placeholder 4"/>
          <p:cNvSpPr>
            <a:spLocks noGrp="1"/>
          </p:cNvSpPr>
          <p:nvPr>
            <p:ph type="pic" sz="quarter" idx="10"/>
          </p:nvPr>
        </p:nvSpPr>
        <p:spPr>
          <a:xfrm>
            <a:off x="971550" y="1804954"/>
            <a:ext cx="4533900" cy="1181633"/>
          </a:xfrm>
          <a:prstGeom prst="rect">
            <a:avLst/>
          </a:prstGeom>
        </p:spPr>
        <p:txBody>
          <a:bodyPr/>
          <a:lstStyle/>
          <a:p>
            <a:endParaRPr lang="en-GB" dirty="0"/>
          </a:p>
        </p:txBody>
      </p:sp>
    </p:spTree>
    <p:extLst>
      <p:ext uri="{BB962C8B-B14F-4D97-AF65-F5344CB8AC3E}">
        <p14:creationId xmlns:p14="http://schemas.microsoft.com/office/powerpoint/2010/main" val="215913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 hacemos 0">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s-ES">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s-ES" dirty="0"/>
          </a:p>
        </p:txBody>
      </p:sp>
      <p:pic>
        <p:nvPicPr>
          <p:cNvPr id="3" name="Picture 2"/>
          <p:cNvPicPr>
            <a:picLocks noChangeAspect="1"/>
          </p:cNvPicPr>
          <p:nvPr userDrawn="1"/>
        </p:nvPicPr>
        <p:blipFill>
          <a:blip r:embed="rId2">
            <a:grayscl/>
          </a:blip>
          <a:stretch>
            <a:fillRect/>
          </a:stretch>
        </p:blipFill>
        <p:spPr>
          <a:xfrm>
            <a:off x="838200" y="1284299"/>
            <a:ext cx="6104171" cy="2646317"/>
          </a:xfrm>
          <a:prstGeom prst="rect">
            <a:avLst/>
          </a:prstGeom>
        </p:spPr>
      </p:pic>
      <p:pic>
        <p:nvPicPr>
          <p:cNvPr id="4" name="Picture 3"/>
          <p:cNvPicPr>
            <a:picLocks noChangeAspect="1"/>
          </p:cNvPicPr>
          <p:nvPr userDrawn="1"/>
        </p:nvPicPr>
        <p:blipFill>
          <a:blip r:embed="rId3">
            <a:grayscl/>
          </a:blip>
          <a:stretch>
            <a:fillRect/>
          </a:stretch>
        </p:blipFill>
        <p:spPr>
          <a:xfrm>
            <a:off x="5881192" y="3930616"/>
            <a:ext cx="5472608" cy="2381645"/>
          </a:xfrm>
          <a:prstGeom prst="rect">
            <a:avLst/>
          </a:prstGeom>
        </p:spPr>
      </p:pic>
      <p:pic>
        <p:nvPicPr>
          <p:cNvPr id="7" name="Picture 2" descr="http://en.designmyface.com/include/images/deprecate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67569" y="3823440"/>
            <a:ext cx="1565113" cy="593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87853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é hacemos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838200" y="1909763"/>
            <a:ext cx="10515600" cy="3988018"/>
          </a:xfrm>
          <a:prstGeom prst="rect">
            <a:avLst/>
          </a:prstGeom>
        </p:spPr>
        <p:txBody>
          <a:bodyPr/>
          <a:lstStyle>
            <a:lvl1pPr marL="0" indent="0">
              <a:buNone/>
              <a:defRPr sz="1200"/>
            </a:lvl1pPr>
            <a:lvl2pPr marL="457200" indent="0">
              <a:buNone/>
              <a:defRPr/>
            </a:lvl2pPr>
            <a:lvl6pPr marL="2286000" indent="0">
              <a:buNone/>
              <a:defRPr sz="1200"/>
            </a:lvl6pPr>
          </a:lstStyle>
          <a:p>
            <a:pPr lvl="5"/>
            <a:r>
              <a:rPr lang="es-ES" sz="1800" dirty="0">
                <a:latin typeface="Calibri" panose="020F0502020204030204" pitchFamily="34" charset="0"/>
                <a:cs typeface="Segoe UI Light" panose="020B0502040204020203" pitchFamily="34" charset="0"/>
              </a:rPr>
              <a:t>Desarrollo iterativo con equipo mixto</a:t>
            </a:r>
          </a:p>
          <a:p>
            <a:pPr lvl="5"/>
            <a:endParaRPr lang="es-ES" sz="18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Creación del proyecto y automatización del despliegue son las primeras tareas a llevar a cabo.</a:t>
            </a:r>
          </a:p>
          <a:p>
            <a:pPr lvl="5"/>
            <a:endParaRPr lang="es-ES" sz="14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A posteriori se hará el desarrollo de aquellas reglas para las que tenemos clara su definición y estrategia de implementación claras (dentro del marco de trabajo cerrado). Para cada regla implementada se hará un despliegue y validación por el usuario. Trataremos cada regla de forma independiente.</a:t>
            </a:r>
          </a:p>
          <a:p>
            <a:pPr lvl="5"/>
            <a:endParaRPr lang="es-ES" sz="1400" dirty="0">
              <a:latin typeface="Calibri" panose="020F0502020204030204" pitchFamily="34" charset="0"/>
              <a:cs typeface="Segoe UI Light" panose="020B0502040204020203" pitchFamily="34" charset="0"/>
            </a:endParaRPr>
          </a:p>
          <a:p>
            <a:r>
              <a:rPr lang="es-ES" sz="1400" dirty="0">
                <a:latin typeface="Calibri" panose="020F0502020204030204" pitchFamily="34" charset="0"/>
                <a:cs typeface="Segoe UI Light" panose="020B0502040204020203" pitchFamily="34" charset="0"/>
              </a:rPr>
              <a:t>Las reglas para las que no ha quedado claro el enfoque por falta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 información o desconocimiento de posibles problemáticas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derivadas de un posible bajo rendimiento (regla 8), se realizará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una primera aproximación de la solución para verificar el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rendimiento con el equipo de </a:t>
            </a:r>
            <a:r>
              <a:rPr lang="es-ES" sz="1400" dirty="0" err="1">
                <a:latin typeface="Calibri" panose="020F0502020204030204" pitchFamily="34" charset="0"/>
                <a:cs typeface="Segoe UI Light" panose="020B0502040204020203" pitchFamily="34" charset="0"/>
              </a:rPr>
              <a:t>vueling</a:t>
            </a:r>
            <a:r>
              <a:rPr lang="es-ES" sz="1400" dirty="0">
                <a:latin typeface="Calibri" panose="020F0502020204030204" pitchFamily="34" charset="0"/>
                <a:cs typeface="Segoe UI Light" panose="020B0502040204020203" pitchFamily="34" charset="0"/>
              </a:rPr>
              <a:t> y asegurar la correcta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solución de la problemática.</a:t>
            </a:r>
          </a:p>
          <a:p>
            <a:r>
              <a:rPr lang="es-ES" sz="1400" dirty="0">
                <a:latin typeface="Calibri" panose="020F0502020204030204" pitchFamily="34" charset="0"/>
                <a:cs typeface="Segoe UI Light" panose="020B0502040204020203" pitchFamily="34" charset="0"/>
              </a:rPr>
              <a:t>Las soluciones se implementan “in situ” o en remoto, a cerrar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adaptándonos a las necesidades del cliente y proyecto</a:t>
            </a:r>
          </a:p>
          <a:p>
            <a:pPr lvl="1"/>
            <a:endParaRPr lang="en-GB" dirty="0"/>
          </a:p>
        </p:txBody>
      </p:sp>
      <p:sp>
        <p:nvSpPr>
          <p:cNvPr id="7"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0" name="Picture 9"/>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1056841" y="1909069"/>
            <a:ext cx="1770983" cy="1990725"/>
          </a:xfrm>
          <a:prstGeom prst="rect">
            <a:avLst/>
          </a:prstGeom>
        </p:spPr>
      </p:pic>
      <p:grpSp>
        <p:nvGrpSpPr>
          <p:cNvPr id="11" name="Group 10"/>
          <p:cNvGrpSpPr/>
          <p:nvPr userDrawn="1"/>
        </p:nvGrpSpPr>
        <p:grpSpPr>
          <a:xfrm>
            <a:off x="6782925" y="4125915"/>
            <a:ext cx="3297485" cy="1778921"/>
            <a:chOff x="5215589" y="4560362"/>
            <a:chExt cx="3388859" cy="1828215"/>
          </a:xfrm>
        </p:grpSpPr>
        <p:cxnSp>
          <p:nvCxnSpPr>
            <p:cNvPr id="12" name="Straight Arrow Connector 11"/>
            <p:cNvCxnSpPr/>
            <p:nvPr/>
          </p:nvCxnSpPr>
          <p:spPr>
            <a:xfrm>
              <a:off x="5438071" y="6166961"/>
              <a:ext cx="31663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7128" y="5431430"/>
              <a:ext cx="170679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4686437" y="5218217"/>
              <a:ext cx="1501131" cy="442827"/>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n</a:t>
              </a:r>
              <a:r>
                <a:rPr lang="es-ES" sz="1100" dirty="0">
                  <a:solidFill>
                    <a:srgbClr val="C00000"/>
                  </a:solidFill>
                  <a:latin typeface="Segoe UI Light" panose="020B0502040204020203" pitchFamily="34" charset="0"/>
                  <a:cs typeface="Segoe UI Light" panose="020B0502040204020203" pitchFamily="34" charset="0"/>
                </a:rPr>
                <a:t>úm. Funcionalidades</a:t>
              </a:r>
            </a:p>
            <a:p>
              <a:r>
                <a:rPr lang="es-ES" sz="1100" dirty="0">
                  <a:solidFill>
                    <a:srgbClr val="C00000"/>
                  </a:solidFill>
                  <a:latin typeface="Segoe UI Light" panose="020B0502040204020203" pitchFamily="34" charset="0"/>
                  <a:cs typeface="Segoe UI Light" panose="020B0502040204020203" pitchFamily="34" charset="0"/>
                </a:rPr>
                <a:t>en producción</a:t>
              </a:r>
            </a:p>
          </p:txBody>
        </p:sp>
        <p:sp>
          <p:nvSpPr>
            <p:cNvPr id="15" name="Rectangle 14"/>
            <p:cNvSpPr/>
            <p:nvPr/>
          </p:nvSpPr>
          <p:spPr>
            <a:xfrm>
              <a:off x="5670238" y="5815924"/>
              <a:ext cx="573143" cy="314314"/>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angle 15"/>
            <p:cNvSpPr/>
            <p:nvPr/>
          </p:nvSpPr>
          <p:spPr>
            <a:xfrm>
              <a:off x="6245891" y="5513176"/>
              <a:ext cx="573143" cy="617062"/>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angle 16"/>
            <p:cNvSpPr/>
            <p:nvPr/>
          </p:nvSpPr>
          <p:spPr>
            <a:xfrm>
              <a:off x="6819034" y="5168459"/>
              <a:ext cx="573143" cy="961779"/>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angle 17"/>
            <p:cNvSpPr/>
            <p:nvPr/>
          </p:nvSpPr>
          <p:spPr>
            <a:xfrm>
              <a:off x="7401037" y="4797784"/>
              <a:ext cx="573143" cy="133242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9" name="Group 18"/>
            <p:cNvGrpSpPr/>
            <p:nvPr/>
          </p:nvGrpSpPr>
          <p:grpSpPr>
            <a:xfrm>
              <a:off x="6023779" y="4560362"/>
              <a:ext cx="853425" cy="450735"/>
              <a:chOff x="10213235" y="2495004"/>
              <a:chExt cx="853425" cy="450735"/>
            </a:xfrm>
          </p:grpSpPr>
          <p:pic>
            <p:nvPicPr>
              <p:cNvPr id="23" name="Picture 10" descr="http://clipartist.info/openclipart.org/SVG/ericlemerdy/man-800px.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13235" y="2544018"/>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clipartist.info/openclipart.org/SVG/ericlemerdy/man-800px.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3037" y="2544103"/>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clipartist.info/openclipart.org/SVG/ericlemerdy/man-800px.png"/>
              <p:cNvPicPr>
                <a:picLocks noChangeAspect="1" noChangeArrowheads="1"/>
              </p:cNvPicPr>
              <p:nvPr/>
            </p:nvPicPr>
            <p:blipFill rotWithShape="1">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 t="1" r="-1" b="47079"/>
              <a:stretch/>
            </p:blipFill>
            <p:spPr bwMode="auto">
              <a:xfrm>
                <a:off x="10571663" y="2544018"/>
                <a:ext cx="152501" cy="177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436051" y="2495004"/>
                <a:ext cx="630609" cy="450735"/>
              </a:xfrm>
              <a:prstGeom prst="rect">
                <a:avLst/>
              </a:prstGeom>
              <a:noFill/>
            </p:spPr>
            <p:txBody>
              <a:bodyPr wrap="square" rtlCol="0">
                <a:spAutoFit/>
              </a:bodyPr>
              <a:lstStyle/>
              <a:p>
                <a:pPr algn="r"/>
                <a:r>
                  <a:rPr lang="es-ES" sz="1200" dirty="0">
                    <a:solidFill>
                      <a:srgbClr val="C00000"/>
                    </a:solidFill>
                    <a:latin typeface="Segoe UI Light" panose="020B0502040204020203" pitchFamily="34" charset="0"/>
                    <a:cs typeface="Segoe UI Light" panose="020B0502040204020203" pitchFamily="34" charset="0"/>
                  </a:rPr>
                  <a:t>mixed</a:t>
                </a:r>
                <a:endParaRPr lang="es-ES" sz="900" dirty="0">
                  <a:solidFill>
                    <a:srgbClr val="C00000"/>
                  </a:solidFill>
                  <a:latin typeface="Segoe UI Light" panose="020B0502040204020203" pitchFamily="34" charset="0"/>
                  <a:cs typeface="Segoe UI Light" panose="020B0502040204020203" pitchFamily="34" charset="0"/>
                </a:endParaRPr>
              </a:p>
              <a:p>
                <a:pPr algn="r"/>
                <a:r>
                  <a:rPr lang="es-ES" sz="1050" dirty="0">
                    <a:solidFill>
                      <a:srgbClr val="C00000"/>
                    </a:solidFill>
                    <a:latin typeface="Segoe UI Light" panose="020B0502040204020203" pitchFamily="34" charset="0"/>
                    <a:cs typeface="Segoe UI Light" panose="020B0502040204020203" pitchFamily="34" charset="0"/>
                  </a:rPr>
                  <a:t>team</a:t>
                </a:r>
                <a:endParaRPr lang="es-ES" sz="1200" dirty="0">
                  <a:solidFill>
                    <a:srgbClr val="C00000"/>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7985621" y="4641802"/>
              <a:ext cx="573143" cy="1488404"/>
            </a:xfrm>
            <a:prstGeom prst="rect">
              <a:avLst/>
            </a:prstGeom>
            <a:solidFill>
              <a:srgbClr val="C00000">
                <a:alpha val="25098"/>
              </a:srgb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angle 20"/>
            <p:cNvSpPr/>
            <p:nvPr/>
          </p:nvSpPr>
          <p:spPr>
            <a:xfrm>
              <a:off x="7991572" y="4797784"/>
              <a:ext cx="573143" cy="1332421"/>
            </a:xfrm>
            <a:prstGeom prst="rect">
              <a:avLst/>
            </a:prstGeom>
            <a:solidFill>
              <a:srgbClr val="C00000"/>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extBox 21"/>
            <p:cNvSpPr txBox="1"/>
            <p:nvPr/>
          </p:nvSpPr>
          <p:spPr>
            <a:xfrm>
              <a:off x="5603445" y="6119718"/>
              <a:ext cx="614818" cy="268859"/>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tiempo</a:t>
              </a:r>
              <a:endParaRPr lang="es-ES" sz="1100" dirty="0">
                <a:solidFill>
                  <a:srgbClr val="C00000"/>
                </a:solidFill>
                <a:latin typeface="Segoe UI Light" panose="020B0502040204020203" pitchFamily="34" charset="0"/>
                <a:cs typeface="Segoe UI Light" panose="020B0502040204020203" pitchFamily="34" charset="0"/>
              </a:endParaRPr>
            </a:p>
          </p:txBody>
        </p:sp>
      </p:grpSp>
      <p:pic>
        <p:nvPicPr>
          <p:cNvPr id="27" name="Picture 2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09335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resent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01906" y="317536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0" name="Text Placeholder 2"/>
          <p:cNvSpPr>
            <a:spLocks noGrp="1"/>
          </p:cNvSpPr>
          <p:nvPr>
            <p:ph type="body" sz="quarter" idx="11" hasCustomPrompt="1"/>
          </p:nvPr>
        </p:nvSpPr>
        <p:spPr>
          <a:xfrm>
            <a:off x="4501906" y="370585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1" name="Text Placeholder 2"/>
          <p:cNvSpPr>
            <a:spLocks noGrp="1"/>
          </p:cNvSpPr>
          <p:nvPr>
            <p:ph type="body" sz="quarter" idx="12" hasCustomPrompt="1"/>
          </p:nvPr>
        </p:nvSpPr>
        <p:spPr>
          <a:xfrm>
            <a:off x="4806462" y="474043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2"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29739" y="467956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é hacemos 2">
    <p:spTree>
      <p:nvGrpSpPr>
        <p:cNvPr id="1" name=""/>
        <p:cNvGrpSpPr/>
        <p:nvPr/>
      </p:nvGrpSpPr>
      <p:grpSpPr>
        <a:xfrm>
          <a:off x="0" y="0"/>
          <a:ext cx="0" cy="0"/>
          <a:chOff x="0" y="0"/>
          <a:chExt cx="0" cy="0"/>
        </a:xfrm>
      </p:grpSpPr>
      <p:graphicFrame>
        <p:nvGraphicFramePr>
          <p:cNvPr id="7" name="1 Diagrama"/>
          <p:cNvGraphicFramePr/>
          <p:nvPr userDrawn="1">
            <p:extLst>
              <p:ext uri="{D42A27DB-BD31-4B8C-83A1-F6EECF244321}">
                <p14:modId xmlns:p14="http://schemas.microsoft.com/office/powerpoint/2010/main" val="903542604"/>
              </p:ext>
            </p:extLst>
          </p:nvPr>
        </p:nvGraphicFramePr>
        <p:xfrm>
          <a:off x="2024171" y="2938177"/>
          <a:ext cx="82619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userDrawn="1"/>
        </p:nvPicPr>
        <p:blipFill rotWithShape="1">
          <a:blip r:embed="rId7">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2382994" y="1614182"/>
            <a:ext cx="1770983" cy="1990725"/>
          </a:xfrm>
          <a:prstGeom prst="rect">
            <a:avLst/>
          </a:prstGeom>
        </p:spPr>
      </p:pic>
      <p:sp>
        <p:nvSpPr>
          <p:cNvPr id="9" name="TextBox 8"/>
          <p:cNvSpPr txBox="1"/>
          <p:nvPr userDrawn="1"/>
        </p:nvSpPr>
        <p:spPr>
          <a:xfrm>
            <a:off x="4118480" y="2476512"/>
            <a:ext cx="2754280" cy="461665"/>
          </a:xfrm>
          <a:prstGeom prst="rect">
            <a:avLst/>
          </a:prstGeom>
          <a:noFill/>
        </p:spPr>
        <p:txBody>
          <a:bodyPr wrap="none" rtlCol="0">
            <a:spAutoFit/>
          </a:bodyPr>
          <a:lstStyle/>
          <a:p>
            <a:r>
              <a:rPr lang="es-ES" dirty="0"/>
              <a:t>Desarrollo iterativo</a:t>
            </a:r>
          </a:p>
        </p:txBody>
      </p:sp>
      <p:sp>
        <p:nvSpPr>
          <p:cNvPr id="10" name="Right Brace 9"/>
          <p:cNvSpPr/>
          <p:nvPr userDrawn="1"/>
        </p:nvSpPr>
        <p:spPr>
          <a:xfrm rot="5400000">
            <a:off x="2780255" y="4126309"/>
            <a:ext cx="288032" cy="1800200"/>
          </a:xfrm>
          <a:prstGeom prst="rightBrace">
            <a:avLst>
              <a:gd name="adj1" fmla="val 8333"/>
              <a:gd name="adj2" fmla="val 48598"/>
            </a:avLst>
          </a:prstGeom>
          <a:ln w="38100">
            <a:solidFill>
              <a:schemeClr val="bg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dirty="0"/>
          </a:p>
        </p:txBody>
      </p:sp>
      <p:sp>
        <p:nvSpPr>
          <p:cNvPr id="1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3" name="Picture 12"/>
          <p:cNvPicPr>
            <a:picLocks noChangeAspect="1"/>
          </p:cNvPicPr>
          <p:nvPr userDrawn="1"/>
        </p:nvPicPr>
        <p:blipFill>
          <a:blip r:embed="rId8"/>
          <a:stretch>
            <a:fillRect/>
          </a:stretch>
        </p:blipFill>
        <p:spPr>
          <a:xfrm>
            <a:off x="9717965" y="5987919"/>
            <a:ext cx="2286930" cy="601353"/>
          </a:xfrm>
          <a:prstGeom prst="rect">
            <a:avLst/>
          </a:prstGeom>
        </p:spPr>
      </p:pic>
      <p:sp>
        <p:nvSpPr>
          <p:cNvPr id="15" name="Content Placeholder 14"/>
          <p:cNvSpPr>
            <a:spLocks noGrp="1"/>
          </p:cNvSpPr>
          <p:nvPr>
            <p:ph sz="quarter" idx="10" hasCustomPrompt="1"/>
          </p:nvPr>
        </p:nvSpPr>
        <p:spPr>
          <a:xfrm>
            <a:off x="2468459" y="5344410"/>
            <a:ext cx="1134898" cy="471487"/>
          </a:xfrm>
          <a:prstGeom prst="rect">
            <a:avLst/>
          </a:prstGeom>
        </p:spPr>
        <p:txBody>
          <a:bodyPr/>
          <a:lstStyle>
            <a:lvl1pPr marL="0" indent="0">
              <a:buNone/>
              <a:defRPr/>
            </a:lvl1pPr>
          </a:lstStyle>
          <a:p>
            <a:pPr lvl="0"/>
            <a:r>
              <a:rPr lang="es-ES" dirty="0"/>
              <a:t>X días</a:t>
            </a:r>
            <a:endParaRPr lang="en-GB" dirty="0"/>
          </a:p>
        </p:txBody>
      </p:sp>
    </p:spTree>
    <p:extLst>
      <p:ext uri="{BB962C8B-B14F-4D97-AF65-F5344CB8AC3E}">
        <p14:creationId xmlns:p14="http://schemas.microsoft.com/office/powerpoint/2010/main" val="117099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uerdo">
    <p:spTree>
      <p:nvGrpSpPr>
        <p:cNvPr id="1" name=""/>
        <p:cNvGrpSpPr/>
        <p:nvPr/>
      </p:nvGrpSpPr>
      <p:grpSpPr>
        <a:xfrm>
          <a:off x="0" y="0"/>
          <a:ext cx="0" cy="0"/>
          <a:chOff x="0" y="0"/>
          <a:chExt cx="0" cy="0"/>
        </a:xfrm>
      </p:grpSpPr>
      <p:sp>
        <p:nvSpPr>
          <p:cNvPr id="7" name="Rectangle 6"/>
          <p:cNvSpPr/>
          <p:nvPr userDrawn="1"/>
        </p:nvSpPr>
        <p:spPr>
          <a:xfrm>
            <a:off x="2395043" y="2534938"/>
            <a:ext cx="2962968" cy="584775"/>
          </a:xfrm>
          <a:prstGeom prst="rect">
            <a:avLst/>
          </a:prstGeom>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ja-JP" altLang="es-ES" sz="3200" b="1" kern="1200" dirty="0">
                <a:solidFill>
                  <a:schemeClr val="tx1">
                    <a:lumMod val="75000"/>
                    <a:lumOff val="25000"/>
                  </a:schemeClr>
                </a:solidFill>
                <a:effectLst/>
                <a:latin typeface="Arial" charset="0"/>
                <a:ea typeface="ＭＳ Ｐゴシック" pitchFamily="34" charset="-128"/>
                <a:cs typeface="Arial" charset="0"/>
              </a:rPr>
              <a:t>東京 </a:t>
            </a:r>
            <a:r>
              <a:rPr lang="es-ES" sz="3200" b="1" kern="1200" dirty="0">
                <a:solidFill>
                  <a:srgbClr val="C00000"/>
                </a:solidFill>
                <a:effectLst/>
                <a:latin typeface="Arial" charset="0"/>
                <a:ea typeface="ＭＳ Ｐゴシック" pitchFamily="34" charset="-128"/>
                <a:cs typeface="Arial" charset="0"/>
              </a:rPr>
              <a:t>TOKIOTA</a:t>
            </a:r>
            <a:endParaRPr lang="es-ES" sz="3200" kern="1200" dirty="0">
              <a:solidFill>
                <a:srgbClr val="C00000"/>
              </a:solidFill>
              <a:effectLst/>
              <a:latin typeface="Arial" charset="0"/>
              <a:ea typeface="ＭＳ Ｐゴシック" pitchFamily="34" charset="-128"/>
              <a:cs typeface="Arial" charset="0"/>
            </a:endParaRPr>
          </a:p>
        </p:txBody>
      </p:sp>
      <p:sp>
        <p:nvSpPr>
          <p:cNvPr id="8" name="TextBox 7"/>
          <p:cNvSpPr txBox="1"/>
          <p:nvPr userDrawn="1"/>
        </p:nvSpPr>
        <p:spPr>
          <a:xfrm>
            <a:off x="1983160" y="3330327"/>
            <a:ext cx="7992607" cy="369332"/>
          </a:xfrm>
          <a:prstGeom prst="rect">
            <a:avLst/>
          </a:prstGeom>
          <a:solidFill>
            <a:schemeClr val="bg1">
              <a:lumMod val="50000"/>
            </a:schemeClr>
          </a:solidFill>
        </p:spPr>
        <p:txBody>
          <a:bodyPr wrap="square" rtlCol="0">
            <a:spAutoFit/>
          </a:bodyPr>
          <a:lstStyle/>
          <a:p>
            <a:pPr algn="ctr"/>
            <a:endParaRPr lang="ca-ES" sz="1800" dirty="0">
              <a:solidFill>
                <a:schemeClr val="bg1"/>
              </a:solidFill>
              <a:latin typeface="Trebuchet MS" pitchFamily="34" charset="0"/>
            </a:endParaRPr>
          </a:p>
        </p:txBody>
      </p:sp>
      <p:sp>
        <p:nvSpPr>
          <p:cNvPr id="9" name="TextBox 8"/>
          <p:cNvSpPr txBox="1"/>
          <p:nvPr userDrawn="1"/>
        </p:nvSpPr>
        <p:spPr>
          <a:xfrm>
            <a:off x="1971316" y="3762375"/>
            <a:ext cx="3828267"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r>
              <a:rPr lang="ca-ES" sz="1800" dirty="0">
                <a:solidFill>
                  <a:schemeClr val="tx1">
                    <a:lumMod val="75000"/>
                    <a:lumOff val="25000"/>
                  </a:schemeClr>
                </a:solidFill>
                <a:latin typeface="Trebuchet MS" pitchFamily="34" charset="0"/>
              </a:rPr>
              <a:t>Toni Alarcón</a:t>
            </a:r>
          </a:p>
          <a:p>
            <a:r>
              <a:rPr lang="ca-ES" sz="1800" dirty="0" err="1">
                <a:solidFill>
                  <a:schemeClr val="tx1">
                    <a:lumMod val="75000"/>
                    <a:lumOff val="25000"/>
                  </a:schemeClr>
                </a:solidFill>
                <a:latin typeface="Trebuchet MS" pitchFamily="34" charset="0"/>
              </a:rPr>
              <a:t>Socio</a:t>
            </a:r>
            <a:r>
              <a:rPr lang="ca-ES" sz="1800" dirty="0">
                <a:solidFill>
                  <a:schemeClr val="tx1">
                    <a:lumMod val="75000"/>
                    <a:lumOff val="25000"/>
                  </a:schemeClr>
                </a:solidFill>
                <a:latin typeface="Trebuchet MS" pitchFamily="34" charset="0"/>
              </a:rPr>
              <a:t> y Consultor </a:t>
            </a:r>
            <a:r>
              <a:rPr lang="ca-ES" sz="1800" dirty="0" err="1">
                <a:solidFill>
                  <a:schemeClr val="tx1">
                    <a:lumMod val="75000"/>
                    <a:lumOff val="25000"/>
                  </a:schemeClr>
                </a:solidFill>
                <a:latin typeface="Trebuchet MS" pitchFamily="34" charset="0"/>
              </a:rPr>
              <a:t>Estratégico</a:t>
            </a:r>
            <a:r>
              <a:rPr lang="ca-ES" sz="1800" dirty="0">
                <a:solidFill>
                  <a:schemeClr val="tx1">
                    <a:lumMod val="75000"/>
                    <a:lumOff val="25000"/>
                  </a:schemeClr>
                </a:solidFill>
                <a:latin typeface="Trebuchet MS" pitchFamily="34" charset="0"/>
              </a:rPr>
              <a:t> de TI</a:t>
            </a:r>
          </a:p>
        </p:txBody>
      </p:sp>
      <p:sp>
        <p:nvSpPr>
          <p:cNvPr id="10" name="TextBox 9"/>
          <p:cNvSpPr txBox="1"/>
          <p:nvPr userDrawn="1"/>
        </p:nvSpPr>
        <p:spPr>
          <a:xfrm>
            <a:off x="5979463" y="3762374"/>
            <a:ext cx="3996304"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es-ES" sz="1800" dirty="0"/>
          </a:p>
          <a:p>
            <a:r>
              <a:rPr lang="es-ES" sz="1800" dirty="0"/>
              <a:t>………………………………..</a:t>
            </a:r>
          </a:p>
        </p:txBody>
      </p:sp>
      <p:sp>
        <p:nvSpPr>
          <p:cNvPr id="13" name="Picture Placeholder 12"/>
          <p:cNvSpPr>
            <a:spLocks noGrp="1"/>
          </p:cNvSpPr>
          <p:nvPr>
            <p:ph type="pic" sz="quarter" idx="10"/>
          </p:nvPr>
        </p:nvSpPr>
        <p:spPr>
          <a:xfrm>
            <a:off x="6391275" y="2466181"/>
            <a:ext cx="3086100" cy="785813"/>
          </a:xfrm>
          <a:prstGeom prst="rect">
            <a:avLst/>
          </a:prstGeom>
        </p:spPr>
        <p:txBody>
          <a:bodyPr/>
          <a:lstStyle>
            <a:lvl1pPr marL="0" indent="0">
              <a:buNone/>
              <a:defRPr/>
            </a:lvl1pPr>
          </a:lstStyle>
          <a:p>
            <a:endParaRPr lang="en-GB" dirty="0"/>
          </a:p>
        </p:txBody>
      </p:sp>
      <p:sp>
        <p:nvSpPr>
          <p:cNvPr id="14"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err="1"/>
              <a:t>Acuerdo</a:t>
            </a:r>
            <a:endParaRPr lang="en-GB" dirty="0"/>
          </a:p>
        </p:txBody>
      </p:sp>
      <p:pic>
        <p:nvPicPr>
          <p:cNvPr id="15" name="Picture 14"/>
          <p:cNvPicPr>
            <a:picLocks noChangeAspect="1"/>
          </p:cNvPicPr>
          <p:nvPr userDrawn="1"/>
        </p:nvPicPr>
        <p:blipFill>
          <a:blip r:embed="rId2"/>
          <a:stretch>
            <a:fillRect/>
          </a:stretch>
        </p:blipFill>
        <p:spPr>
          <a:xfrm>
            <a:off x="9717965" y="5987919"/>
            <a:ext cx="2286930" cy="601353"/>
          </a:xfrm>
          <a:prstGeom prst="rect">
            <a:avLst/>
          </a:prstGeom>
        </p:spPr>
      </p:pic>
      <p:sp>
        <p:nvSpPr>
          <p:cNvPr id="17" name="Text Placeholder 16"/>
          <p:cNvSpPr>
            <a:spLocks noGrp="1"/>
          </p:cNvSpPr>
          <p:nvPr>
            <p:ph type="body" sz="quarter" idx="11" hasCustomPrompt="1"/>
          </p:nvPr>
        </p:nvSpPr>
        <p:spPr>
          <a:xfrm>
            <a:off x="838200" y="1533525"/>
            <a:ext cx="10515600" cy="52387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En Barcelona a 21 de Mayo de 2014</a:t>
            </a:r>
            <a:endParaRPr lang="en-GB" dirty="0"/>
          </a:p>
        </p:txBody>
      </p:sp>
    </p:spTree>
    <p:extLst>
      <p:ext uri="{BB962C8B-B14F-4D97-AF65-F5344CB8AC3E}">
        <p14:creationId xmlns:p14="http://schemas.microsoft.com/office/powerpoint/2010/main" val="62260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110481" y="852784"/>
            <a:ext cx="6593418" cy="1733753"/>
          </a:xfrm>
          <a:prstGeom prst="rect">
            <a:avLst/>
          </a:prstGeom>
        </p:spPr>
      </p:pic>
      <p:sp>
        <p:nvSpPr>
          <p:cNvPr id="9" name="Text Placeholder 16"/>
          <p:cNvSpPr>
            <a:spLocks noGrp="1"/>
          </p:cNvSpPr>
          <p:nvPr>
            <p:ph type="body" sz="quarter" idx="11" hasCustomPrompt="1"/>
          </p:nvPr>
        </p:nvSpPr>
        <p:spPr>
          <a:xfrm>
            <a:off x="857250" y="3533775"/>
            <a:ext cx="10515600" cy="523875"/>
          </a:xfrm>
          <a:prstGeom prst="rect">
            <a:avLst/>
          </a:prstGeom>
        </p:spPr>
        <p:txBody>
          <a:bodyPr/>
          <a:lstStyle>
            <a:lvl1pPr marL="0" indent="0" algn="ctr">
              <a:buNone/>
              <a:defRPr sz="3600" baseline="0"/>
            </a:lvl1pPr>
            <a:lvl2pPr marL="457200" indent="0">
              <a:buNone/>
              <a:defRPr/>
            </a:lvl2pPr>
            <a:lvl3pPr marL="914400" indent="0">
              <a:buNone/>
              <a:defRPr/>
            </a:lvl3pPr>
            <a:lvl4pPr marL="1371600" indent="0">
              <a:buNone/>
              <a:defRPr/>
            </a:lvl4pPr>
            <a:lvl5pPr marL="1828800" indent="0">
              <a:buNone/>
              <a:defRPr/>
            </a:lvl5pPr>
          </a:lstStyle>
          <a:p>
            <a:pPr lvl="0"/>
            <a:r>
              <a:rPr lang="es-ES" dirty="0"/>
              <a:t>Muchas gracias por su confianza</a:t>
            </a:r>
            <a:endParaRPr lang="en-GB" dirty="0"/>
          </a:p>
        </p:txBody>
      </p:sp>
    </p:spTree>
    <p:extLst>
      <p:ext uri="{BB962C8B-B14F-4D97-AF65-F5344CB8AC3E}">
        <p14:creationId xmlns:p14="http://schemas.microsoft.com/office/powerpoint/2010/main" val="2968553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Resumen ejecutivo</a:t>
            </a:r>
            <a:endParaRPr lang="en-GB" dirty="0"/>
          </a:p>
        </p:txBody>
      </p:sp>
      <p:pic>
        <p:nvPicPr>
          <p:cNvPr id="2050" name="Picture 2" descr="http://icons.iconarchive.com/icons/visualpharm/icons8-metro-style/256/Printed-Matter-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26953" y="2512619"/>
            <a:ext cx="1367623" cy="136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7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erta técn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Oferta técnica</a:t>
            </a:r>
            <a:endParaRPr lang="en-GB" dirty="0"/>
          </a:p>
        </p:txBody>
      </p:sp>
      <p:pic>
        <p:nvPicPr>
          <p:cNvPr id="1028" name="Picture 4" descr="http://icons.iconarchive.com/icons/visualpharm/icons8-metro-style/128/Accounting-Purchase-order-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01165" y="25971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alificación y referencias">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Cualificación y referencias</a:t>
            </a:r>
            <a:endParaRPr lang="en-GB" dirty="0"/>
          </a:p>
        </p:txBody>
      </p:sp>
      <p:pic>
        <p:nvPicPr>
          <p:cNvPr id="4098" name="Picture 2" descr="http://icons.iconarchive.com/icons/visualpharm/icons8-metro-style/512/Business-Diploma2-icon.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60653" y="2556596"/>
            <a:ext cx="1300223" cy="13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aloración económ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Valoración económica</a:t>
            </a:r>
            <a:endParaRPr lang="en-GB" dirty="0"/>
          </a:p>
        </p:txBody>
      </p:sp>
      <p:pic>
        <p:nvPicPr>
          <p:cNvPr id="3074" name="Picture 2" descr="http://icons.iconarchive.com/icons/visualpharm/icons8-metro-style/256/Payment-Methods-Check-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0052" y="2585995"/>
            <a:ext cx="1241425"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3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0680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3857364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15364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resenters">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2008798"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5" name="Text Placeholder 2"/>
          <p:cNvSpPr>
            <a:spLocks noGrp="1"/>
          </p:cNvSpPr>
          <p:nvPr>
            <p:ph type="body" sz="quarter" idx="11" hasCustomPrompt="1"/>
          </p:nvPr>
        </p:nvSpPr>
        <p:spPr>
          <a:xfrm>
            <a:off x="2008798"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6" name="Text Placeholder 2"/>
          <p:cNvSpPr>
            <a:spLocks noGrp="1"/>
          </p:cNvSpPr>
          <p:nvPr>
            <p:ph type="body" sz="quarter" idx="12" hasCustomPrompt="1"/>
          </p:nvPr>
        </p:nvSpPr>
        <p:spPr>
          <a:xfrm>
            <a:off x="2313354"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7"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36631"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2"/>
          <p:cNvSpPr>
            <a:spLocks noGrp="1"/>
          </p:cNvSpPr>
          <p:nvPr>
            <p:ph type="body" sz="quarter" idx="13" hasCustomPrompt="1"/>
          </p:nvPr>
        </p:nvSpPr>
        <p:spPr>
          <a:xfrm>
            <a:off x="6901229"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31" name="Text Placeholder 2"/>
          <p:cNvSpPr>
            <a:spLocks noGrp="1"/>
          </p:cNvSpPr>
          <p:nvPr>
            <p:ph type="body" sz="quarter" idx="14" hasCustomPrompt="1"/>
          </p:nvPr>
        </p:nvSpPr>
        <p:spPr>
          <a:xfrm>
            <a:off x="6901229"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2" name="Text Placeholder 2"/>
          <p:cNvSpPr>
            <a:spLocks noGrp="1"/>
          </p:cNvSpPr>
          <p:nvPr>
            <p:ph type="body" sz="quarter" idx="15" hasCustomPrompt="1"/>
          </p:nvPr>
        </p:nvSpPr>
        <p:spPr>
          <a:xfrm>
            <a:off x="7205785"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29062"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02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9303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7705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768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resenters">
    <p:spTree>
      <p:nvGrpSpPr>
        <p:cNvPr id="1" name=""/>
        <p:cNvGrpSpPr/>
        <p:nvPr/>
      </p:nvGrpSpPr>
      <p:grpSpPr>
        <a:xfrm>
          <a:off x="0" y="0"/>
          <a:ext cx="0" cy="0"/>
          <a:chOff x="0" y="0"/>
          <a:chExt cx="0" cy="0"/>
        </a:xfrm>
      </p:grpSpPr>
      <p:sp>
        <p:nvSpPr>
          <p:cNvPr id="20" name="Text Placeholder 2"/>
          <p:cNvSpPr>
            <a:spLocks noGrp="1"/>
          </p:cNvSpPr>
          <p:nvPr>
            <p:ph type="body" sz="quarter" idx="10" hasCustomPrompt="1"/>
          </p:nvPr>
        </p:nvSpPr>
        <p:spPr>
          <a:xfrm>
            <a:off x="553824"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21" name="Text Placeholder 2"/>
          <p:cNvSpPr>
            <a:spLocks noGrp="1"/>
          </p:cNvSpPr>
          <p:nvPr>
            <p:ph type="body" sz="quarter" idx="11" hasCustomPrompt="1"/>
          </p:nvPr>
        </p:nvSpPr>
        <p:spPr>
          <a:xfrm>
            <a:off x="553824"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22" name="Text Placeholder 2"/>
          <p:cNvSpPr>
            <a:spLocks noGrp="1"/>
          </p:cNvSpPr>
          <p:nvPr>
            <p:ph type="body" sz="quarter" idx="12" hasCustomPrompt="1"/>
          </p:nvPr>
        </p:nvSpPr>
        <p:spPr>
          <a:xfrm>
            <a:off x="858380"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2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1657"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2"/>
          <p:cNvSpPr>
            <a:spLocks noGrp="1"/>
          </p:cNvSpPr>
          <p:nvPr>
            <p:ph type="body" sz="quarter" idx="13" hasCustomPrompt="1"/>
          </p:nvPr>
        </p:nvSpPr>
        <p:spPr>
          <a:xfrm>
            <a:off x="4389127"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29" name="Text Placeholder 2"/>
          <p:cNvSpPr>
            <a:spLocks noGrp="1"/>
          </p:cNvSpPr>
          <p:nvPr>
            <p:ph type="body" sz="quarter" idx="14" hasCustomPrompt="1"/>
          </p:nvPr>
        </p:nvSpPr>
        <p:spPr>
          <a:xfrm>
            <a:off x="4389127"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0" name="Text Placeholder 2"/>
          <p:cNvSpPr>
            <a:spLocks noGrp="1"/>
          </p:cNvSpPr>
          <p:nvPr>
            <p:ph type="body" sz="quarter" idx="15" hasCustomPrompt="1"/>
          </p:nvPr>
        </p:nvSpPr>
        <p:spPr>
          <a:xfrm>
            <a:off x="4693683"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1"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316960"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
          <p:cNvSpPr>
            <a:spLocks noGrp="1"/>
          </p:cNvSpPr>
          <p:nvPr>
            <p:ph type="body" sz="quarter" idx="16" hasCustomPrompt="1"/>
          </p:nvPr>
        </p:nvSpPr>
        <p:spPr>
          <a:xfrm>
            <a:off x="8224430" y="3402045"/>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3</a:t>
            </a:r>
          </a:p>
        </p:txBody>
      </p:sp>
      <p:sp>
        <p:nvSpPr>
          <p:cNvPr id="34" name="Text Placeholder 2"/>
          <p:cNvSpPr>
            <a:spLocks noGrp="1"/>
          </p:cNvSpPr>
          <p:nvPr>
            <p:ph type="body" sz="quarter" idx="17" hasCustomPrompt="1"/>
          </p:nvPr>
        </p:nvSpPr>
        <p:spPr>
          <a:xfrm>
            <a:off x="8224430" y="3932533"/>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5" name="Text Placeholder 2"/>
          <p:cNvSpPr>
            <a:spLocks noGrp="1"/>
          </p:cNvSpPr>
          <p:nvPr>
            <p:ph type="body" sz="quarter" idx="18" hasCustomPrompt="1"/>
          </p:nvPr>
        </p:nvSpPr>
        <p:spPr>
          <a:xfrm>
            <a:off x="8528986" y="4967111"/>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6"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2263" y="4906249"/>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9717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09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46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22303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5688" y="1641230"/>
            <a:ext cx="4102100" cy="4556369"/>
          </a:xfrm>
          <a:prstGeom prst="rect">
            <a:avLst/>
          </a:prstGeom>
        </p:spPr>
        <p:txBody>
          <a:bodyPr/>
          <a:lstStyle>
            <a:lvl1pPr marL="0" indent="0">
              <a:buFontTx/>
              <a:buNone/>
              <a:defRPr sz="2000" baseline="0"/>
            </a:lvl1pPr>
            <a:lvl2pPr marL="457200" indent="0">
              <a:buFontTx/>
              <a:buNone/>
              <a:defRPr sz="1600"/>
            </a:lvl2pPr>
            <a:lvl3pPr marL="914400" indent="0">
              <a:buFontTx/>
              <a:buNone/>
              <a:defRPr/>
            </a:lvl3pPr>
            <a:lvl4pPr marL="1371600" indent="0">
              <a:buFontTx/>
              <a:buNone/>
              <a:defRPr/>
            </a:lvl4pPr>
            <a:lvl5pPr marL="1828800" indent="0">
              <a:buFontTx/>
              <a:buNone/>
              <a:defRPr/>
            </a:lvl5pPr>
          </a:lstStyle>
          <a:p>
            <a:pPr lvl="0"/>
            <a:r>
              <a:rPr lang="en-US" dirty="0"/>
              <a:t>Item 1</a:t>
            </a:r>
          </a:p>
          <a:p>
            <a:pPr lvl="1"/>
            <a:r>
              <a:rPr lang="en-US" dirty="0"/>
              <a:t>Item 1.1</a:t>
            </a:r>
          </a:p>
          <a:p>
            <a:pPr lvl="1"/>
            <a:r>
              <a:rPr lang="en-US" dirty="0"/>
              <a:t>Item 1.2</a:t>
            </a:r>
          </a:p>
          <a:p>
            <a:pPr lvl="0"/>
            <a:r>
              <a:rPr lang="en-US" dirty="0"/>
              <a:t>Item 2</a:t>
            </a:r>
          </a:p>
          <a:p>
            <a:pPr lvl="1"/>
            <a:r>
              <a:rPr lang="en-US" dirty="0"/>
              <a:t>Item 2.1</a:t>
            </a:r>
          </a:p>
          <a:p>
            <a:pPr lvl="1"/>
            <a:r>
              <a:rPr lang="en-US" dirty="0"/>
              <a:t>Item 2.2</a:t>
            </a:r>
          </a:p>
          <a:p>
            <a:pPr lvl="1"/>
            <a:r>
              <a:rPr lang="en-US" dirty="0"/>
              <a:t>Item 2.3</a:t>
            </a:r>
          </a:p>
          <a:p>
            <a:pPr lvl="0"/>
            <a:r>
              <a:rPr lang="en-US" dirty="0"/>
              <a:t>Item 3</a:t>
            </a:r>
          </a:p>
          <a:p>
            <a:pPr lvl="1"/>
            <a:r>
              <a:rPr lang="en-US" dirty="0"/>
              <a:t>Item 3.1</a:t>
            </a:r>
          </a:p>
          <a:p>
            <a:pPr lvl="1"/>
            <a:r>
              <a:rPr lang="en-US" dirty="0"/>
              <a:t>Item 3.2</a:t>
            </a:r>
          </a:p>
          <a:p>
            <a:pPr lvl="0"/>
            <a:r>
              <a:rPr lang="en-US" dirty="0" err="1"/>
              <a:t>Resumen</a:t>
            </a:r>
            <a:endParaRPr lang="en-US" dirty="0"/>
          </a:p>
          <a:p>
            <a:pPr lvl="1"/>
            <a:r>
              <a:rPr lang="en-US" dirty="0" err="1"/>
              <a:t>Conclusiones</a:t>
            </a:r>
            <a:endParaRPr lang="en-US" dirty="0"/>
          </a:p>
        </p:txBody>
      </p:sp>
      <p:sp>
        <p:nvSpPr>
          <p:cNvPr id="6" name="Text Placeholder 5"/>
          <p:cNvSpPr>
            <a:spLocks noGrp="1"/>
          </p:cNvSpPr>
          <p:nvPr>
            <p:ph type="body" sz="quarter" idx="11" hasCustomPrompt="1"/>
          </p:nvPr>
        </p:nvSpPr>
        <p:spPr>
          <a:xfrm>
            <a:off x="52593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1</a:t>
            </a:r>
            <a:endParaRPr lang="en-GB" dirty="0"/>
          </a:p>
        </p:txBody>
      </p:sp>
      <p:sp>
        <p:nvSpPr>
          <p:cNvPr id="8" name="Text Placeholder 7"/>
          <p:cNvSpPr>
            <a:spLocks noGrp="1"/>
          </p:cNvSpPr>
          <p:nvPr>
            <p:ph type="body" sz="quarter" idx="12" hasCustomPrompt="1"/>
          </p:nvPr>
        </p:nvSpPr>
        <p:spPr>
          <a:xfrm>
            <a:off x="52593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1</a:t>
            </a:r>
            <a:endParaRPr lang="en-GB" dirty="0"/>
          </a:p>
        </p:txBody>
      </p:sp>
      <p:sp>
        <p:nvSpPr>
          <p:cNvPr id="11" name="Text Placeholder 5"/>
          <p:cNvSpPr>
            <a:spLocks noGrp="1"/>
          </p:cNvSpPr>
          <p:nvPr>
            <p:ph type="body" sz="quarter" idx="13" hasCustomPrompt="1"/>
          </p:nvPr>
        </p:nvSpPr>
        <p:spPr>
          <a:xfrm>
            <a:off x="80268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2</a:t>
            </a:r>
            <a:endParaRPr lang="en-GB" dirty="0"/>
          </a:p>
        </p:txBody>
      </p:sp>
      <p:sp>
        <p:nvSpPr>
          <p:cNvPr id="12" name="Text Placeholder 7"/>
          <p:cNvSpPr>
            <a:spLocks noGrp="1"/>
          </p:cNvSpPr>
          <p:nvPr>
            <p:ph type="body" sz="quarter" idx="14" hasCustomPrompt="1"/>
          </p:nvPr>
        </p:nvSpPr>
        <p:spPr>
          <a:xfrm>
            <a:off x="80268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3" name="Text Placeholder 5"/>
          <p:cNvSpPr>
            <a:spLocks noGrp="1"/>
          </p:cNvSpPr>
          <p:nvPr>
            <p:ph type="body" sz="quarter" idx="15" hasCustomPrompt="1"/>
          </p:nvPr>
        </p:nvSpPr>
        <p:spPr>
          <a:xfrm>
            <a:off x="52593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3</a:t>
            </a:r>
            <a:endParaRPr lang="en-GB" dirty="0"/>
          </a:p>
        </p:txBody>
      </p:sp>
      <p:sp>
        <p:nvSpPr>
          <p:cNvPr id="14" name="Text Placeholder 7"/>
          <p:cNvSpPr>
            <a:spLocks noGrp="1"/>
          </p:cNvSpPr>
          <p:nvPr>
            <p:ph type="body" sz="quarter" idx="16" hasCustomPrompt="1"/>
          </p:nvPr>
        </p:nvSpPr>
        <p:spPr>
          <a:xfrm>
            <a:off x="5259388" y="4110160"/>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5" name="Text Placeholder 5"/>
          <p:cNvSpPr>
            <a:spLocks noGrp="1"/>
          </p:cNvSpPr>
          <p:nvPr>
            <p:ph type="body" sz="quarter" idx="17" hasCustomPrompt="1"/>
          </p:nvPr>
        </p:nvSpPr>
        <p:spPr>
          <a:xfrm>
            <a:off x="80268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a:t>Resumen</a:t>
            </a:r>
            <a:endParaRPr lang="en-GB" dirty="0"/>
          </a:p>
        </p:txBody>
      </p:sp>
      <p:sp>
        <p:nvSpPr>
          <p:cNvPr id="16" name="Text Placeholder 7"/>
          <p:cNvSpPr>
            <a:spLocks noGrp="1"/>
          </p:cNvSpPr>
          <p:nvPr>
            <p:ph type="body" sz="quarter" idx="18" hasCustomPrompt="1"/>
          </p:nvPr>
        </p:nvSpPr>
        <p:spPr>
          <a:xfrm>
            <a:off x="8026888" y="4110160"/>
            <a:ext cx="2697162" cy="2023819"/>
          </a:xfrm>
          <a:prstGeom prst="rect">
            <a:avLst/>
          </a:prstGeom>
        </p:spPr>
        <p:txBody>
          <a:bodyPr/>
          <a:lstStyle>
            <a:lvl1pPr marL="0" indent="0">
              <a:buNone/>
              <a:defRPr sz="2400" baseline="0">
                <a:solidFill>
                  <a:schemeClr val="bg1"/>
                </a:solidFill>
              </a:defRPr>
            </a:lvl1pPr>
          </a:lstStyle>
          <a:p>
            <a:pPr lvl="0"/>
            <a:r>
              <a:rPr lang="es-ES" dirty="0"/>
              <a:t>conclusiones</a:t>
            </a:r>
            <a:endParaRPr lang="en-GB" dirty="0"/>
          </a:p>
        </p:txBody>
      </p:sp>
      <p:sp>
        <p:nvSpPr>
          <p:cNvPr id="3" name="Text Placeholder 2"/>
          <p:cNvSpPr>
            <a:spLocks noGrp="1"/>
          </p:cNvSpPr>
          <p:nvPr>
            <p:ph type="body" sz="quarter" idx="19" hasCustomPrompt="1"/>
          </p:nvPr>
        </p:nvSpPr>
        <p:spPr>
          <a:xfrm>
            <a:off x="985350" y="801000"/>
            <a:ext cx="4172438" cy="840230"/>
          </a:xfrm>
          <a:prstGeom prst="rect">
            <a:avLst/>
          </a:prstGeom>
        </p:spPr>
        <p:txBody>
          <a:bodyPr vert="horz" wrap="square" lIns="91440" tIns="45720" rIns="91440" bIns="45720" rtlCol="0" anchor="ctr">
            <a:spAutoFit/>
          </a:bodyPr>
          <a:lstStyle>
            <a:lvl1pPr marL="228600" indent="-228600">
              <a:buNone/>
              <a:defRPr lang="es-ES" sz="5400" dirty="0">
                <a:solidFill>
                  <a:srgbClr val="C00000"/>
                </a:solidFill>
              </a:defRPr>
            </a:lvl1pPr>
          </a:lstStyle>
          <a:p>
            <a:pPr marL="0" lvl="0" indent="0">
              <a:spcBef>
                <a:spcPts val="1224"/>
              </a:spcBef>
              <a:buClr>
                <a:schemeClr val="tx1"/>
              </a:buClr>
            </a:pPr>
            <a:r>
              <a:rPr lang="es-ES" dirty="0"/>
              <a:t>Agenda</a:t>
            </a:r>
          </a:p>
        </p:txBody>
      </p:sp>
    </p:spTree>
    <p:extLst>
      <p:ext uri="{BB962C8B-B14F-4D97-AF65-F5344CB8AC3E}">
        <p14:creationId xmlns:p14="http://schemas.microsoft.com/office/powerpoint/2010/main" val="334523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6.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theme" Target="../theme/theme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userDrawn="1"/>
        </p:nvCxnSpPr>
        <p:spPr>
          <a:xfrm flipH="1">
            <a:off x="7810610" y="1984076"/>
            <a:ext cx="17252" cy="2889849"/>
          </a:xfrm>
          <a:prstGeom prst="line">
            <a:avLst/>
          </a:prstGeom>
          <a:ln>
            <a:solidFill>
              <a:srgbClr val="42424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stretch>
            <a:fillRect/>
          </a:stretch>
        </p:blipFill>
        <p:spPr>
          <a:xfrm>
            <a:off x="808982" y="1639176"/>
            <a:ext cx="6593418" cy="1733753"/>
          </a:xfrm>
          <a:prstGeom prst="rect">
            <a:avLst/>
          </a:prstGeom>
        </p:spPr>
      </p:pic>
      <p:pic>
        <p:nvPicPr>
          <p:cNvPr id="12" name="Picture 2" descr="http://www.cnp.net/images/Microsoft%20Gold%20Logo-%20New.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8342" y="2976955"/>
            <a:ext cx="3091287" cy="8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049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3110481" y="852784"/>
            <a:ext cx="6593418" cy="1733753"/>
          </a:xfrm>
          <a:prstGeom prst="rect">
            <a:avLst/>
          </a:prstGeom>
        </p:spPr>
      </p:pic>
    </p:spTree>
    <p:extLst>
      <p:ext uri="{BB962C8B-B14F-4D97-AF65-F5344CB8AC3E}">
        <p14:creationId xmlns:p14="http://schemas.microsoft.com/office/powerpoint/2010/main" val="716934511"/>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200190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 id="214748368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8303835" y="5520087"/>
            <a:ext cx="2286930" cy="601353"/>
          </a:xfrm>
          <a:prstGeom prst="rect">
            <a:avLst/>
          </a:prstGeom>
        </p:spPr>
      </p:pic>
      <p:sp>
        <p:nvSpPr>
          <p:cNvPr id="9" name="Text Placeholder 3"/>
          <p:cNvSpPr txBox="1">
            <a:spLocks/>
          </p:cNvSpPr>
          <p:nvPr userDrawn="1"/>
        </p:nvSpPr>
        <p:spPr>
          <a:xfrm>
            <a:off x="5258133" y="732318"/>
            <a:ext cx="2697480" cy="2697480"/>
          </a:xfrm>
          <a:prstGeom prst="rect">
            <a:avLst/>
          </a:prstGeom>
          <a:solidFill>
            <a:srgbClr val="C00000"/>
          </a:solidFill>
        </p:spPr>
        <p:txBody>
          <a:bodyPr vert="horz" wrap="square" lIns="91440" tIns="146304" rIns="91440" bIns="146304" rtlCol="0" anchor="t">
            <a:noAutofit/>
          </a:bodyPr>
          <a:lstStyle>
            <a:defPPr>
              <a:defRPr lang="es-ES_tradnl"/>
            </a:defPPr>
            <a:lvl1pPr marL="0" indent="0" algn="ctr" defTabSz="914400" rtl="0" eaLnBrk="1" latinLnBrk="0" hangingPunct="1">
              <a:spcBef>
                <a:spcPts val="1224"/>
              </a:spcBef>
              <a:buClr>
                <a:schemeClr val="tx1"/>
              </a:buClr>
              <a:buFont typeface="Wingdings" pitchFamily="2" charset="2"/>
              <a:buNone/>
              <a:defRPr sz="4000" kern="1200">
                <a:solidFill>
                  <a:schemeClr val="tx1"/>
                </a:solidFill>
                <a:latin typeface="+mn-lt"/>
                <a:ea typeface="+mn-ea"/>
                <a:cs typeface="+mn-cs"/>
              </a:defRPr>
            </a:lvl1pPr>
            <a:lvl2pPr marL="0" indent="0" algn="l" defTabSz="914400" rtl="0" eaLnBrk="1" latinLnBrk="0" hangingPunct="1">
              <a:spcBef>
                <a:spcPts val="1080"/>
              </a:spcBef>
              <a:buNone/>
              <a:defRPr sz="2000" kern="1200">
                <a:solidFill>
                  <a:schemeClr val="tx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600" dirty="0">
              <a:solidFill>
                <a:schemeClr val="bg1"/>
              </a:solidFill>
              <a:latin typeface="Segoe UI" panose="020B0502040204020203" pitchFamily="34" charset="0"/>
              <a:cs typeface="Segoe UI" panose="020B0502040204020203" pitchFamily="34" charset="0"/>
            </a:endParaRPr>
          </a:p>
        </p:txBody>
      </p:sp>
      <p:sp>
        <p:nvSpPr>
          <p:cNvPr id="10" name="Text Placeholder 3"/>
          <p:cNvSpPr txBox="1">
            <a:spLocks/>
          </p:cNvSpPr>
          <p:nvPr userDrawn="1"/>
        </p:nvSpPr>
        <p:spPr>
          <a:xfrm>
            <a:off x="8009270" y="732318"/>
            <a:ext cx="2743200" cy="2697480"/>
          </a:xfrm>
          <a:prstGeom prst="rect">
            <a:avLst/>
          </a:prstGeom>
          <a:solidFill>
            <a:schemeClr val="bg2">
              <a:lumMod val="50000"/>
            </a:schemeClr>
          </a:solidFill>
        </p:spPr>
        <p:txBody>
          <a:bodyPr vert="horz" wrap="square" lIns="91440" tIns="146304" rIns="91440" bIns="146304" rtlCol="0" anchor="t">
            <a:noAutofit/>
          </a:bodyPr>
          <a:lstStyle>
            <a:defPPr>
              <a:defRPr lang="es-ES_tradnl"/>
            </a:defPPr>
            <a:lvl1pPr marL="0" indent="0" algn="r" defTabSz="914400" rtl="0" eaLnBrk="1" latinLnBrk="0" hangingPunct="1">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spcBef>
                <a:spcPts val="1080"/>
              </a:spcBef>
              <a:buNone/>
              <a:defRPr sz="2000" kern="1200">
                <a:solidFill>
                  <a:schemeClr val="bg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1" name="Text Placeholder 3"/>
          <p:cNvSpPr txBox="1">
            <a:spLocks/>
          </p:cNvSpPr>
          <p:nvPr userDrawn="1"/>
        </p:nvSpPr>
        <p:spPr>
          <a:xfrm>
            <a:off x="5258133" y="3477106"/>
            <a:ext cx="2697480" cy="2743200"/>
          </a:xfrm>
          <a:prstGeom prst="rect">
            <a:avLst/>
          </a:prstGeom>
          <a:solidFill>
            <a:schemeClr val="bg2">
              <a:lumMod val="7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2" name="Text Placeholder 3"/>
          <p:cNvSpPr txBox="1">
            <a:spLocks/>
          </p:cNvSpPr>
          <p:nvPr userDrawn="1"/>
        </p:nvSpPr>
        <p:spPr>
          <a:xfrm>
            <a:off x="8009270" y="3477106"/>
            <a:ext cx="2743200" cy="2743200"/>
          </a:xfrm>
          <a:prstGeom prst="rect">
            <a:avLst/>
          </a:prstGeom>
          <a:solidFill>
            <a:schemeClr val="bg2">
              <a:lumMod val="2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dirty="0"/>
          </a:p>
        </p:txBody>
      </p:sp>
    </p:spTree>
    <p:extLst>
      <p:ext uri="{BB962C8B-B14F-4D97-AF65-F5344CB8AC3E}">
        <p14:creationId xmlns:p14="http://schemas.microsoft.com/office/powerpoint/2010/main" val="225459495"/>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extLst>
      <p:ext uri="{BB962C8B-B14F-4D97-AF65-F5344CB8AC3E}">
        <p14:creationId xmlns:p14="http://schemas.microsoft.com/office/powerpoint/2010/main" val="2018609451"/>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71" r:id="rId4"/>
    <p:sldLayoutId id="2147483672" r:id="rId5"/>
    <p:sldLayoutId id="2147483673" r:id="rId6"/>
    <p:sldLayoutId id="214748367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5582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5" r:id="rId3"/>
    <p:sldLayoutId id="2147483686" r:id="rId4"/>
    <p:sldLayoutId id="2147483687" r:id="rId5"/>
    <p:sldLayoutId id="2147483688" r:id="rId6"/>
    <p:sldLayoutId id="2147483692" r:id="rId7"/>
    <p:sldLayoutId id="2147483691" r:id="rId8"/>
    <p:sldLayoutId id="2147483689" r:id="rId9"/>
    <p:sldLayoutId id="2147483690"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Arquitectura de Softwar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1450"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esarollo portale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83012"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fraestructura de sistem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66136"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oluciones Clou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24574"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artner.microsoft.com/binary/global/30000140?FileID=9152365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23286" y="5058148"/>
            <a:ext cx="2085975"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7"/>
          <a:stretch>
            <a:fillRect/>
          </a:stretch>
        </p:blipFill>
        <p:spPr>
          <a:xfrm>
            <a:off x="1441450" y="1639176"/>
            <a:ext cx="6593418" cy="1733753"/>
          </a:xfrm>
          <a:prstGeom prst="rect">
            <a:avLst/>
          </a:prstGeom>
        </p:spPr>
      </p:pic>
    </p:spTree>
    <p:extLst>
      <p:ext uri="{BB962C8B-B14F-4D97-AF65-F5344CB8AC3E}">
        <p14:creationId xmlns:p14="http://schemas.microsoft.com/office/powerpoint/2010/main" val="245022795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6632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29.jpeg"/><Relationship Id="rId12" Type="http://schemas.openxmlformats.org/officeDocument/2006/relationships/image" Target="../media/image34.png"/><Relationship Id="rId17" Type="http://schemas.openxmlformats.org/officeDocument/2006/relationships/image" Target="../media/image42.jpeg"/><Relationship Id="rId2" Type="http://schemas.openxmlformats.org/officeDocument/2006/relationships/notesSlide" Target="../notesSlides/notesSlide11.xml"/><Relationship Id="rId16" Type="http://schemas.openxmlformats.org/officeDocument/2006/relationships/image" Target="../media/image41.png"/><Relationship Id="rId1" Type="http://schemas.openxmlformats.org/officeDocument/2006/relationships/slideLayout" Target="../slideLayouts/slideLayout30.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6.png"/><Relationship Id="rId15" Type="http://schemas.openxmlformats.org/officeDocument/2006/relationships/image" Target="../media/image40.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png"/><Relationship Id="rId14" Type="http://schemas.openxmlformats.org/officeDocument/2006/relationships/image" Target="../media/image37.jpeg"/></Relationships>
</file>

<file path=ppt/slides/_rels/slide12.xml.rels><?xml version="1.0" encoding="UTF-8" standalone="yes"?>
<Relationships xmlns="http://schemas.openxmlformats.org/package/2006/relationships"><Relationship Id="rId3" Type="http://schemas.openxmlformats.org/officeDocument/2006/relationships/hyperlink" Target="http://es6-features.org/" TargetMode="External"/><Relationship Id="rId7" Type="http://schemas.openxmlformats.org/officeDocument/2006/relationships/hyperlink" Target="http://www.2ality.com/2016/01/ecmascript-2016.html" TargetMode="External"/><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hyperlink" Target="https://www.typescriptlang.org/" TargetMode="External"/><Relationship Id="rId5" Type="http://schemas.openxmlformats.org/officeDocument/2006/relationships/hyperlink" Target="https://babeljs.io/" TargetMode="External"/><Relationship Id="rId4" Type="http://schemas.openxmlformats.org/officeDocument/2006/relationships/hyperlink" Target="https://kangax.github.io/compat-table/es6/"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hyperlink" Target="https://jsbin.com/mudakeg/edit?js,console" TargetMode="External"/><Relationship Id="rId2" Type="http://schemas.openxmlformats.org/officeDocument/2006/relationships/notesSlide" Target="../notesSlides/notesSlide13.xml"/><Relationship Id="rId1" Type="http://schemas.openxmlformats.org/officeDocument/2006/relationships/slideLayout" Target="../slideLayouts/slideLayout32.xml"/><Relationship Id="rId4" Type="http://schemas.openxmlformats.org/officeDocument/2006/relationships/hyperlink" Target="https://developer.mozilla.org/en-US/docs/Web/JavaScript/Reference/Classes#Defining_class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sbin.com/gedosacedu/edit?js,console" TargetMode="External"/><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hyperlink" Target="https://jsbin.com/zudavad/edit?js,console"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Creating_a_Promise"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Creating_a_Promise"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hyperlink" Target="https://webpack.js.org/guides/get-started/"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s/docs/Web/JavaScript/Referencia/Sentencias/import"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 Id="rId4" Type="http://schemas.openxmlformats.org/officeDocument/2006/relationships/hyperlink" Target="https://developer.mozilla.org/es/docs/Web/JavaScript/Referencia/Sentencias/expor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hyperlink" Target="https://www.typescriptlang.org/play/index.html" TargetMode="External"/><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hyperlink" Target="http://david-barreto.com/configuring-webpack-with-typescript/" TargetMode="External"/><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andrestaltz/2-minute-introduction-to-rx-24c8ca793877#.vh6bk02vw" TargetMode="External"/><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7.jpeg"/><Relationship Id="rId1" Type="http://schemas.openxmlformats.org/officeDocument/2006/relationships/slideLayout" Target="../slideLayouts/slideLayout30.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jpe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30.xml.rels><?xml version="1.0" encoding="UTF-8" standalone="yes"?>
<Relationships xmlns="http://schemas.openxmlformats.org/package/2006/relationships"><Relationship Id="rId2" Type="http://schemas.openxmlformats.org/officeDocument/2006/relationships/hyperlink" Target="http://jsbin.com/zayadefoye/edit?html,js,console,output" TargetMode="Externa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Robert-Freire/Introduction.git" TargetMode="Externa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Introducción al desarrollo web actual</a:t>
            </a:r>
          </a:p>
        </p:txBody>
      </p:sp>
      <p:sp>
        <p:nvSpPr>
          <p:cNvPr id="3" name="Text Placeholder 2"/>
          <p:cNvSpPr>
            <a:spLocks noGrp="1"/>
          </p:cNvSpPr>
          <p:nvPr>
            <p:ph type="body" sz="quarter" idx="10"/>
          </p:nvPr>
        </p:nvSpPr>
        <p:spPr>
          <a:xfrm>
            <a:off x="808980" y="4715846"/>
            <a:ext cx="6741150" cy="369332"/>
          </a:xfrm>
        </p:spPr>
        <p:txBody>
          <a:bodyPr/>
          <a:lstStyle/>
          <a:p>
            <a:r>
              <a:rPr lang="es-ES" dirty="0"/>
              <a:t>Workshop</a:t>
            </a:r>
          </a:p>
        </p:txBody>
      </p:sp>
    </p:spTree>
    <p:extLst>
      <p:ext uri="{BB962C8B-B14F-4D97-AF65-F5344CB8AC3E}">
        <p14:creationId xmlns:p14="http://schemas.microsoft.com/office/powerpoint/2010/main" val="345246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normAutofit/>
          </a:bodyPr>
          <a:lstStyle/>
          <a:p>
            <a:r>
              <a:rPr lang="es-ES" dirty="0"/>
              <a:t>Nuevo problema. Juntar las piezas</a:t>
            </a:r>
          </a:p>
        </p:txBody>
      </p:sp>
      <p:sp>
        <p:nvSpPr>
          <p:cNvPr id="3" name="Marcador de contenido 2"/>
          <p:cNvSpPr>
            <a:spLocks noGrp="1"/>
          </p:cNvSpPr>
          <p:nvPr>
            <p:ph idx="1"/>
          </p:nvPr>
        </p:nvSpPr>
        <p:spPr/>
        <p:txBody>
          <a:bodyPr/>
          <a:lstStyle/>
          <a:p>
            <a:r>
              <a:rPr lang="es-ES" sz="2000" dirty="0"/>
              <a:t>Al distanciar tanto nuestro código "ejecutable" de nuestro código de desarrollo necesitamos algo que se encargue de hacer estas transformaciones que además pueden ser muchas y diversas. Ya no es el problema de compilar y </a:t>
            </a:r>
            <a:r>
              <a:rPr lang="es-ES" sz="2000" dirty="0" err="1"/>
              <a:t>linkar</a:t>
            </a:r>
            <a:r>
              <a:rPr lang="es-ES" sz="2000" dirty="0"/>
              <a:t> el código que tienen en </a:t>
            </a:r>
            <a:r>
              <a:rPr lang="es-ES" sz="2000" dirty="0" err="1"/>
              <a:t>backend</a:t>
            </a:r>
            <a:r>
              <a:rPr lang="es-ES" sz="2000" dirty="0"/>
              <a:t> (aquí tenemos que </a:t>
            </a:r>
            <a:r>
              <a:rPr lang="es-ES" sz="2000" dirty="0" err="1"/>
              <a:t>transpilar</a:t>
            </a:r>
            <a:r>
              <a:rPr lang="es-ES" sz="2000" dirty="0"/>
              <a:t> diferentes lenguajes (</a:t>
            </a:r>
            <a:r>
              <a:rPr lang="es-ES" sz="2000" dirty="0" err="1"/>
              <a:t>css</a:t>
            </a:r>
            <a:r>
              <a:rPr lang="es-ES" sz="2000" dirty="0"/>
              <a:t>/</a:t>
            </a:r>
            <a:r>
              <a:rPr lang="es-ES" sz="2000" dirty="0" err="1"/>
              <a:t>js</a:t>
            </a:r>
            <a:r>
              <a:rPr lang="es-ES" sz="2000" dirty="0"/>
              <a:t>), además a veces también queremos transformarlos (</a:t>
            </a:r>
            <a:r>
              <a:rPr lang="es-ES" sz="2000" dirty="0" err="1"/>
              <a:t>mimificarlos</a:t>
            </a:r>
            <a:r>
              <a:rPr lang="es-ES" sz="2000" dirty="0"/>
              <a:t>) convertirlos en uno o varios archivos,</a:t>
            </a:r>
          </a:p>
          <a:p>
            <a:r>
              <a:rPr lang="es-ES" sz="2000" dirty="0"/>
              <a:t>Para resolver estos problemas surgen dos tipos de programas </a:t>
            </a:r>
          </a:p>
          <a:p>
            <a:pPr lvl="1"/>
            <a:r>
              <a:rPr lang="es-ES" sz="1600" dirty="0"/>
              <a:t>Desde hace ya bastantes año tenemos una serie de programas automatización de tareas (</a:t>
            </a:r>
            <a:r>
              <a:rPr lang="es-ES" sz="1600" dirty="0" err="1"/>
              <a:t>gulp</a:t>
            </a:r>
            <a:r>
              <a:rPr lang="es-ES" sz="1600" dirty="0"/>
              <a:t>/</a:t>
            </a:r>
            <a:r>
              <a:rPr lang="es-ES" sz="1600" dirty="0" err="1"/>
              <a:t>grunt</a:t>
            </a:r>
            <a:r>
              <a:rPr lang="es-ES" sz="1600" dirty="0"/>
              <a:t>) que nos ayuda a realizar todas estas tareas de forma desatentada y casi transparente (cuando funcionan bien ;-)</a:t>
            </a:r>
          </a:p>
          <a:p>
            <a:pPr lvl="1"/>
            <a:r>
              <a:rPr lang="es-ES" sz="1600" dirty="0"/>
              <a:t>Los module </a:t>
            </a:r>
            <a:r>
              <a:rPr lang="es-ES" sz="1600" dirty="0" err="1"/>
              <a:t>bundle</a:t>
            </a:r>
            <a:r>
              <a:rPr lang="es-ES" sz="1600" dirty="0"/>
              <a:t> o file </a:t>
            </a:r>
            <a:r>
              <a:rPr lang="es-ES" sz="1600" dirty="0" err="1"/>
              <a:t>procesors</a:t>
            </a:r>
            <a:r>
              <a:rPr lang="es-ES" sz="1600" dirty="0"/>
              <a:t> (</a:t>
            </a:r>
            <a:r>
              <a:rPr lang="es-ES" sz="1600" dirty="0" err="1"/>
              <a:t>webpack</a:t>
            </a:r>
            <a:r>
              <a:rPr lang="es-ES" sz="1600" dirty="0"/>
              <a:t>/</a:t>
            </a:r>
            <a:r>
              <a:rPr lang="es-ES" sz="1600" dirty="0" err="1"/>
              <a:t>browserify</a:t>
            </a:r>
            <a:r>
              <a:rPr lang="es-ES" sz="1600" dirty="0"/>
              <a:t> ). Ya desde hace unos años </a:t>
            </a:r>
            <a:r>
              <a:rPr lang="es-ES" sz="1600" dirty="0" err="1"/>
              <a:t>browserify</a:t>
            </a:r>
            <a:r>
              <a:rPr lang="es-ES" sz="1600" dirty="0"/>
              <a:t> y últimamente </a:t>
            </a:r>
            <a:r>
              <a:rPr lang="es-ES" sz="1600" dirty="0" err="1"/>
              <a:t>webpack</a:t>
            </a:r>
            <a:r>
              <a:rPr lang="es-ES" sz="1600" dirty="0"/>
              <a:t>. Aprovechándose en parte de las nuevas características de </a:t>
            </a:r>
            <a:r>
              <a:rPr lang="es-ES" sz="1600" dirty="0" err="1"/>
              <a:t>javascript</a:t>
            </a:r>
            <a:r>
              <a:rPr lang="es-ES" sz="1600" dirty="0"/>
              <a:t> vienen a reemplazar a los gestores de tareas con este estilo de programas en los cuales lo que hacemos no es programar tareas sino flujos de transformación de ficheros. Si a eso le sumamos los scripts que nos permite utilizar </a:t>
            </a:r>
            <a:r>
              <a:rPr lang="es-ES" sz="1600" dirty="0" err="1"/>
              <a:t>npm</a:t>
            </a:r>
            <a:r>
              <a:rPr lang="es-ES" sz="1600" dirty="0"/>
              <a:t> vemos la nueva tendencia a sustituir las herramientas de automatización de tareas por los module </a:t>
            </a:r>
            <a:r>
              <a:rPr lang="es-ES" sz="1600" dirty="0" err="1"/>
              <a:t>bundle</a:t>
            </a:r>
            <a:r>
              <a:rPr lang="es-ES" sz="1600" dirty="0"/>
              <a:t> + las </a:t>
            </a:r>
            <a:r>
              <a:rPr lang="es-ES" sz="1600" dirty="0" err="1"/>
              <a:t>npm</a:t>
            </a:r>
            <a:r>
              <a:rPr lang="es-ES" sz="1600" dirty="0"/>
              <a:t> </a:t>
            </a:r>
            <a:r>
              <a:rPr lang="es-ES" sz="1600" dirty="0" err="1"/>
              <a:t>tasks</a:t>
            </a:r>
            <a:endParaRPr lang="es-ES" sz="16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4562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p:cNvSpPr/>
          <p:nvPr/>
        </p:nvSpPr>
        <p:spPr>
          <a:xfrm>
            <a:off x="482572" y="3488395"/>
            <a:ext cx="3500689" cy="2173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2" name="Título 1"/>
          <p:cNvSpPr>
            <a:spLocks noGrp="1"/>
          </p:cNvSpPr>
          <p:nvPr>
            <p:ph type="title"/>
          </p:nvPr>
        </p:nvSpPr>
        <p:spPr>
          <a:xfrm>
            <a:off x="902475" y="204017"/>
            <a:ext cx="2795765" cy="644691"/>
          </a:xfrm>
        </p:spPr>
        <p:style>
          <a:lnRef idx="2">
            <a:schemeClr val="dk1"/>
          </a:lnRef>
          <a:fillRef idx="1">
            <a:schemeClr val="lt1"/>
          </a:fillRef>
          <a:effectRef idx="0">
            <a:schemeClr val="dk1"/>
          </a:effectRef>
          <a:fontRef idx="minor">
            <a:schemeClr val="dk1"/>
          </a:fontRef>
        </p:style>
        <p:txBody>
          <a:bodyPr>
            <a:normAutofit fontScale="90000"/>
          </a:bodyPr>
          <a:lstStyle/>
          <a:p>
            <a:r>
              <a:rPr lang="es-ES" dirty="0"/>
              <a:t>Situación </a:t>
            </a:r>
          </a:p>
        </p:txBody>
      </p:sp>
      <p:sp>
        <p:nvSpPr>
          <p:cNvPr id="3" name="Marcador de contenido 2"/>
          <p:cNvSpPr>
            <a:spLocks noGrp="1"/>
          </p:cNvSpPr>
          <p:nvPr>
            <p:ph idx="1"/>
          </p:nvPr>
        </p:nvSpPr>
        <p:spPr>
          <a:xfrm>
            <a:off x="838200" y="5118689"/>
            <a:ext cx="10515600" cy="1069704"/>
          </a:xfrm>
        </p:spPr>
        <p:txBody>
          <a:bodyPr/>
          <a:lstStyle/>
          <a:p>
            <a:endParaRPr lang="es-ES" dirty="0"/>
          </a:p>
          <a:p>
            <a:endParaRPr lang="es-ES" dirty="0"/>
          </a:p>
          <a:p>
            <a:endParaRPr lang="es-ES" dirty="0"/>
          </a:p>
        </p:txBody>
      </p:sp>
      <p:pic>
        <p:nvPicPr>
          <p:cNvPr id="1040" name="Picture 1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32" y="3712731"/>
            <a:ext cx="2045830" cy="63326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upo 23"/>
          <p:cNvGrpSpPr/>
          <p:nvPr/>
        </p:nvGrpSpPr>
        <p:grpSpPr>
          <a:xfrm>
            <a:off x="834811" y="1564231"/>
            <a:ext cx="10422469" cy="4370160"/>
            <a:chOff x="834811" y="1564231"/>
            <a:chExt cx="10422469" cy="4370160"/>
          </a:xfrm>
        </p:grpSpPr>
        <p:sp>
          <p:nvSpPr>
            <p:cNvPr id="21" name="Rectángulo: esquinas redondeadas 20"/>
            <p:cNvSpPr/>
            <p:nvPr/>
          </p:nvSpPr>
          <p:spPr>
            <a:xfrm>
              <a:off x="7966710" y="3077790"/>
              <a:ext cx="3276036" cy="11945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18" name="Rectángulo: esquinas redondeadas 17"/>
            <p:cNvSpPr/>
            <p:nvPr/>
          </p:nvSpPr>
          <p:spPr>
            <a:xfrm>
              <a:off x="7599680" y="4707958"/>
              <a:ext cx="3657600" cy="12264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6" name="Rectángulo: esquinas redondeadas 15"/>
            <p:cNvSpPr/>
            <p:nvPr/>
          </p:nvSpPr>
          <p:spPr>
            <a:xfrm>
              <a:off x="4008183" y="3519918"/>
              <a:ext cx="3134297" cy="21416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12" name="Rectángulo 11"/>
            <p:cNvSpPr/>
            <p:nvPr/>
          </p:nvSpPr>
          <p:spPr>
            <a:xfrm>
              <a:off x="2600960" y="2353512"/>
              <a:ext cx="4998720" cy="1033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1032" name="Picture 8"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094" y="2367080"/>
              <a:ext cx="979458" cy="973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7627" y="2583763"/>
              <a:ext cx="1595035" cy="6832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9229" y="4482790"/>
              <a:ext cx="1126399" cy="1022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600" y="2497367"/>
              <a:ext cx="1007608" cy="768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dn-images-1.medium.com/max/2000/1*A-_KrEvMuiH7dlwshFw5aw.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61175" y="2632355"/>
              <a:ext cx="1155441" cy="6460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066" y="3712731"/>
              <a:ext cx="1284912" cy="1100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2602" y="3251325"/>
              <a:ext cx="1059361" cy="7941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n relacionad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8653" y="4912500"/>
              <a:ext cx="1614907" cy="7722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n relacionad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7928" y="4907720"/>
              <a:ext cx="1540072" cy="831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ypeScri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90687" y="3796926"/>
              <a:ext cx="890244" cy="7627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media02.hongkiat.com/ecmascript-6/ecmascript-6-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0374" y="4707958"/>
              <a:ext cx="1185310" cy="6505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n relaciona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7369" y="1564231"/>
              <a:ext cx="1557095" cy="7661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1554480" y="2353512"/>
              <a:ext cx="1605280" cy="94848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
          <p:nvSpPr>
            <p:cNvPr id="13" name="CuadroTexto 12"/>
            <p:cNvSpPr txBox="1"/>
            <p:nvPr/>
          </p:nvSpPr>
          <p:spPr>
            <a:xfrm>
              <a:off x="6151236" y="2094878"/>
              <a:ext cx="1544320" cy="307777"/>
            </a:xfrm>
            <a:prstGeom prst="rect">
              <a:avLst/>
            </a:prstGeom>
            <a:noFill/>
          </p:spPr>
          <p:txBody>
            <a:bodyPr wrap="square" rtlCol="0">
              <a:spAutoFit/>
            </a:bodyPr>
            <a:lstStyle/>
            <a:p>
              <a:r>
                <a:rPr lang="es-ES" sz="1400" dirty="0" err="1"/>
                <a:t>Build</a:t>
              </a:r>
              <a:r>
                <a:rPr lang="es-ES" sz="1400" dirty="0"/>
                <a:t> </a:t>
              </a:r>
              <a:r>
                <a:rPr lang="es-ES" sz="1400" dirty="0" err="1"/>
                <a:t>System</a:t>
              </a:r>
              <a:endParaRPr lang="es-ES" sz="1400" dirty="0"/>
            </a:p>
          </p:txBody>
        </p:sp>
        <p:sp>
          <p:nvSpPr>
            <p:cNvPr id="15" name="CuadroTexto 14"/>
            <p:cNvSpPr txBox="1"/>
            <p:nvPr/>
          </p:nvSpPr>
          <p:spPr>
            <a:xfrm>
              <a:off x="834811" y="3193197"/>
              <a:ext cx="1489760" cy="338554"/>
            </a:xfrm>
            <a:prstGeom prst="rect">
              <a:avLst/>
            </a:prstGeom>
            <a:noFill/>
          </p:spPr>
          <p:txBody>
            <a:bodyPr wrap="square" rtlCol="0">
              <a:spAutoFit/>
            </a:bodyPr>
            <a:lstStyle/>
            <a:p>
              <a:r>
                <a:rPr lang="es-ES" sz="1600" dirty="0"/>
                <a:t>Compatibilidad</a:t>
              </a:r>
            </a:p>
          </p:txBody>
        </p:sp>
        <p:pic>
          <p:nvPicPr>
            <p:cNvPr id="19" name="Picture 4" descr="Imagen relacionada"/>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360021" y="3343664"/>
              <a:ext cx="1392050" cy="541353"/>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8777549" y="4692842"/>
              <a:ext cx="693780" cy="276999"/>
            </a:xfrm>
            <a:prstGeom prst="rect">
              <a:avLst/>
            </a:prstGeom>
            <a:noFill/>
          </p:spPr>
          <p:txBody>
            <a:bodyPr wrap="none" rtlCol="0">
              <a:spAutoFit/>
            </a:bodyPr>
            <a:lstStyle/>
            <a:p>
              <a:r>
                <a:rPr lang="es-ES" sz="1200" dirty="0"/>
                <a:t>DRY CSS</a:t>
              </a:r>
            </a:p>
          </p:txBody>
        </p:sp>
        <p:sp>
          <p:nvSpPr>
            <p:cNvPr id="22" name="CuadroTexto 21"/>
            <p:cNvSpPr txBox="1"/>
            <p:nvPr/>
          </p:nvSpPr>
          <p:spPr>
            <a:xfrm>
              <a:off x="8417547" y="2879773"/>
              <a:ext cx="1989394" cy="276999"/>
            </a:xfrm>
            <a:prstGeom prst="rect">
              <a:avLst/>
            </a:prstGeom>
            <a:noFill/>
          </p:spPr>
          <p:txBody>
            <a:bodyPr wrap="square" rtlCol="0">
              <a:spAutoFit/>
            </a:bodyPr>
            <a:lstStyle/>
            <a:p>
              <a:r>
                <a:rPr lang="es-ES" sz="1200" dirty="0"/>
                <a:t>Gestión de dependencias</a:t>
              </a:r>
            </a:p>
          </p:txBody>
        </p:sp>
      </p:grpSp>
      <p:pic>
        <p:nvPicPr>
          <p:cNvPr id="23" name="Picture 6" descr="Imagen relacionad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9550" y="204017"/>
            <a:ext cx="1915173" cy="1072497"/>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5340520" y="5042800"/>
            <a:ext cx="1830732" cy="800219"/>
          </a:xfrm>
          <a:prstGeom prst="rect">
            <a:avLst/>
          </a:prstGeom>
          <a:noFill/>
        </p:spPr>
        <p:txBody>
          <a:bodyPr wrap="square" rtlCol="0">
            <a:spAutoFit/>
          </a:bodyPr>
          <a:lstStyle/>
          <a:p>
            <a:r>
              <a:rPr lang="es-ES" sz="1400" dirty="0"/>
              <a:t>Organización/Agilidad/</a:t>
            </a:r>
            <a:r>
              <a:rPr lang="es-ES" sz="1400" dirty="0" err="1"/>
              <a:t>Best</a:t>
            </a:r>
            <a:r>
              <a:rPr lang="es-ES" sz="1400" dirty="0"/>
              <a:t> practiques</a:t>
            </a:r>
          </a:p>
          <a:p>
            <a:endParaRPr lang="es-ES" dirty="0"/>
          </a:p>
        </p:txBody>
      </p:sp>
    </p:spTree>
    <p:extLst>
      <p:ext uri="{BB962C8B-B14F-4D97-AF65-F5344CB8AC3E}">
        <p14:creationId xmlns:p14="http://schemas.microsoft.com/office/powerpoint/2010/main" val="317139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761"/>
            <a:ext cx="10515600" cy="955040"/>
          </a:xfrm>
        </p:spPr>
        <p:txBody>
          <a:bodyPr/>
          <a:lstStyle/>
          <a:p>
            <a:r>
              <a:rPr lang="es-ES" dirty="0" err="1"/>
              <a:t>ECMAScript</a:t>
            </a:r>
            <a:r>
              <a:rPr lang="es-ES" dirty="0"/>
              <a:t> 6</a:t>
            </a:r>
          </a:p>
        </p:txBody>
      </p:sp>
      <p:sp>
        <p:nvSpPr>
          <p:cNvPr id="2" name="Content Placeholder 1"/>
          <p:cNvSpPr>
            <a:spLocks noGrp="1"/>
          </p:cNvSpPr>
          <p:nvPr>
            <p:ph idx="1"/>
          </p:nvPr>
        </p:nvSpPr>
        <p:spPr>
          <a:xfrm>
            <a:off x="838200" y="1422400"/>
            <a:ext cx="10515600" cy="4643120"/>
          </a:xfrm>
        </p:spPr>
        <p:txBody>
          <a:bodyPr/>
          <a:lstStyle/>
          <a:p>
            <a:r>
              <a:rPr lang="es-ES" sz="1800" dirty="0"/>
              <a:t>Fue publicado hace dos años después 5 años desde la ultima revisión (ES5 fue publicado in 2009)</a:t>
            </a:r>
          </a:p>
          <a:p>
            <a:r>
              <a:rPr lang="es-ES" sz="1800" dirty="0"/>
              <a:t>Incorpora numerosos características nuevas en este curso veremos</a:t>
            </a:r>
          </a:p>
          <a:p>
            <a:pPr lvl="1"/>
            <a:r>
              <a:rPr lang="es-ES" sz="1400" dirty="0" err="1"/>
              <a:t>Arrows</a:t>
            </a:r>
            <a:r>
              <a:rPr lang="es-ES" sz="1400" dirty="0"/>
              <a:t> </a:t>
            </a:r>
            <a:r>
              <a:rPr lang="es-ES" sz="1400" dirty="0" err="1"/>
              <a:t>function</a:t>
            </a:r>
            <a:endParaRPr lang="es-ES" sz="1400" dirty="0"/>
          </a:p>
          <a:p>
            <a:pPr lvl="1"/>
            <a:r>
              <a:rPr lang="es-ES" sz="1400" dirty="0" err="1"/>
              <a:t>Classes</a:t>
            </a:r>
            <a:endParaRPr lang="es-ES" sz="1400" dirty="0"/>
          </a:p>
          <a:p>
            <a:pPr lvl="1"/>
            <a:r>
              <a:rPr lang="es-ES" sz="1400" dirty="0"/>
              <a:t>Modules</a:t>
            </a:r>
          </a:p>
          <a:p>
            <a:pPr lvl="1"/>
            <a:r>
              <a:rPr lang="es-ES" sz="1400" dirty="0" err="1"/>
              <a:t>Promises</a:t>
            </a:r>
            <a:endParaRPr lang="es-ES" sz="1400" dirty="0"/>
          </a:p>
          <a:p>
            <a:r>
              <a:rPr lang="es-ES" sz="1800" dirty="0"/>
              <a:t>In </a:t>
            </a:r>
            <a:r>
              <a:rPr lang="es-ES" sz="1800" dirty="0">
                <a:hlinkClick r:id="rId3"/>
              </a:rPr>
              <a:t>http://es6-features.org/  </a:t>
            </a:r>
            <a:r>
              <a:rPr lang="es-ES" sz="1800" dirty="0"/>
              <a:t>encontrareis detallada información de todas las características</a:t>
            </a:r>
          </a:p>
          <a:p>
            <a:r>
              <a:rPr lang="es-ES" sz="1800" dirty="0"/>
              <a:t>No todos los browsers soportan todas las características </a:t>
            </a:r>
            <a:r>
              <a:rPr lang="es-ES" sz="1800" dirty="0">
                <a:hlinkClick r:id="rId4"/>
              </a:rPr>
              <a:t>https://kangax.github.io/compat-table/es6/</a:t>
            </a:r>
            <a:endParaRPr lang="es-ES" sz="1800" dirty="0"/>
          </a:p>
          <a:p>
            <a:r>
              <a:rPr lang="es-ES" sz="1800" dirty="0"/>
              <a:t>Si queremos usar ECMA6 y asegurarnos compatibilidad con antiguos navegadores deberemos usar </a:t>
            </a:r>
            <a:r>
              <a:rPr lang="es-ES" sz="1800" dirty="0" err="1"/>
              <a:t>transpilers</a:t>
            </a:r>
            <a:r>
              <a:rPr lang="es-ES" sz="1800" dirty="0"/>
              <a:t> </a:t>
            </a:r>
          </a:p>
          <a:p>
            <a:r>
              <a:rPr lang="es-ES" sz="1800" dirty="0"/>
              <a:t>Babel </a:t>
            </a:r>
            <a:r>
              <a:rPr lang="es-ES" sz="1800" dirty="0">
                <a:hlinkClick r:id="rId5"/>
              </a:rPr>
              <a:t>https://babeljs.io/</a:t>
            </a:r>
            <a:r>
              <a:rPr lang="es-ES" sz="1800" dirty="0"/>
              <a:t> y </a:t>
            </a:r>
            <a:r>
              <a:rPr lang="es-ES" sz="1800" dirty="0" err="1"/>
              <a:t>typescript</a:t>
            </a:r>
            <a:r>
              <a:rPr lang="es-ES" sz="1800" dirty="0"/>
              <a:t> </a:t>
            </a:r>
            <a:r>
              <a:rPr lang="es-ES" sz="1800" dirty="0">
                <a:hlinkClick r:id="rId6"/>
              </a:rPr>
              <a:t>https://www.typescriptlang.org/</a:t>
            </a:r>
            <a:r>
              <a:rPr lang="es-ES" sz="1800" dirty="0"/>
              <a:t> son dos grande opciones</a:t>
            </a:r>
          </a:p>
          <a:p>
            <a:r>
              <a:rPr lang="es-ES" sz="1800" dirty="0"/>
              <a:t>La siguiente versión ES2016/ES7 ya ha sido aprobada y aunque incluye pocas novedades si que implementa una nueva forma de trabajar ya que a partir de ahora tendremos nuevas versiones de </a:t>
            </a:r>
            <a:r>
              <a:rPr lang="es-ES" sz="1800" dirty="0" err="1"/>
              <a:t>javascript</a:t>
            </a:r>
            <a:r>
              <a:rPr lang="es-ES" sz="1800" dirty="0"/>
              <a:t> cada poco tiempo </a:t>
            </a:r>
            <a:r>
              <a:rPr lang="es-ES" sz="1800" dirty="0">
                <a:hlinkClick r:id="rId7"/>
              </a:rPr>
              <a:t>http://www.2ality.com/2016/01/ecmascript-2016.html</a:t>
            </a:r>
            <a:r>
              <a:rPr lang="es-ES" sz="1800" dirty="0"/>
              <a:t>) por lo que si queremos trabajar con las ultimas versiones tendremos que usar </a:t>
            </a:r>
            <a:r>
              <a:rPr lang="es-ES" sz="1800" dirty="0" err="1"/>
              <a:t>transpilers</a:t>
            </a:r>
            <a:endParaRPr lang="es-ES" sz="1800" dirty="0"/>
          </a:p>
          <a:p>
            <a:endParaRPr lang="es-ES" sz="1800" dirty="0"/>
          </a:p>
          <a:p>
            <a:endParaRPr lang="es-ES" sz="1800" dirty="0"/>
          </a:p>
          <a:p>
            <a:pPr marL="457200" lvl="1" indent="0">
              <a:buNone/>
            </a:pPr>
            <a:endParaRPr lang="es-ES" sz="1600" dirty="0"/>
          </a:p>
          <a:p>
            <a:pPr marL="914400" lvl="2" indent="0">
              <a:buNone/>
            </a:pPr>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74010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es-ES" dirty="0"/>
          </a:p>
        </p:txBody>
      </p:sp>
      <p:sp>
        <p:nvSpPr>
          <p:cNvPr id="5" name="Content Placeholder 2"/>
          <p:cNvSpPr>
            <a:spLocks noGrp="1"/>
          </p:cNvSpPr>
          <p:nvPr>
            <p:ph idx="1"/>
          </p:nvPr>
        </p:nvSpPr>
        <p:spPr>
          <a:xfrm>
            <a:off x="838200" y="2097741"/>
            <a:ext cx="10515600" cy="2111188"/>
          </a:xfrm>
        </p:spPr>
        <p:txBody>
          <a:bodyPr/>
          <a:lstStyle/>
          <a:p>
            <a:r>
              <a:rPr lang="es-ES" dirty="0"/>
              <a:t>Instalar </a:t>
            </a:r>
            <a:r>
              <a:rPr lang="es-ES" dirty="0" err="1"/>
              <a:t>node</a:t>
            </a:r>
            <a:r>
              <a:rPr lang="es-ES" dirty="0"/>
              <a:t> </a:t>
            </a:r>
            <a:r>
              <a:rPr lang="es-ES" dirty="0">
                <a:hlinkClick r:id="rId2"/>
              </a:rPr>
              <a:t>https://nodejs.org/en/</a:t>
            </a:r>
            <a:endParaRPr lang="es-ES" dirty="0"/>
          </a:p>
          <a:p>
            <a:r>
              <a:rPr lang="es-ES" dirty="0"/>
              <a:t>Instalar </a:t>
            </a:r>
            <a:r>
              <a:rPr lang="es-ES" dirty="0" err="1"/>
              <a:t>chrome</a:t>
            </a:r>
            <a:r>
              <a:rPr lang="es-ES" dirty="0"/>
              <a:t> https://www.google.com/chrome/browser/desktop/index.html</a:t>
            </a:r>
          </a:p>
          <a:p>
            <a:r>
              <a:rPr lang="es-ES" dirty="0"/>
              <a:t>Instalar un editor de texto</a:t>
            </a:r>
          </a:p>
          <a:p>
            <a:endParaRPr lang="en-US" dirty="0"/>
          </a:p>
          <a:p>
            <a:endParaRPr lang="en-US" dirty="0"/>
          </a:p>
        </p:txBody>
      </p:sp>
    </p:spTree>
    <p:extLst>
      <p:ext uri="{BB962C8B-B14F-4D97-AF65-F5344CB8AC3E}">
        <p14:creationId xmlns:p14="http://schemas.microsoft.com/office/powerpoint/2010/main" val="338429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ES6. </a:t>
            </a:r>
            <a:r>
              <a:rPr lang="en-US" dirty="0" err="1"/>
              <a:t>Clases</a:t>
            </a:r>
            <a:endParaRPr lang="en-US" dirty="0"/>
          </a:p>
        </p:txBody>
      </p:sp>
      <p:sp>
        <p:nvSpPr>
          <p:cNvPr id="3" name="Rectángulo 2"/>
          <p:cNvSpPr/>
          <p:nvPr/>
        </p:nvSpPr>
        <p:spPr>
          <a:xfrm>
            <a:off x="1232647" y="1690688"/>
            <a:ext cx="10291482" cy="3077766"/>
          </a:xfrm>
          <a:prstGeom prst="rect">
            <a:avLst/>
          </a:prstGeom>
        </p:spPr>
        <p:txBody>
          <a:bodyPr wrap="square">
            <a:spAutoFit/>
          </a:bodyPr>
          <a:lstStyle/>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ES6 Introduce la sintaxis de clases , que para los que venimos de un </a:t>
            </a:r>
            <a:r>
              <a:rPr lang="es-ES" sz="2200" dirty="0" err="1">
                <a:latin typeface="Segoe UI Light" panose="020B0502040204020203" pitchFamily="34" charset="0"/>
                <a:cs typeface="Segoe UI Light" panose="020B0502040204020203" pitchFamily="34" charset="0"/>
              </a:rPr>
              <a:t>background</a:t>
            </a:r>
            <a:r>
              <a:rPr lang="es-ES" sz="2200" dirty="0">
                <a:latin typeface="Segoe UI Light" panose="020B0502040204020203" pitchFamily="34" charset="0"/>
                <a:cs typeface="Segoe UI Light" panose="020B0502040204020203" pitchFamily="34" charset="0"/>
              </a:rPr>
              <a:t> de programación orientada a objetos nos resulta mas sencillo.</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De todas formas la herencia en </a:t>
            </a:r>
            <a:r>
              <a:rPr lang="es-ES" sz="2200" dirty="0" err="1">
                <a:latin typeface="Segoe UI Light" panose="020B0502040204020203" pitchFamily="34" charset="0"/>
                <a:cs typeface="Segoe UI Light" panose="020B0502040204020203" pitchFamily="34" charset="0"/>
              </a:rPr>
              <a:t>javascript</a:t>
            </a:r>
            <a:r>
              <a:rPr lang="es-ES" sz="2200" dirty="0">
                <a:latin typeface="Segoe UI Light" panose="020B0502040204020203" pitchFamily="34" charset="0"/>
                <a:cs typeface="Segoe UI Light" panose="020B0502040204020203" pitchFamily="34" charset="0"/>
              </a:rPr>
              <a:t> sigue siendo prototípica usando clases o no </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Ejercicio1. En </a:t>
            </a:r>
            <a:r>
              <a:rPr lang="es-ES" sz="2200" dirty="0">
                <a:latin typeface="Segoe UI Light" panose="020B0502040204020203" pitchFamily="34" charset="0"/>
                <a:cs typeface="Segoe UI Light" panose="020B0502040204020203" pitchFamily="34" charset="0"/>
                <a:hlinkClick r:id="rId3"/>
              </a:rPr>
              <a:t>https://jsbin.com/mudakeg/edit?js,console</a:t>
            </a:r>
            <a:r>
              <a:rPr lang="es-ES" sz="2200" dirty="0">
                <a:latin typeface="Segoe UI Light" panose="020B0502040204020203" pitchFamily="34" charset="0"/>
                <a:cs typeface="Segoe UI Light" panose="020B0502040204020203" pitchFamily="34" charset="0"/>
              </a:rPr>
              <a:t> encontrareis un pequeño programa escrito en ES5. El programa representa un objeto coche que tiene dos propiedades y un método. Se pide que lo </a:t>
            </a:r>
            <a:r>
              <a:rPr lang="es-ES" sz="2200" dirty="0" err="1">
                <a:latin typeface="Segoe UI Light" panose="020B0502040204020203" pitchFamily="34" charset="0"/>
                <a:cs typeface="Segoe UI Light" panose="020B0502040204020203" pitchFamily="34" charset="0"/>
              </a:rPr>
              <a:t>migreis</a:t>
            </a:r>
            <a:r>
              <a:rPr lang="es-ES" sz="2200" dirty="0">
                <a:latin typeface="Segoe UI Light" panose="020B0502040204020203" pitchFamily="34" charset="0"/>
                <a:cs typeface="Segoe UI Light" panose="020B0502040204020203" pitchFamily="34" charset="0"/>
              </a:rPr>
              <a:t> a ECMA6 usando clases </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La definición de sintaxis de clases la podéis encontrar en </a:t>
            </a:r>
            <a:r>
              <a:rPr lang="es-ES" dirty="0">
                <a:latin typeface="Segoe UI Light" panose="020B0502040204020203" pitchFamily="34" charset="0"/>
                <a:cs typeface="Segoe UI Light" panose="020B0502040204020203" pitchFamily="34" charset="0"/>
                <a:hlinkClick r:id="rId4"/>
              </a:rPr>
              <a:t>https://developer.mozilla.org/en-US/docs/Web/JavaScript/Reference/Classes#Defining_classes</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060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ES6. </a:t>
            </a:r>
            <a:r>
              <a:rPr lang="es-ES" dirty="0"/>
              <a:t>Herencia</a:t>
            </a:r>
          </a:p>
        </p:txBody>
      </p:sp>
      <p:sp>
        <p:nvSpPr>
          <p:cNvPr id="3" name="Rectángulo 2"/>
          <p:cNvSpPr/>
          <p:nvPr/>
        </p:nvSpPr>
        <p:spPr>
          <a:xfrm>
            <a:off x="1232647" y="1690688"/>
            <a:ext cx="10291482" cy="3416320"/>
          </a:xfrm>
          <a:prstGeom prst="rect">
            <a:avLst/>
          </a:prstGeom>
        </p:spPr>
        <p:txBody>
          <a:bodyPr wrap="square">
            <a:spAutoFit/>
          </a:bodyPr>
          <a:lstStyle/>
          <a:p>
            <a:r>
              <a:rPr lang="es-ES" dirty="0">
                <a:latin typeface="Segoe UI Light" panose="020B0502040204020203" pitchFamily="34" charset="0"/>
                <a:cs typeface="Segoe UI Light" panose="020B0502040204020203" pitchFamily="34" charset="0"/>
              </a:rPr>
              <a:t>ES6 con la sintaxis de clases también nos permite definir la herencia de una forma mas “tradicional”</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Aquí podéis ver la sintaxis https://developer.mozilla.org/es/docs/Web/JavaScript/Herencia_y_la_cadena_de_protipos#Con_la_palabra_reservada_class</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Lo que se pide es modificar el resultado del ejercicio anterior (Sino lo tenéis lo podéis ver en </a:t>
            </a:r>
            <a:r>
              <a:rPr lang="es-ES" dirty="0">
                <a:latin typeface="Segoe UI Light" panose="020B0502040204020203" pitchFamily="34" charset="0"/>
                <a:cs typeface="Segoe UI Light" panose="020B0502040204020203" pitchFamily="34" charset="0"/>
                <a:hlinkClick r:id="rId3"/>
              </a:rPr>
              <a:t>https://jsbin.com/gedosacedu/edit?js,console</a:t>
            </a:r>
            <a:r>
              <a:rPr lang="es-ES" dirty="0">
                <a:latin typeface="Segoe UI Light" panose="020B0502040204020203" pitchFamily="34" charset="0"/>
                <a:cs typeface="Segoe UI Light" panose="020B0502040204020203" pitchFamily="34" charset="0"/>
              </a:rPr>
              <a:t>)</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Lo que queremos es crear una nueva clase llamada </a:t>
            </a:r>
            <a:r>
              <a:rPr lang="es-ES" dirty="0" err="1">
                <a:latin typeface="Segoe UI Light" panose="020B0502040204020203" pitchFamily="34" charset="0"/>
                <a:cs typeface="Segoe UI Light" panose="020B0502040204020203" pitchFamily="34" charset="0"/>
              </a:rPr>
              <a:t>raceCar</a:t>
            </a:r>
            <a:r>
              <a:rPr lang="es-ES" dirty="0">
                <a:latin typeface="Segoe UI Light" panose="020B0502040204020203" pitchFamily="34" charset="0"/>
                <a:cs typeface="Segoe UI Light" panose="020B0502040204020203" pitchFamily="34" charset="0"/>
              </a:rPr>
              <a:t> que en el constructor tenga un nuevo parámetro </a:t>
            </a:r>
            <a:r>
              <a:rPr lang="es-ES" dirty="0" err="1">
                <a:latin typeface="Segoe UI Light" panose="020B0502040204020203" pitchFamily="34" charset="0"/>
                <a:cs typeface="Segoe UI Light" panose="020B0502040204020203" pitchFamily="34" charset="0"/>
              </a:rPr>
              <a:t>topspeed</a:t>
            </a:r>
            <a:r>
              <a:rPr lang="es-ES" dirty="0">
                <a:latin typeface="Segoe UI Light" panose="020B0502040204020203" pitchFamily="34" charset="0"/>
                <a:cs typeface="Segoe UI Light" panose="020B0502040204020203" pitchFamily="34" charset="0"/>
              </a:rPr>
              <a:t> y que tenga una función llamada </a:t>
            </a:r>
            <a:r>
              <a:rPr lang="es-ES" dirty="0" err="1">
                <a:latin typeface="Segoe UI Light" panose="020B0502040204020203" pitchFamily="34" charset="0"/>
                <a:cs typeface="Segoe UI Light" panose="020B0502040204020203" pitchFamily="34" charset="0"/>
              </a:rPr>
              <a:t>goFast</a:t>
            </a:r>
            <a:r>
              <a:rPr lang="es-ES" dirty="0">
                <a:latin typeface="Segoe UI Light" panose="020B0502040204020203" pitchFamily="34" charset="0"/>
                <a:cs typeface="Segoe UI Light" panose="020B0502040204020203" pitchFamily="34" charset="0"/>
              </a:rPr>
              <a:t> que ponga el coche a la máxima velocidad</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302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Problema</a:t>
            </a:r>
            <a:r>
              <a:rPr lang="en-US" dirty="0"/>
              <a:t> 3	</a:t>
            </a:r>
          </a:p>
        </p:txBody>
      </p:sp>
      <p:sp>
        <p:nvSpPr>
          <p:cNvPr id="3" name="Content Placeholder 2"/>
          <p:cNvSpPr>
            <a:spLocks noGrp="1"/>
          </p:cNvSpPr>
          <p:nvPr>
            <p:ph idx="1"/>
          </p:nvPr>
        </p:nvSpPr>
        <p:spPr>
          <a:xfrm>
            <a:off x="841248" y="1828800"/>
            <a:ext cx="10515600" cy="4351338"/>
          </a:xfrm>
        </p:spPr>
        <p:txBody>
          <a:bodyPr/>
          <a:lstStyle/>
          <a:p>
            <a:pPr lvl="1"/>
            <a:r>
              <a:rPr lang="es-ES" sz="1800" dirty="0">
                <a:latin typeface="Segoe UI Light" panose="020B0502040204020203" pitchFamily="34" charset="0"/>
                <a:cs typeface="Segoe UI Light" panose="020B0502040204020203" pitchFamily="34" charset="0"/>
              </a:rPr>
              <a:t>Lo siguiente que me pidieron es que mi coche después de arrancar acelerase 5 mph (es un coche Americano) mas pero que no lo hiciese hasta al cobo de un Segundo. Dije, </a:t>
            </a:r>
            <a:r>
              <a:rPr lang="es-ES" sz="1800" dirty="0" err="1">
                <a:latin typeface="Segoe UI Light" panose="020B0502040204020203" pitchFamily="34" charset="0"/>
                <a:cs typeface="Segoe UI Light" panose="020B0502040204020203" pitchFamily="34" charset="0"/>
              </a:rPr>
              <a:t>chupao</a:t>
            </a:r>
            <a:r>
              <a:rPr lang="es-ES" sz="1800" dirty="0">
                <a:latin typeface="Segoe UI Light" panose="020B0502040204020203" pitchFamily="34" charset="0"/>
                <a:cs typeface="Segoe UI Light" panose="020B0502040204020203" pitchFamily="34" charset="0"/>
              </a:rPr>
              <a:t>, esto lo hago yo en menos 5 minutos, y ya me veis </a:t>
            </a:r>
            <a:r>
              <a:rPr lang="es-ES" sz="1800" dirty="0" err="1">
                <a:latin typeface="Segoe UI Light" panose="020B0502040204020203" pitchFamily="34" charset="0"/>
                <a:cs typeface="Segoe UI Light" panose="020B0502040204020203" pitchFamily="34" charset="0"/>
              </a:rPr>
              <a:t>aqui</a:t>
            </a:r>
            <a:r>
              <a:rPr lang="es-ES" sz="1800" dirty="0">
                <a:latin typeface="Segoe UI Light" panose="020B0502040204020203" pitchFamily="34" charset="0"/>
                <a:cs typeface="Segoe UI Light" panose="020B0502040204020203" pitchFamily="34" charset="0"/>
              </a:rPr>
              <a:t> que todavía no funciona. Alguien puede decirme porque falla</a:t>
            </a:r>
          </a:p>
          <a:p>
            <a:pPr lvl="1"/>
            <a:r>
              <a:rPr lang="es-ES" sz="1800" dirty="0">
                <a:latin typeface="Segoe UI Light" panose="020B0502040204020203" pitchFamily="34" charset="0"/>
                <a:cs typeface="Segoe UI Light" panose="020B0502040204020203" pitchFamily="34" charset="0"/>
                <a:hlinkClick r:id="rId3"/>
              </a:rPr>
              <a:t>https://jsbin.com/zudavad/edit?js,console</a:t>
            </a:r>
            <a:endParaRPr lang="es-ES" sz="1800" dirty="0">
              <a:latin typeface="Segoe UI Light" panose="020B0502040204020203" pitchFamily="34" charset="0"/>
              <a:cs typeface="Segoe UI Light" panose="020B0502040204020203" pitchFamily="34" charset="0"/>
            </a:endParaRPr>
          </a:p>
          <a:p>
            <a:pPr lvl="1"/>
            <a:endParaRPr lang="es-ES" sz="1800" dirty="0">
              <a:latin typeface="Segoe UI Light" panose="020B0502040204020203" pitchFamily="34" charset="0"/>
              <a:cs typeface="Segoe UI Light" panose="020B0502040204020203" pitchFamily="34" charset="0"/>
            </a:endParaRPr>
          </a:p>
          <a:p>
            <a:pPr lvl="1"/>
            <a:r>
              <a:rPr lang="es-ES" sz="1800" dirty="0">
                <a:latin typeface="Segoe UI Light" panose="020B0502040204020203" pitchFamily="34" charset="0"/>
                <a:cs typeface="Segoe UI Light" panose="020B0502040204020203" pitchFamily="34" charset="0"/>
              </a:rPr>
              <a:t>¿Alguien me puede explicar porque no funciona?</a:t>
            </a:r>
          </a:p>
          <a:p>
            <a:pPr marL="0" indent="0">
              <a:buNone/>
            </a:pPr>
            <a:endParaRPr lang="en-US" sz="2200" dirty="0">
              <a:latin typeface="Segoe UI Light" panose="020B0502040204020203" pitchFamily="34" charset="0"/>
              <a:cs typeface="Segoe UI Light" panose="020B0502040204020203" pitchFamily="34" charset="0"/>
            </a:endParaRP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2570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Promesas</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s-ES" sz="2200" dirty="0">
                <a:latin typeface="Segoe UI Light" panose="020B0502040204020203" pitchFamily="34" charset="0"/>
                <a:cs typeface="Segoe UI Light" panose="020B0502040204020203" pitchFamily="34" charset="0"/>
              </a:rPr>
              <a:t>Antes de ES6 ha sido bastante común en el mundo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el uso de promesas, pero esto se solía hacer a través de librerías de terceros o utilidades del </a:t>
            </a:r>
            <a:r>
              <a:rPr lang="es-ES" sz="2200" dirty="0" err="1">
                <a:latin typeface="Segoe UI Light" panose="020B0502040204020203" pitchFamily="34" charset="0"/>
                <a:cs typeface="Segoe UI Light" panose="020B0502040204020203" pitchFamily="34" charset="0"/>
              </a:rPr>
              <a:t>framework</a:t>
            </a:r>
            <a:r>
              <a:rPr lang="es-ES" sz="2200" dirty="0">
                <a:latin typeface="Segoe UI Light" panose="020B0502040204020203" pitchFamily="34" charset="0"/>
                <a:cs typeface="Segoe UI Light" panose="020B0502040204020203" pitchFamily="34" charset="0"/>
              </a:rPr>
              <a:t> que </a:t>
            </a:r>
            <a:r>
              <a:rPr lang="es-ES" sz="2200" dirty="0" err="1">
                <a:latin typeface="Segoe UI Light" panose="020B0502040204020203" pitchFamily="34" charset="0"/>
                <a:cs typeface="Segoe UI Light" panose="020B0502040204020203" pitchFamily="34" charset="0"/>
              </a:rPr>
              <a:t>usasemos</a:t>
            </a:r>
            <a:r>
              <a:rPr lang="es-ES" sz="2200" dirty="0">
                <a:latin typeface="Segoe UI Light" panose="020B0502040204020203" pitchFamily="34" charset="0"/>
                <a:cs typeface="Segoe UI Light" panose="020B0502040204020203" pitchFamily="34" charset="0"/>
              </a:rPr>
              <a:t>.</a:t>
            </a:r>
          </a:p>
          <a:p>
            <a:r>
              <a:rPr lang="es-ES" sz="2200" dirty="0">
                <a:latin typeface="Segoe UI Light" panose="020B0502040204020203" pitchFamily="34" charset="0"/>
                <a:cs typeface="Segoe UI Light" panose="020B0502040204020203" pitchFamily="34" charset="0"/>
              </a:rPr>
              <a:t>ES6ya proporciona Promesas de forma nativa </a:t>
            </a:r>
            <a:r>
              <a:rPr lang="es-ES" sz="1800" dirty="0">
                <a:latin typeface="Segoe UI Light" panose="020B0502040204020203" pitchFamily="34" charset="0"/>
                <a:cs typeface="Segoe UI Light" panose="020B0502040204020203" pitchFamily="34" charset="0"/>
                <a:hlinkClick r:id="rId3"/>
              </a:rPr>
              <a:t>https://developer.mozilla.org/en-US/docs/Web/JavaScript/Reference/Global_Objects/Promise#Creating_a_Promise</a:t>
            </a:r>
            <a:endParaRPr lang="es-ES" sz="1800" dirty="0">
              <a:latin typeface="Segoe UI Light" panose="020B0502040204020203" pitchFamily="34" charset="0"/>
              <a:cs typeface="Segoe UI Light" panose="020B0502040204020203" pitchFamily="34" charset="0"/>
            </a:endParaRPr>
          </a:p>
          <a:p>
            <a:r>
              <a:rPr lang="es-ES" sz="1800" dirty="0">
                <a:latin typeface="Segoe UI Light" panose="020B0502040204020203" pitchFamily="34" charset="0"/>
                <a:cs typeface="Segoe UI Light" panose="020B0502040204020203" pitchFamily="34" charset="0"/>
              </a:rPr>
              <a:t>Lo que nos piden ahora es crear una función llamada </a:t>
            </a:r>
            <a:r>
              <a:rPr lang="es-ES" sz="1800" dirty="0" err="1">
                <a:latin typeface="Segoe UI Light" panose="020B0502040204020203" pitchFamily="34" charset="0"/>
                <a:cs typeface="Segoe UI Light" panose="020B0502040204020203" pitchFamily="34" charset="0"/>
              </a:rPr>
              <a:t>AtodoGas</a:t>
            </a:r>
            <a:r>
              <a:rPr lang="es-ES" sz="1800" dirty="0">
                <a:latin typeface="Segoe UI Light" panose="020B0502040204020203" pitchFamily="34" charset="0"/>
                <a:cs typeface="Segoe UI Light" panose="020B0502040204020203" pitchFamily="34" charset="0"/>
              </a:rPr>
              <a:t> que nos ponga el coche a tope. Como eso dependerá de la aceleración tendremos que pedir ese nuevo parámetro en el constructor. Cuando el coche alcance la velocidad máxima resolverá la promesa e imprimiremos la velocidad alcanzada por el coche (que si todo ha ido bien coincidiría con la máxima</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12664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Promesas</a:t>
            </a:r>
            <a:r>
              <a:rPr lang="en-US" dirty="0"/>
              <a:t> 2	</a:t>
            </a:r>
          </a:p>
        </p:txBody>
      </p:sp>
      <p:sp>
        <p:nvSpPr>
          <p:cNvPr id="3" name="Content Placeholder 2"/>
          <p:cNvSpPr>
            <a:spLocks noGrp="1"/>
          </p:cNvSpPr>
          <p:nvPr>
            <p:ph idx="1"/>
          </p:nvPr>
        </p:nvSpPr>
        <p:spPr>
          <a:xfrm>
            <a:off x="841248" y="1828800"/>
            <a:ext cx="10515600" cy="4351338"/>
          </a:xfrm>
        </p:spPr>
        <p:txBody>
          <a:bodyPr/>
          <a:lstStyle/>
          <a:p>
            <a:r>
              <a:rPr lang="es-ES" sz="2200" dirty="0">
                <a:latin typeface="Segoe UI Light" panose="020B0502040204020203" pitchFamily="34" charset="0"/>
                <a:cs typeface="Segoe UI Light" panose="020B0502040204020203" pitchFamily="34" charset="0"/>
              </a:rPr>
              <a:t>La librería de promesas nos ofrece mas utilidades que el básico </a:t>
            </a:r>
            <a:r>
              <a:rPr lang="es-ES" sz="2200" dirty="0" err="1">
                <a:latin typeface="Segoe UI Light" panose="020B0502040204020203" pitchFamily="34" charset="0"/>
                <a:cs typeface="Segoe UI Light" panose="020B0502040204020203" pitchFamily="34" charset="0"/>
              </a:rPr>
              <a:t>then</a:t>
            </a:r>
            <a:r>
              <a:rPr lang="es-ES" sz="2200" dirty="0">
                <a:latin typeface="Segoe UI Light" panose="020B0502040204020203" pitchFamily="34" charset="0"/>
                <a:cs typeface="Segoe UI Light" panose="020B0502040204020203" pitchFamily="34" charset="0"/>
              </a:rPr>
              <a:t>, catch</a:t>
            </a:r>
          </a:p>
          <a:p>
            <a:r>
              <a:rPr lang="es-ES" sz="2200" dirty="0">
                <a:latin typeface="Segoe UI Light" panose="020B0502040204020203" pitchFamily="34" charset="0"/>
                <a:cs typeface="Segoe UI Light" panose="020B0502040204020203" pitchFamily="34" charset="0"/>
              </a:rPr>
              <a:t>ES6ya proporciona Promesas de forma nativa </a:t>
            </a:r>
            <a:r>
              <a:rPr lang="es-ES" sz="1800" dirty="0">
                <a:latin typeface="Segoe UI Light" panose="020B0502040204020203" pitchFamily="34" charset="0"/>
                <a:cs typeface="Segoe UI Light" panose="020B0502040204020203" pitchFamily="34" charset="0"/>
                <a:hlinkClick r:id="rId3"/>
              </a:rPr>
              <a:t>https://developer.mozilla.org/en-US/docs/Web/JavaScript/Reference/Global_Objects/Promise#Creating_a_Promise</a:t>
            </a:r>
            <a:endParaRPr lang="es-ES" sz="1800" dirty="0">
              <a:latin typeface="Segoe UI Light" panose="020B0502040204020203" pitchFamily="34" charset="0"/>
              <a:cs typeface="Segoe UI Light" panose="020B0502040204020203" pitchFamily="34" charset="0"/>
            </a:endParaRPr>
          </a:p>
          <a:p>
            <a:r>
              <a:rPr lang="es-ES" sz="1800" dirty="0">
                <a:latin typeface="Segoe UI Light" panose="020B0502040204020203" pitchFamily="34" charset="0"/>
                <a:cs typeface="Segoe UI Light" panose="020B0502040204020203" pitchFamily="34" charset="0"/>
              </a:rPr>
              <a:t> Lo que quieren saber ahora es cual de los dos coches llega primero a la velocidad máxima y que salga un aviso mostrándolo</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272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endParaRPr lang="es-ES" dirty="0"/>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¿Qué es web pack? </a:t>
            </a:r>
          </a:p>
          <a:p>
            <a:r>
              <a:rPr lang="es-ES" sz="2200" dirty="0" err="1">
                <a:latin typeface="Segoe UI Light" panose="020B0502040204020203" pitchFamily="34" charset="0"/>
                <a:cs typeface="Segoe UI Light" panose="020B0502040204020203" pitchFamily="34" charset="0"/>
              </a:rPr>
              <a:t>Is</a:t>
            </a:r>
            <a:r>
              <a:rPr lang="es-ES" sz="2200" dirty="0">
                <a:latin typeface="Segoe UI Light" panose="020B0502040204020203" pitchFamily="34" charset="0"/>
                <a:cs typeface="Segoe UI Light" panose="020B0502040204020203" pitchFamily="34" charset="0"/>
              </a:rPr>
              <a:t> a module </a:t>
            </a:r>
            <a:r>
              <a:rPr lang="es-ES" sz="2200" dirty="0" err="1">
                <a:latin typeface="Segoe UI Light" panose="020B0502040204020203" pitchFamily="34" charset="0"/>
                <a:cs typeface="Segoe UI Light" panose="020B0502040204020203" pitchFamily="34" charset="0"/>
              </a:rPr>
              <a:t>bundler</a:t>
            </a:r>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pPr marL="0" indent="0">
              <a:buNone/>
            </a:pPr>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Es un procesador de archivos. Yo le digo que tipo de archivos quiero que me trate, con que programa debe hacerlo (</a:t>
            </a:r>
            <a:r>
              <a:rPr lang="es-ES" sz="2200" dirty="0" err="1">
                <a:latin typeface="Segoe UI Light" panose="020B0502040204020203" pitchFamily="34" charset="0"/>
                <a:cs typeface="Segoe UI Light" panose="020B0502040204020203" pitchFamily="34" charset="0"/>
              </a:rPr>
              <a:t>loader</a:t>
            </a:r>
            <a:r>
              <a:rPr lang="es-ES" sz="2200" dirty="0">
                <a:latin typeface="Segoe UI Light" panose="020B0502040204020203" pitchFamily="34" charset="0"/>
                <a:cs typeface="Segoe UI Light" panose="020B0502040204020203" pitchFamily="34" charset="0"/>
              </a:rPr>
              <a:t>) y el se encarga de tratarlos y en todo caso combinarlos</a:t>
            </a:r>
          </a:p>
          <a:p>
            <a:endParaRPr lang="es-ES" dirty="0"/>
          </a:p>
        </p:txBody>
      </p:sp>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65" y="2906078"/>
            <a:ext cx="24955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Objetivos</a:t>
            </a:r>
          </a:p>
        </p:txBody>
      </p:sp>
      <p:sp>
        <p:nvSpPr>
          <p:cNvPr id="3" name="Content Placeholder 2"/>
          <p:cNvSpPr>
            <a:spLocks noGrp="1"/>
          </p:cNvSpPr>
          <p:nvPr>
            <p:ph idx="1"/>
          </p:nvPr>
        </p:nvSpPr>
        <p:spPr>
          <a:xfrm>
            <a:off x="737796" y="1806687"/>
            <a:ext cx="10515600" cy="1425388"/>
          </a:xfrm>
        </p:spPr>
        <p:txBody>
          <a:bodyPr/>
          <a:lstStyle/>
          <a:p>
            <a:r>
              <a:rPr lang="es-ES" dirty="0"/>
              <a:t>Entender</a:t>
            </a:r>
            <a:r>
              <a:rPr lang="en-US" dirty="0"/>
              <a:t> las </a:t>
            </a:r>
            <a:r>
              <a:rPr lang="es-ES" dirty="0"/>
              <a:t>herramientas</a:t>
            </a:r>
            <a:r>
              <a:rPr lang="en-US" dirty="0"/>
              <a:t> </a:t>
            </a:r>
            <a:r>
              <a:rPr lang="es-ES" dirty="0"/>
              <a:t>que se usan en el desarrollo web actualmente. ¿Porque se usan y para que sirven?</a:t>
            </a:r>
          </a:p>
          <a:p>
            <a:r>
              <a:rPr lang="es-ES" dirty="0"/>
              <a:t>Dar una </a:t>
            </a:r>
            <a:r>
              <a:rPr lang="en-US" dirty="0"/>
              <a:t>base para </a:t>
            </a:r>
            <a:r>
              <a:rPr lang="es-ES" dirty="0"/>
              <a:t>profundizar</a:t>
            </a:r>
            <a:r>
              <a:rPr lang="en-US" dirty="0"/>
              <a:t> mas </a:t>
            </a:r>
            <a:r>
              <a:rPr lang="en-US" dirty="0" err="1"/>
              <a:t>adelante</a:t>
            </a:r>
            <a:r>
              <a:rPr lang="en-US" dirty="0"/>
              <a:t> con </a:t>
            </a:r>
            <a:r>
              <a:rPr lang="es-ES" dirty="0"/>
              <a:t>el desarrollo de angular 2</a:t>
            </a:r>
          </a:p>
          <a:p>
            <a:r>
              <a:rPr lang="es-ES" dirty="0"/>
              <a:t>Entender que es ECMA 6, que es </a:t>
            </a:r>
            <a:r>
              <a:rPr lang="es-ES" dirty="0" err="1"/>
              <a:t>Typescript</a:t>
            </a:r>
            <a:r>
              <a:rPr lang="es-ES" dirty="0"/>
              <a:t> y en que se diferencian</a:t>
            </a:r>
          </a:p>
        </p:txBody>
      </p:sp>
    </p:spTree>
    <p:extLst>
      <p:ext uri="{BB962C8B-B14F-4D97-AF65-F5344CB8AC3E}">
        <p14:creationId xmlns:p14="http://schemas.microsoft.com/office/powerpoint/2010/main" val="295907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r>
              <a:rPr lang="es-ES" dirty="0"/>
              <a:t>. Instalación</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Lo primero es instalar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Aquí encontrareis las instrucciones</a:t>
            </a:r>
          </a:p>
          <a:p>
            <a:r>
              <a:rPr lang="es-ES" sz="2200" dirty="0">
                <a:latin typeface="Segoe UI Light" panose="020B0502040204020203" pitchFamily="34" charset="0"/>
                <a:cs typeface="Segoe UI Light" panose="020B0502040204020203" pitchFamily="34" charset="0"/>
                <a:hlinkClick r:id="rId3"/>
              </a:rPr>
              <a:t>https://webpack.js.org/guides/get-started/</a:t>
            </a:r>
            <a:endParaRPr lang="es-ES" sz="22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Para probar que nos funciona procesaremos el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del ultimo ejercicio y veremos que lo procesa correctamente</a:t>
            </a:r>
          </a:p>
        </p:txBody>
      </p:sp>
    </p:spTree>
    <p:extLst>
      <p:ext uri="{BB962C8B-B14F-4D97-AF65-F5344CB8AC3E}">
        <p14:creationId xmlns:p14="http://schemas.microsoft.com/office/powerpoint/2010/main" val="418971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Modulos</a:t>
            </a:r>
            <a:endParaRPr lang="es-ES" dirty="0"/>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Para mi una de las carencias mas sangrantes de </a:t>
            </a:r>
            <a:r>
              <a:rPr lang="es-ES" sz="2200" dirty="0" err="1">
                <a:latin typeface="Segoe UI Light" panose="020B0502040204020203" pitchFamily="34" charset="0"/>
                <a:cs typeface="Segoe UI Light" panose="020B0502040204020203" pitchFamily="34" charset="0"/>
              </a:rPr>
              <a:t>javascript</a:t>
            </a:r>
            <a:r>
              <a:rPr lang="es-ES" sz="2200" dirty="0">
                <a:latin typeface="Segoe UI Light" panose="020B0502040204020203" pitchFamily="34" charset="0"/>
                <a:cs typeface="Segoe UI Light" panose="020B0502040204020203" pitchFamily="34" charset="0"/>
              </a:rPr>
              <a:t> era su falta de gestión de dependencias entre los diferentes scripts. Hasta ahora este problema se le han propuesto soluciones como AMD y </a:t>
            </a:r>
            <a:r>
              <a:rPr lang="es-ES" sz="2200" dirty="0" err="1">
                <a:latin typeface="Segoe UI Light" panose="020B0502040204020203" pitchFamily="34" charset="0"/>
                <a:cs typeface="Segoe UI Light" panose="020B0502040204020203" pitchFamily="34" charset="0"/>
              </a:rPr>
              <a:t>commonjs</a:t>
            </a:r>
            <a:r>
              <a:rPr lang="es-ES" sz="2200" dirty="0">
                <a:latin typeface="Segoe UI Light" panose="020B0502040204020203" pitchFamily="34" charset="0"/>
                <a:cs typeface="Segoe UI Light" panose="020B0502040204020203" pitchFamily="34" charset="0"/>
              </a:rPr>
              <a:t> o simplemente era otra tarea mas de los desarrolladores asegurarse de que todas las dependencias que necesitaba su código estuviesen cargadas.</a:t>
            </a:r>
          </a:p>
          <a:p>
            <a:r>
              <a:rPr lang="es-ES" sz="2200" dirty="0">
                <a:latin typeface="Segoe UI Light" panose="020B0502040204020203" pitchFamily="34" charset="0"/>
                <a:cs typeface="Segoe UI Light" panose="020B0502040204020203" pitchFamily="34" charset="0"/>
              </a:rPr>
              <a:t>ES6 soluciona este problema ofreciéndonos una serie de sentencias en las que en cada archivo podemos decir por un lado que cosas de las que ponemos son publicas (exportables) y por otro que objetos nos traemos de otros archivos</a:t>
            </a:r>
          </a:p>
        </p:txBody>
      </p:sp>
    </p:spTree>
    <p:extLst>
      <p:ext uri="{BB962C8B-B14F-4D97-AF65-F5344CB8AC3E}">
        <p14:creationId xmlns:p14="http://schemas.microsoft.com/office/powerpoint/2010/main" val="4003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Modulos</a:t>
            </a:r>
            <a:r>
              <a:rPr lang="es-ES" dirty="0"/>
              <a:t>. Ejercicio</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El siguiente ejercicio que se propone es partir nuestro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en varios archivos. En concreto 3 car, que contendrá la clase publica car, </a:t>
            </a:r>
            <a:r>
              <a:rPr lang="es-ES" sz="2200" dirty="0" err="1">
                <a:latin typeface="Segoe UI Light" panose="020B0502040204020203" pitchFamily="34" charset="0"/>
                <a:cs typeface="Segoe UI Light" panose="020B0502040204020203" pitchFamily="34" charset="0"/>
              </a:rPr>
              <a:t>raceCar</a:t>
            </a:r>
            <a:r>
              <a:rPr lang="es-ES" sz="2200" dirty="0">
                <a:latin typeface="Segoe UI Light" panose="020B0502040204020203" pitchFamily="34" charset="0"/>
                <a:cs typeface="Segoe UI Light" panose="020B0502040204020203" pitchFamily="34" charset="0"/>
              </a:rPr>
              <a:t> que contendrá la clase publica </a:t>
            </a:r>
            <a:r>
              <a:rPr lang="es-ES" sz="2200" dirty="0" err="1">
                <a:latin typeface="Segoe UI Light" panose="020B0502040204020203" pitchFamily="34" charset="0"/>
                <a:cs typeface="Segoe UI Light" panose="020B0502040204020203" pitchFamily="34" charset="0"/>
              </a:rPr>
              <a:t>raceCar</a:t>
            </a:r>
            <a:r>
              <a:rPr lang="es-ES" sz="2200" dirty="0">
                <a:latin typeface="Segoe UI Light" panose="020B0502040204020203" pitchFamily="34" charset="0"/>
                <a:cs typeface="Segoe UI Light" panose="020B0502040204020203" pitchFamily="34" charset="0"/>
              </a:rPr>
              <a:t> e </a:t>
            </a:r>
            <a:r>
              <a:rPr lang="es-ES" sz="2200" dirty="0" err="1">
                <a:latin typeface="Segoe UI Light" panose="020B0502040204020203" pitchFamily="34" charset="0"/>
                <a:cs typeface="Segoe UI Light" panose="020B0502040204020203" pitchFamily="34" charset="0"/>
              </a:rPr>
              <a:t>index</a:t>
            </a:r>
            <a:r>
              <a:rPr lang="es-ES" sz="2200" dirty="0">
                <a:latin typeface="Segoe UI Light" panose="020B0502040204020203" pitchFamily="34" charset="0"/>
                <a:cs typeface="Segoe UI Light" panose="020B0502040204020203" pitchFamily="34" charset="0"/>
              </a:rPr>
              <a:t> que contiene el resto del código</a:t>
            </a:r>
          </a:p>
          <a:p>
            <a:r>
              <a:rPr lang="es-ES" sz="2200" dirty="0">
                <a:latin typeface="Segoe UI Light" panose="020B0502040204020203" pitchFamily="34" charset="0"/>
                <a:cs typeface="Segoe UI Light" panose="020B0502040204020203" pitchFamily="34" charset="0"/>
              </a:rPr>
              <a:t>Aquí encontrareis ayuda del </a:t>
            </a:r>
            <a:r>
              <a:rPr lang="es-ES" sz="2200" dirty="0" err="1">
                <a:latin typeface="Segoe UI Light" panose="020B0502040204020203" pitchFamily="34" charset="0"/>
                <a:cs typeface="Segoe UI Light" panose="020B0502040204020203" pitchFamily="34" charset="0"/>
              </a:rPr>
              <a:t>import</a:t>
            </a:r>
            <a:r>
              <a:rPr lang="es-ES" sz="2200" dirty="0">
                <a:latin typeface="Segoe UI Light" panose="020B0502040204020203" pitchFamily="34" charset="0"/>
                <a:cs typeface="Segoe UI Light" panose="020B0502040204020203" pitchFamily="34" charset="0"/>
              </a:rPr>
              <a:t> y del </a:t>
            </a:r>
            <a:r>
              <a:rPr lang="es-ES" sz="2200" dirty="0" err="1">
                <a:latin typeface="Segoe UI Light" panose="020B0502040204020203" pitchFamily="34" charset="0"/>
                <a:cs typeface="Segoe UI Light" panose="020B0502040204020203" pitchFamily="34" charset="0"/>
              </a:rPr>
              <a:t>export</a:t>
            </a:r>
            <a:endParaRPr lang="es-ES" sz="2200" dirty="0">
              <a:latin typeface="Segoe UI Light" panose="020B0502040204020203" pitchFamily="34" charset="0"/>
              <a:cs typeface="Segoe UI Light" panose="020B0502040204020203" pitchFamily="34" charset="0"/>
            </a:endParaRPr>
          </a:p>
          <a:p>
            <a:pPr marL="685800" lvl="2">
              <a:spcBef>
                <a:spcPts val="1000"/>
              </a:spcBef>
            </a:pPr>
            <a:r>
              <a:rPr lang="es-ES" sz="1800" dirty="0">
                <a:latin typeface="Segoe UI Light" panose="020B0502040204020203" pitchFamily="34" charset="0"/>
                <a:cs typeface="Segoe UI Light" panose="020B0502040204020203" pitchFamily="34" charset="0"/>
                <a:hlinkClick r:id="rId3"/>
              </a:rPr>
              <a:t>https://developer.mozilla.org/es/docs/Web/JavaScript/Referencia/Sentencias/import</a:t>
            </a:r>
            <a:endParaRPr lang="es-ES" sz="1800" dirty="0">
              <a:latin typeface="Segoe UI Light" panose="020B0502040204020203" pitchFamily="34" charset="0"/>
              <a:cs typeface="Segoe UI Light" panose="020B0502040204020203" pitchFamily="34" charset="0"/>
            </a:endParaRPr>
          </a:p>
          <a:p>
            <a:pPr marL="685800" lvl="2">
              <a:spcBef>
                <a:spcPts val="1000"/>
              </a:spcBef>
            </a:pPr>
            <a:r>
              <a:rPr lang="es-ES" sz="1800" dirty="0">
                <a:latin typeface="Segoe UI Light" panose="020B0502040204020203" pitchFamily="34" charset="0"/>
                <a:cs typeface="Segoe UI Light" panose="020B0502040204020203" pitchFamily="34" charset="0"/>
                <a:hlinkClick r:id="rId4"/>
              </a:rPr>
              <a:t>https://developer.mozilla.org/es/docs/Web/JavaScript/Referencia/Sentencias/export</a:t>
            </a:r>
            <a:endParaRPr lang="es-ES" sz="18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De todas formas como tiene una sintaxis muy amplia, con muchas opciones posibles os recomendaría</a:t>
            </a:r>
          </a:p>
          <a:p>
            <a:pPr lvl="1"/>
            <a:r>
              <a:rPr lang="es-ES" sz="1800" dirty="0">
                <a:latin typeface="Segoe UI Light" panose="020B0502040204020203" pitchFamily="34" charset="0"/>
                <a:cs typeface="Segoe UI Light" panose="020B0502040204020203" pitchFamily="34" charset="0"/>
              </a:rPr>
              <a:t>Para el </a:t>
            </a:r>
            <a:r>
              <a:rPr lang="es-ES" sz="1800" dirty="0" err="1">
                <a:latin typeface="Segoe UI Light" panose="020B0502040204020203" pitchFamily="34" charset="0"/>
                <a:cs typeface="Segoe UI Light" panose="020B0502040204020203" pitchFamily="34" charset="0"/>
              </a:rPr>
              <a:t>export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export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class</a:t>
            </a:r>
            <a:r>
              <a:rPr lang="es-ES" sz="1800" dirty="0">
                <a:latin typeface="Segoe UI Light" panose="020B0502040204020203" pitchFamily="34" charset="0"/>
                <a:cs typeface="Segoe UI Light" panose="020B0502040204020203" pitchFamily="34" charset="0"/>
              </a:rPr>
              <a:t> &lt;</a:t>
            </a:r>
            <a:r>
              <a:rPr lang="es-ES" sz="1800" dirty="0" err="1">
                <a:latin typeface="Segoe UI Light" panose="020B0502040204020203" pitchFamily="34" charset="0"/>
                <a:cs typeface="Segoe UI Light" panose="020B0502040204020203" pitchFamily="34" charset="0"/>
              </a:rPr>
              <a:t>classname</a:t>
            </a:r>
            <a:r>
              <a:rPr lang="es-ES" sz="1800" dirty="0">
                <a:latin typeface="Segoe UI Light" panose="020B0502040204020203" pitchFamily="34" charset="0"/>
                <a:cs typeface="Segoe UI Light" panose="020B0502040204020203" pitchFamily="34" charset="0"/>
              </a:rPr>
              <a:t>&gt;</a:t>
            </a:r>
          </a:p>
          <a:p>
            <a:pPr lvl="1"/>
            <a:r>
              <a:rPr lang="es-ES" sz="1800" dirty="0">
                <a:latin typeface="Segoe UI Light" panose="020B0502040204020203" pitchFamily="34" charset="0"/>
                <a:cs typeface="Segoe UI Light" panose="020B0502040204020203" pitchFamily="34" charset="0"/>
              </a:rPr>
              <a:t>Para el </a:t>
            </a:r>
            <a:r>
              <a:rPr lang="es-ES" sz="1800" dirty="0" err="1">
                <a:latin typeface="Segoe UI Light" panose="020B0502040204020203" pitchFamily="34" charset="0"/>
                <a:cs typeface="Segoe UI Light" panose="020B0502040204020203" pitchFamily="34" charset="0"/>
              </a:rPr>
              <a:t>import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import</a:t>
            </a:r>
            <a:r>
              <a:rPr lang="es-ES" sz="1800" dirty="0">
                <a:latin typeface="Segoe UI Light" panose="020B0502040204020203" pitchFamily="34" charset="0"/>
                <a:cs typeface="Segoe UI Light" panose="020B0502040204020203" pitchFamily="34" charset="0"/>
              </a:rPr>
              <a:t> { &lt;</a:t>
            </a:r>
            <a:r>
              <a:rPr lang="es-ES" sz="1800" dirty="0" err="1">
                <a:latin typeface="Segoe UI Light" panose="020B0502040204020203" pitchFamily="34" charset="0"/>
                <a:cs typeface="Segoe UI Light" panose="020B0502040204020203" pitchFamily="34" charset="0"/>
              </a:rPr>
              <a:t>classname</a:t>
            </a:r>
            <a:r>
              <a:rPr lang="es-ES" sz="1800" dirty="0">
                <a:latin typeface="Segoe UI Light" panose="020B0502040204020203" pitchFamily="34" charset="0"/>
                <a:cs typeface="Segoe UI Light" panose="020B0502040204020203" pitchFamily="34" charset="0"/>
              </a:rPr>
              <a:t>&gt; } </a:t>
            </a:r>
            <a:r>
              <a:rPr lang="es-ES" sz="1800" dirty="0" err="1">
                <a:latin typeface="Segoe UI Light" panose="020B0502040204020203" pitchFamily="34" charset="0"/>
                <a:cs typeface="Segoe UI Light" panose="020B0502040204020203" pitchFamily="34" charset="0"/>
              </a:rPr>
              <a:t>from</a:t>
            </a:r>
            <a:r>
              <a:rPr lang="es-ES" sz="1800" dirty="0">
                <a:latin typeface="Segoe UI Light" panose="020B0502040204020203" pitchFamily="34" charset="0"/>
                <a:cs typeface="Segoe UI Light" panose="020B0502040204020203" pitchFamily="34" charset="0"/>
              </a:rPr>
              <a:t> “&lt;</a:t>
            </a:r>
            <a:r>
              <a:rPr lang="es-ES" sz="1800" dirty="0" err="1">
                <a:latin typeface="Segoe UI Light" panose="020B0502040204020203" pitchFamily="34" charset="0"/>
                <a:cs typeface="Segoe UI Light" panose="020B0502040204020203" pitchFamily="34" charset="0"/>
              </a:rPr>
              <a:t>filename</a:t>
            </a:r>
            <a:r>
              <a:rPr lang="es-ES" sz="1800" dirty="0">
                <a:latin typeface="Segoe UI Light" panose="020B0502040204020203" pitchFamily="34" charset="0"/>
                <a:cs typeface="Segoe UI Light" panose="020B0502040204020203" pitchFamily="34" charset="0"/>
              </a:rPr>
              <a:t>”</a:t>
            </a:r>
          </a:p>
          <a:p>
            <a:r>
              <a:rPr lang="es-ES" sz="2200" dirty="0">
                <a:latin typeface="Segoe UI Light" panose="020B0502040204020203" pitchFamily="34" charset="0"/>
                <a:cs typeface="Segoe UI Light" panose="020B0502040204020203" pitchFamily="34" charset="0"/>
              </a:rPr>
              <a:t>Aunque esta sintaxis ha sido aprobada los navegadores no la entienden por lo que tenéis que utilizar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para que os genere el </a:t>
            </a:r>
            <a:r>
              <a:rPr lang="es-ES" sz="2200" dirty="0" err="1">
                <a:latin typeface="Segoe UI Light" panose="020B0502040204020203" pitchFamily="34" charset="0"/>
                <a:cs typeface="Segoe UI Light" panose="020B0502040204020203" pitchFamily="34" charset="0"/>
              </a:rPr>
              <a:t>bundle</a:t>
            </a:r>
            <a:r>
              <a:rPr lang="es-ES" sz="2200" dirty="0">
                <a:latin typeface="Segoe UI Light" panose="020B0502040204020203" pitchFamily="34" charset="0"/>
                <a:cs typeface="Segoe UI Light" panose="020B0502040204020203" pitchFamily="34" charset="0"/>
              </a:rPr>
              <a:t> correspondiente</a:t>
            </a:r>
          </a:p>
        </p:txBody>
      </p:sp>
    </p:spTree>
    <p:extLst>
      <p:ext uri="{BB962C8B-B14F-4D97-AF65-F5344CB8AC3E}">
        <p14:creationId xmlns:p14="http://schemas.microsoft.com/office/powerpoint/2010/main" val="2477737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Transpilar</a:t>
            </a:r>
            <a:r>
              <a:rPr lang="es-ES" dirty="0"/>
              <a:t> a ES5</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El código generado en el ejercicio anterior ha sido “bundeado” correctamente por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pero ese código es ECMA6 y por lo tanto muchos de navegadores no lo entenderán. El siguiente </a:t>
            </a:r>
            <a:r>
              <a:rPr lang="es-ES" sz="2200" dirty="0" err="1">
                <a:latin typeface="Segoe UI Light" panose="020B0502040204020203" pitchFamily="34" charset="0"/>
                <a:cs typeface="Segoe UI Light" panose="020B0502040204020203" pitchFamily="34" charset="0"/>
              </a:rPr>
              <a:t>ejercico</a:t>
            </a:r>
            <a:r>
              <a:rPr lang="es-ES" sz="2200" dirty="0">
                <a:latin typeface="Segoe UI Light" panose="020B0502040204020203" pitchFamily="34" charset="0"/>
                <a:cs typeface="Segoe UI Light" panose="020B0502040204020203" pitchFamily="34" charset="0"/>
              </a:rPr>
              <a:t> consiste en “convencer” a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para que nos lo transforme a ES5 y para ello utilizaremos babel</a:t>
            </a:r>
          </a:p>
          <a:p>
            <a:r>
              <a:rPr lang="es-ES" sz="2200" dirty="0">
                <a:latin typeface="Segoe UI Light" panose="020B0502040204020203" pitchFamily="34" charset="0"/>
                <a:cs typeface="Segoe UI Light" panose="020B0502040204020203" pitchFamily="34" charset="0"/>
              </a:rPr>
              <a:t>Aquí podéis encontrar las instrucciones http://babeljs.io/docs/setup/#installation</a:t>
            </a:r>
          </a:p>
          <a:p>
            <a:endParaRPr lang="es-ES" dirty="0"/>
          </a:p>
        </p:txBody>
      </p:sp>
    </p:spTree>
    <p:extLst>
      <p:ext uri="{BB962C8B-B14F-4D97-AF65-F5344CB8AC3E}">
        <p14:creationId xmlns:p14="http://schemas.microsoft.com/office/powerpoint/2010/main" val="108746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761"/>
            <a:ext cx="10515600" cy="985520"/>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kern="1200">
                <a:solidFill>
                  <a:srgbClr val="C00000"/>
                </a:solidFill>
                <a:latin typeface="Calibri Light" panose="020F0302020204030204" pitchFamily="34" charset="0"/>
                <a:ea typeface="+mj-ea"/>
                <a:cs typeface="Segoe UI Light" panose="020B0502040204020203" pitchFamily="34" charset="0"/>
              </a:defRPr>
            </a:lvl1pPr>
          </a:lstStyle>
          <a:p>
            <a:r>
              <a:rPr lang="es-ES" dirty="0" err="1"/>
              <a:t>Typescript</a:t>
            </a:r>
            <a:endParaRPr lang="es-ES" dirty="0"/>
          </a:p>
        </p:txBody>
      </p:sp>
      <p:sp>
        <p:nvSpPr>
          <p:cNvPr id="5" name="Content Placeholder 1"/>
          <p:cNvSpPr txBox="1">
            <a:spLocks/>
          </p:cNvSpPr>
          <p:nvPr/>
        </p:nvSpPr>
        <p:spPr>
          <a:xfrm>
            <a:off x="838200" y="1442720"/>
            <a:ext cx="10515600" cy="47374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Arial" panose="020B0604020202020204" pitchFamily="34" charset="0"/>
              <a:buChar char="•"/>
            </a:pPr>
            <a:r>
              <a:rPr lang="es-ES" sz="1400" dirty="0" err="1">
                <a:latin typeface="Segoe UI Light" panose="020B0502040204020203" pitchFamily="34" charset="0"/>
                <a:cs typeface="Segoe UI Light" panose="020B0502040204020203" pitchFamily="34" charset="0"/>
              </a:rPr>
              <a:t>Typescript</a:t>
            </a:r>
            <a:r>
              <a:rPr lang="es-ES" sz="1400" dirty="0">
                <a:latin typeface="Segoe UI Light" panose="020B0502040204020203" pitchFamily="34" charset="0"/>
                <a:cs typeface="Segoe UI Light" panose="020B0502040204020203" pitchFamily="34" charset="0"/>
              </a:rPr>
              <a:t> es un </a:t>
            </a:r>
            <a:r>
              <a:rPr lang="es-ES" sz="1400" dirty="0" err="1">
                <a:latin typeface="Segoe UI Light" panose="020B0502040204020203" pitchFamily="34" charset="0"/>
                <a:cs typeface="Segoe UI Light" panose="020B0502040204020203" pitchFamily="34" charset="0"/>
              </a:rPr>
              <a:t>superset</a:t>
            </a:r>
            <a:r>
              <a:rPr lang="es-ES" sz="1400" dirty="0">
                <a:latin typeface="Segoe UI Light" panose="020B0502040204020203" pitchFamily="34" charset="0"/>
                <a:cs typeface="Segoe UI Light" panose="020B0502040204020203" pitchFamily="34" charset="0"/>
              </a:rPr>
              <a:t> </a:t>
            </a:r>
            <a:r>
              <a:rPr lang="es-ES" sz="1400" dirty="0" err="1">
                <a:latin typeface="Segoe UI Light" panose="020B0502040204020203" pitchFamily="34" charset="0"/>
                <a:cs typeface="Segoe UI Light" panose="020B0502040204020203" pitchFamily="34" charset="0"/>
              </a:rPr>
              <a:t>tipado</a:t>
            </a:r>
            <a:r>
              <a:rPr lang="es-ES" sz="1400" dirty="0">
                <a:latin typeface="Segoe UI Light" panose="020B0502040204020203" pitchFamily="34" charset="0"/>
                <a:cs typeface="Segoe UI Light" panose="020B0502040204020203" pitchFamily="34" charset="0"/>
              </a:rPr>
              <a:t> de </a:t>
            </a:r>
            <a:r>
              <a:rPr lang="es-ES" sz="1400" dirty="0" err="1">
                <a:latin typeface="Segoe UI Light" panose="020B0502040204020203" pitchFamily="34" charset="0"/>
                <a:cs typeface="Segoe UI Light" panose="020B0502040204020203" pitchFamily="34" charset="0"/>
              </a:rPr>
              <a:t>javascript</a:t>
            </a:r>
            <a:r>
              <a:rPr lang="es-ES" sz="1400" dirty="0">
                <a:latin typeface="Segoe UI Light" panose="020B0502040204020203" pitchFamily="34" charset="0"/>
                <a:cs typeface="Segoe UI Light" panose="020B0502040204020203" pitchFamily="34" charset="0"/>
              </a:rPr>
              <a:t> que compila en </a:t>
            </a:r>
            <a:r>
              <a:rPr lang="es-ES" sz="1400" dirty="0" err="1">
                <a:latin typeface="Segoe UI Light" panose="020B0502040204020203" pitchFamily="34" charset="0"/>
                <a:cs typeface="Segoe UI Light" panose="020B0502040204020203" pitchFamily="34" charset="0"/>
              </a:rPr>
              <a:t>Javascript</a:t>
            </a:r>
            <a:r>
              <a:rPr lang="es-ES" sz="1400" dirty="0">
                <a:latin typeface="Segoe UI Light" panose="020B0502040204020203" pitchFamily="34" charset="0"/>
                <a:cs typeface="Segoe UI Light" panose="020B0502040204020203" pitchFamily="34" charset="0"/>
              </a:rPr>
              <a:t> plano</a:t>
            </a:r>
          </a:p>
          <a:p>
            <a:pPr marL="228600" indent="-228600" algn="l">
              <a:buFont typeface="Arial" panose="020B0604020202020204" pitchFamily="34" charset="0"/>
              <a:buChar char="•"/>
            </a:pPr>
            <a:r>
              <a:rPr lang="es-ES" sz="1400" dirty="0" err="1">
                <a:latin typeface="Segoe UI Light" panose="020B0502040204020203" pitchFamily="34" charset="0"/>
                <a:cs typeface="Segoe UI Light" panose="020B0502040204020203" pitchFamily="34" charset="0"/>
              </a:rPr>
              <a:t>Typescript</a:t>
            </a:r>
            <a:r>
              <a:rPr lang="es-ES" sz="1400" dirty="0">
                <a:latin typeface="Segoe UI Light" panose="020B0502040204020203" pitchFamily="34" charset="0"/>
                <a:cs typeface="Segoe UI Light" panose="020B0502040204020203" pitchFamily="34" charset="0"/>
              </a:rPr>
              <a:t> nos proporciona </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mecanismos de detección de errores que </a:t>
            </a:r>
            <a:r>
              <a:rPr lang="es-ES" sz="1200" dirty="0" err="1">
                <a:latin typeface="Segoe UI Light" panose="020B0502040204020203" pitchFamily="34" charset="0"/>
                <a:cs typeface="Segoe UI Light" panose="020B0502040204020203" pitchFamily="34" charset="0"/>
              </a:rPr>
              <a:t>javascript</a:t>
            </a:r>
            <a:r>
              <a:rPr lang="es-ES" sz="1200" dirty="0">
                <a:latin typeface="Segoe UI Light" panose="020B0502040204020203" pitchFamily="34" charset="0"/>
                <a:cs typeface="Segoe UI Light" panose="020B0502040204020203" pitchFamily="34" charset="0"/>
              </a:rPr>
              <a:t> no puede darnos al ser débilmente </a:t>
            </a:r>
            <a:r>
              <a:rPr lang="es-ES" sz="1200" dirty="0" err="1">
                <a:latin typeface="Segoe UI Light" panose="020B0502040204020203" pitchFamily="34" charset="0"/>
                <a:cs typeface="Segoe UI Light" panose="020B0502040204020203" pitchFamily="34" charset="0"/>
              </a:rPr>
              <a:t>tipados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mecanismos para que nuestras herramientas de codificación y refactorización sean mas potentes</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Algunas de las características que veremos en este curso son</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Anotaciones de tipo</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Interfaces</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Tipos </a:t>
            </a:r>
            <a:r>
              <a:rPr lang="es-ES" sz="1200" dirty="0" err="1">
                <a:latin typeface="Segoe UI Light" panose="020B0502040204020203" pitchFamily="34" charset="0"/>
                <a:cs typeface="Segoe UI Light" panose="020B0502040204020203" pitchFamily="34" charset="0"/>
              </a:rPr>
              <a:t>genericos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herencia</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Otras por nombrar algunas que tiene y no veremos son</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Funciones sobrecargadas</a:t>
            </a: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Union</a:t>
            </a:r>
            <a:r>
              <a:rPr lang="es-ES" sz="1200" dirty="0">
                <a:latin typeface="Segoe UI Light" panose="020B0502040204020203" pitchFamily="34" charset="0"/>
                <a:cs typeface="Segoe UI Light" panose="020B0502040204020203" pitchFamily="34" charset="0"/>
              </a:rPr>
              <a:t> </a:t>
            </a:r>
            <a:r>
              <a:rPr lang="es-ES" sz="1200" dirty="0" err="1">
                <a:latin typeface="Segoe UI Light" panose="020B0502040204020203" pitchFamily="34" charset="0"/>
                <a:cs typeface="Segoe UI Light" panose="020B0502040204020203" pitchFamily="34" charset="0"/>
              </a:rPr>
              <a:t>types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Mixings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Enumerables</a:t>
            </a:r>
            <a:endParaRPr lang="es-ES" sz="1200" dirty="0">
              <a:latin typeface="Segoe UI Light" panose="020B0502040204020203" pitchFamily="34" charset="0"/>
              <a:cs typeface="Segoe UI Light" panose="020B0502040204020203" pitchFamily="34" charset="0"/>
            </a:endParaRP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https://www.typescriptlang.org/docs/tutorial.html</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https://www.sitepen.com/blog/2013/12/31/definitive-guide-to-typescript/</a:t>
            </a:r>
          </a:p>
          <a:p>
            <a:pPr marL="742950" lvl="1"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s-ES" sz="1800" dirty="0"/>
          </a:p>
          <a:p>
            <a:endParaRPr lang="es-ES" sz="1800" dirty="0"/>
          </a:p>
          <a:p>
            <a:pPr lvl="1"/>
            <a:endParaRPr lang="es-ES" sz="1600" dirty="0"/>
          </a:p>
          <a:p>
            <a:pPr lvl="2"/>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1465982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Diferencias ecma6 </a:t>
            </a:r>
            <a:r>
              <a:rPr lang="es-ES" dirty="0" err="1"/>
              <a:t>typescript</a:t>
            </a:r>
            <a:endParaRPr lang="es-ES" dirty="0"/>
          </a:p>
        </p:txBody>
      </p:sp>
      <p:sp>
        <p:nvSpPr>
          <p:cNvPr id="3" name="Marcador de contenido 2"/>
          <p:cNvSpPr>
            <a:spLocks noGrp="1"/>
          </p:cNvSpPr>
          <p:nvPr>
            <p:ph idx="1"/>
          </p:nvPr>
        </p:nvSpPr>
        <p:spPr/>
        <p:txBody>
          <a:bodyPr/>
          <a:lstStyle/>
          <a:p>
            <a:r>
              <a:rPr lang="es-ES" sz="2200" dirty="0"/>
              <a:t>Hasta ahora hemos trabajado en ECMA6 ahora vamos a pasar a trabajar en </a:t>
            </a:r>
            <a:r>
              <a:rPr lang="es-ES" sz="2200" dirty="0" err="1"/>
              <a:t>typescript</a:t>
            </a:r>
            <a:r>
              <a:rPr lang="es-ES" sz="2200" dirty="0"/>
              <a:t>. Y para ver que cambia vamos a ir a la web </a:t>
            </a:r>
            <a:r>
              <a:rPr lang="es-ES" sz="2200" dirty="0">
                <a:hlinkClick r:id="rId3"/>
              </a:rPr>
              <a:t>https://www.typescriptlang.org/play/index.html</a:t>
            </a:r>
            <a:r>
              <a:rPr lang="es-ES" sz="2200" dirty="0"/>
              <a:t> donde vamos a transformar el archivo car.js a </a:t>
            </a:r>
            <a:r>
              <a:rPr lang="es-ES" sz="2200" dirty="0" err="1"/>
              <a:t>typescript</a:t>
            </a:r>
            <a:endParaRPr lang="es-ES" sz="2200" dirty="0"/>
          </a:p>
          <a:p>
            <a:r>
              <a:rPr lang="es-ES" sz="2200" dirty="0"/>
              <a:t>A continuación hacer lo mismo con </a:t>
            </a:r>
            <a:r>
              <a:rPr lang="es-ES" sz="2200" dirty="0" err="1"/>
              <a:t>racecar</a:t>
            </a:r>
            <a:r>
              <a:rPr lang="es-ES" sz="2200" dirty="0"/>
              <a:t> y </a:t>
            </a:r>
            <a:r>
              <a:rPr lang="es-ES" sz="2200" dirty="0" err="1"/>
              <a:t>index</a:t>
            </a:r>
            <a:r>
              <a:rPr lang="es-ES" sz="2200" dirty="0"/>
              <a:t>. Los </a:t>
            </a:r>
            <a:r>
              <a:rPr lang="es-ES" sz="2200" dirty="0" err="1"/>
              <a:t>imports</a:t>
            </a:r>
            <a:r>
              <a:rPr lang="es-ES" sz="2200" dirty="0"/>
              <a:t> y los </a:t>
            </a:r>
            <a:r>
              <a:rPr lang="es-ES" sz="2200" dirty="0" err="1"/>
              <a:t>exports</a:t>
            </a:r>
            <a:r>
              <a:rPr lang="es-ES" sz="2200" dirty="0"/>
              <a:t> mejor que los quitéis y ya los </a:t>
            </a:r>
            <a:r>
              <a:rPr lang="es-ES" sz="2200" dirty="0" err="1"/>
              <a:t>volvermos</a:t>
            </a:r>
            <a:r>
              <a:rPr lang="es-ES" sz="2200" dirty="0"/>
              <a:t> a poner luego cuando traslademos el código en </a:t>
            </a:r>
            <a:r>
              <a:rPr lang="es-ES" sz="2200" dirty="0" err="1"/>
              <a:t>typescript</a:t>
            </a:r>
            <a:r>
              <a:rPr lang="es-ES" sz="2200" dirty="0"/>
              <a:t> a los archivos</a:t>
            </a:r>
          </a:p>
        </p:txBody>
      </p:sp>
    </p:spTree>
    <p:extLst>
      <p:ext uri="{BB962C8B-B14F-4D97-AF65-F5344CB8AC3E}">
        <p14:creationId xmlns:p14="http://schemas.microsoft.com/office/powerpoint/2010/main" val="891405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Interfaces</a:t>
            </a:r>
          </a:p>
        </p:txBody>
      </p:sp>
      <p:sp>
        <p:nvSpPr>
          <p:cNvPr id="3" name="Marcador de contenido 2"/>
          <p:cNvSpPr>
            <a:spLocks noGrp="1"/>
          </p:cNvSpPr>
          <p:nvPr>
            <p:ph idx="1"/>
          </p:nvPr>
        </p:nvSpPr>
        <p:spPr/>
        <p:txBody>
          <a:bodyPr/>
          <a:lstStyle/>
          <a:p>
            <a:r>
              <a:rPr lang="es-ES" dirty="0"/>
              <a:t>Personalmente lo que mas he echado a faltar en </a:t>
            </a:r>
            <a:r>
              <a:rPr lang="es-ES" dirty="0" err="1"/>
              <a:t>javascript</a:t>
            </a:r>
            <a:r>
              <a:rPr lang="es-ES" dirty="0"/>
              <a:t> después de venir de trabajar varios años en </a:t>
            </a:r>
            <a:r>
              <a:rPr lang="es-ES" dirty="0" err="1"/>
              <a:t>backend</a:t>
            </a:r>
            <a:r>
              <a:rPr lang="es-ES" dirty="0"/>
              <a:t> y </a:t>
            </a:r>
            <a:r>
              <a:rPr lang="es-ES" dirty="0" err="1"/>
              <a:t>c#</a:t>
            </a:r>
            <a:r>
              <a:rPr lang="es-ES" dirty="0"/>
              <a:t> son las interfaces. Trabajando en </a:t>
            </a:r>
            <a:r>
              <a:rPr lang="es-ES" dirty="0" err="1"/>
              <a:t>backend</a:t>
            </a:r>
            <a:r>
              <a:rPr lang="es-ES" dirty="0"/>
              <a:t> te acostumbrar a usarlas para todo y luego cuando llegas a </a:t>
            </a:r>
            <a:r>
              <a:rPr lang="es-ES" dirty="0" err="1"/>
              <a:t>javascript</a:t>
            </a:r>
            <a:r>
              <a:rPr lang="es-ES" dirty="0"/>
              <a:t> y no las ves es como si hubieses perdido un viejo amigo ;-)</a:t>
            </a:r>
          </a:p>
          <a:p>
            <a:r>
              <a:rPr lang="es-ES" dirty="0"/>
              <a:t>El siguiente ejercicio que se propone es que ahora la promesa que nos devuelve </a:t>
            </a:r>
            <a:r>
              <a:rPr lang="es-ES" dirty="0" err="1"/>
              <a:t>aTodoGas</a:t>
            </a:r>
            <a:r>
              <a:rPr lang="es-ES" dirty="0"/>
              <a:t> sea una interfaz que solo tenga las propiedades </a:t>
            </a:r>
            <a:r>
              <a:rPr lang="es-ES" dirty="0" err="1"/>
              <a:t>make</a:t>
            </a:r>
            <a:r>
              <a:rPr lang="es-ES" dirty="0"/>
              <a:t> y </a:t>
            </a:r>
            <a:r>
              <a:rPr lang="es-ES" dirty="0" err="1"/>
              <a:t>currentSpeed</a:t>
            </a:r>
            <a:endParaRPr lang="es-ES" dirty="0"/>
          </a:p>
          <a:p>
            <a:r>
              <a:rPr lang="es-ES" dirty="0"/>
              <a:t>Aquí podéis encontrar ayuda https://www.typescriptlang.org/docs/handbook/interfaces.html</a:t>
            </a:r>
          </a:p>
        </p:txBody>
      </p:sp>
    </p:spTree>
    <p:extLst>
      <p:ext uri="{BB962C8B-B14F-4D97-AF65-F5344CB8AC3E}">
        <p14:creationId xmlns:p14="http://schemas.microsoft.com/office/powerpoint/2010/main" val="423822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r>
              <a:rPr lang="es-ES" dirty="0"/>
              <a:t>. </a:t>
            </a:r>
            <a:r>
              <a:rPr lang="es-ES" dirty="0" err="1"/>
              <a:t>Typescript</a:t>
            </a:r>
            <a:endParaRPr lang="es-ES" dirty="0"/>
          </a:p>
        </p:txBody>
      </p:sp>
      <p:sp>
        <p:nvSpPr>
          <p:cNvPr id="3" name="Marcador de contenido 2"/>
          <p:cNvSpPr>
            <a:spLocks noGrp="1"/>
          </p:cNvSpPr>
          <p:nvPr>
            <p:ph idx="1"/>
          </p:nvPr>
        </p:nvSpPr>
        <p:spPr/>
        <p:txBody>
          <a:bodyPr/>
          <a:lstStyle/>
          <a:p>
            <a:r>
              <a:rPr lang="es-ES" dirty="0"/>
              <a:t>Vamos a volver a nuestro entorno de desarrollo copiamos el programa con el que hemos estado jugando en tres archivos </a:t>
            </a:r>
            <a:r>
              <a:rPr lang="es-ES" dirty="0" err="1"/>
              <a:t>car.ts</a:t>
            </a:r>
            <a:r>
              <a:rPr lang="es-ES" dirty="0"/>
              <a:t>, </a:t>
            </a:r>
            <a:r>
              <a:rPr lang="es-ES" dirty="0" err="1"/>
              <a:t>raceCar.ts</a:t>
            </a:r>
            <a:r>
              <a:rPr lang="es-ES" dirty="0"/>
              <a:t>, </a:t>
            </a:r>
            <a:r>
              <a:rPr lang="es-ES" dirty="0" err="1"/>
              <a:t>index.ts</a:t>
            </a:r>
            <a:endParaRPr lang="es-ES" dirty="0"/>
          </a:p>
          <a:p>
            <a:r>
              <a:rPr lang="es-ES" dirty="0"/>
              <a:t>Y </a:t>
            </a:r>
            <a:r>
              <a:rPr lang="es-ES" dirty="0" err="1"/>
              <a:t>acontinuación</a:t>
            </a:r>
            <a:r>
              <a:rPr lang="es-ES" dirty="0"/>
              <a:t> haremos que </a:t>
            </a:r>
            <a:r>
              <a:rPr lang="es-ES" dirty="0" err="1"/>
              <a:t>webpack</a:t>
            </a:r>
            <a:r>
              <a:rPr lang="es-ES" dirty="0"/>
              <a:t> entienda </a:t>
            </a:r>
            <a:r>
              <a:rPr lang="es-ES" dirty="0" err="1"/>
              <a:t>typescript</a:t>
            </a:r>
            <a:r>
              <a:rPr lang="es-ES" dirty="0"/>
              <a:t> </a:t>
            </a:r>
          </a:p>
          <a:p>
            <a:r>
              <a:rPr lang="es-ES" dirty="0"/>
              <a:t>Aquí </a:t>
            </a:r>
            <a:r>
              <a:rPr lang="es-ES" dirty="0" err="1"/>
              <a:t>encontareis</a:t>
            </a:r>
            <a:r>
              <a:rPr lang="es-ES" dirty="0"/>
              <a:t> instrucciones detalladas de configuración </a:t>
            </a:r>
            <a:r>
              <a:rPr lang="es-ES" dirty="0">
                <a:hlinkClick r:id="rId3"/>
              </a:rPr>
              <a:t>http://david-barreto.com/configuring-webpack-with-typescript/</a:t>
            </a:r>
            <a:endParaRPr lang="es-ES" dirty="0"/>
          </a:p>
          <a:p>
            <a:r>
              <a:rPr lang="es-ES" dirty="0"/>
              <a:t>Pero básicamente </a:t>
            </a:r>
          </a:p>
          <a:p>
            <a:pPr lvl="1"/>
            <a:r>
              <a:rPr lang="es-ES" dirty="0"/>
              <a:t>Instalar </a:t>
            </a:r>
            <a:r>
              <a:rPr lang="es-ES" dirty="0" err="1"/>
              <a:t>awesomeTypescript</a:t>
            </a:r>
            <a:endParaRPr lang="es-ES" dirty="0"/>
          </a:p>
          <a:p>
            <a:pPr lvl="1"/>
            <a:r>
              <a:rPr lang="es-ES" dirty="0"/>
              <a:t>Configurar </a:t>
            </a:r>
            <a:r>
              <a:rPr lang="es-ES" dirty="0" err="1"/>
              <a:t>tsconfig</a:t>
            </a:r>
            <a:endParaRPr lang="es-ES" dirty="0"/>
          </a:p>
          <a:p>
            <a:pPr lvl="1"/>
            <a:r>
              <a:rPr lang="es-ES" dirty="0"/>
              <a:t>Configurar webpack.config.js</a:t>
            </a:r>
          </a:p>
        </p:txBody>
      </p:sp>
    </p:spTree>
    <p:extLst>
      <p:ext uri="{BB962C8B-B14F-4D97-AF65-F5344CB8AC3E}">
        <p14:creationId xmlns:p14="http://schemas.microsoft.com/office/powerpoint/2010/main" val="397094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p:cNvSpPr/>
          <p:nvPr/>
        </p:nvSpPr>
        <p:spPr>
          <a:xfrm>
            <a:off x="1385455" y="1650199"/>
            <a:ext cx="9992590" cy="2462213"/>
          </a:xfrm>
          <a:prstGeom prst="rect">
            <a:avLst/>
          </a:prstGeom>
        </p:spPr>
        <p:txBody>
          <a:bodyPr wrap="square">
            <a:spAutoFit/>
          </a:bodyPr>
          <a:lstStyle/>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Este curso ha sido planteado con dos objetivos</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Que tengáis una visión global del desarrollo web, una idea de las herramientas que se utilizan y porque</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Una introducción gradual a ES6 y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Cuando vienes de ES5 y te sumerges en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llega un momento en que no sabes si lo que estas haciendo es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o ES6.</a:t>
            </a:r>
          </a:p>
          <a:p>
            <a:pPr marL="342900" indent="-342900">
              <a:buFont typeface="Arial" panose="020B0604020202020204" pitchFamily="34" charset="0"/>
              <a:buChar char="•"/>
            </a:pPr>
            <a:endParaRPr lang="es-E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1530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1. </a:t>
            </a:r>
            <a:r>
              <a:rPr lang="es-ES" dirty="0" err="1"/>
              <a:t>Rxjs</a:t>
            </a:r>
            <a:endParaRPr lang="es-ES" dirty="0"/>
          </a:p>
        </p:txBody>
      </p:sp>
      <p:sp>
        <p:nvSpPr>
          <p:cNvPr id="4" name="CuadroTexto 3"/>
          <p:cNvSpPr txBox="1"/>
          <p:nvPr/>
        </p:nvSpPr>
        <p:spPr>
          <a:xfrm>
            <a:off x="838200" y="1690688"/>
            <a:ext cx="9906000" cy="4031873"/>
          </a:xfrm>
          <a:prstGeom prst="rect">
            <a:avLst/>
          </a:prstGeom>
          <a:noFill/>
        </p:spPr>
        <p:txBody>
          <a:bodyPr wrap="square" rtlCol="0">
            <a:spAutoFit/>
          </a:bodyPr>
          <a:lstStyle/>
          <a:p>
            <a:pPr marL="342900" indent="-342900">
              <a:buFont typeface="Arial" panose="020B0604020202020204" pitchFamily="34" charset="0"/>
              <a:buChar char="•"/>
            </a:pPr>
            <a:r>
              <a:rPr lang="es-ES" sz="2200" dirty="0" err="1">
                <a:latin typeface="Segoe UI Light" panose="020B0502040204020203" pitchFamily="34" charset="0"/>
                <a:cs typeface="Segoe UI Light" panose="020B0502040204020203" pitchFamily="34" charset="0"/>
              </a:rPr>
              <a:t>Rxjs</a:t>
            </a:r>
            <a:r>
              <a:rPr lang="es-ES" sz="2200" dirty="0">
                <a:latin typeface="Segoe UI Light" panose="020B0502040204020203" pitchFamily="34" charset="0"/>
                <a:cs typeface="Segoe UI Light" panose="020B0502040204020203" pitchFamily="34" charset="0"/>
              </a:rPr>
              <a:t>. Es una librería que nos permite trabajar con un estilo de programación llamado Reactive </a:t>
            </a:r>
            <a:r>
              <a:rPr lang="es-ES" sz="2200" dirty="0" err="1">
                <a:latin typeface="Segoe UI Light" panose="020B0502040204020203" pitchFamily="34" charset="0"/>
                <a:cs typeface="Segoe UI Light" panose="020B0502040204020203" pitchFamily="34" charset="0"/>
              </a:rPr>
              <a:t>Programming</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Reactive </a:t>
            </a:r>
            <a:r>
              <a:rPr lang="es-ES" sz="2200" dirty="0" err="1">
                <a:latin typeface="Segoe UI Light" panose="020B0502040204020203" pitchFamily="34" charset="0"/>
                <a:cs typeface="Segoe UI Light" panose="020B0502040204020203" pitchFamily="34" charset="0"/>
              </a:rPr>
              <a:t>Programming</a:t>
            </a:r>
            <a:r>
              <a:rPr lang="es-ES" sz="2200" dirty="0">
                <a:latin typeface="Segoe UI Light" panose="020B0502040204020203" pitchFamily="34" charset="0"/>
                <a:cs typeface="Segoe UI Light" panose="020B0502040204020203" pitchFamily="34" charset="0"/>
              </a:rPr>
              <a:t>: Básicamente con reactive </a:t>
            </a:r>
            <a:r>
              <a:rPr lang="es-ES" sz="2200" dirty="0" err="1">
                <a:latin typeface="Segoe UI Light" panose="020B0502040204020203" pitchFamily="34" charset="0"/>
                <a:cs typeface="Segoe UI Light" panose="020B0502040204020203" pitchFamily="34" charset="0"/>
              </a:rPr>
              <a:t>programming</a:t>
            </a:r>
            <a:r>
              <a:rPr lang="es-ES" sz="2200" dirty="0">
                <a:latin typeface="Segoe UI Light" panose="020B0502040204020203" pitchFamily="34" charset="0"/>
                <a:cs typeface="Segoe UI Light" panose="020B0502040204020203" pitchFamily="34" charset="0"/>
              </a:rPr>
              <a:t> conceptualizamos “todo” como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Tenemos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de datos que pueden venir de una llamada </a:t>
            </a:r>
            <a:r>
              <a:rPr lang="es-ES" sz="2200" dirty="0" err="1">
                <a:latin typeface="Segoe UI Light" panose="020B0502040204020203" pitchFamily="34" charset="0"/>
                <a:cs typeface="Segoe UI Light" panose="020B0502040204020203" pitchFamily="34" charset="0"/>
              </a:rPr>
              <a:t>ajax</a:t>
            </a:r>
            <a:r>
              <a:rPr lang="es-ES" sz="2200" dirty="0">
                <a:latin typeface="Segoe UI Light" panose="020B0502040204020203" pitchFamily="34" charset="0"/>
                <a:cs typeface="Segoe UI Light" panose="020B0502040204020203" pitchFamily="34" charset="0"/>
              </a:rPr>
              <a:t>, y también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de eventos que pueden venir de un </a:t>
            </a:r>
            <a:r>
              <a:rPr lang="es-ES" sz="2200" dirty="0" err="1">
                <a:latin typeface="Segoe UI Light" panose="020B0502040204020203" pitchFamily="34" charset="0"/>
                <a:cs typeface="Segoe UI Light" panose="020B0502040204020203" pitchFamily="34" charset="0"/>
              </a:rPr>
              <a:t>boton</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Recursos</a:t>
            </a:r>
          </a:p>
          <a:p>
            <a:pPr marL="800100" lvl="2"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hlinkClick r:id="rId3"/>
              </a:rPr>
              <a:t>https://medium.com/@andrestaltz/2-minute-introduction-to-rx-24c8ca793877#.vh6bk02vw</a:t>
            </a:r>
            <a:endParaRPr lang="es-ES" sz="2200" dirty="0">
              <a:latin typeface="Segoe UI Light" panose="020B0502040204020203" pitchFamily="34" charset="0"/>
              <a:cs typeface="Segoe UI Light" panose="020B0502040204020203" pitchFamily="34" charset="0"/>
            </a:endParaRPr>
          </a:p>
          <a:p>
            <a:pPr marL="800100" lvl="2"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https://gist.github.com/staltz/868e7e9bc2a7b8c1f754</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74673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a:t>
            </a:r>
          </a:p>
        </p:txBody>
      </p:sp>
      <p:sp>
        <p:nvSpPr>
          <p:cNvPr id="3" name="Marcador de contenido 2"/>
          <p:cNvSpPr>
            <a:spLocks noGrp="1"/>
          </p:cNvSpPr>
          <p:nvPr>
            <p:ph idx="1"/>
          </p:nvPr>
        </p:nvSpPr>
        <p:spPr>
          <a:xfrm>
            <a:off x="838200" y="4448129"/>
            <a:ext cx="10515600" cy="1069704"/>
          </a:xfrm>
        </p:spPr>
        <p:txBody>
          <a:bodyPr/>
          <a:lstStyle/>
          <a:p>
            <a:r>
              <a:rPr lang="es-ES" dirty="0"/>
              <a:t>Por que todo esto?</a:t>
            </a:r>
          </a:p>
          <a:p>
            <a:r>
              <a:rPr lang="es-ES" dirty="0"/>
              <a:t>Si hace unos años solo se necesitaba un editor de texto para hacer tu </a:t>
            </a:r>
            <a:r>
              <a:rPr lang="es-ES" dirty="0" err="1"/>
              <a:t>js</a:t>
            </a:r>
            <a:r>
              <a:rPr lang="es-ES" dirty="0"/>
              <a:t> y tu </a:t>
            </a:r>
            <a:r>
              <a:rPr lang="es-ES" dirty="0" err="1"/>
              <a:t>html</a:t>
            </a:r>
            <a:endParaRPr lang="es-ES" dirty="0"/>
          </a:p>
          <a:p>
            <a:r>
              <a:rPr lang="es-ES" dirty="0"/>
              <a:t>Se les ha ido un poco la perola?</a:t>
            </a:r>
          </a:p>
          <a:p>
            <a:endParaRPr lang="es-ES" dirty="0"/>
          </a:p>
          <a:p>
            <a:endParaRPr lang="es-ES" dirty="0"/>
          </a:p>
          <a:p>
            <a:endParaRPr lang="es-ES" dirty="0"/>
          </a:p>
        </p:txBody>
      </p:sp>
      <p:grpSp>
        <p:nvGrpSpPr>
          <p:cNvPr id="9" name="Grupo 8"/>
          <p:cNvGrpSpPr/>
          <p:nvPr/>
        </p:nvGrpSpPr>
        <p:grpSpPr>
          <a:xfrm>
            <a:off x="1451989" y="1366021"/>
            <a:ext cx="8006971" cy="2860540"/>
            <a:chOff x="1451989" y="1366020"/>
            <a:chExt cx="8639138" cy="3602357"/>
          </a:xfrm>
        </p:grpSpPr>
        <p:pic>
          <p:nvPicPr>
            <p:cNvPr id="1040" name="Picture 1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774" y="2860560"/>
              <a:ext cx="2207353" cy="797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262" y="3292953"/>
              <a:ext cx="1056788" cy="1225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123" y="3658049"/>
              <a:ext cx="1720966" cy="860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s://carlosazaustre.es/blog/content/images/2015/02/square_odd9l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19456" y="1983883"/>
              <a:ext cx="1121896" cy="1121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8458" y="2567999"/>
              <a:ext cx="1215331" cy="1287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6335" y="1590726"/>
              <a:ext cx="1808248" cy="1808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dn-images-1.medium.com/max/2000/1*A-_KrEvMuiH7dlwshFw5a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49334" y="1583541"/>
              <a:ext cx="1246666" cy="8135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7441" y="3398973"/>
              <a:ext cx="1386358" cy="13863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5629" y="1634814"/>
              <a:ext cx="11430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n relacionad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97063" y="3667340"/>
              <a:ext cx="1742407" cy="9725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n relaciona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2856" y="3920683"/>
              <a:ext cx="1661664" cy="10476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ypeScri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0821" y="3211902"/>
              <a:ext cx="960531" cy="96053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n relaciona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1989" y="1366020"/>
              <a:ext cx="1244062" cy="12440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media02.hongkiat.com/ecmascript-6/ecmascript-6-logo.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40563" y="2579682"/>
              <a:ext cx="1278893" cy="819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504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1. </a:t>
            </a:r>
            <a:r>
              <a:rPr lang="es-ES" dirty="0" err="1"/>
              <a:t>Rxjs</a:t>
            </a:r>
            <a:r>
              <a:rPr lang="es-ES" dirty="0"/>
              <a:t>. Ejercicio</a:t>
            </a:r>
          </a:p>
        </p:txBody>
      </p:sp>
      <p:sp>
        <p:nvSpPr>
          <p:cNvPr id="4" name="CuadroTexto 3"/>
          <p:cNvSpPr txBox="1"/>
          <p:nvPr/>
        </p:nvSpPr>
        <p:spPr>
          <a:xfrm>
            <a:off x="1148080" y="1818640"/>
            <a:ext cx="10088880" cy="4093428"/>
          </a:xfrm>
          <a:prstGeom prst="rect">
            <a:avLst/>
          </a:prstGeom>
          <a:noFill/>
        </p:spPr>
        <p:txBody>
          <a:bodyPr wrap="square" rtlCol="0">
            <a:spAutoFit/>
          </a:bodyPr>
          <a:lstStyle/>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Tenéis un autocomplete básico en </a:t>
            </a:r>
            <a:r>
              <a:rPr lang="es-ES" sz="2000" dirty="0">
                <a:latin typeface="Segoe UI Light" panose="020B0502040204020203" pitchFamily="34" charset="0"/>
                <a:cs typeface="Segoe UI Light" panose="020B0502040204020203" pitchFamily="34" charset="0"/>
                <a:hlinkClick r:id="rId2"/>
              </a:rPr>
              <a:t>http://jsbin.com/zayadefoye/edit?html,js,console,output</a:t>
            </a:r>
            <a:endParaRPr lang="es-ES" sz="2000" dirty="0">
              <a:latin typeface="Segoe UI Light" panose="020B0502040204020203" pitchFamily="34" charset="0"/>
              <a:cs typeface="Segoe UI Light" panose="020B0502040204020203" pitchFamily="34" charset="0"/>
            </a:endParaRP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En el cual a partir de un observable que creamos a partir del </a:t>
            </a:r>
            <a:r>
              <a:rPr lang="es-ES" dirty="0" err="1">
                <a:latin typeface="Segoe UI Light" panose="020B0502040204020203" pitchFamily="34" charset="0"/>
                <a:cs typeface="Segoe UI Light" panose="020B0502040204020203" pitchFamily="34" charset="0"/>
              </a:rPr>
              <a:t>keyUp</a:t>
            </a:r>
            <a:r>
              <a:rPr lang="es-ES" dirty="0">
                <a:latin typeface="Segoe UI Light" panose="020B0502040204020203" pitchFamily="34" charset="0"/>
                <a:cs typeface="Segoe UI Light" panose="020B0502040204020203" pitchFamily="34" charset="0"/>
              </a:rPr>
              <a:t> de las pulsaciones en un input</a:t>
            </a: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Le aplicamos una función de búsqueda en la Wikipedia (Ajax </a:t>
            </a:r>
            <a:r>
              <a:rPr lang="es-ES" dirty="0" err="1">
                <a:latin typeface="Segoe UI Light" panose="020B0502040204020203" pitchFamily="34" charset="0"/>
                <a:cs typeface="Segoe UI Light" panose="020B0502040204020203" pitchFamily="34" charset="0"/>
              </a:rPr>
              <a:t>call</a:t>
            </a:r>
            <a:r>
              <a:rPr lang="es-ES" dirty="0">
                <a:latin typeface="Segoe UI Light" panose="020B0502040204020203" pitchFamily="34" charset="0"/>
                <a:cs typeface="Segoe UI Light" panose="020B0502040204020203" pitchFamily="34" charset="0"/>
              </a:rPr>
              <a:t>)</a:t>
            </a: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Y del observable resultante de la anterior acción nos suscribimos a sus respuestas para escribirlas en una pagina</a:t>
            </a:r>
            <a:endParaRPr lang="es-ES" sz="20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s-ES" sz="20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Modificaciones que se piden:</a:t>
            </a: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el </a:t>
            </a:r>
            <a:r>
              <a:rPr lang="es-ES" dirty="0" err="1">
                <a:latin typeface="Segoe UI Light" panose="020B0502040204020203" pitchFamily="34" charset="0"/>
                <a:cs typeface="Segoe UI Light" panose="020B0502040204020203" pitchFamily="34" charset="0"/>
              </a:rPr>
              <a:t>stream</a:t>
            </a:r>
            <a:r>
              <a:rPr lang="es-ES" dirty="0">
                <a:latin typeface="Segoe UI Light" panose="020B0502040204020203" pitchFamily="34" charset="0"/>
                <a:cs typeface="Segoe UI Light" panose="020B0502040204020203" pitchFamily="34" charset="0"/>
              </a:rPr>
              <a:t> </a:t>
            </a:r>
            <a:r>
              <a:rPr lang="es-ES" dirty="0" err="1">
                <a:latin typeface="Segoe UI Light" panose="020B0502040204020203" pitchFamily="34" charset="0"/>
                <a:cs typeface="Segoe UI Light" panose="020B0502040204020203" pitchFamily="34" charset="0"/>
              </a:rPr>
              <a:t>keyup</a:t>
            </a:r>
            <a:r>
              <a:rPr lang="es-ES" dirty="0">
                <a:latin typeface="Segoe UI Light" panose="020B0502040204020203" pitchFamily="34" charset="0"/>
                <a:cs typeface="Segoe UI Light" panose="020B0502040204020203" pitchFamily="34" charset="0"/>
              </a:rPr>
              <a:t> solo devuelva cuando la longitud del texto entrado sea mayor que 2 </a:t>
            </a: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si escribe y borra no se envíe </a:t>
            </a:r>
          </a:p>
          <a:p>
            <a:pPr marL="800100" lvl="1" indent="-342900">
              <a:buFont typeface="Arial" panose="020B0604020202020204" pitchFamily="34" charset="0"/>
              <a:buChar char="•"/>
            </a:pPr>
            <a:endParaRPr lang="es-ES" dirty="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si se envían dos peticiones y la respuesta primara llegase después de la respuesta de la segunda no la machaque</a:t>
            </a:r>
          </a:p>
        </p:txBody>
      </p:sp>
    </p:spTree>
    <p:extLst>
      <p:ext uri="{BB962C8B-B14F-4D97-AF65-F5344CB8AC3E}">
        <p14:creationId xmlns:p14="http://schemas.microsoft.com/office/powerpoint/2010/main" val="4255341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2. Recursos</a:t>
            </a:r>
          </a:p>
        </p:txBody>
      </p:sp>
      <p:sp>
        <p:nvSpPr>
          <p:cNvPr id="3" name="CuadroTexto 2"/>
          <p:cNvSpPr txBox="1"/>
          <p:nvPr/>
        </p:nvSpPr>
        <p:spPr>
          <a:xfrm>
            <a:off x="132080" y="1971040"/>
            <a:ext cx="9245600" cy="369332"/>
          </a:xfrm>
          <a:prstGeom prst="rect">
            <a:avLst/>
          </a:prstGeom>
          <a:noFill/>
        </p:spPr>
        <p:txBody>
          <a:bodyPr wrap="square" rtlCol="0">
            <a:spAutoFit/>
          </a:bodyPr>
          <a:lstStyle/>
          <a:p>
            <a:pPr marL="457200" lvl="2"/>
            <a:r>
              <a:rPr lang="es-ES" dirty="0">
                <a:latin typeface="Segoe UI Light" panose="020B0502040204020203" pitchFamily="34" charset="0"/>
                <a:cs typeface="Segoe UI Light" panose="020B0502040204020203" pitchFamily="34" charset="0"/>
              </a:rPr>
              <a:t>Este curso lo encontrareis en </a:t>
            </a:r>
            <a:r>
              <a:rPr lang="es-ES" dirty="0">
                <a:latin typeface="Segoe UI Light" panose="020B0502040204020203" pitchFamily="34" charset="0"/>
                <a:cs typeface="Segoe UI Light" panose="020B0502040204020203" pitchFamily="34" charset="0"/>
                <a:hlinkClick r:id="rId2"/>
              </a:rPr>
              <a:t>https://github.com/Robert-Freire/Introduction.git</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84170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3367" y="4344848"/>
            <a:ext cx="6484838" cy="1403934"/>
          </a:xfrm>
          <a:prstGeom prst="rect">
            <a:avLst/>
          </a:prstGeom>
        </p:spPr>
      </p:pic>
      <p:sp>
        <p:nvSpPr>
          <p:cNvPr id="5" name="Text Placeholder 4"/>
          <p:cNvSpPr>
            <a:spLocks noGrp="1"/>
          </p:cNvSpPr>
          <p:nvPr>
            <p:ph type="body" sz="quarter" idx="11"/>
          </p:nvPr>
        </p:nvSpPr>
        <p:spPr>
          <a:xfrm>
            <a:off x="945245" y="3465146"/>
            <a:ext cx="10515600" cy="523875"/>
          </a:xfrm>
        </p:spPr>
        <p:txBody>
          <a:bodyPr/>
          <a:lstStyle/>
          <a:p>
            <a:r>
              <a:rPr lang="es-ES" sz="2400" dirty="0">
                <a:latin typeface="Segoe UI Light" panose="020B0502040204020203" pitchFamily="34" charset="0"/>
                <a:cs typeface="Segoe UI Light" panose="020B0502040204020203" pitchFamily="34" charset="0"/>
              </a:rPr>
              <a:t>Muchas gracias por tu confianza</a:t>
            </a:r>
          </a:p>
        </p:txBody>
      </p:sp>
    </p:spTree>
    <p:extLst>
      <p:ext uri="{BB962C8B-B14F-4D97-AF65-F5344CB8AC3E}">
        <p14:creationId xmlns:p14="http://schemas.microsoft.com/office/powerpoint/2010/main" val="334587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Respuesta 1</a:t>
            </a:r>
          </a:p>
        </p:txBody>
      </p:sp>
      <p:sp>
        <p:nvSpPr>
          <p:cNvPr id="3" name="Marcador de contenido 2"/>
          <p:cNvSpPr>
            <a:spLocks noGrp="1"/>
          </p:cNvSpPr>
          <p:nvPr>
            <p:ph idx="1"/>
          </p:nvPr>
        </p:nvSpPr>
        <p:spPr>
          <a:xfrm>
            <a:off x="838200" y="4448129"/>
            <a:ext cx="10515600" cy="1069704"/>
          </a:xfrm>
        </p:spPr>
        <p:txBody>
          <a:bodyPr/>
          <a:lstStyle/>
          <a:p>
            <a:pPr marL="0" indent="0">
              <a:buNone/>
            </a:pPr>
            <a:endParaRPr lang="es-ES" dirty="0"/>
          </a:p>
          <a:p>
            <a:endParaRPr lang="es-ES" dirty="0"/>
          </a:p>
          <a:p>
            <a:endParaRPr lang="es-ES" dirty="0"/>
          </a:p>
        </p:txBody>
      </p:sp>
      <p:sp>
        <p:nvSpPr>
          <p:cNvPr id="21" name="Content Placeholder 2"/>
          <p:cNvSpPr txBox="1">
            <a:spLocks/>
          </p:cNvSpPr>
          <p:nvPr/>
        </p:nvSpPr>
        <p:spPr>
          <a:xfrm>
            <a:off x="737796" y="1806687"/>
            <a:ext cx="10515600" cy="1425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Dos posibles respuestas. La corta y la larga</a:t>
            </a:r>
          </a:p>
          <a:p>
            <a:r>
              <a:rPr lang="es-ES" dirty="0"/>
              <a:t>Respuesta corta</a:t>
            </a:r>
          </a:p>
          <a:p>
            <a:r>
              <a:rPr lang="es-ES" dirty="0"/>
              <a:t>Si </a:t>
            </a:r>
          </a:p>
        </p:txBody>
      </p:sp>
      <p:pic>
        <p:nvPicPr>
          <p:cNvPr id="2052"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876504"/>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Situación. respuesta 2</a:t>
            </a:r>
          </a:p>
        </p:txBody>
      </p:sp>
      <p:sp>
        <p:nvSpPr>
          <p:cNvPr id="3" name="Marcador de contenido 2"/>
          <p:cNvSpPr>
            <a:spLocks noGrp="1"/>
          </p:cNvSpPr>
          <p:nvPr>
            <p:ph idx="1"/>
          </p:nvPr>
        </p:nvSpPr>
        <p:spPr/>
        <p:txBody>
          <a:bodyPr/>
          <a:lstStyle/>
          <a:p>
            <a:r>
              <a:rPr lang="es-ES" dirty="0"/>
              <a:t>Pero también hay una respuesta larga. Ya que el </a:t>
            </a:r>
            <a:r>
              <a:rPr lang="es-ES" dirty="0" err="1"/>
              <a:t>front</a:t>
            </a:r>
            <a:r>
              <a:rPr lang="es-ES" dirty="0"/>
              <a:t> </a:t>
            </a:r>
            <a:r>
              <a:rPr lang="es-ES" dirty="0" err="1"/>
              <a:t>end</a:t>
            </a:r>
            <a:r>
              <a:rPr lang="es-ES" dirty="0"/>
              <a:t> por un lado:</a:t>
            </a:r>
          </a:p>
          <a:p>
            <a:pPr marL="514350" indent="-514350">
              <a:buFont typeface="+mj-lt"/>
              <a:buAutoNum type="arabicPeriod"/>
            </a:pPr>
            <a:r>
              <a:rPr lang="es-ES" dirty="0"/>
              <a:t>Comparte algunas de las complejidades del desarrollo de software con </a:t>
            </a:r>
            <a:r>
              <a:rPr lang="es-ES" dirty="0" err="1"/>
              <a:t>backend</a:t>
            </a:r>
            <a:endParaRPr lang="es-ES" dirty="0"/>
          </a:p>
          <a:p>
            <a:pPr marL="514350" indent="-514350">
              <a:buFont typeface="+mj-lt"/>
              <a:buAutoNum type="arabicPeriod"/>
            </a:pPr>
            <a:r>
              <a:rPr lang="es-ES" dirty="0"/>
              <a:t>Tiene sus propia casuística particular</a:t>
            </a:r>
          </a:p>
          <a:p>
            <a:pPr marL="514350" indent="-514350">
              <a:buFont typeface="+mj-lt"/>
              <a:buAutoNum type="arabicPeriod"/>
            </a:pPr>
            <a:endParaRPr lang="es-ES" dirty="0"/>
          </a:p>
        </p:txBody>
      </p:sp>
    </p:spTree>
    <p:extLst>
      <p:ext uri="{BB962C8B-B14F-4D97-AF65-F5344CB8AC3E}">
        <p14:creationId xmlns:p14="http://schemas.microsoft.com/office/powerpoint/2010/main" val="264217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común</a:t>
            </a:r>
          </a:p>
        </p:txBody>
      </p:sp>
      <p:sp>
        <p:nvSpPr>
          <p:cNvPr id="3" name="Marcador de contenido 2"/>
          <p:cNvSpPr>
            <a:spLocks noGrp="1"/>
          </p:cNvSpPr>
          <p:nvPr>
            <p:ph idx="1"/>
          </p:nvPr>
        </p:nvSpPr>
        <p:spPr/>
        <p:txBody>
          <a:bodyPr/>
          <a:lstStyle/>
          <a:p>
            <a:r>
              <a:rPr lang="es-ES" dirty="0"/>
              <a:t>Gestión de dependencias: Es un problema que tenemos en los dos lados. Y que desde </a:t>
            </a:r>
            <a:r>
              <a:rPr lang="es-ES" dirty="0" err="1"/>
              <a:t>front</a:t>
            </a:r>
            <a:r>
              <a:rPr lang="es-ES" dirty="0"/>
              <a:t> </a:t>
            </a:r>
            <a:r>
              <a:rPr lang="es-ES" dirty="0" err="1"/>
              <a:t>end</a:t>
            </a:r>
            <a:r>
              <a:rPr lang="es-ES" dirty="0"/>
              <a:t> se resuelve fundamentalmente con un par de herramientas llamadas </a:t>
            </a:r>
            <a:r>
              <a:rPr lang="es-ES" dirty="0" err="1"/>
              <a:t>bower</a:t>
            </a:r>
            <a:r>
              <a:rPr lang="es-ES" dirty="0"/>
              <a:t> y </a:t>
            </a:r>
            <a:r>
              <a:rPr lang="es-ES" dirty="0" err="1"/>
              <a:t>npm</a:t>
            </a:r>
            <a:endParaRPr lang="es-ES" dirty="0"/>
          </a:p>
          <a:p>
            <a:r>
              <a:rPr lang="es-ES" dirty="0"/>
              <a:t>La tendencia actual a intentar minimizar el numero de herramientas combinada con algunas nuevas características de ECMA6 esta llevando a que </a:t>
            </a:r>
            <a:r>
              <a:rPr lang="es-ES" dirty="0" err="1"/>
              <a:t>bower</a:t>
            </a:r>
            <a:r>
              <a:rPr lang="es-ES" dirty="0"/>
              <a:t> sea cada vez usado menos en detrimento de </a:t>
            </a:r>
            <a:r>
              <a:rPr lang="es-ES" dirty="0" err="1"/>
              <a:t>npm</a:t>
            </a:r>
            <a:endParaRPr lang="es-ES" dirty="0"/>
          </a:p>
        </p:txBody>
      </p:sp>
    </p:spTree>
    <p:extLst>
      <p:ext uri="{BB962C8B-B14F-4D97-AF65-F5344CB8AC3E}">
        <p14:creationId xmlns:p14="http://schemas.microsoft.com/office/powerpoint/2010/main" val="4154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Compatibilidad</a:t>
            </a:r>
          </a:p>
        </p:txBody>
      </p:sp>
      <p:sp>
        <p:nvSpPr>
          <p:cNvPr id="3" name="Marcador de contenido 2"/>
          <p:cNvSpPr>
            <a:spLocks noGrp="1"/>
          </p:cNvSpPr>
          <p:nvPr>
            <p:ph idx="1"/>
          </p:nvPr>
        </p:nvSpPr>
        <p:spPr/>
        <p:txBody>
          <a:bodyPr/>
          <a:lstStyle/>
          <a:p>
            <a:r>
              <a:rPr lang="es-ES" sz="2000" dirty="0"/>
              <a:t>Aquí no desarrollamos en un lenguaje normal sino en un lenguaje de scripting que será interpretado por diferentes programas "navegadores" que aunque "en teoría" todos lo hacen igual en realidad interpretan de forma a veces sutilmente diferente y otras simplemente ciertas implementaciones del estándar no las cubren en ciertas versiones. </a:t>
            </a:r>
          </a:p>
          <a:p>
            <a:r>
              <a:rPr lang="es-ES" sz="2000" dirty="0"/>
              <a:t>Existe un problema de </a:t>
            </a:r>
            <a:r>
              <a:rPr lang="es-ES" sz="2000" dirty="0" err="1"/>
              <a:t>retrocompatilidad</a:t>
            </a:r>
            <a:r>
              <a:rPr lang="es-ES" sz="2000" dirty="0"/>
              <a:t> que no existe en </a:t>
            </a:r>
            <a:r>
              <a:rPr lang="es-ES" sz="2000" dirty="0" err="1"/>
              <a:t>backend</a:t>
            </a:r>
            <a:r>
              <a:rPr lang="es-ES" sz="2000" dirty="0"/>
              <a:t> donde yo selecciono en que maquinas se puede ejecutar. Pueden salir nuevas versiones del lenguaje. Pero si los navegares usados por el consumidor de mis programas no los soportan yo no "puedo" utilizarlo</a:t>
            </a:r>
          </a:p>
          <a:p>
            <a:r>
              <a:rPr lang="es-ES" sz="2000" dirty="0"/>
              <a:t>Inicialmente estos problemas de compatibilidad entre navegadores y </a:t>
            </a:r>
            <a:r>
              <a:rPr lang="es-ES" sz="2000" dirty="0" err="1"/>
              <a:t>retrocompatibilidad</a:t>
            </a:r>
            <a:r>
              <a:rPr lang="es-ES" sz="2000" dirty="0"/>
              <a:t> a versiones mas antiguas las solucionábamos con </a:t>
            </a:r>
            <a:r>
              <a:rPr lang="es-ES" sz="2000" dirty="0" err="1"/>
              <a:t>polifills</a:t>
            </a:r>
            <a:r>
              <a:rPr lang="es-ES" sz="2000" dirty="0"/>
              <a:t>. Actualmente se tiene mas a utilizar </a:t>
            </a:r>
            <a:r>
              <a:rPr lang="es-ES" sz="2000" dirty="0" err="1"/>
              <a:t>transpiladores</a:t>
            </a:r>
            <a:r>
              <a:rPr lang="es-ES" sz="2000" dirty="0"/>
              <a:t> como babel (o </a:t>
            </a:r>
            <a:r>
              <a:rPr lang="es-ES" sz="2000" dirty="0" err="1"/>
              <a:t>typescript</a:t>
            </a:r>
            <a:r>
              <a:rPr lang="es-ES" sz="2000" dirty="0"/>
              <a:t>)</a:t>
            </a:r>
          </a:p>
          <a:p>
            <a:endParaRPr lang="es-ES" sz="2000" dirty="0"/>
          </a:p>
        </p:txBody>
      </p:sp>
    </p:spTree>
    <p:extLst>
      <p:ext uri="{BB962C8B-B14F-4D97-AF65-F5344CB8AC3E}">
        <p14:creationId xmlns:p14="http://schemas.microsoft.com/office/powerpoint/2010/main" val="299638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Lenguajes de presentación</a:t>
            </a:r>
          </a:p>
        </p:txBody>
      </p:sp>
      <p:sp>
        <p:nvSpPr>
          <p:cNvPr id="3" name="Marcador de contenido 2"/>
          <p:cNvSpPr>
            <a:spLocks noGrp="1"/>
          </p:cNvSpPr>
          <p:nvPr>
            <p:ph idx="1"/>
          </p:nvPr>
        </p:nvSpPr>
        <p:spPr/>
        <p:txBody>
          <a:bodyPr/>
          <a:lstStyle/>
          <a:p>
            <a:r>
              <a:rPr lang="es-ES" sz="2000" dirty="0"/>
              <a:t>La presentación en el </a:t>
            </a:r>
            <a:r>
              <a:rPr lang="es-ES" sz="2000" dirty="0" err="1"/>
              <a:t>frontend</a:t>
            </a:r>
            <a:r>
              <a:rPr lang="es-ES" sz="2000" dirty="0"/>
              <a:t> es, aunque parezca mentira, muy importante ;-). Eso hace que tengamos dos lenguajes específicos de presentación como </a:t>
            </a:r>
            <a:r>
              <a:rPr lang="es-ES" sz="2000" dirty="0" err="1"/>
              <a:t>html</a:t>
            </a:r>
            <a:r>
              <a:rPr lang="es-ES" sz="2000" dirty="0"/>
              <a:t> y </a:t>
            </a:r>
            <a:r>
              <a:rPr lang="es-ES" sz="2000" dirty="0" err="1"/>
              <a:t>css</a:t>
            </a:r>
            <a:r>
              <a:rPr lang="es-ES" sz="2000" dirty="0"/>
              <a:t>, que aunque cumplen su función de ayudarnos a separar la presentación de los datos dejan mucho que desear cunado queremos reaprovechar. </a:t>
            </a:r>
          </a:p>
          <a:p>
            <a:r>
              <a:rPr lang="es-ES" sz="2000" dirty="0"/>
              <a:t>En otras palabras</a:t>
            </a:r>
          </a:p>
          <a:p>
            <a:r>
              <a:rPr lang="es-ES" sz="2000" dirty="0"/>
              <a:t>Para poder parametrizar nuestros CSS y poder o al menos intentar aplicar el principio DRY surgen los </a:t>
            </a:r>
            <a:r>
              <a:rPr lang="es-ES" sz="2000" dirty="0" err="1"/>
              <a:t>prepocesadores</a:t>
            </a:r>
            <a:r>
              <a:rPr lang="es-ES" sz="2000" dirty="0"/>
              <a:t> </a:t>
            </a:r>
            <a:r>
              <a:rPr lang="es-ES" sz="2000" dirty="0" err="1"/>
              <a:t>css</a:t>
            </a:r>
            <a:r>
              <a:rPr lang="es-ES" sz="2000" dirty="0"/>
              <a:t> como SASS y LESS que debemos compilar a CSS para poder utilizarlos</a:t>
            </a:r>
          </a:p>
          <a:p>
            <a:r>
              <a:rPr lang="es-ES" sz="2000" dirty="0"/>
              <a:t>Para poder reaprovechar el código HTML actualmente los que tenemos son diferentes sistemas de </a:t>
            </a:r>
            <a:r>
              <a:rPr lang="es-ES" sz="2000" dirty="0" err="1"/>
              <a:t>templates</a:t>
            </a:r>
            <a:r>
              <a:rPr lang="es-ES" sz="2000" dirty="0"/>
              <a:t> (angular) o de código que genera </a:t>
            </a:r>
            <a:r>
              <a:rPr lang="es-ES" sz="2000" dirty="0" err="1"/>
              <a:t>html</a:t>
            </a:r>
            <a:r>
              <a:rPr lang="es-ES" sz="2000" dirty="0"/>
              <a:t> (</a:t>
            </a:r>
            <a:r>
              <a:rPr lang="es-ES" sz="2000" dirty="0" err="1"/>
              <a:t>jsx</a:t>
            </a:r>
            <a:r>
              <a:rPr lang="es-ES" sz="2000" dirty="0"/>
              <a:t> en </a:t>
            </a:r>
            <a:r>
              <a:rPr lang="es-ES" sz="2000" dirty="0" err="1"/>
              <a:t>react</a:t>
            </a:r>
            <a:r>
              <a:rPr lang="es-ES" sz="2000" dirty="0"/>
              <a:t>) que normalmente forman parte de un </a:t>
            </a:r>
            <a:r>
              <a:rPr lang="es-ES" sz="2000" dirty="0" err="1"/>
              <a:t>framework</a:t>
            </a:r>
            <a:r>
              <a:rPr lang="es-ES" sz="2000" dirty="0"/>
              <a:t> mas complejo</a:t>
            </a:r>
          </a:p>
        </p:txBody>
      </p:sp>
      <p:pic>
        <p:nvPicPr>
          <p:cNvPr id="9" name="Picture 4" descr="http://www.wiris.net/demo/editor/render.png?demo-image&amp;centerbaseline=false&amp;mml=%3Cmath%20xmlns%3D%22http%3A%2F%2Fwww.w3.org%2F1998%2FMath%2FMathML%22%3E%3Cmstyle%20mathsize%3D%2220px%22%3E%3Cmrow%3E%3Cmi%3EH%3C%2Fmi%3E%3Cmi%3ET%3C%2Fmi%3E%3Cmi%3EM%3C%2Fmi%3E%3Cmi%3EL%3C%2Fmi%3E%3Cmo%3E%2B%3C%2Fmo%3E%3Cmi%3EC%3C%2Fmi%3E%3Cmi%3ES%3C%2Fmi%3E%3Cmi%3ES%3C%2Fmi%3E%3Cmo%3E%21%3C%2Fmo%3E%3Cmo%3E%3D%3C%2Fmo%3E%3Cmi%3ED%3C%2Fmi%3E%3Cmi%3ER%3C%2Fmi%3E%3Cmi%3EY%3C%2Fmi%3E%3C%2Fmrow%3E%3C%2Fmstyle%3E%3C%2Fmath%3E&amp;maxWidth=22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3162300"/>
            <a:ext cx="1800225" cy="15240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112275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lstStyle/>
          <a:p>
            <a:r>
              <a:rPr lang="es-ES" dirty="0"/>
              <a:t>Particularidades </a:t>
            </a:r>
            <a:r>
              <a:rPr lang="es-ES" dirty="0" err="1"/>
              <a:t>Js</a:t>
            </a:r>
            <a:r>
              <a:rPr lang="es-ES" dirty="0"/>
              <a:t>. Libertad</a:t>
            </a:r>
          </a:p>
        </p:txBody>
      </p:sp>
      <p:sp>
        <p:nvSpPr>
          <p:cNvPr id="3" name="Marcador de contenido 2"/>
          <p:cNvSpPr>
            <a:spLocks noGrp="1"/>
          </p:cNvSpPr>
          <p:nvPr>
            <p:ph idx="1"/>
          </p:nvPr>
        </p:nvSpPr>
        <p:spPr>
          <a:xfrm>
            <a:off x="838200" y="1520825"/>
            <a:ext cx="10515600" cy="4351338"/>
          </a:xfrm>
        </p:spPr>
        <p:txBody>
          <a:bodyPr/>
          <a:lstStyle/>
          <a:p>
            <a:r>
              <a:rPr lang="es-ES" sz="2000" dirty="0"/>
              <a:t>Corre por internet una vieja broma que dice "JavaScript </a:t>
            </a:r>
            <a:r>
              <a:rPr lang="es-ES" sz="2000" dirty="0" err="1"/>
              <a:t>is</a:t>
            </a:r>
            <a:r>
              <a:rPr lang="es-ES" sz="2000" dirty="0"/>
              <a:t> </a:t>
            </a:r>
            <a:r>
              <a:rPr lang="es-ES" sz="2000" dirty="0" err="1"/>
              <a:t>the</a:t>
            </a:r>
            <a:r>
              <a:rPr lang="es-ES" sz="2000" dirty="0"/>
              <a:t> </a:t>
            </a:r>
            <a:r>
              <a:rPr lang="es-ES" sz="2000" dirty="0" err="1"/>
              <a:t>only</a:t>
            </a:r>
            <a:r>
              <a:rPr lang="es-ES" sz="2000" dirty="0"/>
              <a:t> </a:t>
            </a:r>
            <a:r>
              <a:rPr lang="es-ES" sz="2000" dirty="0" err="1"/>
              <a:t>language</a:t>
            </a:r>
            <a:r>
              <a:rPr lang="es-ES" sz="2000" dirty="0"/>
              <a:t> </a:t>
            </a:r>
            <a:r>
              <a:rPr lang="es-ES" sz="2000" dirty="0" err="1"/>
              <a:t>developers</a:t>
            </a:r>
            <a:r>
              <a:rPr lang="es-ES" sz="2000" dirty="0"/>
              <a:t> </a:t>
            </a:r>
            <a:r>
              <a:rPr lang="es-ES" sz="2000" dirty="0" err="1"/>
              <a:t>don't</a:t>
            </a:r>
            <a:r>
              <a:rPr lang="es-ES" sz="2000" dirty="0"/>
              <a:t> </a:t>
            </a:r>
            <a:r>
              <a:rPr lang="es-ES" sz="2000" dirty="0" err="1"/>
              <a:t>learn</a:t>
            </a:r>
            <a:r>
              <a:rPr lang="es-ES" sz="2000" dirty="0"/>
              <a:t> to use </a:t>
            </a:r>
            <a:r>
              <a:rPr lang="es-ES" sz="2000" dirty="0" err="1"/>
              <a:t>before</a:t>
            </a:r>
            <a:r>
              <a:rPr lang="es-ES" sz="2000" dirty="0"/>
              <a:t> </a:t>
            </a:r>
            <a:r>
              <a:rPr lang="es-ES" sz="2000" dirty="0" err="1"/>
              <a:t>using</a:t>
            </a:r>
            <a:r>
              <a:rPr lang="es-ES" sz="2000" dirty="0"/>
              <a:t> </a:t>
            </a:r>
            <a:r>
              <a:rPr lang="es-ES" sz="2000" dirty="0" err="1"/>
              <a:t>it</a:t>
            </a:r>
            <a:r>
              <a:rPr lang="es-ES" sz="2000" dirty="0"/>
              <a:t>." Puede ser una broma pero tiene algo de verdad. </a:t>
            </a:r>
            <a:r>
              <a:rPr lang="es-ES" sz="2000" dirty="0" err="1"/>
              <a:t>Javascript</a:t>
            </a:r>
            <a:r>
              <a:rPr lang="es-ES" sz="2000" dirty="0"/>
              <a:t> ha sido ampliamente usado y abusado. Se ha usado muy mal durante mucho tiempo ha tenido muy mala fama. Al ser un lenguaje tan "libre" permite hacer muchísimas cosas de formas diferentes y muchas de forma poco organizada y caótica. </a:t>
            </a:r>
          </a:p>
          <a:p>
            <a:r>
              <a:rPr lang="es-ES" sz="2000" dirty="0"/>
              <a:t>En estos momentos y ya desde haces unos años han comenzado a parecer </a:t>
            </a:r>
            <a:r>
              <a:rPr lang="es-ES" sz="2000" dirty="0" err="1"/>
              <a:t>frameworks</a:t>
            </a:r>
            <a:r>
              <a:rPr lang="es-ES" sz="2000" dirty="0"/>
              <a:t> (angular, </a:t>
            </a:r>
            <a:r>
              <a:rPr lang="es-ES" sz="2000" dirty="0" err="1"/>
              <a:t>Knockout</a:t>
            </a:r>
            <a:r>
              <a:rPr lang="es-ES" sz="2000" dirty="0"/>
              <a:t>) y librerías (</a:t>
            </a:r>
            <a:r>
              <a:rPr lang="es-ES" sz="2000" dirty="0" err="1"/>
              <a:t>RxJs</a:t>
            </a:r>
            <a:r>
              <a:rPr lang="es-ES" sz="2000" dirty="0"/>
              <a:t>, flux) que intentan ayudarnos a organizar mejor nuestro código y a fomentar formas mas eficientes y estructuradas de programar. La misma libertad que ofrece </a:t>
            </a:r>
            <a:r>
              <a:rPr lang="es-ES" sz="2000" dirty="0" err="1"/>
              <a:t>javascript</a:t>
            </a:r>
            <a:r>
              <a:rPr lang="es-ES" sz="2000" dirty="0"/>
              <a:t> y que facilita hacer código “</a:t>
            </a:r>
            <a:r>
              <a:rPr lang="es-ES" sz="2000" dirty="0" err="1"/>
              <a:t>ugly</a:t>
            </a:r>
            <a:r>
              <a:rPr lang="es-ES" sz="2000" dirty="0"/>
              <a:t>” favorece que se apliquen patrones de programación (como el funcional) que son mucho mas difíciles de aplicar en otros lenguajes</a:t>
            </a:r>
          </a:p>
          <a:p>
            <a:r>
              <a:rPr lang="es-ES" sz="2000" dirty="0"/>
              <a:t>Esta libertad asimismo dificulta que las herramientas que tenemos en otros lenguajes se puedan aplicar aquí. Desde la “</a:t>
            </a:r>
            <a:r>
              <a:rPr lang="es-ES" sz="2000" dirty="0" err="1"/>
              <a:t>Intellisense</a:t>
            </a:r>
            <a:r>
              <a:rPr lang="es-ES" sz="2000" dirty="0"/>
              <a:t>” de los editores, a los errores detectados en la compilación a las herramientas de refactorización. Para hacer frente a esto surgen propuestas como </a:t>
            </a:r>
            <a:r>
              <a:rPr lang="es-ES" sz="2000" dirty="0" err="1"/>
              <a:t>typescript</a:t>
            </a:r>
            <a:endParaRPr lang="es-ES" sz="20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607279989"/>
      </p:ext>
    </p:extLst>
  </p:cSld>
  <p:clrMapOvr>
    <a:masterClrMapping/>
  </p:clrMapOvr>
</p:sld>
</file>

<file path=ppt/theme/theme1.xml><?xml version="1.0" encoding="utf-8"?>
<a:theme xmlns:a="http://schemas.openxmlformats.org/drawingml/2006/main" name="First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ropuest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a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55c6545-c4b0-41ba-b65e-41037e7c803f"/>
    <SharedWithUsers xmlns="b048c077-1ef5-43d8-8cbe-0087f6733556">
      <UserInfo>
        <DisplayName>Todos excepto los usuarios externos</DisplayName>
        <AccountId>181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1374B617ED0E840AAD9696600400A02" ma:contentTypeVersion="9" ma:contentTypeDescription="Crear nuevo documento." ma:contentTypeScope="" ma:versionID="250dcc0a2ebb02d44b4ddffdd32b7dd2">
  <xsd:schema xmlns:xsd="http://www.w3.org/2001/XMLSchema" xmlns:xs="http://www.w3.org/2001/XMLSchema" xmlns:p="http://schemas.microsoft.com/office/2006/metadata/properties" xmlns:ns2="a55c6545-c4b0-41ba-b65e-41037e7c803f" xmlns:ns3="b048c077-1ef5-43d8-8cbe-0087f6733556" targetNamespace="http://schemas.microsoft.com/office/2006/metadata/properties" ma:root="true" ma:fieldsID="7a367e56634011d3948e6870b2482d1c" ns2:_="" ns3:_="">
    <xsd:import namespace="a55c6545-c4b0-41ba-b65e-41037e7c803f"/>
    <xsd:import namespace="b048c077-1ef5-43d8-8cbe-0087f6733556"/>
    <xsd:element name="properties">
      <xsd:complexType>
        <xsd:sequence>
          <xsd:element name="documentManagement">
            <xsd:complexType>
              <xsd:all>
                <xsd:element ref="ns2:TaxCatchAll"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c6545-c4b0-41ba-b65e-41037e7c80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64defe91-ba4a-4858-8347-393e3d4825e6}" ma:internalName="TaxCatchAll" ma:showField="CatchAllData" ma:web="a55c6545-c4b0-41ba-b65e-41037e7c80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048c077-1ef5-43d8-8cbe-0087f6733556" elementFormDefault="qualified">
    <xsd:import namespace="http://schemas.microsoft.com/office/2006/documentManagement/types"/>
    <xsd:import namespace="http://schemas.microsoft.com/office/infopath/2007/PartnerControls"/>
    <xsd:element name="SharedWithUsers" ma:index="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internalName="SharingHintHash" ma:readOnly="true">
      <xsd:simpleType>
        <xsd:restriction base="dms:Text"/>
      </xsd:simpleType>
    </xsd:element>
    <xsd:element name="SharedWithDetails" ma:index="11"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0FA3A-4249-4D6E-A9A8-3B7219DF275B}">
  <ds:schemaRefs>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b048c077-1ef5-43d8-8cbe-0087f6733556"/>
    <ds:schemaRef ds:uri="a55c6545-c4b0-41ba-b65e-41037e7c803f"/>
    <ds:schemaRef ds:uri="http://www.w3.org/XML/1998/namespace"/>
  </ds:schemaRefs>
</ds:datastoreItem>
</file>

<file path=customXml/itemProps2.xml><?xml version="1.0" encoding="utf-8"?>
<ds:datastoreItem xmlns:ds="http://schemas.openxmlformats.org/officeDocument/2006/customXml" ds:itemID="{40B01907-E433-4243-9A3E-9E9101133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c6545-c4b0-41ba-b65e-41037e7c803f"/>
    <ds:schemaRef ds:uri="b048c077-1ef5-43d8-8cbe-0087f6733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13EA09-C0DC-4015-ABE0-A5612D75F8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1507</TotalTime>
  <Words>2936</Words>
  <Application>Microsoft Office PowerPoint</Application>
  <PresentationFormat>Panorámica</PresentationFormat>
  <Paragraphs>278</Paragraphs>
  <Slides>32</Slides>
  <Notes>27</Notes>
  <HiddenSlides>0</HiddenSlides>
  <MMClips>0</MMClips>
  <ScaleCrop>false</ScaleCrop>
  <HeadingPairs>
    <vt:vector size="6" baseType="variant">
      <vt:variant>
        <vt:lpstr>Fuentes usadas</vt:lpstr>
      </vt:variant>
      <vt:variant>
        <vt:i4>9</vt:i4>
      </vt:variant>
      <vt:variant>
        <vt:lpstr>Tema</vt:lpstr>
      </vt:variant>
      <vt:variant>
        <vt:i4>8</vt:i4>
      </vt:variant>
      <vt:variant>
        <vt:lpstr>Títulos de diapositiva</vt:lpstr>
      </vt:variant>
      <vt:variant>
        <vt:i4>32</vt:i4>
      </vt:variant>
    </vt:vector>
  </HeadingPairs>
  <TitlesOfParts>
    <vt:vector size="49" baseType="lpstr">
      <vt:lpstr>ＭＳ Ｐゴシック</vt:lpstr>
      <vt:lpstr>Arial</vt:lpstr>
      <vt:lpstr>Calibri</vt:lpstr>
      <vt:lpstr>Calibri Light</vt:lpstr>
      <vt:lpstr>Segoe UI</vt:lpstr>
      <vt:lpstr>Segoe UI Light</vt:lpstr>
      <vt:lpstr>Trebuchet MS</vt:lpstr>
      <vt:lpstr>Wingdings</vt:lpstr>
      <vt:lpstr>Wingdings 2</vt:lpstr>
      <vt:lpstr>First Page</vt:lpstr>
      <vt:lpstr>Presenters</vt:lpstr>
      <vt:lpstr>Content</vt:lpstr>
      <vt:lpstr>Agenda</vt:lpstr>
      <vt:lpstr>Custom Design</vt:lpstr>
      <vt:lpstr>Propuestas</vt:lpstr>
      <vt:lpstr>Last slide</vt:lpstr>
      <vt:lpstr>1_Content</vt:lpstr>
      <vt:lpstr>Introducción al desarrollo web actual</vt:lpstr>
      <vt:lpstr>Objetivos</vt:lpstr>
      <vt:lpstr>Situación </vt:lpstr>
      <vt:lpstr>Situación. Respuesta 1</vt:lpstr>
      <vt:lpstr>Situación. respuesta 2</vt:lpstr>
      <vt:lpstr>Problemática común</vt:lpstr>
      <vt:lpstr>Problemática especial. Compatibilidad</vt:lpstr>
      <vt:lpstr>Problemática especial. Lenguajes de presentación</vt:lpstr>
      <vt:lpstr>Particularidades Js. Libertad</vt:lpstr>
      <vt:lpstr>Nuevo problema. Juntar las piezas</vt:lpstr>
      <vt:lpstr>Situación </vt:lpstr>
      <vt:lpstr>ECMAScript 6</vt:lpstr>
      <vt:lpstr>Setup</vt:lpstr>
      <vt:lpstr>ES6. Clases</vt:lpstr>
      <vt:lpstr>ES6. Herencia</vt:lpstr>
      <vt:lpstr>ES6. Problema 3 </vt:lpstr>
      <vt:lpstr>ES6. Promesas </vt:lpstr>
      <vt:lpstr>ES6. Promesas 2 </vt:lpstr>
      <vt:lpstr>Webpack</vt:lpstr>
      <vt:lpstr>Webpack. Instalación</vt:lpstr>
      <vt:lpstr>ES6. Modulos</vt:lpstr>
      <vt:lpstr>ES6. Modulos. Ejercicio</vt:lpstr>
      <vt:lpstr>ES6. Transpilar a ES5</vt:lpstr>
      <vt:lpstr>Presentación de PowerPoint</vt:lpstr>
      <vt:lpstr>Ejercicio. Diferencias ecma6 typescript</vt:lpstr>
      <vt:lpstr>Ejercicio. Interfaces</vt:lpstr>
      <vt:lpstr>Webpack. Typescript</vt:lpstr>
      <vt:lpstr>Summary</vt:lpstr>
      <vt:lpstr>Apendice 1. Rxjs</vt:lpstr>
      <vt:lpstr>Apendice 1. Rxjs. Ejercicio</vt:lpstr>
      <vt:lpstr>Apendice 2. Recursos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Escolar</dc:creator>
  <cp:lastModifiedBy>Robert Freire</cp:lastModifiedBy>
  <cp:revision>141</cp:revision>
  <dcterms:created xsi:type="dcterms:W3CDTF">2014-01-07T15:51:03Z</dcterms:created>
  <dcterms:modified xsi:type="dcterms:W3CDTF">2017-02-03T11:51:07Z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0x01010011374B617ED0E840AAD9696600400A02</vt:lpwstr>
  </property>
</Properties>
</file>