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  <p:sldMasterId id="2147483696" r:id="rId11"/>
  </p:sldMasterIdLst>
  <p:notesMasterIdLst>
    <p:notesMasterId r:id="rId39"/>
  </p:notesMasterIdLst>
  <p:handoutMasterIdLst>
    <p:handoutMasterId r:id="rId40"/>
  </p:handoutMasterIdLst>
  <p:sldIdLst>
    <p:sldId id="256" r:id="rId12"/>
    <p:sldId id="275" r:id="rId13"/>
    <p:sldId id="285" r:id="rId14"/>
    <p:sldId id="286" r:id="rId15"/>
    <p:sldId id="287" r:id="rId16"/>
    <p:sldId id="283" r:id="rId17"/>
    <p:sldId id="316" r:id="rId18"/>
    <p:sldId id="317" r:id="rId19"/>
    <p:sldId id="320" r:id="rId20"/>
    <p:sldId id="288" r:id="rId21"/>
    <p:sldId id="323" r:id="rId22"/>
    <p:sldId id="306" r:id="rId23"/>
    <p:sldId id="324" r:id="rId24"/>
    <p:sldId id="325" r:id="rId25"/>
    <p:sldId id="328" r:id="rId26"/>
    <p:sldId id="327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272" r:id="rId3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97" autoAdjust="0"/>
  </p:normalViewPr>
  <p:slideViewPr>
    <p:cSldViewPr snapToGrid="0">
      <p:cViewPr varScale="1">
        <p:scale>
          <a:sx n="80" d="100"/>
          <a:sy n="80" d="100"/>
        </p:scale>
        <p:origin x="9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/>
            <a:t>SPRINT 1</a:t>
          </a:r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/>
            <a:t>SPRINT 2</a:t>
          </a:r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/>
            <a:t>SPRINT…</a:t>
          </a:r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/>
            <a:t>SPRINT N</a:t>
          </a:r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FBA30-382B-44E2-8C1D-137A6F897C28}">
      <dsp:nvSpPr>
        <dsp:cNvPr id="0" name=""/>
        <dsp:cNvSpPr/>
      </dsp:nvSpPr>
      <dsp:spPr>
        <a:xfrm>
          <a:off x="619648" y="0"/>
          <a:ext cx="7022680" cy="244827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E67301-9880-4FEC-99F7-88569348EA0D}">
      <dsp:nvSpPr>
        <dsp:cNvPr id="0" name=""/>
        <dsp:cNvSpPr/>
      </dsp:nvSpPr>
      <dsp:spPr>
        <a:xfrm>
          <a:off x="282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1</a:t>
          </a:r>
        </a:p>
      </dsp:txBody>
      <dsp:txXfrm>
        <a:off x="50629" y="782287"/>
        <a:ext cx="1739127" cy="883696"/>
      </dsp:txXfrm>
    </dsp:sp>
    <dsp:sp modelId="{41F7C86B-E9DC-4364-8A2B-DD3371CBF3D3}">
      <dsp:nvSpPr>
        <dsp:cNvPr id="0" name=""/>
        <dsp:cNvSpPr/>
      </dsp:nvSpPr>
      <dsp:spPr>
        <a:xfrm>
          <a:off x="214335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63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63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63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2</a:t>
          </a:r>
        </a:p>
      </dsp:txBody>
      <dsp:txXfrm>
        <a:off x="2191159" y="782287"/>
        <a:ext cx="1739127" cy="883696"/>
      </dsp:txXfrm>
    </dsp:sp>
    <dsp:sp modelId="{4BAD5466-94E1-47CA-9FAA-DDD3B7595BCC}">
      <dsp:nvSpPr>
        <dsp:cNvPr id="0" name=""/>
        <dsp:cNvSpPr/>
      </dsp:nvSpPr>
      <dsp:spPr>
        <a:xfrm>
          <a:off x="428388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2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2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2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SPRINT…</a:t>
          </a:r>
        </a:p>
      </dsp:txBody>
      <dsp:txXfrm>
        <a:off x="4331689" y="782287"/>
        <a:ext cx="1739127" cy="883696"/>
      </dsp:txXfrm>
    </dsp:sp>
    <dsp:sp modelId="{467EE60E-61AA-427F-A830-D12F30BF2A28}">
      <dsp:nvSpPr>
        <dsp:cNvPr id="0" name=""/>
        <dsp:cNvSpPr/>
      </dsp:nvSpPr>
      <dsp:spPr>
        <a:xfrm>
          <a:off x="642441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N</a:t>
          </a:r>
        </a:p>
      </dsp:txBody>
      <dsp:txXfrm>
        <a:off x="6472219" y="782287"/>
        <a:ext cx="1739127" cy="88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26/10/2017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26/10/2017</a:t>
            </a:fld>
            <a:endParaRPr lang="es-ES_trad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231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Correspondencia </a:t>
            </a:r>
            <a:r>
              <a:rPr lang="es-ES" dirty="0" err="1"/>
              <a:t>javascript</a:t>
            </a:r>
            <a:r>
              <a:rPr lang="es-ES" dirty="0"/>
              <a:t> =&gt; </a:t>
            </a:r>
            <a:r>
              <a:rPr lang="es-ES" dirty="0" err="1"/>
              <a:t>typescript</a:t>
            </a:r>
            <a:r>
              <a:rPr lang="es-ES" dirty="0"/>
              <a:t> por los decoradores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0776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Modificar el archivo car.js</a:t>
            </a:r>
          </a:p>
          <a:p>
            <a:pPr marL="228600" indent="-228600">
              <a:buAutoNum type="alphaUcPeriod"/>
            </a:pPr>
            <a:r>
              <a:rPr lang="es-ES" dirty="0"/>
              <a:t>Declarar</a:t>
            </a:r>
            <a:r>
              <a:rPr lang="es-ES" baseline="0" dirty="0"/>
              <a:t> las variables como privadas</a:t>
            </a:r>
          </a:p>
          <a:p>
            <a:pPr marL="228600" indent="-228600">
              <a:buAutoNum type="alphaUcPeriod"/>
            </a:pPr>
            <a:r>
              <a:rPr lang="es-ES" baseline="0" dirty="0"/>
              <a:t>Forzar algún error de </a:t>
            </a:r>
            <a:r>
              <a:rPr lang="es-ES" baseline="0" dirty="0" err="1"/>
              <a:t>tipado</a:t>
            </a:r>
            <a:endParaRPr lang="es-ES" baseline="0" dirty="0"/>
          </a:p>
          <a:p>
            <a:pPr marL="228600" indent="-228600">
              <a:buAutoNum type="alphaUcPeriod"/>
            </a:pPr>
            <a:r>
              <a:rPr lang="es-ES" baseline="0" dirty="0"/>
              <a:t>Hacer el </a:t>
            </a:r>
            <a:r>
              <a:rPr lang="es-ES" baseline="0" dirty="0" err="1"/>
              <a:t>private</a:t>
            </a:r>
            <a:r>
              <a:rPr lang="es-ES" baseline="0" dirty="0"/>
              <a:t> en la declaración</a:t>
            </a:r>
          </a:p>
          <a:p>
            <a:pPr marL="228600" indent="-228600">
              <a:buAutoNum type="alphaUcPeriod"/>
            </a:pPr>
            <a:endParaRPr lang="es-ES" baseline="0" dirty="0"/>
          </a:p>
          <a:p>
            <a:pPr marL="228600" indent="-228600">
              <a:buAutoNum type="alphaUcPeriod"/>
            </a:pPr>
            <a:endParaRPr lang="es-ES" baseline="0" dirty="0"/>
          </a:p>
          <a:p>
            <a:pPr marL="228600" indent="-228600">
              <a:buAutoNum type="alphaUcPeriod"/>
            </a:pPr>
            <a:r>
              <a:rPr lang="es-ES" baseline="0" dirty="0"/>
              <a:t>Después de convertirlos a </a:t>
            </a:r>
            <a:r>
              <a:rPr lang="es-ES" baseline="0" dirty="0" err="1"/>
              <a:t>typescript</a:t>
            </a:r>
            <a:r>
              <a:rPr lang="es-ES" baseline="0" dirty="0"/>
              <a:t> podéis ver que el 95% del código que hay es ECMA6, </a:t>
            </a:r>
            <a:r>
              <a:rPr lang="es-ES" baseline="0" dirty="0" err="1"/>
              <a:t>typescript</a:t>
            </a:r>
            <a:r>
              <a:rPr lang="es-ES" baseline="0" dirty="0"/>
              <a:t> solo hemos añadido ciertas declaraciones de tipos, y algo de </a:t>
            </a:r>
            <a:r>
              <a:rPr lang="es-ES" baseline="0" dirty="0" err="1"/>
              <a:t>sintactic</a:t>
            </a:r>
            <a:r>
              <a:rPr lang="es-ES" baseline="0" dirty="0"/>
              <a:t> </a:t>
            </a:r>
            <a:r>
              <a:rPr lang="es-ES" baseline="0" dirty="0" err="1"/>
              <a:t>sugar</a:t>
            </a:r>
            <a:endParaRPr lang="es-ES" baseline="0" dirty="0"/>
          </a:p>
          <a:p>
            <a:pPr marL="228600" indent="-228600">
              <a:buAutoNum type="alphaUcPeriod"/>
            </a:pPr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11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64432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15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076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spa puede ser muy compleja eso implica </a:t>
            </a:r>
          </a:p>
          <a:p>
            <a:r>
              <a:rPr lang="es-ES" dirty="0"/>
              <a:t>Debemos estructurar bien los componentes</a:t>
            </a:r>
          </a:p>
          <a:p>
            <a:r>
              <a:rPr lang="es-ES" dirty="0"/>
              <a:t>Debemos separar la lógica de la aplicación de las vistas</a:t>
            </a:r>
          </a:p>
          <a:p>
            <a:r>
              <a:rPr lang="es-ES" dirty="0"/>
              <a:t>Debemos tener nuestra propia </a:t>
            </a:r>
            <a:r>
              <a:rPr lang="es-ES" dirty="0" err="1"/>
              <a:t>capaa</a:t>
            </a:r>
            <a:r>
              <a:rPr lang="es-ES" dirty="0"/>
              <a:t> de acceso a datos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18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2142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que se propone es estructurar los componentes visuales “Vistas” en tres tipos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Containers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Components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Widgets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Nuestra capa de negocio estaría dentro de </a:t>
            </a:r>
            <a:r>
              <a:rPr lang="es-ES" dirty="0" err="1"/>
              <a:t>serviso</a:t>
            </a: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Nuestra capa de acceso a datos serian los data-</a:t>
            </a:r>
            <a:r>
              <a:rPr lang="es-ES" dirty="0" err="1"/>
              <a:t>services</a:t>
            </a: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Y al igual que en el </a:t>
            </a:r>
            <a:r>
              <a:rPr lang="es-ES" dirty="0" err="1"/>
              <a:t>backend</a:t>
            </a:r>
            <a:r>
              <a:rPr lang="es-ES" dirty="0"/>
              <a:t> tendríamos nuestro propio modelo</a:t>
            </a:r>
          </a:p>
          <a:p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6421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20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39788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21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74966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22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01814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23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282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24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857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1’’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6652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25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5455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26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833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Progresivo significa que no solo tengo que utilizar las piezas que quiero </a:t>
            </a:r>
          </a:p>
          <a:p>
            <a:r>
              <a:rPr lang="es-ES" dirty="0"/>
              <a:t>El </a:t>
            </a:r>
            <a:r>
              <a:rPr lang="es-ES" dirty="0" err="1"/>
              <a:t>core</a:t>
            </a:r>
            <a:r>
              <a:rPr lang="es-ES" dirty="0"/>
              <a:t> se dedica únicamente a la representación de la información La vista</a:t>
            </a:r>
          </a:p>
          <a:p>
            <a:r>
              <a:rPr lang="es-ES" dirty="0"/>
              <a:t>Las SPA al poder albergar toda la aplicación en una pagina pueden llegar a ser </a:t>
            </a:r>
            <a:r>
              <a:rPr lang="es-ES" dirty="0" err="1"/>
              <a:t>inmantenibles</a:t>
            </a:r>
            <a:r>
              <a:rPr lang="es-ES" dirty="0"/>
              <a:t> sino comenzamos a dividir la pagina en ladrillos mas pequeños. En este caso los componentes. Ya no construimos ni paginas ni </a:t>
            </a:r>
            <a:r>
              <a:rPr lang="es-ES" dirty="0" err="1"/>
              <a:t>siquierea</a:t>
            </a:r>
            <a:r>
              <a:rPr lang="es-ES" dirty="0"/>
              <a:t> </a:t>
            </a:r>
            <a:r>
              <a:rPr lang="es-ES" dirty="0" err="1"/>
              <a:t>webparts</a:t>
            </a:r>
            <a:r>
              <a:rPr lang="es-ES" dirty="0"/>
              <a:t> construimos componentes y los comunicamos despojando a los componentes además de toda la lógica mas </a:t>
            </a:r>
            <a:r>
              <a:rPr lang="es-ES" dirty="0" err="1"/>
              <a:t>alla</a:t>
            </a:r>
            <a:r>
              <a:rPr lang="es-ES" dirty="0"/>
              <a:t> de la ligada a la representación de la información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6248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32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0558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</a:t>
            </a:r>
            <a:r>
              <a:rPr lang="es-ES" dirty="0" err="1"/>
              <a:t>core</a:t>
            </a:r>
            <a:r>
              <a:rPr lang="es-ES" dirty="0"/>
              <a:t> de VUE tenemos un sistema de </a:t>
            </a:r>
            <a:r>
              <a:rPr lang="es-ES" dirty="0" err="1"/>
              <a:t>rendering</a:t>
            </a:r>
            <a:r>
              <a:rPr lang="es-ES" dirty="0"/>
              <a:t> que nos permite renderizar declarativamente información en el DOM usando sintaxis de </a:t>
            </a:r>
            <a:r>
              <a:rPr lang="es-ES" dirty="0" err="1"/>
              <a:t>template</a:t>
            </a:r>
            <a:r>
              <a:rPr lang="es-ES" dirty="0"/>
              <a:t> y además esta esta información es Reactiva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5552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También podemos generar estructuras lógicas en los propios </a:t>
            </a:r>
            <a:r>
              <a:rPr lang="es-ES" dirty="0" err="1"/>
              <a:t>templates</a:t>
            </a:r>
            <a:r>
              <a:rPr lang="es-ES" dirty="0"/>
              <a:t> como bucles. Si imaginamos este código en </a:t>
            </a:r>
            <a:r>
              <a:rPr lang="es-ES" dirty="0" err="1"/>
              <a:t>vanillajs</a:t>
            </a:r>
            <a:r>
              <a:rPr lang="es-ES" dirty="0"/>
              <a:t> podemos ver que seria mucho mas complicado con bucles en </a:t>
            </a:r>
            <a:r>
              <a:rPr lang="es-ES" dirty="0" err="1"/>
              <a:t>jhvascript</a:t>
            </a:r>
            <a:r>
              <a:rPr lang="es-ES" dirty="0"/>
              <a:t> que además tendrían que tener en cuenta si hay modificaciones  </a:t>
            </a:r>
          </a:p>
          <a:p>
            <a:endParaRPr lang="es-ES" dirty="0"/>
          </a:p>
          <a:p>
            <a:r>
              <a:rPr lang="es-ES" dirty="0"/>
              <a:t>Al igual que vemos </a:t>
            </a:r>
            <a:r>
              <a:rPr lang="es-ES" dirty="0" err="1"/>
              <a:t>loops</a:t>
            </a:r>
            <a:r>
              <a:rPr lang="es-ES" dirty="0"/>
              <a:t> también podemos utilizar v-</a:t>
            </a:r>
            <a:r>
              <a:rPr lang="es-ES" dirty="0" err="1"/>
              <a:t>if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7964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Podemos ver como vinculamos un evento como tenemos vinculado el evento y como además modificamos el array que va  </a:t>
            </a:r>
            <a:r>
              <a:rPr lang="es-ES" dirty="0" err="1"/>
              <a:t>aprovocar</a:t>
            </a:r>
            <a:r>
              <a:rPr lang="es-ES" dirty="0"/>
              <a:t> cambios por </a:t>
            </a:r>
            <a:r>
              <a:rPr lang="es-ES" dirty="0" err="1"/>
              <a:t>reactivity</a:t>
            </a:r>
            <a:r>
              <a:rPr lang="es-ES" dirty="0"/>
              <a:t> en la lista sin que tengamos que notificarlo a nadie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17329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Como hemos dicho antes la composición es un concepto central en </a:t>
            </a:r>
            <a:r>
              <a:rPr lang="es-ES" dirty="0" err="1"/>
              <a:t>Vue</a:t>
            </a:r>
            <a:r>
              <a:rPr lang="es-ES" dirty="0"/>
              <a:t>. Es lo que nos permite crear grandes aplicaciones: sin que la complejidad se dispare</a:t>
            </a:r>
          </a:p>
          <a:p>
            <a:endParaRPr lang="es-ES" dirty="0"/>
          </a:p>
          <a:p>
            <a:r>
              <a:rPr lang="es-ES" dirty="0"/>
              <a:t>Podemos imaginar cualquier pagina como un árbol de componentes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172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Podemos ver aquí dos </a:t>
            </a:r>
            <a:r>
              <a:rPr lang="es-ES" dirty="0" err="1"/>
              <a:t>componetes</a:t>
            </a:r>
            <a:r>
              <a:rPr lang="es-ES" dirty="0"/>
              <a:t>. El </a:t>
            </a:r>
            <a:r>
              <a:rPr lang="es-ES" dirty="0" err="1"/>
              <a:t>ToDo</a:t>
            </a:r>
            <a:r>
              <a:rPr lang="es-ES" dirty="0"/>
              <a:t> que contiene la lista de tareas y a su vez el formulario para entrara los datos y vemos como realizamos la comunicación bidireccional</a:t>
            </a:r>
          </a:p>
          <a:p>
            <a:endParaRPr lang="es-ES" dirty="0"/>
          </a:p>
          <a:p>
            <a:r>
              <a:rPr lang="es-ES" dirty="0"/>
              <a:t>@</a:t>
            </a:r>
            <a:r>
              <a:rPr lang="es-ES" dirty="0" err="1"/>
              <a:t>props</a:t>
            </a:r>
            <a:r>
              <a:rPr lang="es-ES" dirty="0"/>
              <a:t> para comunicar de </a:t>
            </a:r>
            <a:r>
              <a:rPr lang="es-ES" dirty="0" err="1"/>
              <a:t>parent</a:t>
            </a:r>
            <a:r>
              <a:rPr lang="es-ES" dirty="0"/>
              <a:t> a </a:t>
            </a:r>
            <a:r>
              <a:rPr lang="es-ES" dirty="0" err="1"/>
              <a:t>child</a:t>
            </a:r>
            <a:endParaRPr lang="es-ES" dirty="0"/>
          </a:p>
          <a:p>
            <a:r>
              <a:rPr lang="es-ES" dirty="0"/>
              <a:t>Y </a:t>
            </a:r>
            <a:r>
              <a:rPr lang="es-ES" dirty="0" err="1"/>
              <a:t>emit</a:t>
            </a:r>
            <a:r>
              <a:rPr lang="es-ES" dirty="0"/>
              <a:t> para comunicar de </a:t>
            </a:r>
            <a:r>
              <a:rPr lang="es-ES" dirty="0" err="1"/>
              <a:t>child</a:t>
            </a:r>
            <a:r>
              <a:rPr lang="es-ES" dirty="0"/>
              <a:t> a </a:t>
            </a:r>
            <a:r>
              <a:rPr lang="es-ES" dirty="0" err="1"/>
              <a:t>parent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F163-3063-474E-9A8A-E961A784F045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407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colaboración</a:t>
            </a:r>
            <a:r>
              <a:rPr lang="en-US" dirty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úm. Funcionalidades</a:t>
              </a:r>
            </a:p>
            <a:p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/>
          </a:p>
          <a:p>
            <a:r>
              <a:rPr lang="es-ES" sz="1800" dirty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680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64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4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03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050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Item 1.1</a:t>
            </a:r>
          </a:p>
          <a:p>
            <a:pPr lvl="1"/>
            <a:r>
              <a:rPr lang="en-US" dirty="0"/>
              <a:t>Item 1.2</a:t>
            </a:r>
          </a:p>
          <a:p>
            <a:pPr lvl="0"/>
            <a:r>
              <a:rPr lang="en-US" dirty="0"/>
              <a:t>Item 2</a:t>
            </a:r>
          </a:p>
          <a:p>
            <a:pPr lvl="1"/>
            <a:r>
              <a:rPr lang="en-US" dirty="0"/>
              <a:t>Item 2.1</a:t>
            </a:r>
          </a:p>
          <a:p>
            <a:pPr lvl="1"/>
            <a:r>
              <a:rPr lang="en-US" dirty="0"/>
              <a:t>Item 2.2</a:t>
            </a:r>
          </a:p>
          <a:p>
            <a:pPr lvl="1"/>
            <a:r>
              <a:rPr lang="en-US" dirty="0"/>
              <a:t>Item 2.3</a:t>
            </a:r>
          </a:p>
          <a:p>
            <a:pPr lvl="0"/>
            <a:r>
              <a:rPr lang="en-US" dirty="0"/>
              <a:t>Item 3</a:t>
            </a:r>
          </a:p>
          <a:p>
            <a:pPr lvl="1"/>
            <a:r>
              <a:rPr lang="en-US" dirty="0"/>
              <a:t>Item 3.1</a:t>
            </a:r>
          </a:p>
          <a:p>
            <a:pPr lvl="1"/>
            <a:r>
              <a:rPr lang="en-US" dirty="0"/>
              <a:t>Item 3.2</a:t>
            </a:r>
          </a:p>
          <a:p>
            <a:pPr lvl="0"/>
            <a:r>
              <a:rPr lang="en-US" dirty="0" err="1"/>
              <a:t>Resumen</a:t>
            </a:r>
            <a:endParaRPr lang="en-US" dirty="0"/>
          </a:p>
          <a:p>
            <a:pPr lvl="1"/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instance.html#Lifecycle-Diagram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es-ES" dirty="0" err="1"/>
              <a:t>Vue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8980" y="4715846"/>
            <a:ext cx="6741150" cy="369332"/>
          </a:xfrm>
        </p:spPr>
        <p:txBody>
          <a:bodyPr/>
          <a:lstStyle/>
          <a:p>
            <a:r>
              <a:rPr lang="es-ES" dirty="0" err="1"/>
              <a:t>Course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A442D6-C6B7-48A9-AE3A-910A05D8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72" y="3522741"/>
            <a:ext cx="900547" cy="90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6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65761"/>
            <a:ext cx="10515600" cy="9855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kern="120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dirty="0"/>
              <a:t>Componentes. I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1442720"/>
            <a:ext cx="10515600" cy="47374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/>
              <a:t>Data =&gt; Propiedades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/>
              <a:t>Methods</a:t>
            </a:r>
            <a:r>
              <a:rPr lang="es-ES" sz="1800" dirty="0"/>
              <a:t> =&gt; </a:t>
            </a:r>
            <a:r>
              <a:rPr lang="es-ES" sz="1800" dirty="0" err="1"/>
              <a:t>Metodos</a:t>
            </a: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/>
              <a:t>Computed</a:t>
            </a:r>
            <a:r>
              <a:rPr lang="es-ES" sz="1800" dirty="0"/>
              <a:t> </a:t>
            </a:r>
            <a:r>
              <a:rPr lang="es-ES" sz="1800" dirty="0" err="1"/>
              <a:t>properties</a:t>
            </a:r>
            <a:r>
              <a:rPr lang="es-ES" sz="1800" dirty="0"/>
              <a:t> =&gt; </a:t>
            </a:r>
            <a:r>
              <a:rPr lang="es-ES" sz="1800" dirty="0" err="1"/>
              <a:t>getters</a:t>
            </a:r>
            <a:r>
              <a:rPr lang="es-ES" sz="1800" dirty="0"/>
              <a:t>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sz="16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DE050A-813D-48F5-A5A1-C0FDD18F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98" y="1442720"/>
            <a:ext cx="3429000" cy="1543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FCF2F5-F0FB-47DD-8FE0-335634D6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304" y="1442720"/>
            <a:ext cx="2962275" cy="704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DCFDC0-8170-4779-90EA-4BB4F6989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024" y="2985770"/>
            <a:ext cx="3752850" cy="6572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E259C1B-BC97-4FCE-AA7F-6A9263B8C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098" y="3077209"/>
            <a:ext cx="3467100" cy="1543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D72574-DE15-4D1A-8481-3E559CEC7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2097" y="4637088"/>
            <a:ext cx="69151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8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200" dirty="0" err="1"/>
              <a:t>Watchers</a:t>
            </a:r>
            <a:endParaRPr lang="es-ES" sz="2200" dirty="0"/>
          </a:p>
          <a:p>
            <a:endParaRPr lang="es-ES" sz="2200" dirty="0"/>
          </a:p>
          <a:p>
            <a:endParaRPr lang="es-ES" sz="2200" dirty="0"/>
          </a:p>
          <a:p>
            <a:endParaRPr lang="es-ES" sz="2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1B709E2-8F6D-463F-8850-C58658500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575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kern="120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dirty="0"/>
              <a:t>Componentes. II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3FFBFD-F400-4558-B932-2D734CC1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945" y="1825625"/>
            <a:ext cx="5810250" cy="13239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945330-FF62-4CE1-90BB-FCA444A9C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5" y="2191652"/>
            <a:ext cx="4067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8BBAED-F405-495B-B685-F66B22EA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374" y="279132"/>
            <a:ext cx="3794186" cy="616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III.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50199"/>
            <a:ext cx="77970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Lifecycle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Hooks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https://vuejs.org/v2/guide/instance.html#Lifecycle-Diagram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B7982-22D6-403A-9DE1-16BB6A787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828" y="2581424"/>
            <a:ext cx="5524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3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IV.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50199"/>
            <a:ext cx="77970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handling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handling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Modifiers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5BF9F7-50B8-4858-82FC-62AD2ECD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79" y="2081086"/>
            <a:ext cx="3895725" cy="466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9542F1-3541-4370-B4F8-C9A36ED6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46" y="1690688"/>
            <a:ext cx="3943350" cy="1866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168643-D03D-4652-A060-3922D74A5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416" y="4551395"/>
            <a:ext cx="8105775" cy="476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F92B2F-D23E-493F-B9F5-4C5DACCA8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353" y="5179918"/>
            <a:ext cx="34766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7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V.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binding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v-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$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emit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v-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B61014-F7EC-420E-A9FE-ACFCF2A6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31" y="2084989"/>
            <a:ext cx="8201025" cy="6572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51D60E-6654-4887-8BC9-9CCD16D37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1" y="2846188"/>
            <a:ext cx="3419475" cy="1181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ED78918-E101-42E3-8D92-8737B6816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55" y="5825035"/>
            <a:ext cx="9686925" cy="581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46DEF3-43A9-4C71-BE5D-A53FDA06C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18" y="4773509"/>
            <a:ext cx="36957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9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Router. 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4233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Nos permite crear paginas SPA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 base es asociar un componente a una ruta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Normalmente al usar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routers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intentamos que al refrescar la pagina no se pierdan datos eso se consigue usualmente modificando la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url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Dentro de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sharepoint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no podemos hacer eso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5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Router. </a:t>
            </a:r>
            <a:r>
              <a:rPr lang="en-US" dirty="0" err="1"/>
              <a:t>Ejemplo</a:t>
            </a:r>
            <a:r>
              <a:rPr lang="en-US" dirty="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8B4B3A-6B51-4A55-B5F4-D051A159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6127"/>
            <a:ext cx="3990975" cy="2171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53B93A-08F8-4D14-A69A-5F09601E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898" y="1496127"/>
            <a:ext cx="5553075" cy="3143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159A162-1BCE-4C41-88AD-6A60DC621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22002"/>
            <a:ext cx="5514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6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. </a:t>
            </a:r>
            <a:r>
              <a:rPr lang="en-US" dirty="0" err="1"/>
              <a:t>Ejercicio</a:t>
            </a:r>
            <a:r>
              <a:rPr lang="en-US" dirty="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BA34B7-4EAC-4826-BC10-A9CDDC21DFAF}"/>
              </a:ext>
            </a:extLst>
          </p:cNvPr>
          <p:cNvSpPr txBox="1"/>
          <p:nvPr/>
        </p:nvSpPr>
        <p:spPr>
          <a:xfrm>
            <a:off x="264695" y="1690688"/>
            <a:ext cx="11273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Crear un componente </a:t>
            </a:r>
            <a:r>
              <a:rPr lang="es-ES" dirty="0" err="1"/>
              <a:t>user</a:t>
            </a:r>
            <a:r>
              <a:rPr lang="es-ES" dirty="0"/>
              <a:t> al cual accederemos desde la ruta /</a:t>
            </a:r>
            <a:r>
              <a:rPr lang="es-ES" dirty="0" err="1"/>
              <a:t>user</a:t>
            </a:r>
            <a:r>
              <a:rPr lang="es-ES" dirty="0"/>
              <a:t> que nos permita crear usuarios. Cada usuario tendrá solo la propiedad nombre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Añadir la lista de usuarios creados debajo del formulario de creación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Añadir al usuario la propiedad nacionalidad. Esta propiedad vendrá de una lista fija de nacionalidades y solo se podrá seleccionar 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74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SPA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Arquitectura</a:t>
            </a:r>
            <a:r>
              <a:rPr lang="en-US" dirty="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90D468-B7E0-4E44-8E12-47F31F31E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68" y="2713211"/>
            <a:ext cx="902286" cy="9022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3A67932-76FA-4ED8-93CA-7D0761D574EE}"/>
              </a:ext>
            </a:extLst>
          </p:cNvPr>
          <p:cNvSpPr txBox="1"/>
          <p:nvPr/>
        </p:nvSpPr>
        <p:spPr>
          <a:xfrm>
            <a:off x="1385455" y="3585410"/>
            <a:ext cx="7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Vistas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3AAE979-C32C-4A41-8E55-7D5746E8B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613" y="2577555"/>
            <a:ext cx="1684672" cy="11925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001634A-05F4-481A-BA4B-0D23A17B4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929" y="2518283"/>
            <a:ext cx="1292142" cy="129214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66DA589-2214-4505-8E95-F6ABF783E3DA}"/>
              </a:ext>
            </a:extLst>
          </p:cNvPr>
          <p:cNvSpPr txBox="1"/>
          <p:nvPr/>
        </p:nvSpPr>
        <p:spPr>
          <a:xfrm>
            <a:off x="3356810" y="3625759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Servicios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D11292-9BAE-4EE7-936E-BC938F26152F}"/>
              </a:ext>
            </a:extLst>
          </p:cNvPr>
          <p:cNvSpPr txBox="1"/>
          <p:nvPr/>
        </p:nvSpPr>
        <p:spPr>
          <a:xfrm>
            <a:off x="5309342" y="3625759"/>
            <a:ext cx="15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Acceso a datos</a:t>
            </a: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E8B29A3-2079-4852-BABD-529092D81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661" y="1863681"/>
            <a:ext cx="2388771" cy="147001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8AF9A10-1D9A-4752-B8D5-62B8AFD51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654" y="3333694"/>
            <a:ext cx="1084293" cy="1084293"/>
          </a:xfrm>
          <a:prstGeom prst="rect">
            <a:avLst/>
          </a:prstGeom>
        </p:spPr>
      </p:pic>
      <p:sp>
        <p:nvSpPr>
          <p:cNvPr id="16" name="Flecha: a la izquierda y derecha 15">
            <a:extLst>
              <a:ext uri="{FF2B5EF4-FFF2-40B4-BE49-F238E27FC236}">
                <a16:creationId xmlns:a16="http://schemas.microsoft.com/office/drawing/2014/main" id="{22AA5F13-9C86-4340-981F-0553996A56D4}"/>
              </a:ext>
            </a:extLst>
          </p:cNvPr>
          <p:cNvSpPr/>
          <p:nvPr/>
        </p:nvSpPr>
        <p:spPr>
          <a:xfrm>
            <a:off x="2342541" y="2962506"/>
            <a:ext cx="95049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A5C7567-F13B-4020-90B3-86E7A78248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3833" y="2962506"/>
            <a:ext cx="975445" cy="51820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3814C80-1B87-41BF-893C-FC322650D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215053">
            <a:off x="6978316" y="2444301"/>
            <a:ext cx="1021121" cy="51820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8FD9CBB-DD9D-41F9-929E-3AB73DCF7C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93246">
            <a:off x="6928466" y="3143412"/>
            <a:ext cx="123044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4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Arquitectura</a:t>
            </a:r>
            <a:r>
              <a:rPr lang="en-US" dirty="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BA34B7-4EAC-4826-BC10-A9CDDC21DFAF}"/>
              </a:ext>
            </a:extLst>
          </p:cNvPr>
          <p:cNvSpPr txBox="1"/>
          <p:nvPr/>
        </p:nvSpPr>
        <p:spPr>
          <a:xfrm>
            <a:off x="264695" y="1690688"/>
            <a:ext cx="1127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21AE8B-D103-4355-B78C-AF6585B5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97" y="1554317"/>
            <a:ext cx="385300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4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96" y="1806687"/>
            <a:ext cx="10515600" cy="1425388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Entender para que sirve VUE</a:t>
            </a:r>
          </a:p>
          <a:p>
            <a:r>
              <a:rPr lang="es-ES" dirty="0"/>
              <a:t>Entender porque  creemos que es mejor utilizar VUE que </a:t>
            </a:r>
            <a:r>
              <a:rPr lang="es-ES" dirty="0" err="1"/>
              <a:t>Vanilla</a:t>
            </a:r>
            <a:r>
              <a:rPr lang="es-ES" dirty="0"/>
              <a:t> JS</a:t>
            </a:r>
          </a:p>
          <a:p>
            <a:r>
              <a:rPr lang="es-ES" dirty="0"/>
              <a:t>Comenzar a utilizar VUE</a:t>
            </a:r>
          </a:p>
          <a:p>
            <a:r>
              <a:rPr lang="es-ES" dirty="0"/>
              <a:t>Conocer el </a:t>
            </a:r>
            <a:r>
              <a:rPr lang="es-ES" dirty="0" err="1"/>
              <a:t>Vue</a:t>
            </a:r>
            <a:r>
              <a:rPr lang="es-ES" dirty="0"/>
              <a:t> </a:t>
            </a:r>
            <a:r>
              <a:rPr lang="es-ES" dirty="0" err="1"/>
              <a:t>Router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07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. Que </a:t>
            </a:r>
            <a:r>
              <a:rPr lang="en-US" dirty="0" err="1"/>
              <a:t>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BA34B7-4EAC-4826-BC10-A9CDDC21DFAF}"/>
              </a:ext>
            </a:extLst>
          </p:cNvPr>
          <p:cNvSpPr txBox="1"/>
          <p:nvPr/>
        </p:nvSpPr>
        <p:spPr>
          <a:xfrm>
            <a:off x="838200" y="1690688"/>
            <a:ext cx="4900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Vuex</a:t>
            </a:r>
            <a:r>
              <a:rPr lang="es-ES" dirty="0"/>
              <a:t> es una librería de gestión del estado que sirve como store centralizado de la aplicación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Básicamente es un </a:t>
            </a:r>
            <a:r>
              <a:rPr lang="es-ES" dirty="0" err="1"/>
              <a:t>singlenton</a:t>
            </a:r>
            <a:r>
              <a:rPr lang="es-ES" dirty="0"/>
              <a:t> donde tenemos todos nuestros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Esta basado al igual que el resto de </a:t>
            </a:r>
            <a:r>
              <a:rPr lang="es-ES" dirty="0" err="1"/>
              <a:t>Vue</a:t>
            </a:r>
            <a:r>
              <a:rPr lang="es-ES" dirty="0"/>
              <a:t> en el concepto de reactividad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383A5C-1AAA-4C2E-B1A7-D7729553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43" y="1443790"/>
            <a:ext cx="4725857" cy="49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. </a:t>
            </a:r>
            <a:r>
              <a:rPr lang="en-US" dirty="0" err="1"/>
              <a:t>Porqué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BA34B7-4EAC-4826-BC10-A9CDDC21DFAF}"/>
              </a:ext>
            </a:extLst>
          </p:cNvPr>
          <p:cNvSpPr txBox="1"/>
          <p:nvPr/>
        </p:nvSpPr>
        <p:spPr>
          <a:xfrm>
            <a:off x="838199" y="1690688"/>
            <a:ext cx="10700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Las spa pueden llegar a ser bastante complejas. Y nos podemos encontrar con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Diferentes componentes que muestran o modifican la misma información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La información que tiene que fluir a través del árbol de componentes, pasándonoslo de uno a otro. Lo cual genera mucho código y complica el mantenimiento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9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. 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344CF3-2430-41B3-9763-9F3F396C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623" y="1690688"/>
            <a:ext cx="6278229" cy="49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3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. State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BA34B7-4EAC-4826-BC10-A9CDDC21DFAF}"/>
              </a:ext>
            </a:extLst>
          </p:cNvPr>
          <p:cNvSpPr txBox="1"/>
          <p:nvPr/>
        </p:nvSpPr>
        <p:spPr>
          <a:xfrm>
            <a:off x="838199" y="1690688"/>
            <a:ext cx="10700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En el estado guardamos un objeto (árbol) con toda la información de la aplicación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Este estado es la “única fuente de la verdad de la aplicación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D11D4E-3A3B-4F55-9BCC-573DF0CC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56" y="2420103"/>
            <a:ext cx="4130091" cy="39344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6D6575-8B73-4FCA-95E7-7F05C7D91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33" y="2420103"/>
            <a:ext cx="6310307" cy="38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8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. Getters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BA34B7-4EAC-4826-BC10-A9CDDC21DFAF}"/>
              </a:ext>
            </a:extLst>
          </p:cNvPr>
          <p:cNvSpPr txBox="1"/>
          <p:nvPr/>
        </p:nvSpPr>
        <p:spPr>
          <a:xfrm>
            <a:off x="838199" y="1690688"/>
            <a:ext cx="4708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Podemos ver un </a:t>
            </a:r>
            <a:r>
              <a:rPr lang="es-ES" dirty="0" err="1"/>
              <a:t>getter</a:t>
            </a:r>
            <a:r>
              <a:rPr lang="es-ES" dirty="0"/>
              <a:t> como un propiedad computada derivada del estado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Desde los componentes podemos acceder a esta lógica sin duplicarla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BCCF53-AEFF-4CEC-8CB8-42999CF6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58" y="1778186"/>
            <a:ext cx="6274983" cy="36412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3D2B59-CBE7-4A05-B5CF-20227B29C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2876228"/>
            <a:ext cx="4584437" cy="28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. Mutations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BA34B7-4EAC-4826-BC10-A9CDDC21DFAF}"/>
              </a:ext>
            </a:extLst>
          </p:cNvPr>
          <p:cNvSpPr txBox="1"/>
          <p:nvPr/>
        </p:nvSpPr>
        <p:spPr>
          <a:xfrm>
            <a:off x="838199" y="1690688"/>
            <a:ext cx="1070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8D87F3-944F-449E-B677-4C667F66ED87}"/>
              </a:ext>
            </a:extLst>
          </p:cNvPr>
          <p:cNvSpPr txBox="1"/>
          <p:nvPr/>
        </p:nvSpPr>
        <p:spPr>
          <a:xfrm>
            <a:off x="838198" y="1684923"/>
            <a:ext cx="2999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componentes no pueden cambiar directamente el estado del store sino que lo que pueden hacer es lanzar mutaciones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mutación  es la única forma es que puede producir un cambio de estado en el store de </a:t>
            </a:r>
            <a:r>
              <a:rPr lang="es-ES" dirty="0" err="1"/>
              <a:t>vuex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5BAAD21-80DB-4A62-8487-546C4A9C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80" y="1464350"/>
            <a:ext cx="4905375" cy="1314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A5A8961-E05A-48FE-AEC7-5EC9C421A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75" y="2895600"/>
            <a:ext cx="80867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5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r>
              <a:rPr lang="en-US" dirty="0"/>
              <a:t>. 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5" y="1690688"/>
            <a:ext cx="77970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BA34B7-4EAC-4826-BC10-A9CDDC21DFAF}"/>
              </a:ext>
            </a:extLst>
          </p:cNvPr>
          <p:cNvSpPr txBox="1"/>
          <p:nvPr/>
        </p:nvSpPr>
        <p:spPr>
          <a:xfrm>
            <a:off x="838199" y="1690688"/>
            <a:ext cx="1070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8D87F3-944F-449E-B677-4C667F66ED87}"/>
              </a:ext>
            </a:extLst>
          </p:cNvPr>
          <p:cNvSpPr txBox="1"/>
          <p:nvPr/>
        </p:nvSpPr>
        <p:spPr>
          <a:xfrm>
            <a:off x="838198" y="1684923"/>
            <a:ext cx="9689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Similares a las mutaciones pero no cambian el estado sino que lanzan mutaciones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acciones pueden ser asíncronas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868C6E-9939-4C1A-8014-5D68BF3B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40" y="4031331"/>
            <a:ext cx="8601075" cy="1514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D122F0-F232-49E3-BF6E-5BC437FBD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40" y="2746803"/>
            <a:ext cx="5829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03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67" y="4344848"/>
            <a:ext cx="6484838" cy="14039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45245" y="3465146"/>
            <a:ext cx="10515600" cy="523875"/>
          </a:xfrm>
        </p:spPr>
        <p:txBody>
          <a:bodyPr/>
          <a:lstStyle/>
          <a:p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Muchas gracias por tu confianza</a:t>
            </a:r>
          </a:p>
        </p:txBody>
      </p:sp>
    </p:spTree>
    <p:extLst>
      <p:ext uri="{BB962C8B-B14F-4D97-AF65-F5344CB8AC3E}">
        <p14:creationId xmlns:p14="http://schemas.microsoft.com/office/powerpoint/2010/main" val="334587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955040"/>
          </a:xfrm>
        </p:spPr>
        <p:txBody>
          <a:bodyPr/>
          <a:lstStyle/>
          <a:p>
            <a:r>
              <a:rPr lang="es-ES" dirty="0"/>
              <a:t>Que 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643120"/>
          </a:xfrm>
        </p:spPr>
        <p:txBody>
          <a:bodyPr/>
          <a:lstStyle/>
          <a:p>
            <a:endParaRPr lang="es-ES" sz="1800" dirty="0"/>
          </a:p>
          <a:p>
            <a:r>
              <a:rPr lang="es-ES" sz="1800" dirty="0"/>
              <a:t>Un “</a:t>
            </a:r>
            <a:r>
              <a:rPr lang="es-ES" sz="1800" dirty="0" err="1"/>
              <a:t>framework</a:t>
            </a:r>
            <a:r>
              <a:rPr lang="es-ES" sz="1800" dirty="0"/>
              <a:t>” Progresivo para construir interfaces</a:t>
            </a:r>
          </a:p>
          <a:p>
            <a:r>
              <a:rPr lang="es-ES" sz="1800" dirty="0"/>
              <a:t>El </a:t>
            </a:r>
            <a:r>
              <a:rPr lang="es-ES" sz="1800" dirty="0" err="1"/>
              <a:t>core</a:t>
            </a:r>
            <a:r>
              <a:rPr lang="es-ES" sz="1800" dirty="0"/>
              <a:t> esta pensado solo para la VIEW</a:t>
            </a:r>
          </a:p>
          <a:p>
            <a:r>
              <a:rPr lang="es-ES" sz="1800" dirty="0"/>
              <a:t>Diseñado orientado a componentes y pensado para SPA</a:t>
            </a:r>
          </a:p>
          <a:p>
            <a:r>
              <a:rPr lang="es-ES" sz="1800" dirty="0"/>
              <a:t>Utiliza Virtual DOM</a:t>
            </a:r>
          </a:p>
          <a:p>
            <a:pPr marL="457200" lvl="1" indent="0">
              <a:buNone/>
            </a:pPr>
            <a:endParaRPr lang="es-ES" sz="1600" dirty="0"/>
          </a:p>
          <a:p>
            <a:pPr marL="914400" lvl="2" indent="0">
              <a:buNone/>
            </a:pPr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4010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Beneficios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Simplifica el código gracias 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Reactividad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Uso del virtual DOM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Orientación a componentes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Render declarativo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B2CB59-759E-469E-98BA-3B0361AF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640782" cy="25924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2BDB044-EB73-4B05-95FF-A45C7994A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80214"/>
            <a:ext cx="7535779" cy="21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control de flujo. </a:t>
            </a:r>
            <a:r>
              <a:rPr lang="es-ES" dirty="0" err="1"/>
              <a:t>Loops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6F3A54-9421-44AF-9542-D9354973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612131"/>
            <a:ext cx="11630025" cy="2266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1B3A8C-DD29-4BCB-A8D7-B6618537E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3952875"/>
            <a:ext cx="45815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0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 entrada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15600" cy="4351338"/>
          </a:xfrm>
        </p:spPr>
        <p:txBody>
          <a:bodyPr/>
          <a:lstStyle/>
          <a:p>
            <a:endParaRPr lang="es-E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518DA3-2E68-4049-97AE-69535054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6503"/>
            <a:ext cx="9105900" cy="1400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CAE2F9-A63A-43AC-9232-8F14D96C0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51" y="3044790"/>
            <a:ext cx="45053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con </a:t>
            </a:r>
            <a:r>
              <a:rPr lang="en-US" dirty="0" err="1"/>
              <a:t>componentes</a:t>
            </a:r>
            <a:r>
              <a:rPr lang="en-US" dirty="0"/>
              <a:t>	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FC2330F-D70A-4D79-AA60-C658FD545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1695" y="2014045"/>
            <a:ext cx="62293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con componentes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98E444-5D7E-45A2-B709-151AB600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62301"/>
            <a:ext cx="10725150" cy="1943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3AA145-F01B-46CE-ACDF-B330B09A0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640338"/>
            <a:ext cx="4686300" cy="17335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356D8D-C885-483B-85A4-239784E23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145" y="3605213"/>
            <a:ext cx="4019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59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5c6545-c4b0-41ba-b65e-41037e7c803f"/>
    <SharedWithUsers xmlns="b048c077-1ef5-43d8-8cbe-0087f6733556">
      <UserInfo>
        <DisplayName>Todos excepto los usuarios externos</DisplayName>
        <AccountId>181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374B617ED0E840AAD9696600400A02" ma:contentTypeVersion="9" ma:contentTypeDescription="Crear nuevo documento." ma:contentTypeScope="" ma:versionID="250dcc0a2ebb02d44b4ddffdd32b7dd2">
  <xsd:schema xmlns:xsd="http://www.w3.org/2001/XMLSchema" xmlns:xs="http://www.w3.org/2001/XMLSchema" xmlns:p="http://schemas.microsoft.com/office/2006/metadata/properties" xmlns:ns2="a55c6545-c4b0-41ba-b65e-41037e7c803f" xmlns:ns3="b048c077-1ef5-43d8-8cbe-0087f6733556" targetNamespace="http://schemas.microsoft.com/office/2006/metadata/properties" ma:root="true" ma:fieldsID="7a367e56634011d3948e6870b2482d1c" ns2:_="" ns3:_="">
    <xsd:import namespace="a55c6545-c4b0-41ba-b65e-41037e7c803f"/>
    <xsd:import namespace="b048c077-1ef5-43d8-8cbe-0087f673355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c6545-c4b0-41ba-b65e-41037e7c803f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64defe91-ba4a-4858-8347-393e3d4825e6}" ma:internalName="TaxCatchAll" ma:showField="CatchAllData" ma:web="a55c6545-c4b0-41ba-b65e-41037e7c80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8c077-1ef5-43d8-8cbe-0087f673355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60FA3A-4249-4D6E-A9A8-3B7219DF275B}">
  <ds:schemaRefs>
    <ds:schemaRef ds:uri="http://purl.org/dc/dcmitype/"/>
    <ds:schemaRef ds:uri="http://schemas.microsoft.com/office/infopath/2007/PartnerControls"/>
    <ds:schemaRef ds:uri="a55c6545-c4b0-41ba-b65e-41037e7c803f"/>
    <ds:schemaRef ds:uri="http://purl.org/dc/elements/1.1/"/>
    <ds:schemaRef ds:uri="http://schemas.microsoft.com/office/2006/metadata/properties"/>
    <ds:schemaRef ds:uri="http://schemas.microsoft.com/office/2006/documentManagement/types"/>
    <ds:schemaRef ds:uri="b048c077-1ef5-43d8-8cbe-0087f6733556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1907-E433-4243-9A3E-9E9101133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c6545-c4b0-41ba-b65e-41037e7c803f"/>
    <ds:schemaRef ds:uri="b048c077-1ef5-43d8-8cbe-0087f6733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949</Words>
  <Application>Microsoft Office PowerPoint</Application>
  <PresentationFormat>Panorámica</PresentationFormat>
  <Paragraphs>178</Paragraphs>
  <Slides>27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27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1_Content</vt:lpstr>
      <vt:lpstr>Introduction Vue</vt:lpstr>
      <vt:lpstr>Objetivos</vt:lpstr>
      <vt:lpstr>Que es</vt:lpstr>
      <vt:lpstr>Beneficios</vt:lpstr>
      <vt:lpstr>Render declarativo</vt:lpstr>
      <vt:lpstr>Estructuras de control de flujo. Loops</vt:lpstr>
      <vt:lpstr>Control de entrada de datos</vt:lpstr>
      <vt:lpstr>Composición con componentes </vt:lpstr>
      <vt:lpstr>Composición con componentes II</vt:lpstr>
      <vt:lpstr>Presentación de PowerPoint</vt:lpstr>
      <vt:lpstr>Componentes. II </vt:lpstr>
      <vt:lpstr>Componentes III. </vt:lpstr>
      <vt:lpstr>Componentes IV. </vt:lpstr>
      <vt:lpstr>Componentes V. </vt:lpstr>
      <vt:lpstr>Vue Router. </vt:lpstr>
      <vt:lpstr>Vue Router. Ejemplo. </vt:lpstr>
      <vt:lpstr>Vue. Ejercicio. </vt:lpstr>
      <vt:lpstr>SPA Vue Arquitectura. </vt:lpstr>
      <vt:lpstr>SPA Vue Arquitectura. </vt:lpstr>
      <vt:lpstr>Vuex. Que es</vt:lpstr>
      <vt:lpstr>Vuex. Porqué</vt:lpstr>
      <vt:lpstr>Vuex. Flow</vt:lpstr>
      <vt:lpstr>Vuex. State</vt:lpstr>
      <vt:lpstr>Vuex. Getters</vt:lpstr>
      <vt:lpstr>Vuex. Mutations</vt:lpstr>
      <vt:lpstr>Vuex. Actions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Escolar</dc:creator>
  <cp:lastModifiedBy>Robert Freire</cp:lastModifiedBy>
  <cp:revision>178</cp:revision>
  <dcterms:created xsi:type="dcterms:W3CDTF">2014-01-07T15:51:03Z</dcterms:created>
  <dcterms:modified xsi:type="dcterms:W3CDTF">2017-10-26T02:16:07Z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0x01010011374B617ED0E840AAD9696600400A02</vt:lpwstr>
  </property>
</Properties>
</file>