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77" r:id="rId6"/>
    <p:sldMasterId id="2147483666" r:id="rId7"/>
    <p:sldMasterId id="2147483667" r:id="rId8"/>
    <p:sldMasterId id="2147483684" r:id="rId9"/>
    <p:sldMasterId id="2147483661" r:id="rId10"/>
    <p:sldMasterId id="2147483696" r:id="rId11"/>
  </p:sldMasterIdLst>
  <p:notesMasterIdLst>
    <p:notesMasterId r:id="rId28"/>
  </p:notesMasterIdLst>
  <p:handoutMasterIdLst>
    <p:handoutMasterId r:id="rId29"/>
  </p:handoutMasterIdLst>
  <p:sldIdLst>
    <p:sldId id="256" r:id="rId12"/>
    <p:sldId id="275" r:id="rId13"/>
    <p:sldId id="276" r:id="rId14"/>
    <p:sldId id="283" r:id="rId15"/>
    <p:sldId id="285" r:id="rId16"/>
    <p:sldId id="286" r:id="rId17"/>
    <p:sldId id="287" r:id="rId18"/>
    <p:sldId id="288" r:id="rId19"/>
    <p:sldId id="289" r:id="rId20"/>
    <p:sldId id="295" r:id="rId21"/>
    <p:sldId id="294" r:id="rId22"/>
    <p:sldId id="293" r:id="rId23"/>
    <p:sldId id="291" r:id="rId24"/>
    <p:sldId id="290" r:id="rId25"/>
    <p:sldId id="292" r:id="rId26"/>
    <p:sldId id="272" r:id="rId2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  <a:srgbClr val="FF9F9F"/>
    <a:srgbClr val="FF505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597" autoAdjust="0"/>
  </p:normalViewPr>
  <p:slideViewPr>
    <p:cSldViewPr snapToGrid="0">
      <p:cViewPr varScale="1">
        <p:scale>
          <a:sx n="71" d="100"/>
          <a:sy n="71" d="100"/>
        </p:scale>
        <p:origin x="12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0922-F5B9-4F68-B265-B0919DAC00E9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2A632952-1D39-4B95-BF5C-6787983B77D7}">
      <dgm:prSet phldrT="[Texto]" custT="1"/>
      <dgm:spPr/>
      <dgm:t>
        <a:bodyPr/>
        <a:lstStyle/>
        <a:p>
          <a:r>
            <a:rPr lang="es-ES" sz="2000" dirty="0"/>
            <a:t>SPRINT 1</a:t>
          </a:r>
        </a:p>
      </dgm:t>
    </dgm:pt>
    <dgm:pt modelId="{D3828907-5BDF-4C37-B454-6FAE0AD0E887}" type="parTrans" cxnId="{77DDC478-4819-45E5-87D2-EFB6B0316EC4}">
      <dgm:prSet/>
      <dgm:spPr/>
      <dgm:t>
        <a:bodyPr/>
        <a:lstStyle/>
        <a:p>
          <a:endParaRPr lang="es-ES" sz="1600"/>
        </a:p>
      </dgm:t>
    </dgm:pt>
    <dgm:pt modelId="{FA16F164-7E64-4B90-A525-8E0B2A2DD444}" type="sibTrans" cxnId="{77DDC478-4819-45E5-87D2-EFB6B0316EC4}">
      <dgm:prSet/>
      <dgm:spPr/>
      <dgm:t>
        <a:bodyPr/>
        <a:lstStyle/>
        <a:p>
          <a:endParaRPr lang="es-ES" sz="1600"/>
        </a:p>
      </dgm:t>
    </dgm:pt>
    <dgm:pt modelId="{31B7A8C8-AD8C-4711-BE5E-0E1F6215AA9B}">
      <dgm:prSet phldrT="[Texto]" custT="1"/>
      <dgm:spPr/>
      <dgm:t>
        <a:bodyPr/>
        <a:lstStyle/>
        <a:p>
          <a:r>
            <a:rPr lang="es-ES" sz="2000" dirty="0"/>
            <a:t>SPRINT 2</a:t>
          </a:r>
        </a:p>
      </dgm:t>
    </dgm:pt>
    <dgm:pt modelId="{703CA9C9-28E3-4333-B45C-91D9B7B94E86}" type="parTrans" cxnId="{60B8D441-A081-4FD4-A49E-B89D17A493B6}">
      <dgm:prSet/>
      <dgm:spPr/>
      <dgm:t>
        <a:bodyPr/>
        <a:lstStyle/>
        <a:p>
          <a:endParaRPr lang="es-ES" sz="1600"/>
        </a:p>
      </dgm:t>
    </dgm:pt>
    <dgm:pt modelId="{55DCBB83-7C6D-46A7-82CA-027E0B477E95}" type="sibTrans" cxnId="{60B8D441-A081-4FD4-A49E-B89D17A493B6}">
      <dgm:prSet/>
      <dgm:spPr/>
      <dgm:t>
        <a:bodyPr/>
        <a:lstStyle/>
        <a:p>
          <a:endParaRPr lang="es-ES" sz="1600"/>
        </a:p>
      </dgm:t>
    </dgm:pt>
    <dgm:pt modelId="{BC1A194B-B2C1-4181-9FFB-01ADACE6E812}">
      <dgm:prSet phldrT="[Texto]" custT="1"/>
      <dgm:spPr/>
      <dgm:t>
        <a:bodyPr/>
        <a:lstStyle/>
        <a:p>
          <a:r>
            <a:rPr lang="es-ES" sz="2000" dirty="0"/>
            <a:t>SPRINT…</a:t>
          </a:r>
        </a:p>
      </dgm:t>
    </dgm:pt>
    <dgm:pt modelId="{8E89454A-81AF-4BB1-948A-053ED31EEB9C}" type="parTrans" cxnId="{8B9BDA42-E9D6-4C4D-B567-0E3ED2B62278}">
      <dgm:prSet/>
      <dgm:spPr/>
      <dgm:t>
        <a:bodyPr/>
        <a:lstStyle/>
        <a:p>
          <a:endParaRPr lang="es-ES"/>
        </a:p>
      </dgm:t>
    </dgm:pt>
    <dgm:pt modelId="{C9026DD8-2164-4B97-A10F-513BD9C5AE66}" type="sibTrans" cxnId="{8B9BDA42-E9D6-4C4D-B567-0E3ED2B62278}">
      <dgm:prSet/>
      <dgm:spPr/>
      <dgm:t>
        <a:bodyPr/>
        <a:lstStyle/>
        <a:p>
          <a:endParaRPr lang="es-ES"/>
        </a:p>
      </dgm:t>
    </dgm:pt>
    <dgm:pt modelId="{21ED42E0-DE75-423F-9475-1E65FDF8CFDA}">
      <dgm:prSet phldrT="[Texto]" custT="1"/>
      <dgm:spPr/>
      <dgm:t>
        <a:bodyPr/>
        <a:lstStyle/>
        <a:p>
          <a:r>
            <a:rPr lang="es-ES" sz="2000" dirty="0"/>
            <a:t>SPRINT N</a:t>
          </a:r>
        </a:p>
      </dgm:t>
    </dgm:pt>
    <dgm:pt modelId="{83A29117-F7CC-4DC2-917D-960B53BD4454}" type="parTrans" cxnId="{66D4E3DF-B457-4115-BE47-96CF8E29144D}">
      <dgm:prSet/>
      <dgm:spPr/>
      <dgm:t>
        <a:bodyPr/>
        <a:lstStyle/>
        <a:p>
          <a:endParaRPr lang="es-ES"/>
        </a:p>
      </dgm:t>
    </dgm:pt>
    <dgm:pt modelId="{09D692B4-43AC-4892-8E32-B9AB7A4BC22E}" type="sibTrans" cxnId="{66D4E3DF-B457-4115-BE47-96CF8E29144D}">
      <dgm:prSet/>
      <dgm:spPr/>
      <dgm:t>
        <a:bodyPr/>
        <a:lstStyle/>
        <a:p>
          <a:endParaRPr lang="es-ES"/>
        </a:p>
      </dgm:t>
    </dgm:pt>
    <dgm:pt modelId="{A66B8E2A-7ADF-4FD2-8852-80C9AA5884E3}" type="pres">
      <dgm:prSet presAssocID="{F8320922-F5B9-4F68-B265-B0919DAC00E9}" presName="CompostProcess" presStyleCnt="0">
        <dgm:presLayoutVars>
          <dgm:dir/>
          <dgm:resizeHandles val="exact"/>
        </dgm:presLayoutVars>
      </dgm:prSet>
      <dgm:spPr/>
    </dgm:pt>
    <dgm:pt modelId="{C19FBA30-382B-44E2-8C1D-137A6F897C28}" type="pres">
      <dgm:prSet presAssocID="{F8320922-F5B9-4F68-B265-B0919DAC00E9}" presName="arrow" presStyleLbl="bgShp" presStyleIdx="0" presStyleCnt="1"/>
      <dgm:spPr/>
    </dgm:pt>
    <dgm:pt modelId="{C0431D72-D66F-4396-9745-1E24B9A794B1}" type="pres">
      <dgm:prSet presAssocID="{F8320922-F5B9-4F68-B265-B0919DAC00E9}" presName="linearProcess" presStyleCnt="0"/>
      <dgm:spPr/>
    </dgm:pt>
    <dgm:pt modelId="{3BE67301-9880-4FEC-99F7-88569348EA0D}" type="pres">
      <dgm:prSet presAssocID="{2A632952-1D39-4B95-BF5C-6787983B77D7}" presName="textNode" presStyleLbl="node1" presStyleIdx="0" presStyleCnt="4">
        <dgm:presLayoutVars>
          <dgm:bulletEnabled val="1"/>
        </dgm:presLayoutVars>
      </dgm:prSet>
      <dgm:spPr/>
    </dgm:pt>
    <dgm:pt modelId="{98B0D8FA-33BD-482B-B6F4-3F5E0198F6C8}" type="pres">
      <dgm:prSet presAssocID="{FA16F164-7E64-4B90-A525-8E0B2A2DD444}" presName="sibTrans" presStyleCnt="0"/>
      <dgm:spPr/>
    </dgm:pt>
    <dgm:pt modelId="{41F7C86B-E9DC-4364-8A2B-DD3371CBF3D3}" type="pres">
      <dgm:prSet presAssocID="{31B7A8C8-AD8C-4711-BE5E-0E1F6215AA9B}" presName="textNode" presStyleLbl="node1" presStyleIdx="1" presStyleCnt="4">
        <dgm:presLayoutVars>
          <dgm:bulletEnabled val="1"/>
        </dgm:presLayoutVars>
      </dgm:prSet>
      <dgm:spPr/>
    </dgm:pt>
    <dgm:pt modelId="{051DD4FC-166F-4F02-A39E-A452BC910E06}" type="pres">
      <dgm:prSet presAssocID="{55DCBB83-7C6D-46A7-82CA-027E0B477E95}" presName="sibTrans" presStyleCnt="0"/>
      <dgm:spPr/>
    </dgm:pt>
    <dgm:pt modelId="{4BAD5466-94E1-47CA-9FAA-DDD3B7595BCC}" type="pres">
      <dgm:prSet presAssocID="{BC1A194B-B2C1-4181-9FFB-01ADACE6E812}" presName="textNode" presStyleLbl="node1" presStyleIdx="2" presStyleCnt="4">
        <dgm:presLayoutVars>
          <dgm:bulletEnabled val="1"/>
        </dgm:presLayoutVars>
      </dgm:prSet>
      <dgm:spPr/>
    </dgm:pt>
    <dgm:pt modelId="{77643FC8-7395-470F-A138-D10FAD0F0C7F}" type="pres">
      <dgm:prSet presAssocID="{C9026DD8-2164-4B97-A10F-513BD9C5AE66}" presName="sibTrans" presStyleCnt="0"/>
      <dgm:spPr/>
    </dgm:pt>
    <dgm:pt modelId="{467EE60E-61AA-427F-A830-D12F30BF2A28}" type="pres">
      <dgm:prSet presAssocID="{21ED42E0-DE75-423F-9475-1E65FDF8CFD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5C2C64C-A765-453B-BB2B-C3404F7C2E83}" type="presOf" srcId="{BC1A194B-B2C1-4181-9FFB-01ADACE6E812}" destId="{4BAD5466-94E1-47CA-9FAA-DDD3B7595BCC}" srcOrd="0" destOrd="0" presId="urn:microsoft.com/office/officeart/2005/8/layout/hProcess9"/>
    <dgm:cxn modelId="{77DDC478-4819-45E5-87D2-EFB6B0316EC4}" srcId="{F8320922-F5B9-4F68-B265-B0919DAC00E9}" destId="{2A632952-1D39-4B95-BF5C-6787983B77D7}" srcOrd="0" destOrd="0" parTransId="{D3828907-5BDF-4C37-B454-6FAE0AD0E887}" sibTransId="{FA16F164-7E64-4B90-A525-8E0B2A2DD444}"/>
    <dgm:cxn modelId="{66D4E3DF-B457-4115-BE47-96CF8E29144D}" srcId="{F8320922-F5B9-4F68-B265-B0919DAC00E9}" destId="{21ED42E0-DE75-423F-9475-1E65FDF8CFDA}" srcOrd="3" destOrd="0" parTransId="{83A29117-F7CC-4DC2-917D-960B53BD4454}" sibTransId="{09D692B4-43AC-4892-8E32-B9AB7A4BC22E}"/>
    <dgm:cxn modelId="{4E343DAA-080F-496F-BFFF-ED35FA6DB9A2}" type="presOf" srcId="{21ED42E0-DE75-423F-9475-1E65FDF8CFDA}" destId="{467EE60E-61AA-427F-A830-D12F30BF2A28}" srcOrd="0" destOrd="0" presId="urn:microsoft.com/office/officeart/2005/8/layout/hProcess9"/>
    <dgm:cxn modelId="{9A22697B-F20B-46D2-A513-4ECC5D2C4FE9}" type="presOf" srcId="{31B7A8C8-AD8C-4711-BE5E-0E1F6215AA9B}" destId="{41F7C86B-E9DC-4364-8A2B-DD3371CBF3D3}" srcOrd="0" destOrd="0" presId="urn:microsoft.com/office/officeart/2005/8/layout/hProcess9"/>
    <dgm:cxn modelId="{B4033C77-9A17-4E60-91ED-02221B5B64B8}" type="presOf" srcId="{F8320922-F5B9-4F68-B265-B0919DAC00E9}" destId="{A66B8E2A-7ADF-4FD2-8852-80C9AA5884E3}" srcOrd="0" destOrd="0" presId="urn:microsoft.com/office/officeart/2005/8/layout/hProcess9"/>
    <dgm:cxn modelId="{996A255E-5B45-4627-9283-9346A00E955B}" type="presOf" srcId="{2A632952-1D39-4B95-BF5C-6787983B77D7}" destId="{3BE67301-9880-4FEC-99F7-88569348EA0D}" srcOrd="0" destOrd="0" presId="urn:microsoft.com/office/officeart/2005/8/layout/hProcess9"/>
    <dgm:cxn modelId="{60B8D441-A081-4FD4-A49E-B89D17A493B6}" srcId="{F8320922-F5B9-4F68-B265-B0919DAC00E9}" destId="{31B7A8C8-AD8C-4711-BE5E-0E1F6215AA9B}" srcOrd="1" destOrd="0" parTransId="{703CA9C9-28E3-4333-B45C-91D9B7B94E86}" sibTransId="{55DCBB83-7C6D-46A7-82CA-027E0B477E95}"/>
    <dgm:cxn modelId="{8B9BDA42-E9D6-4C4D-B567-0E3ED2B62278}" srcId="{F8320922-F5B9-4F68-B265-B0919DAC00E9}" destId="{BC1A194B-B2C1-4181-9FFB-01ADACE6E812}" srcOrd="2" destOrd="0" parTransId="{8E89454A-81AF-4BB1-948A-053ED31EEB9C}" sibTransId="{C9026DD8-2164-4B97-A10F-513BD9C5AE66}"/>
    <dgm:cxn modelId="{5EFC634F-1BA2-4D0B-A76A-E0FC67D3202E}" type="presParOf" srcId="{A66B8E2A-7ADF-4FD2-8852-80C9AA5884E3}" destId="{C19FBA30-382B-44E2-8C1D-137A6F897C28}" srcOrd="0" destOrd="0" presId="urn:microsoft.com/office/officeart/2005/8/layout/hProcess9"/>
    <dgm:cxn modelId="{713009FE-9132-4295-AEE1-7DD4838CBAB6}" type="presParOf" srcId="{A66B8E2A-7ADF-4FD2-8852-80C9AA5884E3}" destId="{C0431D72-D66F-4396-9745-1E24B9A794B1}" srcOrd="1" destOrd="0" presId="urn:microsoft.com/office/officeart/2005/8/layout/hProcess9"/>
    <dgm:cxn modelId="{A0B16BE6-7D70-4E1B-8871-0D6DFFBE7EAB}" type="presParOf" srcId="{C0431D72-D66F-4396-9745-1E24B9A794B1}" destId="{3BE67301-9880-4FEC-99F7-88569348EA0D}" srcOrd="0" destOrd="0" presId="urn:microsoft.com/office/officeart/2005/8/layout/hProcess9"/>
    <dgm:cxn modelId="{710EEF08-65A5-4A6F-BECD-C060B71300DA}" type="presParOf" srcId="{C0431D72-D66F-4396-9745-1E24B9A794B1}" destId="{98B0D8FA-33BD-482B-B6F4-3F5E0198F6C8}" srcOrd="1" destOrd="0" presId="urn:microsoft.com/office/officeart/2005/8/layout/hProcess9"/>
    <dgm:cxn modelId="{56087DCB-7340-4839-9CA7-596DAED3A25F}" type="presParOf" srcId="{C0431D72-D66F-4396-9745-1E24B9A794B1}" destId="{41F7C86B-E9DC-4364-8A2B-DD3371CBF3D3}" srcOrd="2" destOrd="0" presId="urn:microsoft.com/office/officeart/2005/8/layout/hProcess9"/>
    <dgm:cxn modelId="{4A921978-A2D3-4285-AC17-8F8C1FC973FB}" type="presParOf" srcId="{C0431D72-D66F-4396-9745-1E24B9A794B1}" destId="{051DD4FC-166F-4F02-A39E-A452BC910E06}" srcOrd="3" destOrd="0" presId="urn:microsoft.com/office/officeart/2005/8/layout/hProcess9"/>
    <dgm:cxn modelId="{82565E3F-5C7C-4509-B83A-06F29EBA198F}" type="presParOf" srcId="{C0431D72-D66F-4396-9745-1E24B9A794B1}" destId="{4BAD5466-94E1-47CA-9FAA-DDD3B7595BCC}" srcOrd="4" destOrd="0" presId="urn:microsoft.com/office/officeart/2005/8/layout/hProcess9"/>
    <dgm:cxn modelId="{C5D0AD84-1F7C-4302-8A75-5091417775F0}" type="presParOf" srcId="{C0431D72-D66F-4396-9745-1E24B9A794B1}" destId="{77643FC8-7395-470F-A138-D10FAD0F0C7F}" srcOrd="5" destOrd="0" presId="urn:microsoft.com/office/officeart/2005/8/layout/hProcess9"/>
    <dgm:cxn modelId="{BFAE2D38-DB37-478A-A476-8882BBA9AA45}" type="presParOf" srcId="{C0431D72-D66F-4396-9745-1E24B9A794B1}" destId="{467EE60E-61AA-427F-A830-D12F30BF2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FBA30-382B-44E2-8C1D-137A6F897C28}">
      <dsp:nvSpPr>
        <dsp:cNvPr id="0" name=""/>
        <dsp:cNvSpPr/>
      </dsp:nvSpPr>
      <dsp:spPr>
        <a:xfrm>
          <a:off x="619648" y="0"/>
          <a:ext cx="7022680" cy="244827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E67301-9880-4FEC-99F7-88569348EA0D}">
      <dsp:nvSpPr>
        <dsp:cNvPr id="0" name=""/>
        <dsp:cNvSpPr/>
      </dsp:nvSpPr>
      <dsp:spPr>
        <a:xfrm>
          <a:off x="282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 1</a:t>
          </a:r>
        </a:p>
      </dsp:txBody>
      <dsp:txXfrm>
        <a:off x="50629" y="782287"/>
        <a:ext cx="1739127" cy="883696"/>
      </dsp:txXfrm>
    </dsp:sp>
    <dsp:sp modelId="{41F7C86B-E9DC-4364-8A2B-DD3371CBF3D3}">
      <dsp:nvSpPr>
        <dsp:cNvPr id="0" name=""/>
        <dsp:cNvSpPr/>
      </dsp:nvSpPr>
      <dsp:spPr>
        <a:xfrm>
          <a:off x="214335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63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63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63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 2</a:t>
          </a:r>
        </a:p>
      </dsp:txBody>
      <dsp:txXfrm>
        <a:off x="2191159" y="782287"/>
        <a:ext cx="1739127" cy="883696"/>
      </dsp:txXfrm>
    </dsp:sp>
    <dsp:sp modelId="{4BAD5466-94E1-47CA-9FAA-DDD3B7595BCC}">
      <dsp:nvSpPr>
        <dsp:cNvPr id="0" name=""/>
        <dsp:cNvSpPr/>
      </dsp:nvSpPr>
      <dsp:spPr>
        <a:xfrm>
          <a:off x="428388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27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27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27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SPRINT…</a:t>
          </a:r>
        </a:p>
      </dsp:txBody>
      <dsp:txXfrm>
        <a:off x="4331689" y="782287"/>
        <a:ext cx="1739127" cy="883696"/>
      </dsp:txXfrm>
    </dsp:sp>
    <dsp:sp modelId="{467EE60E-61AA-427F-A830-D12F30BF2A28}">
      <dsp:nvSpPr>
        <dsp:cNvPr id="0" name=""/>
        <dsp:cNvSpPr/>
      </dsp:nvSpPr>
      <dsp:spPr>
        <a:xfrm>
          <a:off x="6424413" y="734481"/>
          <a:ext cx="1834739" cy="979308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SPRINT N</a:t>
          </a:r>
        </a:p>
      </dsp:txBody>
      <dsp:txXfrm>
        <a:off x="6472219" y="782287"/>
        <a:ext cx="1739127" cy="883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C607-EC43-4D45-819C-01ED569A62A9}" type="datetimeFigureOut">
              <a:rPr lang="es-ES_tradnl" smtClean="0"/>
              <a:t>13/06/2016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3C80-5006-4947-B2EA-4A4A50684FF5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119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F09D-BAE4-494B-8CCF-2A216F98B43B}" type="datetimeFigureOut">
              <a:rPr lang="es-ES_tradnl" smtClean="0"/>
              <a:t>13/06/2016</a:t>
            </a:fld>
            <a:endParaRPr lang="es-ES_trad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F163-3063-474E-9A8A-E961A784F045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88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429000"/>
            <a:ext cx="6741149" cy="7017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8980" y="3988482"/>
            <a:ext cx="67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rgbClr val="CD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/>
              <a:t>Click to edit sub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08980" y="4413212"/>
            <a:ext cx="6741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/>
              <a:t>Click to edit notes text style</a:t>
            </a:r>
          </a:p>
        </p:txBody>
      </p:sp>
    </p:spTree>
    <p:extLst>
      <p:ext uri="{BB962C8B-B14F-4D97-AF65-F5344CB8AC3E}">
        <p14:creationId xmlns:p14="http://schemas.microsoft.com/office/powerpoint/2010/main" val="98385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6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cons.iconarchive.com/icons/dakirby309/windows-8-metro/256/Apps-Microphone-2-Metro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7" y="2361364"/>
            <a:ext cx="1678076" cy="16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684253" y="2411469"/>
            <a:ext cx="1411725" cy="15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67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ie 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ons.iconarchive.com/icons/visualpharm/icons8-metro-style/512/Kitchen-Cup-ic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6" y="2361364"/>
            <a:ext cx="1562037" cy="1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9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80437" y="2600237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</a:rPr>
              <a:t>&lt;/&gt;</a:t>
            </a:r>
            <a:endParaRPr lang="es-ES_tradnl" sz="72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2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 userDrawn="1"/>
        </p:nvSpPr>
        <p:spPr>
          <a:xfrm>
            <a:off x="8941981" y="2668772"/>
            <a:ext cx="1233377" cy="914400"/>
          </a:xfrm>
          <a:prstGeom prst="wedgeEllipseCallout">
            <a:avLst>
              <a:gd name="adj1" fmla="val -31944"/>
              <a:gd name="adj2" fmla="val 73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3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3921125"/>
            <a:ext cx="10515600" cy="1093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es-ES" dirty="0"/>
            </a:lvl5pPr>
          </a:lstStyle>
          <a:p>
            <a:pPr marL="0" lvl="0">
              <a:spcBef>
                <a:spcPct val="0"/>
              </a:spcBef>
            </a:pPr>
            <a:r>
              <a:rPr lang="en-US" dirty="0" err="1"/>
              <a:t>Título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5014913"/>
            <a:ext cx="10515600" cy="702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err="1"/>
              <a:t>Propuesta</a:t>
            </a:r>
            <a:r>
              <a:rPr lang="en-US" dirty="0"/>
              <a:t> de </a:t>
            </a:r>
            <a:r>
              <a:rPr lang="en-US" dirty="0" err="1"/>
              <a:t>colaboración</a:t>
            </a:r>
            <a:r>
              <a:rPr lang="en-US" dirty="0"/>
              <a:t> professional TKXXXXXXX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426" y="1804953"/>
            <a:ext cx="4493724" cy="118163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550" y="1804954"/>
            <a:ext cx="4533900" cy="118163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134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 hacemo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38200" y="1284299"/>
            <a:ext cx="6104171" cy="264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81192" y="3930616"/>
            <a:ext cx="5472608" cy="2381645"/>
          </a:xfrm>
          <a:prstGeom prst="rect">
            <a:avLst/>
          </a:prstGeom>
        </p:spPr>
      </p:pic>
      <p:pic>
        <p:nvPicPr>
          <p:cNvPr id="7" name="Picture 2" descr="http://en.designmyface.com/include/images/deprecat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69" y="3823440"/>
            <a:ext cx="1565113" cy="5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09763"/>
            <a:ext cx="10515600" cy="39880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6pPr marL="2286000" indent="0">
              <a:buNone/>
              <a:defRPr sz="1200"/>
            </a:lvl6pPr>
          </a:lstStyle>
          <a:p>
            <a:pPr lvl="5"/>
            <a:r>
              <a:rPr lang="es-ES" sz="1800" dirty="0">
                <a:latin typeface="Calibri" panose="020F0502020204030204" pitchFamily="34" charset="0"/>
                <a:cs typeface="Segoe UI Light" panose="020B0502040204020203" pitchFamily="34" charset="0"/>
              </a:rPr>
              <a:t>Desarrollo iterativo con equipo mixto</a:t>
            </a:r>
          </a:p>
          <a:p>
            <a:pPr lvl="5"/>
            <a:endParaRPr lang="es-ES" sz="18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Creación del proyecto y automatización del despliegue son las primeras tareas a llevar a cabo.</a:t>
            </a:r>
          </a:p>
          <a:p>
            <a:pPr lvl="5"/>
            <a:endParaRPr lang="es-ES" sz="14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A posteriori se hará el desarrollo de aquellas reglas para las que tenemos clara su definición y estrategia de implementación claras (dentro del marco de trabajo cerrado). Para cada regla implementada se hará un despliegue y validación por el usuario. Trataremos cada regla de forma independiente.</a:t>
            </a:r>
          </a:p>
          <a:p>
            <a:pPr lvl="5"/>
            <a:endParaRPr lang="es-ES" sz="14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Las reglas para las que no ha quedado claro el enfoque por falta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de información o desconocimiento de posibles problemáticas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derivadas de un posible bajo rendimiento (regla 8), se realizará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una primera aproximación de la solución para verificar el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rendimiento con el equipo de </a:t>
            </a:r>
            <a:r>
              <a:rPr lang="es-ES" sz="1400" dirty="0" err="1">
                <a:latin typeface="Calibri" panose="020F0502020204030204" pitchFamily="34" charset="0"/>
                <a:cs typeface="Segoe UI Light" panose="020B0502040204020203" pitchFamily="34" charset="0"/>
              </a:rPr>
              <a:t>vueling</a:t>
            </a: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 y asegurar la correcta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solución de la problemática.</a:t>
            </a:r>
          </a:p>
          <a:p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Las soluciones se implementan “in situ” o en remoto, a cerrar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adaptándonos a las necesidades del cliente y proyecto</a:t>
            </a:r>
          </a:p>
          <a:p>
            <a:pPr lvl="1"/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1056841" y="1909069"/>
            <a:ext cx="1770983" cy="199072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782925" y="4125915"/>
            <a:ext cx="3297485" cy="1778921"/>
            <a:chOff x="5215589" y="4560362"/>
            <a:chExt cx="3388859" cy="18282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438071" y="6166961"/>
              <a:ext cx="316637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-5400000">
              <a:off x="4767128" y="5431430"/>
              <a:ext cx="170679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4686437" y="5218217"/>
              <a:ext cx="1501131" cy="442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s-E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úm. Funcionalidades</a:t>
              </a:r>
            </a:p>
            <a:p>
              <a:r>
                <a:rPr lang="es-E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 producción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0238" y="5815924"/>
              <a:ext cx="573143" cy="3143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5891" y="5513176"/>
              <a:ext cx="573143" cy="6170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9034" y="5168459"/>
              <a:ext cx="573143" cy="9617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01037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23779" y="4560362"/>
              <a:ext cx="853425" cy="450735"/>
              <a:chOff x="10213235" y="2495004"/>
              <a:chExt cx="853425" cy="450735"/>
            </a:xfrm>
          </p:grpSpPr>
          <p:pic>
            <p:nvPicPr>
              <p:cNvPr id="23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3235" y="2544018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93037" y="2544103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-1" b="47079"/>
              <a:stretch/>
            </p:blipFill>
            <p:spPr bwMode="auto">
              <a:xfrm>
                <a:off x="10571663" y="2544018"/>
                <a:ext cx="152501" cy="17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436051" y="2495004"/>
                <a:ext cx="630609" cy="45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1200" dirty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mixed</a:t>
                </a:r>
                <a:endParaRPr lang="es-ES" sz="9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/>
                <a:r>
                  <a:rPr lang="es-ES" sz="1050" dirty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s-ES" sz="12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985621" y="4641802"/>
              <a:ext cx="573143" cy="1488404"/>
            </a:xfrm>
            <a:prstGeom prst="rect">
              <a:avLst/>
            </a:prstGeom>
            <a:solidFill>
              <a:srgbClr val="C00000">
                <a:alpha val="25098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72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3445" y="6119718"/>
              <a:ext cx="614818" cy="26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tiempo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01906" y="317536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01906" y="370585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6462" y="474043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12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39" y="467956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1 Diagrama"/>
          <p:cNvGraphicFramePr/>
          <p:nvPr userDrawn="1">
            <p:extLst>
              <p:ext uri="{D42A27DB-BD31-4B8C-83A1-F6EECF244321}">
                <p14:modId xmlns:p14="http://schemas.microsoft.com/office/powerpoint/2010/main" val="903542604"/>
              </p:ext>
            </p:extLst>
          </p:nvPr>
        </p:nvGraphicFramePr>
        <p:xfrm>
          <a:off x="2024171" y="2938177"/>
          <a:ext cx="826197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2382994" y="1614182"/>
            <a:ext cx="1770983" cy="19907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18480" y="2476512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Desarrollo iterativo</a:t>
            </a:r>
          </a:p>
        </p:txBody>
      </p:sp>
      <p:sp>
        <p:nvSpPr>
          <p:cNvPr id="10" name="Right Brace 9"/>
          <p:cNvSpPr/>
          <p:nvPr userDrawn="1"/>
        </p:nvSpPr>
        <p:spPr>
          <a:xfrm rot="5400000">
            <a:off x="2780255" y="4126309"/>
            <a:ext cx="288032" cy="1800200"/>
          </a:xfrm>
          <a:prstGeom prst="rightBrace">
            <a:avLst>
              <a:gd name="adj1" fmla="val 8333"/>
              <a:gd name="adj2" fmla="val 4859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2468459" y="5344410"/>
            <a:ext cx="1134898" cy="471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X días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5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95043" y="2534938"/>
            <a:ext cx="296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s-ES" sz="32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 </a:t>
            </a:r>
            <a:r>
              <a:rPr lang="es-ES" sz="3200" b="1" kern="1200" dirty="0">
                <a:solidFill>
                  <a:srgbClr val="C0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3200" kern="1200" dirty="0">
              <a:solidFill>
                <a:srgbClr val="C0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83160" y="3330327"/>
            <a:ext cx="799260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ca-E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71316" y="3762375"/>
            <a:ext cx="382826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Toni Alarcón</a:t>
            </a:r>
          </a:p>
          <a:p>
            <a:r>
              <a:rPr lang="ca-E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Socio</a:t>
            </a:r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Consultor </a:t>
            </a:r>
            <a:r>
              <a:rPr lang="ca-E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Estratégico</a:t>
            </a:r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 TI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9463" y="3762374"/>
            <a:ext cx="399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es-ES" sz="1800" dirty="0"/>
          </a:p>
          <a:p>
            <a:r>
              <a:rPr lang="es-ES" sz="1800" dirty="0"/>
              <a:t>………………………………..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391275" y="2466181"/>
            <a:ext cx="3086100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err="1"/>
              <a:t>Acuerdo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33525"/>
            <a:ext cx="10515600" cy="52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En Barcelona a 21 de Mayo de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0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33775"/>
            <a:ext cx="10515600" cy="52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Muchas gracias por su confianza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3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Resumen ejecutivo</a:t>
            </a:r>
            <a:endParaRPr lang="en-GB" dirty="0"/>
          </a:p>
        </p:txBody>
      </p:sp>
      <p:pic>
        <p:nvPicPr>
          <p:cNvPr id="2050" name="Picture 2" descr="http://icons.iconarchive.com/icons/visualpharm/icons8-metro-style/256/Printed-Matter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53" y="2512619"/>
            <a:ext cx="1367623" cy="13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74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 téc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Oferta técnica</a:t>
            </a:r>
            <a:endParaRPr lang="en-GB" dirty="0"/>
          </a:p>
        </p:txBody>
      </p:sp>
      <p:pic>
        <p:nvPicPr>
          <p:cNvPr id="1028" name="Picture 4" descr="http://icons.iconarchive.com/icons/visualpharm/icons8-metro-style/128/Accounting-Purchase-order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5" y="25971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8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lificación y 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Cualificación y referencias</a:t>
            </a:r>
            <a:endParaRPr lang="en-GB" dirty="0"/>
          </a:p>
        </p:txBody>
      </p:sp>
      <p:pic>
        <p:nvPicPr>
          <p:cNvPr id="4098" name="Picture 2" descr="http://icons.iconarchive.com/icons/visualpharm/icons8-metro-style/512/Business-Diploma2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53" y="2556596"/>
            <a:ext cx="1300223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76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oración econó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Valoración económica</a:t>
            </a:r>
            <a:endParaRPr lang="en-GB" dirty="0"/>
          </a:p>
        </p:txBody>
      </p:sp>
      <p:pic>
        <p:nvPicPr>
          <p:cNvPr id="3074" name="Picture 2" descr="http://icons.iconarchive.com/icons/visualpharm/icons8-metro-style/256/Payment-Methods-Check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52" y="2585995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3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680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364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64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08798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8798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13354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17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31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01229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2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901229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205785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2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2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303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050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824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3824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58380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2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89127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2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89127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3683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1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60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224430" y="3402045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3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24430" y="3932533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528986" y="4967111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6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63" y="4906249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5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6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641230"/>
            <a:ext cx="4102100" cy="4556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  <a:p>
            <a:pPr lvl="1"/>
            <a:r>
              <a:rPr lang="en-US" dirty="0"/>
              <a:t>Item 1.1</a:t>
            </a:r>
          </a:p>
          <a:p>
            <a:pPr lvl="1"/>
            <a:r>
              <a:rPr lang="en-US" dirty="0"/>
              <a:t>Item 1.2</a:t>
            </a:r>
          </a:p>
          <a:p>
            <a:pPr lvl="0"/>
            <a:r>
              <a:rPr lang="en-US" dirty="0"/>
              <a:t>Item 2</a:t>
            </a:r>
          </a:p>
          <a:p>
            <a:pPr lvl="1"/>
            <a:r>
              <a:rPr lang="en-US" dirty="0"/>
              <a:t>Item 2.1</a:t>
            </a:r>
          </a:p>
          <a:p>
            <a:pPr lvl="1"/>
            <a:r>
              <a:rPr lang="en-US" dirty="0"/>
              <a:t>Item 2.2</a:t>
            </a:r>
          </a:p>
          <a:p>
            <a:pPr lvl="1"/>
            <a:r>
              <a:rPr lang="en-US" dirty="0"/>
              <a:t>Item 2.3</a:t>
            </a:r>
          </a:p>
          <a:p>
            <a:pPr lvl="0"/>
            <a:r>
              <a:rPr lang="en-US" dirty="0"/>
              <a:t>Item 3</a:t>
            </a:r>
          </a:p>
          <a:p>
            <a:pPr lvl="1"/>
            <a:r>
              <a:rPr lang="en-US" dirty="0"/>
              <a:t>Item 3.1</a:t>
            </a:r>
          </a:p>
          <a:p>
            <a:pPr lvl="1"/>
            <a:r>
              <a:rPr lang="en-US" dirty="0"/>
              <a:t>Item 3.2</a:t>
            </a:r>
          </a:p>
          <a:p>
            <a:pPr lvl="0"/>
            <a:r>
              <a:rPr lang="en-US" dirty="0" err="1"/>
              <a:t>Resumen</a:t>
            </a:r>
            <a:endParaRPr lang="en-US" dirty="0"/>
          </a:p>
          <a:p>
            <a:pPr lvl="1"/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593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2593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268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268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593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3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93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268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Resumen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268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85350" y="801000"/>
            <a:ext cx="4172438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>
              <a:buNone/>
              <a:defRPr lang="es-ES" sz="5400" dirty="0">
                <a:solidFill>
                  <a:srgbClr val="C00000"/>
                </a:solidFill>
              </a:defRPr>
            </a:lvl1pPr>
          </a:lstStyle>
          <a:p>
            <a:pPr marL="0" lvl="0" indent="0">
              <a:spcBef>
                <a:spcPts val="1224"/>
              </a:spcBef>
              <a:buClr>
                <a:schemeClr val="tx1"/>
              </a:buClr>
            </a:pPr>
            <a:r>
              <a:rPr lang="es-E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45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theme" Target="../theme/theme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7810610" y="1984076"/>
            <a:ext cx="17252" cy="2889849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982" y="1639176"/>
            <a:ext cx="6593418" cy="1733753"/>
          </a:xfrm>
          <a:prstGeom prst="rect">
            <a:avLst/>
          </a:prstGeom>
        </p:spPr>
      </p:pic>
      <p:pic>
        <p:nvPicPr>
          <p:cNvPr id="12" name="Picture 2" descr="http://www.cnp.net/images/Microsoft%20Gold%20Logo-%20New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42" y="2976955"/>
            <a:ext cx="3091287" cy="8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3835" y="5520087"/>
            <a:ext cx="2286930" cy="60135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258133" y="732318"/>
            <a:ext cx="2697480" cy="2697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ct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8009270" y="732318"/>
            <a:ext cx="2743200" cy="2697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258133" y="3477106"/>
            <a:ext cx="2697480" cy="274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8009270" y="3477106"/>
            <a:ext cx="2743200" cy="2743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8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1" r:id="rId8"/>
    <p:sldLayoutId id="2147483689" r:id="rId9"/>
    <p:sldLayoutId id="2147483690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quitectura de Softw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sarollo portal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estructura de sistema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6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oluciones Clou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4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artner.microsoft.com/binary/global/30000140?FileID=9152365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6" y="5058148"/>
            <a:ext cx="20859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0" y="1639176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95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ebpack.github.io/docs/hot-module-replacement-with-webpack.html" TargetMode="Externa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docs/setup/#webpack" TargetMode="Externa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docs/setup/#webpack" TargetMode="Externa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docs/setup/#webpack" TargetMode="Externa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docs/setup/#webpack" TargetMode="Externa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docs/setup/#webpack" TargetMode="Externa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ebpack.github.io/docs/what-is-webpack.html" TargetMode="Externa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" TargetMode="External"/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30.xml"/><Relationship Id="rId5" Type="http://schemas.openxmlformats.org/officeDocument/2006/relationships/hyperlink" Target="http://www.2ality.com/2016/01/ecmascript-2016.html" TargetMode="External"/><Relationship Id="rId4" Type="http://schemas.openxmlformats.org/officeDocument/2006/relationships/hyperlink" Target="https://www.typescriptlang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docs/setup/#webpack" TargetMode="Externa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r>
              <a:rPr lang="es-ES" dirty="0"/>
              <a:t> + </a:t>
            </a:r>
            <a:r>
              <a:rPr lang="es-ES" dirty="0" err="1"/>
              <a:t>AngularJS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246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Debuging</a:t>
            </a:r>
            <a:r>
              <a:rPr lang="en-US" dirty="0"/>
              <a:t> with </a:t>
            </a:r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 4. Enable </a:t>
            </a:r>
            <a:r>
              <a:rPr lang="en-U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sourcemaps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 HMR *hot module replacement(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 </a:t>
            </a:r>
            <a:r>
              <a:rPr lang="en-U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-dev-server </a:t>
            </a:r>
            <a:r>
              <a:rPr lang="en-U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npm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install </a:t>
            </a:r>
            <a:r>
              <a:rPr lang="en-U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-dev-server --save-dev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source-maps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devtool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options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webpack.config.js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Install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Browser-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sync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plugin</a:t>
            </a: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http://webpack.github.io/docs/hot-module-replacement-with-webpack.html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http://www.jbrantly.com/typescript-and-webpack/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https://www.npmjs.com/package/browser-sync-webpack-plugin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0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 Angular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 Exercise 2.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Exercise 1 to use ECMAScript 6 syntax instead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 the not all the browsers support  ECMAScript 6 we have to translate it using Babel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https://babeljs.io/docs/setup/#webpack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https://github.com/babel/babel-loader</a:t>
            </a:r>
          </a:p>
        </p:txBody>
      </p:sp>
    </p:spTree>
    <p:extLst>
      <p:ext uri="{BB962C8B-B14F-4D97-AF65-F5344CB8AC3E}">
        <p14:creationId xmlns:p14="http://schemas.microsoft.com/office/powerpoint/2010/main" val="348417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ES6 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 Exercise 2.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Exercise 1 to use ECMAScript 6 syntax instead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 the not all the browsers support  ECMAScript 6 we have to translate it using Babel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https://babeljs.io/docs/setup/#webpack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https://github.com/babel/babel-loader</a:t>
            </a:r>
          </a:p>
        </p:txBody>
      </p:sp>
    </p:spTree>
    <p:extLst>
      <p:ext uri="{BB962C8B-B14F-4D97-AF65-F5344CB8AC3E}">
        <p14:creationId xmlns:p14="http://schemas.microsoft.com/office/powerpoint/2010/main" val="276688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ES6 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 Exercise 2.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Exercise 1 to use ECMAScript 6 syntax instead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 the not all the browsers support  ECMAScript 6 we have to translate it using Babel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https://babeljs.io/docs/setup/#webpack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https://github.com/babel/babel-loader</a:t>
            </a:r>
          </a:p>
        </p:txBody>
      </p:sp>
    </p:spTree>
    <p:extLst>
      <p:ext uri="{BB962C8B-B14F-4D97-AF65-F5344CB8AC3E}">
        <p14:creationId xmlns:p14="http://schemas.microsoft.com/office/powerpoint/2010/main" val="81887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ES6 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 Exercise 2.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Exercise 1 to use ECMAScript 6 syntax instead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 the not all the browsers support  ECMAScript 6 we have to translate it using Babel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https://babeljs.io/docs/setup/#webpack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https://github.com/babel/babel-loader</a:t>
            </a:r>
          </a:p>
        </p:txBody>
      </p:sp>
    </p:spTree>
    <p:extLst>
      <p:ext uri="{BB962C8B-B14F-4D97-AF65-F5344CB8AC3E}">
        <p14:creationId xmlns:p14="http://schemas.microsoft.com/office/powerpoint/2010/main" val="373774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ES6 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 Exercise 2.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Exercise 1 to use ECMAScript 6 syntax instead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 the not all the browsers support  ECMAScript 6 we have to translate it using Babel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https://babeljs.io/docs/setup/#webpack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https://github.com/babel/babel-loader</a:t>
            </a:r>
          </a:p>
        </p:txBody>
      </p:sp>
    </p:spTree>
    <p:extLst>
      <p:ext uri="{BB962C8B-B14F-4D97-AF65-F5344CB8AC3E}">
        <p14:creationId xmlns:p14="http://schemas.microsoft.com/office/powerpoint/2010/main" val="410662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67" y="4344848"/>
            <a:ext cx="6484838" cy="140393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45245" y="3465146"/>
            <a:ext cx="10515600" cy="523875"/>
          </a:xfrm>
        </p:spPr>
        <p:txBody>
          <a:bodyPr/>
          <a:lstStyle/>
          <a:p>
            <a:r>
              <a:rPr lang="es-E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Muchas gracias por tu confianza</a:t>
            </a:r>
          </a:p>
        </p:txBody>
      </p:sp>
    </p:spTree>
    <p:extLst>
      <p:ext uri="{BB962C8B-B14F-4D97-AF65-F5344CB8AC3E}">
        <p14:creationId xmlns:p14="http://schemas.microsoft.com/office/powerpoint/2010/main" val="334587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6" y="3899647"/>
            <a:ext cx="10515600" cy="1425388"/>
          </a:xfrm>
        </p:spPr>
        <p:txBody>
          <a:bodyPr/>
          <a:lstStyle/>
          <a:p>
            <a:r>
              <a:rPr lang="en-US" dirty="0"/>
              <a:t>Introduction to actual development stack</a:t>
            </a:r>
          </a:p>
          <a:p>
            <a:r>
              <a:rPr lang="en-US" dirty="0"/>
              <a:t>Develop a small application using </a:t>
            </a:r>
            <a:r>
              <a:rPr lang="en-US" dirty="0" err="1"/>
              <a:t>webpack</a:t>
            </a:r>
            <a:r>
              <a:rPr lang="en-US" dirty="0"/>
              <a:t>, typescript, </a:t>
            </a:r>
            <a:r>
              <a:rPr lang="en-US" dirty="0" err="1"/>
              <a:t>angularJS</a:t>
            </a:r>
            <a:endParaRPr lang="en-US" dirty="0"/>
          </a:p>
          <a:p>
            <a:r>
              <a:rPr lang="en-US" dirty="0"/>
              <a:t>Testing with jasmine </a:t>
            </a:r>
            <a:r>
              <a:rPr lang="en-US"/>
              <a:t>and karma</a:t>
            </a:r>
            <a:endParaRPr lang="en-US" dirty="0"/>
          </a:p>
        </p:txBody>
      </p:sp>
      <p:pic>
        <p:nvPicPr>
          <p:cNvPr id="1026" name="Picture 2" descr="https://cdn-images-1.medium.com/max/2000/1*A-_KrEvMuiH7dlwshFw5a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16" y="1830920"/>
            <a:ext cx="1477542" cy="96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31457" y="1882590"/>
            <a:ext cx="389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  <p:pic>
        <p:nvPicPr>
          <p:cNvPr id="1028" name="Picture 4" descr="TypeScri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22" y="1834636"/>
            <a:ext cx="960531" cy="96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edia02.hongkiat.com/ecmascript-6/ecmascript-6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90" y="1928283"/>
            <a:ext cx="1278893" cy="81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5134186" y="1894386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  <p:pic>
        <p:nvPicPr>
          <p:cNvPr id="1036" name="Picture 12" descr="https://carlosazaustre.es/blog/content/images/2015/02/square_odd9l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818" y="1776980"/>
            <a:ext cx="1121896" cy="112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7143434" y="1887914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5907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097741"/>
            <a:ext cx="10515600" cy="2111188"/>
          </a:xfrm>
        </p:spPr>
        <p:txBody>
          <a:bodyPr/>
          <a:lstStyle/>
          <a:p>
            <a:r>
              <a:rPr lang="en-US" dirty="0"/>
              <a:t>Install node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r>
              <a:rPr lang="en-US" dirty="0"/>
              <a:t>Install chrome https://www.google.com/chrome/browser/desktop/index.html</a:t>
            </a:r>
          </a:p>
          <a:p>
            <a:r>
              <a:rPr lang="en-US" dirty="0"/>
              <a:t>Install a text editor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9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webPack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515600" cy="4351338"/>
          </a:xfrm>
        </p:spPr>
        <p:txBody>
          <a:bodyPr/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? 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http://webpack.github.io/docs/what-is-webpack.html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 0.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component called Message that receives a text a shows in a page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follow the tutorial of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https://webpack.github.io/docs/tutorials/getting-started/#welcome</a:t>
            </a:r>
          </a:p>
          <a:p>
            <a:pPr lvl="1"/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70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s-ES" dirty="0" err="1"/>
              <a:t>ECMAScript</a:t>
            </a:r>
            <a:r>
              <a:rPr lang="es-ES" dirty="0"/>
              <a:t> 6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51338"/>
          </a:xfrm>
        </p:spPr>
        <p:txBody>
          <a:bodyPr/>
          <a:lstStyle/>
          <a:p>
            <a:r>
              <a:rPr lang="en-US" sz="1800" dirty="0"/>
              <a:t>Was published last year after 6 years (ES5 was published in 2009)</a:t>
            </a:r>
          </a:p>
          <a:p>
            <a:r>
              <a:rPr lang="en-US" sz="1800" dirty="0"/>
              <a:t>It incorporates a lot of new features. In this course we will see</a:t>
            </a:r>
          </a:p>
          <a:p>
            <a:pPr lvl="1"/>
            <a:r>
              <a:rPr lang="en-US" sz="1400" dirty="0"/>
              <a:t>Arrows</a:t>
            </a:r>
          </a:p>
          <a:p>
            <a:pPr lvl="1"/>
            <a:r>
              <a:rPr lang="en-US" sz="1400" dirty="0"/>
              <a:t>Classes</a:t>
            </a:r>
          </a:p>
          <a:p>
            <a:pPr lvl="1"/>
            <a:r>
              <a:rPr lang="en-US" sz="1400" dirty="0"/>
              <a:t>Template strings</a:t>
            </a:r>
          </a:p>
          <a:p>
            <a:pPr lvl="1"/>
            <a:r>
              <a:rPr lang="en-US" sz="1400" dirty="0"/>
              <a:t>Modules</a:t>
            </a:r>
          </a:p>
          <a:p>
            <a:pPr lvl="1"/>
            <a:r>
              <a:rPr lang="en-US" sz="1400" dirty="0"/>
              <a:t>Promises</a:t>
            </a:r>
          </a:p>
          <a:p>
            <a:r>
              <a:rPr lang="en-US" sz="1800" dirty="0"/>
              <a:t>In http://es6-features.org/  there a detailed information of all the features.</a:t>
            </a:r>
          </a:p>
          <a:p>
            <a:r>
              <a:rPr lang="en-US" sz="1800" dirty="0"/>
              <a:t>Not all the browsers support all the features </a:t>
            </a:r>
            <a:r>
              <a:rPr lang="en-US" sz="1800" dirty="0">
                <a:hlinkClick r:id="rId2"/>
              </a:rPr>
              <a:t>https://kangax.github.io/compat-table/es6/</a:t>
            </a:r>
            <a:endParaRPr lang="en-US" sz="1800" dirty="0"/>
          </a:p>
          <a:p>
            <a:r>
              <a:rPr lang="en-US" sz="1800" dirty="0"/>
              <a:t>If we want to use ECMA6 and ensure compatibility with older versions we have to use </a:t>
            </a:r>
            <a:r>
              <a:rPr lang="en-US" sz="1800" dirty="0" err="1"/>
              <a:t>transpilers</a:t>
            </a:r>
            <a:endParaRPr lang="en-US" sz="1800" dirty="0"/>
          </a:p>
          <a:p>
            <a:r>
              <a:rPr lang="en-US" sz="1800" dirty="0"/>
              <a:t>Babel </a:t>
            </a:r>
            <a:r>
              <a:rPr lang="en-US" sz="1800" dirty="0">
                <a:hlinkClick r:id="rId3"/>
              </a:rPr>
              <a:t>https://babeljs.io/</a:t>
            </a:r>
            <a:r>
              <a:rPr lang="en-US" sz="1800" dirty="0"/>
              <a:t> and typescript </a:t>
            </a:r>
            <a:r>
              <a:rPr lang="en-US" sz="1800" dirty="0">
                <a:hlinkClick r:id="rId4"/>
              </a:rPr>
              <a:t>https://www.typescriptlang.org/</a:t>
            </a:r>
            <a:r>
              <a:rPr lang="en-US" sz="1800" dirty="0"/>
              <a:t> are two great options</a:t>
            </a:r>
          </a:p>
          <a:p>
            <a:r>
              <a:rPr lang="en-US" sz="1800" dirty="0"/>
              <a:t>In the future JS will update more frequent (the next version ES2016/ES7 </a:t>
            </a:r>
            <a:r>
              <a:rPr lang="en-US" sz="1800" dirty="0">
                <a:hlinkClick r:id="rId5"/>
              </a:rPr>
              <a:t>http://www.2ality.com/2016/01/ecmascript-2016.html</a:t>
            </a:r>
            <a:r>
              <a:rPr lang="en-US" sz="1800" dirty="0"/>
              <a:t>) and if we want to work with current versions of the language we have to get used to the use of </a:t>
            </a:r>
            <a:r>
              <a:rPr lang="en-US" sz="1800" dirty="0" err="1"/>
              <a:t>transpilers</a:t>
            </a:r>
            <a:endParaRPr lang="en-US" sz="1800" dirty="0"/>
          </a:p>
          <a:p>
            <a:endParaRPr lang="es-ES" sz="1800" dirty="0"/>
          </a:p>
          <a:p>
            <a:endParaRPr lang="es-ES" sz="1800" dirty="0"/>
          </a:p>
          <a:p>
            <a:pPr marL="457200" lvl="1" indent="0">
              <a:buNone/>
            </a:pPr>
            <a:endParaRPr lang="es-ES" sz="1600" dirty="0"/>
          </a:p>
          <a:p>
            <a:pPr marL="914400" lvl="2" indent="0">
              <a:buNone/>
            </a:pPr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4010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ES6 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 1.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Exercise 0 to use ECMAScript 6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Arrow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7060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ES6 II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 2.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Exercise 1 to use ECMAScript 6 syntax instead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 the not all the browsers support  ECMAScript 6 we have to translate it using Babel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https://babeljs.io/docs/setup/#webpack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https://github.com/babel/babel-loader</a:t>
            </a:r>
          </a:p>
        </p:txBody>
      </p:sp>
    </p:spTree>
    <p:extLst>
      <p:ext uri="{BB962C8B-B14F-4D97-AF65-F5344CB8AC3E}">
        <p14:creationId xmlns:p14="http://schemas.microsoft.com/office/powerpoint/2010/main" val="108302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kern="120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1828800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Typescript is a typed  superset of </a:t>
            </a:r>
            <a:r>
              <a:rPr lang="en-US" sz="1800" dirty="0" err="1"/>
              <a:t>javascript</a:t>
            </a:r>
            <a:r>
              <a:rPr lang="en-US" sz="1800" dirty="0"/>
              <a:t> that compiles to plain </a:t>
            </a:r>
            <a:r>
              <a:rPr lang="en-US" sz="1800" dirty="0" err="1"/>
              <a:t>Javascript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Some characteristics that we will see in this course are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Type annotations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Interfaces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Overloaded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Another are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Support for generic types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Union types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Class inherence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Mixings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Enumerables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https://www.typescriptlang.org/docs/tutorial.html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https://www.sitepen.com/blog/2013/12/31/definitive-guide-to-typescript/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sz="16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46598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 Typescript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232647" y="1690688"/>
            <a:ext cx="1029148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 typescript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https://www.typescriptlang.org/index.html#download-links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 3.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3.1	Modify Exercise 2 to use typescript in place of ECMA6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3.2	Use type annotations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3.3   Compile code with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tsc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3.4	Add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-loader to compile with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63146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ue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1374B617ED0E840AAD9696600400A02" ma:contentTypeVersion="9" ma:contentTypeDescription="Crear nuevo documento." ma:contentTypeScope="" ma:versionID="250dcc0a2ebb02d44b4ddffdd32b7dd2">
  <xsd:schema xmlns:xsd="http://www.w3.org/2001/XMLSchema" xmlns:xs="http://www.w3.org/2001/XMLSchema" xmlns:p="http://schemas.microsoft.com/office/2006/metadata/properties" xmlns:ns2="a55c6545-c4b0-41ba-b65e-41037e7c803f" xmlns:ns3="b048c077-1ef5-43d8-8cbe-0087f6733556" targetNamespace="http://schemas.microsoft.com/office/2006/metadata/properties" ma:root="true" ma:fieldsID="7a367e56634011d3948e6870b2482d1c" ns2:_="" ns3:_="">
    <xsd:import namespace="a55c6545-c4b0-41ba-b65e-41037e7c803f"/>
    <xsd:import namespace="b048c077-1ef5-43d8-8cbe-0087f6733556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c6545-c4b0-41ba-b65e-41037e7c803f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64defe91-ba4a-4858-8347-393e3d4825e6}" ma:internalName="TaxCatchAll" ma:showField="CatchAllData" ma:web="a55c6545-c4b0-41ba-b65e-41037e7c80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48c077-1ef5-43d8-8cbe-0087f673355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1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55c6545-c4b0-41ba-b65e-41037e7c803f"/>
    <SharedWithUsers xmlns="b048c077-1ef5-43d8-8cbe-0087f6733556">
      <UserInfo>
        <DisplayName>Todos excepto los usuarios externos</DisplayName>
        <AccountId>181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1907-E433-4243-9A3E-9E9101133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5c6545-c4b0-41ba-b65e-41037e7c803f"/>
    <ds:schemaRef ds:uri="b048c077-1ef5-43d8-8cbe-0087f67335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60FA3A-4249-4D6E-A9A8-3B7219DF275B}">
  <ds:schemaRefs>
    <ds:schemaRef ds:uri="http://schemas.microsoft.com/office/2006/documentManagement/types"/>
    <ds:schemaRef ds:uri="a55c6545-c4b0-41ba-b65e-41037e7c803f"/>
    <ds:schemaRef ds:uri="http://purl.org/dc/elements/1.1/"/>
    <ds:schemaRef ds:uri="http://schemas.microsoft.com/office/2006/metadata/properties"/>
    <ds:schemaRef ds:uri="b048c077-1ef5-43d8-8cbe-0087f673355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313EA09-C0DC-4015-ABE0-A5612D75F8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591</Words>
  <Application>Microsoft Office PowerPoint</Application>
  <PresentationFormat>Panorámica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16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Segoe UI</vt:lpstr>
      <vt:lpstr>Segoe UI Light</vt:lpstr>
      <vt:lpstr>Trebuchet MS</vt:lpstr>
      <vt:lpstr>Wingdings</vt:lpstr>
      <vt:lpstr>Wingdings 2</vt:lpstr>
      <vt:lpstr>First Page</vt:lpstr>
      <vt:lpstr>Presenters</vt:lpstr>
      <vt:lpstr>Content</vt:lpstr>
      <vt:lpstr>Agenda</vt:lpstr>
      <vt:lpstr>Custom Design</vt:lpstr>
      <vt:lpstr>Propuestas</vt:lpstr>
      <vt:lpstr>Last slide</vt:lpstr>
      <vt:lpstr>1_Content</vt:lpstr>
      <vt:lpstr>Typescript + AngularJS</vt:lpstr>
      <vt:lpstr>Objectives</vt:lpstr>
      <vt:lpstr>Setup</vt:lpstr>
      <vt:lpstr>Configuring webPack </vt:lpstr>
      <vt:lpstr>ECMAScript 6</vt:lpstr>
      <vt:lpstr>Using  ES6 I</vt:lpstr>
      <vt:lpstr>Using  ES6 II</vt:lpstr>
      <vt:lpstr>Presentación de PowerPoint</vt:lpstr>
      <vt:lpstr>Using  Typescript</vt:lpstr>
      <vt:lpstr>Debuging with webpack</vt:lpstr>
      <vt:lpstr>Using  Angular</vt:lpstr>
      <vt:lpstr>Using  ES6 I</vt:lpstr>
      <vt:lpstr>Using  ES6 I</vt:lpstr>
      <vt:lpstr>Using  ES6 I</vt:lpstr>
      <vt:lpstr>Using  ES6 I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Escolar</dc:creator>
  <cp:lastModifiedBy>Robert Freire</cp:lastModifiedBy>
  <cp:revision>68</cp:revision>
  <dcterms:created xsi:type="dcterms:W3CDTF">2014-01-07T15:51:03Z</dcterms:created>
  <dcterms:modified xsi:type="dcterms:W3CDTF">2016-06-13T17:52:30Z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0x01010011374B617ED0E840AAD9696600400A02</vt:lpwstr>
  </property>
</Properties>
</file>