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77" r:id="rId6"/>
    <p:sldMasterId id="2147483666" r:id="rId7"/>
    <p:sldMasterId id="2147483667" r:id="rId8"/>
    <p:sldMasterId id="2147483684" r:id="rId9"/>
    <p:sldMasterId id="2147483661" r:id="rId10"/>
    <p:sldMasterId id="2147483696" r:id="rId11"/>
  </p:sldMasterIdLst>
  <p:notesMasterIdLst>
    <p:notesMasterId r:id="rId39"/>
  </p:notesMasterIdLst>
  <p:handoutMasterIdLst>
    <p:handoutMasterId r:id="rId40"/>
  </p:handoutMasterIdLst>
  <p:sldIdLst>
    <p:sldId id="256" r:id="rId12"/>
    <p:sldId id="275" r:id="rId13"/>
    <p:sldId id="276" r:id="rId14"/>
    <p:sldId id="283" r:id="rId15"/>
    <p:sldId id="285" r:id="rId16"/>
    <p:sldId id="286" r:id="rId17"/>
    <p:sldId id="287" r:id="rId18"/>
    <p:sldId id="288" r:id="rId19"/>
    <p:sldId id="289" r:id="rId20"/>
    <p:sldId id="295" r:id="rId21"/>
    <p:sldId id="294" r:id="rId22"/>
    <p:sldId id="293" r:id="rId23"/>
    <p:sldId id="291" r:id="rId24"/>
    <p:sldId id="290" r:id="rId25"/>
    <p:sldId id="292" r:id="rId26"/>
    <p:sldId id="296" r:id="rId27"/>
    <p:sldId id="297" r:id="rId28"/>
    <p:sldId id="298" r:id="rId29"/>
    <p:sldId id="299" r:id="rId30"/>
    <p:sldId id="300" r:id="rId31"/>
    <p:sldId id="301" r:id="rId32"/>
    <p:sldId id="302" r:id="rId33"/>
    <p:sldId id="303" r:id="rId34"/>
    <p:sldId id="304" r:id="rId35"/>
    <p:sldId id="305" r:id="rId36"/>
    <p:sldId id="306" r:id="rId37"/>
    <p:sldId id="272" r:id="rId3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a:srgbClr val="FF9F9F"/>
    <a:srgbClr val="FF5050"/>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97" autoAdjust="0"/>
  </p:normalViewPr>
  <p:slideViewPr>
    <p:cSldViewPr snapToGrid="0">
      <p:cViewPr varScale="1">
        <p:scale>
          <a:sx n="73" d="100"/>
          <a:sy n="73" d="100"/>
        </p:scale>
        <p:origin x="-1042" y="-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320922-F5B9-4F68-B265-B0919DAC00E9}" type="doc">
      <dgm:prSet loTypeId="urn:microsoft.com/office/officeart/2005/8/layout/hProcess9" loCatId="process" qsTypeId="urn:microsoft.com/office/officeart/2005/8/quickstyle/simple4" qsCatId="simple" csTypeId="urn:microsoft.com/office/officeart/2005/8/colors/accent3_3" csCatId="accent3" phldr="1"/>
      <dgm:spPr/>
    </dgm:pt>
    <dgm:pt modelId="{2A632952-1D39-4B95-BF5C-6787983B77D7}">
      <dgm:prSet phldrT="[Texto]" custT="1"/>
      <dgm:spPr/>
      <dgm:t>
        <a:bodyPr/>
        <a:lstStyle/>
        <a:p>
          <a:r>
            <a:rPr lang="es-ES" sz="2000" dirty="0"/>
            <a:t>SPRINT 1</a:t>
          </a:r>
        </a:p>
      </dgm:t>
    </dgm:pt>
    <dgm:pt modelId="{D3828907-5BDF-4C37-B454-6FAE0AD0E887}" type="parTrans" cxnId="{77DDC478-4819-45E5-87D2-EFB6B0316EC4}">
      <dgm:prSet/>
      <dgm:spPr/>
      <dgm:t>
        <a:bodyPr/>
        <a:lstStyle/>
        <a:p>
          <a:endParaRPr lang="es-ES" sz="1600"/>
        </a:p>
      </dgm:t>
    </dgm:pt>
    <dgm:pt modelId="{FA16F164-7E64-4B90-A525-8E0B2A2DD444}" type="sibTrans" cxnId="{77DDC478-4819-45E5-87D2-EFB6B0316EC4}">
      <dgm:prSet/>
      <dgm:spPr/>
      <dgm:t>
        <a:bodyPr/>
        <a:lstStyle/>
        <a:p>
          <a:endParaRPr lang="es-ES" sz="1600"/>
        </a:p>
      </dgm:t>
    </dgm:pt>
    <dgm:pt modelId="{31B7A8C8-AD8C-4711-BE5E-0E1F6215AA9B}">
      <dgm:prSet phldrT="[Texto]" custT="1"/>
      <dgm:spPr/>
      <dgm:t>
        <a:bodyPr/>
        <a:lstStyle/>
        <a:p>
          <a:r>
            <a:rPr lang="es-ES" sz="2000" dirty="0"/>
            <a:t>SPRINT 2</a:t>
          </a:r>
        </a:p>
      </dgm:t>
    </dgm:pt>
    <dgm:pt modelId="{703CA9C9-28E3-4333-B45C-91D9B7B94E86}" type="parTrans" cxnId="{60B8D441-A081-4FD4-A49E-B89D17A493B6}">
      <dgm:prSet/>
      <dgm:spPr/>
      <dgm:t>
        <a:bodyPr/>
        <a:lstStyle/>
        <a:p>
          <a:endParaRPr lang="es-ES" sz="1600"/>
        </a:p>
      </dgm:t>
    </dgm:pt>
    <dgm:pt modelId="{55DCBB83-7C6D-46A7-82CA-027E0B477E95}" type="sibTrans" cxnId="{60B8D441-A081-4FD4-A49E-B89D17A493B6}">
      <dgm:prSet/>
      <dgm:spPr/>
      <dgm:t>
        <a:bodyPr/>
        <a:lstStyle/>
        <a:p>
          <a:endParaRPr lang="es-ES" sz="1600"/>
        </a:p>
      </dgm:t>
    </dgm:pt>
    <dgm:pt modelId="{BC1A194B-B2C1-4181-9FFB-01ADACE6E812}">
      <dgm:prSet phldrT="[Texto]" custT="1"/>
      <dgm:spPr/>
      <dgm:t>
        <a:bodyPr/>
        <a:lstStyle/>
        <a:p>
          <a:r>
            <a:rPr lang="es-ES" sz="2000" dirty="0"/>
            <a:t>SPRINT…</a:t>
          </a:r>
        </a:p>
      </dgm:t>
    </dgm:pt>
    <dgm:pt modelId="{8E89454A-81AF-4BB1-948A-053ED31EEB9C}" type="parTrans" cxnId="{8B9BDA42-E9D6-4C4D-B567-0E3ED2B62278}">
      <dgm:prSet/>
      <dgm:spPr/>
      <dgm:t>
        <a:bodyPr/>
        <a:lstStyle/>
        <a:p>
          <a:endParaRPr lang="es-ES"/>
        </a:p>
      </dgm:t>
    </dgm:pt>
    <dgm:pt modelId="{C9026DD8-2164-4B97-A10F-513BD9C5AE66}" type="sibTrans" cxnId="{8B9BDA42-E9D6-4C4D-B567-0E3ED2B62278}">
      <dgm:prSet/>
      <dgm:spPr/>
      <dgm:t>
        <a:bodyPr/>
        <a:lstStyle/>
        <a:p>
          <a:endParaRPr lang="es-ES"/>
        </a:p>
      </dgm:t>
    </dgm:pt>
    <dgm:pt modelId="{21ED42E0-DE75-423F-9475-1E65FDF8CFDA}">
      <dgm:prSet phldrT="[Texto]" custT="1"/>
      <dgm:spPr/>
      <dgm:t>
        <a:bodyPr/>
        <a:lstStyle/>
        <a:p>
          <a:r>
            <a:rPr lang="es-ES" sz="2000" dirty="0"/>
            <a:t>SPRINT N</a:t>
          </a:r>
        </a:p>
      </dgm:t>
    </dgm:pt>
    <dgm:pt modelId="{83A29117-F7CC-4DC2-917D-960B53BD4454}" type="parTrans" cxnId="{66D4E3DF-B457-4115-BE47-96CF8E29144D}">
      <dgm:prSet/>
      <dgm:spPr/>
      <dgm:t>
        <a:bodyPr/>
        <a:lstStyle/>
        <a:p>
          <a:endParaRPr lang="es-ES"/>
        </a:p>
      </dgm:t>
    </dgm:pt>
    <dgm:pt modelId="{09D692B4-43AC-4892-8E32-B9AB7A4BC22E}" type="sibTrans" cxnId="{66D4E3DF-B457-4115-BE47-96CF8E29144D}">
      <dgm:prSet/>
      <dgm:spPr/>
      <dgm:t>
        <a:bodyPr/>
        <a:lstStyle/>
        <a:p>
          <a:endParaRPr lang="es-ES"/>
        </a:p>
      </dgm:t>
    </dgm:pt>
    <dgm:pt modelId="{A66B8E2A-7ADF-4FD2-8852-80C9AA5884E3}" type="pres">
      <dgm:prSet presAssocID="{F8320922-F5B9-4F68-B265-B0919DAC00E9}" presName="CompostProcess" presStyleCnt="0">
        <dgm:presLayoutVars>
          <dgm:dir/>
          <dgm:resizeHandles val="exact"/>
        </dgm:presLayoutVars>
      </dgm:prSet>
      <dgm:spPr/>
    </dgm:pt>
    <dgm:pt modelId="{C19FBA30-382B-44E2-8C1D-137A6F897C28}" type="pres">
      <dgm:prSet presAssocID="{F8320922-F5B9-4F68-B265-B0919DAC00E9}" presName="arrow" presStyleLbl="bgShp" presStyleIdx="0" presStyleCnt="1"/>
      <dgm:spPr/>
    </dgm:pt>
    <dgm:pt modelId="{C0431D72-D66F-4396-9745-1E24B9A794B1}" type="pres">
      <dgm:prSet presAssocID="{F8320922-F5B9-4F68-B265-B0919DAC00E9}" presName="linearProcess" presStyleCnt="0"/>
      <dgm:spPr/>
    </dgm:pt>
    <dgm:pt modelId="{3BE67301-9880-4FEC-99F7-88569348EA0D}" type="pres">
      <dgm:prSet presAssocID="{2A632952-1D39-4B95-BF5C-6787983B77D7}" presName="textNode" presStyleLbl="node1" presStyleIdx="0" presStyleCnt="4">
        <dgm:presLayoutVars>
          <dgm:bulletEnabled val="1"/>
        </dgm:presLayoutVars>
      </dgm:prSet>
      <dgm:spPr/>
      <dgm:t>
        <a:bodyPr/>
        <a:lstStyle/>
        <a:p>
          <a:endParaRPr lang="en-US"/>
        </a:p>
      </dgm:t>
    </dgm:pt>
    <dgm:pt modelId="{98B0D8FA-33BD-482B-B6F4-3F5E0198F6C8}" type="pres">
      <dgm:prSet presAssocID="{FA16F164-7E64-4B90-A525-8E0B2A2DD444}" presName="sibTrans" presStyleCnt="0"/>
      <dgm:spPr/>
    </dgm:pt>
    <dgm:pt modelId="{41F7C86B-E9DC-4364-8A2B-DD3371CBF3D3}" type="pres">
      <dgm:prSet presAssocID="{31B7A8C8-AD8C-4711-BE5E-0E1F6215AA9B}" presName="textNode" presStyleLbl="node1" presStyleIdx="1" presStyleCnt="4">
        <dgm:presLayoutVars>
          <dgm:bulletEnabled val="1"/>
        </dgm:presLayoutVars>
      </dgm:prSet>
      <dgm:spPr/>
      <dgm:t>
        <a:bodyPr/>
        <a:lstStyle/>
        <a:p>
          <a:endParaRPr lang="en-US"/>
        </a:p>
      </dgm:t>
    </dgm:pt>
    <dgm:pt modelId="{051DD4FC-166F-4F02-A39E-A452BC910E06}" type="pres">
      <dgm:prSet presAssocID="{55DCBB83-7C6D-46A7-82CA-027E0B477E95}" presName="sibTrans" presStyleCnt="0"/>
      <dgm:spPr/>
    </dgm:pt>
    <dgm:pt modelId="{4BAD5466-94E1-47CA-9FAA-DDD3B7595BCC}" type="pres">
      <dgm:prSet presAssocID="{BC1A194B-B2C1-4181-9FFB-01ADACE6E812}" presName="textNode" presStyleLbl="node1" presStyleIdx="2" presStyleCnt="4">
        <dgm:presLayoutVars>
          <dgm:bulletEnabled val="1"/>
        </dgm:presLayoutVars>
      </dgm:prSet>
      <dgm:spPr/>
      <dgm:t>
        <a:bodyPr/>
        <a:lstStyle/>
        <a:p>
          <a:endParaRPr lang="en-US"/>
        </a:p>
      </dgm:t>
    </dgm:pt>
    <dgm:pt modelId="{77643FC8-7395-470F-A138-D10FAD0F0C7F}" type="pres">
      <dgm:prSet presAssocID="{C9026DD8-2164-4B97-A10F-513BD9C5AE66}" presName="sibTrans" presStyleCnt="0"/>
      <dgm:spPr/>
    </dgm:pt>
    <dgm:pt modelId="{467EE60E-61AA-427F-A830-D12F30BF2A28}" type="pres">
      <dgm:prSet presAssocID="{21ED42E0-DE75-423F-9475-1E65FDF8CFDA}" presName="textNode" presStyleLbl="node1" presStyleIdx="3" presStyleCnt="4">
        <dgm:presLayoutVars>
          <dgm:bulletEnabled val="1"/>
        </dgm:presLayoutVars>
      </dgm:prSet>
      <dgm:spPr/>
      <dgm:t>
        <a:bodyPr/>
        <a:lstStyle/>
        <a:p>
          <a:endParaRPr lang="en-US"/>
        </a:p>
      </dgm:t>
    </dgm:pt>
  </dgm:ptLst>
  <dgm:cxnLst>
    <dgm:cxn modelId="{F5C2C64C-A765-453B-BB2B-C3404F7C2E83}" type="presOf" srcId="{BC1A194B-B2C1-4181-9FFB-01ADACE6E812}" destId="{4BAD5466-94E1-47CA-9FAA-DDD3B7595BCC}" srcOrd="0" destOrd="0" presId="urn:microsoft.com/office/officeart/2005/8/layout/hProcess9"/>
    <dgm:cxn modelId="{77DDC478-4819-45E5-87D2-EFB6B0316EC4}" srcId="{F8320922-F5B9-4F68-B265-B0919DAC00E9}" destId="{2A632952-1D39-4B95-BF5C-6787983B77D7}" srcOrd="0" destOrd="0" parTransId="{D3828907-5BDF-4C37-B454-6FAE0AD0E887}" sibTransId="{FA16F164-7E64-4B90-A525-8E0B2A2DD444}"/>
    <dgm:cxn modelId="{66D4E3DF-B457-4115-BE47-96CF8E29144D}" srcId="{F8320922-F5B9-4F68-B265-B0919DAC00E9}" destId="{21ED42E0-DE75-423F-9475-1E65FDF8CFDA}" srcOrd="3" destOrd="0" parTransId="{83A29117-F7CC-4DC2-917D-960B53BD4454}" sibTransId="{09D692B4-43AC-4892-8E32-B9AB7A4BC22E}"/>
    <dgm:cxn modelId="{4E343DAA-080F-496F-BFFF-ED35FA6DB9A2}" type="presOf" srcId="{21ED42E0-DE75-423F-9475-1E65FDF8CFDA}" destId="{467EE60E-61AA-427F-A830-D12F30BF2A28}" srcOrd="0" destOrd="0" presId="urn:microsoft.com/office/officeart/2005/8/layout/hProcess9"/>
    <dgm:cxn modelId="{9A22697B-F20B-46D2-A513-4ECC5D2C4FE9}" type="presOf" srcId="{31B7A8C8-AD8C-4711-BE5E-0E1F6215AA9B}" destId="{41F7C86B-E9DC-4364-8A2B-DD3371CBF3D3}" srcOrd="0" destOrd="0" presId="urn:microsoft.com/office/officeart/2005/8/layout/hProcess9"/>
    <dgm:cxn modelId="{B4033C77-9A17-4E60-91ED-02221B5B64B8}" type="presOf" srcId="{F8320922-F5B9-4F68-B265-B0919DAC00E9}" destId="{A66B8E2A-7ADF-4FD2-8852-80C9AA5884E3}" srcOrd="0" destOrd="0" presId="urn:microsoft.com/office/officeart/2005/8/layout/hProcess9"/>
    <dgm:cxn modelId="{996A255E-5B45-4627-9283-9346A00E955B}" type="presOf" srcId="{2A632952-1D39-4B95-BF5C-6787983B77D7}" destId="{3BE67301-9880-4FEC-99F7-88569348EA0D}" srcOrd="0" destOrd="0" presId="urn:microsoft.com/office/officeart/2005/8/layout/hProcess9"/>
    <dgm:cxn modelId="{60B8D441-A081-4FD4-A49E-B89D17A493B6}" srcId="{F8320922-F5B9-4F68-B265-B0919DAC00E9}" destId="{31B7A8C8-AD8C-4711-BE5E-0E1F6215AA9B}" srcOrd="1" destOrd="0" parTransId="{703CA9C9-28E3-4333-B45C-91D9B7B94E86}" sibTransId="{55DCBB83-7C6D-46A7-82CA-027E0B477E95}"/>
    <dgm:cxn modelId="{8B9BDA42-E9D6-4C4D-B567-0E3ED2B62278}" srcId="{F8320922-F5B9-4F68-B265-B0919DAC00E9}" destId="{BC1A194B-B2C1-4181-9FFB-01ADACE6E812}" srcOrd="2" destOrd="0" parTransId="{8E89454A-81AF-4BB1-948A-053ED31EEB9C}" sibTransId="{C9026DD8-2164-4B97-A10F-513BD9C5AE66}"/>
    <dgm:cxn modelId="{5EFC634F-1BA2-4D0B-A76A-E0FC67D3202E}" type="presParOf" srcId="{A66B8E2A-7ADF-4FD2-8852-80C9AA5884E3}" destId="{C19FBA30-382B-44E2-8C1D-137A6F897C28}" srcOrd="0" destOrd="0" presId="urn:microsoft.com/office/officeart/2005/8/layout/hProcess9"/>
    <dgm:cxn modelId="{713009FE-9132-4295-AEE1-7DD4838CBAB6}" type="presParOf" srcId="{A66B8E2A-7ADF-4FD2-8852-80C9AA5884E3}" destId="{C0431D72-D66F-4396-9745-1E24B9A794B1}" srcOrd="1" destOrd="0" presId="urn:microsoft.com/office/officeart/2005/8/layout/hProcess9"/>
    <dgm:cxn modelId="{A0B16BE6-7D70-4E1B-8871-0D6DFFBE7EAB}" type="presParOf" srcId="{C0431D72-D66F-4396-9745-1E24B9A794B1}" destId="{3BE67301-9880-4FEC-99F7-88569348EA0D}" srcOrd="0" destOrd="0" presId="urn:microsoft.com/office/officeart/2005/8/layout/hProcess9"/>
    <dgm:cxn modelId="{710EEF08-65A5-4A6F-BECD-C060B71300DA}" type="presParOf" srcId="{C0431D72-D66F-4396-9745-1E24B9A794B1}" destId="{98B0D8FA-33BD-482B-B6F4-3F5E0198F6C8}" srcOrd="1" destOrd="0" presId="urn:microsoft.com/office/officeart/2005/8/layout/hProcess9"/>
    <dgm:cxn modelId="{56087DCB-7340-4839-9CA7-596DAED3A25F}" type="presParOf" srcId="{C0431D72-D66F-4396-9745-1E24B9A794B1}" destId="{41F7C86B-E9DC-4364-8A2B-DD3371CBF3D3}" srcOrd="2" destOrd="0" presId="urn:microsoft.com/office/officeart/2005/8/layout/hProcess9"/>
    <dgm:cxn modelId="{4A921978-A2D3-4285-AC17-8F8C1FC973FB}" type="presParOf" srcId="{C0431D72-D66F-4396-9745-1E24B9A794B1}" destId="{051DD4FC-166F-4F02-A39E-A452BC910E06}" srcOrd="3" destOrd="0" presId="urn:microsoft.com/office/officeart/2005/8/layout/hProcess9"/>
    <dgm:cxn modelId="{82565E3F-5C7C-4509-B83A-06F29EBA198F}" type="presParOf" srcId="{C0431D72-D66F-4396-9745-1E24B9A794B1}" destId="{4BAD5466-94E1-47CA-9FAA-DDD3B7595BCC}" srcOrd="4" destOrd="0" presId="urn:microsoft.com/office/officeart/2005/8/layout/hProcess9"/>
    <dgm:cxn modelId="{C5D0AD84-1F7C-4302-8A75-5091417775F0}" type="presParOf" srcId="{C0431D72-D66F-4396-9745-1E24B9A794B1}" destId="{77643FC8-7395-470F-A138-D10FAD0F0C7F}" srcOrd="5" destOrd="0" presId="urn:microsoft.com/office/officeart/2005/8/layout/hProcess9"/>
    <dgm:cxn modelId="{BFAE2D38-DB37-478A-A476-8882BBA9AA45}" type="presParOf" srcId="{C0431D72-D66F-4396-9745-1E24B9A794B1}" destId="{467EE60E-61AA-427F-A830-D12F30BF2A2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24C607-EC43-4D45-819C-01ED569A62A9}" type="datetimeFigureOut">
              <a:rPr lang="es-ES_tradnl" smtClean="0"/>
              <a:t>14/06/2016</a:t>
            </a:fld>
            <a:endParaRPr lang="es-ES_tradnl"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F3C80-5006-4947-B2EA-4A4A50684FF5}" type="slidenum">
              <a:rPr lang="es-ES_tradnl" smtClean="0"/>
              <a:t>‹#›</a:t>
            </a:fld>
            <a:endParaRPr lang="es-ES_tradnl" dirty="0"/>
          </a:p>
        </p:txBody>
      </p:sp>
    </p:spTree>
    <p:extLst>
      <p:ext uri="{BB962C8B-B14F-4D97-AF65-F5344CB8AC3E}">
        <p14:creationId xmlns:p14="http://schemas.microsoft.com/office/powerpoint/2010/main" val="91195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2F09D-BAE4-494B-8CCF-2A216F98B43B}" type="datetimeFigureOut">
              <a:rPr lang="es-ES_tradnl" smtClean="0"/>
              <a:t>14/06/2016</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2F163-3063-474E-9A8A-E961A784F045}" type="slidenum">
              <a:rPr lang="es-ES_tradnl" smtClean="0"/>
              <a:t>‹#›</a:t>
            </a:fld>
            <a:endParaRPr lang="es-ES_tradnl" dirty="0"/>
          </a:p>
        </p:txBody>
      </p:sp>
    </p:spTree>
    <p:extLst>
      <p:ext uri="{BB962C8B-B14F-4D97-AF65-F5344CB8AC3E}">
        <p14:creationId xmlns:p14="http://schemas.microsoft.com/office/powerpoint/2010/main" val="178882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image" Target="../media/image1.png"/><Relationship Id="rId5" Type="http://schemas.microsoft.com/office/2007/relationships/hdphoto" Target="../media/hdphoto5.wdp"/><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Master" Target="../slideMasters/slideMaster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08981" y="3429000"/>
            <a:ext cx="6741149" cy="701731"/>
          </a:xfrm>
          <a:prstGeom prst="rect">
            <a:avLst/>
          </a:prstGeom>
        </p:spPr>
        <p:txBody>
          <a:bodyPr/>
          <a:lstStyle/>
          <a:p>
            <a:r>
              <a:rPr lang="en-US" dirty="0"/>
              <a:t>Click to edit Master title style</a:t>
            </a:r>
            <a:endParaRPr lang="es-ES_tradnl" dirty="0"/>
          </a:p>
        </p:txBody>
      </p:sp>
      <p:sp>
        <p:nvSpPr>
          <p:cNvPr id="9" name="Text Placeholder 8"/>
          <p:cNvSpPr>
            <a:spLocks noGrp="1"/>
          </p:cNvSpPr>
          <p:nvPr>
            <p:ph type="body" sz="quarter" idx="10" hasCustomPrompt="1"/>
          </p:nvPr>
        </p:nvSpPr>
        <p:spPr>
          <a:xfrm>
            <a:off x="808980" y="3988482"/>
            <a:ext cx="6741150" cy="369332"/>
          </a:xfrm>
          <a:prstGeom prst="rect">
            <a:avLst/>
          </a:prstGeom>
          <a:noFill/>
        </p:spPr>
        <p:txBody>
          <a:bodyPr wrap="square" rtlCol="0">
            <a:spAutoFit/>
          </a:bodyPr>
          <a:lstStyle>
            <a:lvl1pPr marL="0" indent="0">
              <a:buNone/>
              <a:defRPr lang="en-US" sz="2000" smtClean="0">
                <a:solidFill>
                  <a:srgbClr val="CD0000"/>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sub title style</a:t>
            </a:r>
          </a:p>
        </p:txBody>
      </p:sp>
      <p:sp>
        <p:nvSpPr>
          <p:cNvPr id="11" name="Text Placeholder 10"/>
          <p:cNvSpPr>
            <a:spLocks noGrp="1"/>
          </p:cNvSpPr>
          <p:nvPr>
            <p:ph type="body" sz="quarter" idx="11" hasCustomPrompt="1"/>
          </p:nvPr>
        </p:nvSpPr>
        <p:spPr>
          <a:xfrm>
            <a:off x="808980" y="4413212"/>
            <a:ext cx="6741150" cy="313932"/>
          </a:xfrm>
          <a:prstGeom prst="rect">
            <a:avLst/>
          </a:prstGeom>
          <a:noFill/>
        </p:spPr>
        <p:txBody>
          <a:bodyPr wrap="square" rtlCol="0">
            <a:spAutoFit/>
          </a:bodyPr>
          <a:lstStyle>
            <a:lvl1pPr marL="0" indent="0">
              <a:buNone/>
              <a:defRPr lang="en-US" sz="1600" smtClean="0">
                <a:solidFill>
                  <a:schemeClr val="bg1">
                    <a:lumMod val="50000"/>
                  </a:schemeClr>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notes text style</a:t>
            </a:r>
          </a:p>
        </p:txBody>
      </p:sp>
    </p:spTree>
    <p:extLst>
      <p:ext uri="{BB962C8B-B14F-4D97-AF65-F5344CB8AC3E}">
        <p14:creationId xmlns:p14="http://schemas.microsoft.com/office/powerpoint/2010/main" val="98385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76106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Title Slide">
    <p:spTree>
      <p:nvGrpSpPr>
        <p:cNvPr id="1" name=""/>
        <p:cNvGrpSpPr/>
        <p:nvPr/>
      </p:nvGrpSpPr>
      <p:grpSpPr>
        <a:xfrm>
          <a:off x="0" y="0"/>
          <a:ext cx="0" cy="0"/>
          <a:chOff x="0" y="0"/>
          <a:chExt cx="0" cy="0"/>
        </a:xfrm>
      </p:grpSpPr>
      <p:pic>
        <p:nvPicPr>
          <p:cNvPr id="2" name="Picture 2" descr="http://icons.iconarchive.com/icons/dakirby309/windows-8-metro/256/Apps-Microphone-2-Metro-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1727" y="2361364"/>
            <a:ext cx="1678076" cy="1678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4561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ual Studio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brightnessContrast bright="100000"/>
                    </a14:imgEffect>
                  </a14:imgLayer>
                </a14:imgProps>
              </a:ext>
              <a:ext uri="{28A0092B-C50C-407E-A947-70E740481C1C}">
                <a14:useLocalDpi xmlns:a14="http://schemas.microsoft.com/office/drawing/2010/main" val="0"/>
              </a:ext>
            </a:extLst>
          </a:blip>
          <a:srcRect r="17482"/>
          <a:stretch/>
        </p:blipFill>
        <p:spPr>
          <a:xfrm>
            <a:off x="8684253" y="2411469"/>
            <a:ext cx="1411725" cy="1521053"/>
          </a:xfrm>
          <a:prstGeom prst="rect">
            <a:avLst/>
          </a:prstGeom>
          <a:noFill/>
          <a:ln>
            <a:noFill/>
          </a:ln>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427467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ffie Break Title Slide">
    <p:spTree>
      <p:nvGrpSpPr>
        <p:cNvPr id="1" name=""/>
        <p:cNvGrpSpPr/>
        <p:nvPr/>
      </p:nvGrpSpPr>
      <p:grpSpPr>
        <a:xfrm>
          <a:off x="0" y="0"/>
          <a:ext cx="0" cy="0"/>
          <a:chOff x="0" y="0"/>
          <a:chExt cx="0" cy="0"/>
        </a:xfrm>
      </p:grpSpPr>
      <p:pic>
        <p:nvPicPr>
          <p:cNvPr id="3" name="Picture 2" descr="http://icons.iconarchive.com/icons/visualpharm/icons8-metro-style/512/Kitchen-Cup-icon.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contrast="62000"/>
                    </a14:imgEffect>
                  </a14:imgLayer>
                </a14:imgProps>
              </a:ext>
              <a:ext uri="{28A0092B-C50C-407E-A947-70E740481C1C}">
                <a14:useLocalDpi xmlns:a14="http://schemas.microsoft.com/office/drawing/2010/main" val="0"/>
              </a:ext>
            </a:extLst>
          </a:blip>
          <a:srcRect/>
          <a:stretch>
            <a:fillRect/>
          </a:stretch>
        </p:blipFill>
        <p:spPr bwMode="auto">
          <a:xfrm>
            <a:off x="8787766" y="2361364"/>
            <a:ext cx="1562037" cy="1562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562299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 Title Slide">
    <p:spTree>
      <p:nvGrpSpPr>
        <p:cNvPr id="1" name=""/>
        <p:cNvGrpSpPr/>
        <p:nvPr/>
      </p:nvGrpSpPr>
      <p:grpSpPr>
        <a:xfrm>
          <a:off x="0" y="0"/>
          <a:ext cx="0" cy="0"/>
          <a:chOff x="0" y="0"/>
          <a:chExt cx="0" cy="0"/>
        </a:xfrm>
      </p:grpSpPr>
      <p:sp>
        <p:nvSpPr>
          <p:cNvPr id="3" name="TextBox 2"/>
          <p:cNvSpPr txBox="1"/>
          <p:nvPr userDrawn="1"/>
        </p:nvSpPr>
        <p:spPr>
          <a:xfrm>
            <a:off x="8780437" y="2600237"/>
            <a:ext cx="1460656" cy="1200329"/>
          </a:xfrm>
          <a:prstGeom prst="rect">
            <a:avLst/>
          </a:prstGeom>
          <a:noFill/>
        </p:spPr>
        <p:txBody>
          <a:bodyPr wrap="none" rtlCol="0">
            <a:spAutoFit/>
          </a:bodyPr>
          <a:lstStyle/>
          <a:p>
            <a:r>
              <a:rPr lang="es-ES" sz="7200" dirty="0">
                <a:solidFill>
                  <a:schemeClr val="bg1"/>
                </a:solidFill>
              </a:rPr>
              <a:t>&lt;/&gt;</a:t>
            </a:r>
            <a:endParaRPr lang="es-ES_tradnl" sz="7200" dirty="0">
              <a:solidFill>
                <a:schemeClr val="bg1"/>
              </a:solidFill>
            </a:endParaRPr>
          </a:p>
        </p:txBody>
      </p:sp>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69532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Title Slide">
    <p:spTree>
      <p:nvGrpSpPr>
        <p:cNvPr id="1" name=""/>
        <p:cNvGrpSpPr/>
        <p:nvPr/>
      </p:nvGrpSpPr>
      <p:grpSpPr>
        <a:xfrm>
          <a:off x="0" y="0"/>
          <a:ext cx="0" cy="0"/>
          <a:chOff x="0" y="0"/>
          <a:chExt cx="0" cy="0"/>
        </a:xfrm>
      </p:grpSpPr>
      <p:sp>
        <p:nvSpPr>
          <p:cNvPr id="4" name="Oval Callout 3"/>
          <p:cNvSpPr/>
          <p:nvPr userDrawn="1"/>
        </p:nvSpPr>
        <p:spPr>
          <a:xfrm>
            <a:off x="8941981" y="2668772"/>
            <a:ext cx="1233377" cy="914400"/>
          </a:xfrm>
          <a:prstGeom prst="wedgeEllipseCallout">
            <a:avLst>
              <a:gd name="adj1" fmla="val -31944"/>
              <a:gd name="adj2" fmla="val 734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687433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ud Title Slide">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aintStrokes/>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31533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971550" y="3921125"/>
            <a:ext cx="10515600" cy="1093788"/>
          </a:xfrm>
          <a:prstGeom prst="rect">
            <a:avLst/>
          </a:prstGeom>
          <a:noFill/>
        </p:spPr>
        <p:txBody>
          <a:bodyPr vert="horz" lIns="91440" tIns="45720" rIns="91440" bIns="45720" rtlCol="0" anchor="ctr">
            <a:normAutofit/>
          </a:bodyPr>
          <a:lstStyle>
            <a:lvl1pPr marL="0" indent="0">
              <a:buNone/>
              <a:defRPr lang="en-US" sz="4400" dirty="0" smtClean="0">
                <a:solidFill>
                  <a:srgbClr val="C00000"/>
                </a:solidFill>
                <a:latin typeface="Calibri Light" panose="020F0302020204030204" pitchFamily="34" charset="0"/>
                <a:ea typeface="+mj-ea"/>
                <a:cs typeface="Segoe UI Light" panose="020B0502040204020203" pitchFamily="34"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es-ES" dirty="0"/>
            </a:lvl5pPr>
          </a:lstStyle>
          <a:p>
            <a:pPr marL="0" lvl="0">
              <a:spcBef>
                <a:spcPct val="0"/>
              </a:spcBef>
            </a:pPr>
            <a:r>
              <a:rPr lang="en-US" dirty="0" err="1"/>
              <a:t>Título</a:t>
            </a:r>
            <a:r>
              <a:rPr lang="en-US" dirty="0"/>
              <a:t> del </a:t>
            </a:r>
            <a:r>
              <a:rPr lang="en-US" dirty="0" err="1"/>
              <a:t>proyecto</a:t>
            </a:r>
            <a:endParaRPr lang="en-US" dirty="0"/>
          </a:p>
        </p:txBody>
      </p:sp>
      <p:sp>
        <p:nvSpPr>
          <p:cNvPr id="2" name="Title 1"/>
          <p:cNvSpPr>
            <a:spLocks noGrp="1"/>
          </p:cNvSpPr>
          <p:nvPr>
            <p:ph type="title" hasCustomPrompt="1"/>
          </p:nvPr>
        </p:nvSpPr>
        <p:spPr>
          <a:xfrm>
            <a:off x="971550" y="5014913"/>
            <a:ext cx="10515600" cy="702763"/>
          </a:xfrm>
          <a:prstGeom prst="rect">
            <a:avLst/>
          </a:prstGeom>
        </p:spPr>
        <p:txBody>
          <a:bodyPr/>
          <a:lstStyle>
            <a:lvl1pPr>
              <a:defRPr sz="2800">
                <a:latin typeface="+mn-lt"/>
              </a:defRPr>
            </a:lvl1pPr>
          </a:lstStyle>
          <a:p>
            <a:r>
              <a:rPr lang="en-US" dirty="0" err="1"/>
              <a:t>Propuesta</a:t>
            </a:r>
            <a:r>
              <a:rPr lang="en-US" dirty="0"/>
              <a:t> de </a:t>
            </a:r>
            <a:r>
              <a:rPr lang="en-US" dirty="0" err="1"/>
              <a:t>colaboración</a:t>
            </a:r>
            <a:r>
              <a:rPr lang="en-US" dirty="0"/>
              <a:t> professional TKXXXXXXX</a:t>
            </a:r>
            <a:endParaRPr lang="en-GB" dirty="0"/>
          </a:p>
        </p:txBody>
      </p:sp>
      <p:pic>
        <p:nvPicPr>
          <p:cNvPr id="3" name="Picture 2"/>
          <p:cNvPicPr>
            <a:picLocks noChangeAspect="1"/>
          </p:cNvPicPr>
          <p:nvPr userDrawn="1"/>
        </p:nvPicPr>
        <p:blipFill>
          <a:blip r:embed="rId2"/>
          <a:stretch>
            <a:fillRect/>
          </a:stretch>
        </p:blipFill>
        <p:spPr>
          <a:xfrm>
            <a:off x="6993426" y="1804953"/>
            <a:ext cx="4493724" cy="1181634"/>
          </a:xfrm>
          <a:prstGeom prst="rect">
            <a:avLst/>
          </a:prstGeom>
        </p:spPr>
      </p:pic>
      <p:sp>
        <p:nvSpPr>
          <p:cNvPr id="5" name="Picture Placeholder 4"/>
          <p:cNvSpPr>
            <a:spLocks noGrp="1"/>
          </p:cNvSpPr>
          <p:nvPr>
            <p:ph type="pic" sz="quarter" idx="10"/>
          </p:nvPr>
        </p:nvSpPr>
        <p:spPr>
          <a:xfrm>
            <a:off x="971550" y="1804954"/>
            <a:ext cx="4533900" cy="1181633"/>
          </a:xfrm>
          <a:prstGeom prst="rect">
            <a:avLst/>
          </a:prstGeom>
        </p:spPr>
        <p:txBody>
          <a:bodyPr/>
          <a:lstStyle/>
          <a:p>
            <a:endParaRPr lang="en-GB" dirty="0"/>
          </a:p>
        </p:txBody>
      </p:sp>
    </p:spTree>
    <p:extLst>
      <p:ext uri="{BB962C8B-B14F-4D97-AF65-F5344CB8AC3E}">
        <p14:creationId xmlns:p14="http://schemas.microsoft.com/office/powerpoint/2010/main" val="215913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 hacemos 0">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s-ES">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s-ES" dirty="0"/>
          </a:p>
        </p:txBody>
      </p:sp>
      <p:pic>
        <p:nvPicPr>
          <p:cNvPr id="3" name="Picture 2"/>
          <p:cNvPicPr>
            <a:picLocks noChangeAspect="1"/>
          </p:cNvPicPr>
          <p:nvPr userDrawn="1"/>
        </p:nvPicPr>
        <p:blipFill>
          <a:blip r:embed="rId2">
            <a:grayscl/>
          </a:blip>
          <a:stretch>
            <a:fillRect/>
          </a:stretch>
        </p:blipFill>
        <p:spPr>
          <a:xfrm>
            <a:off x="838200" y="1284299"/>
            <a:ext cx="6104171" cy="2646317"/>
          </a:xfrm>
          <a:prstGeom prst="rect">
            <a:avLst/>
          </a:prstGeom>
        </p:spPr>
      </p:pic>
      <p:pic>
        <p:nvPicPr>
          <p:cNvPr id="4" name="Picture 3"/>
          <p:cNvPicPr>
            <a:picLocks noChangeAspect="1"/>
          </p:cNvPicPr>
          <p:nvPr userDrawn="1"/>
        </p:nvPicPr>
        <p:blipFill>
          <a:blip r:embed="rId3">
            <a:grayscl/>
          </a:blip>
          <a:stretch>
            <a:fillRect/>
          </a:stretch>
        </p:blipFill>
        <p:spPr>
          <a:xfrm>
            <a:off x="5881192" y="3930616"/>
            <a:ext cx="5472608" cy="2381645"/>
          </a:xfrm>
          <a:prstGeom prst="rect">
            <a:avLst/>
          </a:prstGeom>
        </p:spPr>
      </p:pic>
      <p:pic>
        <p:nvPicPr>
          <p:cNvPr id="7" name="Picture 2" descr="http://en.designmyface.com/include/images/deprecate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567569" y="3823440"/>
            <a:ext cx="1565113" cy="5931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5"/>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87853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é hacemos 1">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838200" y="1909763"/>
            <a:ext cx="10515600" cy="3988018"/>
          </a:xfrm>
          <a:prstGeom prst="rect">
            <a:avLst/>
          </a:prstGeom>
        </p:spPr>
        <p:txBody>
          <a:bodyPr/>
          <a:lstStyle>
            <a:lvl1pPr marL="0" indent="0">
              <a:buNone/>
              <a:defRPr sz="1200"/>
            </a:lvl1pPr>
            <a:lvl2pPr marL="457200" indent="0">
              <a:buNone/>
              <a:defRPr/>
            </a:lvl2pPr>
            <a:lvl6pPr marL="2286000" indent="0">
              <a:buNone/>
              <a:defRPr sz="1200"/>
            </a:lvl6pPr>
          </a:lstStyle>
          <a:p>
            <a:pPr lvl="5"/>
            <a:r>
              <a:rPr lang="es-ES" sz="1800" dirty="0">
                <a:latin typeface="Calibri" panose="020F0502020204030204" pitchFamily="34" charset="0"/>
                <a:cs typeface="Segoe UI Light" panose="020B0502040204020203" pitchFamily="34" charset="0"/>
              </a:rPr>
              <a:t>Desarrollo iterativo con equipo mixto</a:t>
            </a:r>
          </a:p>
          <a:p>
            <a:pPr lvl="5"/>
            <a:endParaRPr lang="es-ES" sz="18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Creación del proyecto y automatización del despliegue son las primeras tareas a llevar a cabo.</a:t>
            </a:r>
          </a:p>
          <a:p>
            <a:pPr lvl="5"/>
            <a:endParaRPr lang="es-ES" sz="14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A posteriori se hará el desarrollo de aquellas reglas para las que tenemos clara su definición y estrategia de implementación claras (dentro del marco de trabajo cerrado). Para cada regla implementada se hará un despliegue y validación por el usuario. Trataremos cada regla de forma independiente.</a:t>
            </a:r>
          </a:p>
          <a:p>
            <a:pPr lvl="5"/>
            <a:endParaRPr lang="es-ES" sz="1400" dirty="0">
              <a:latin typeface="Calibri" panose="020F0502020204030204" pitchFamily="34" charset="0"/>
              <a:cs typeface="Segoe UI Light" panose="020B0502040204020203" pitchFamily="34" charset="0"/>
            </a:endParaRPr>
          </a:p>
          <a:p>
            <a:r>
              <a:rPr lang="es-ES" sz="1400" dirty="0">
                <a:latin typeface="Calibri" panose="020F0502020204030204" pitchFamily="34" charset="0"/>
                <a:cs typeface="Segoe UI Light" panose="020B0502040204020203" pitchFamily="34" charset="0"/>
              </a:rPr>
              <a:t>Las reglas para las que no ha quedado claro el enfoque por falta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 información o desconocimiento de posibles problemáticas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derivadas de un posible bajo rendimiento (regla 8), se realizará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una primera aproximación de la solución para verificar el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rendimiento con el equipo de </a:t>
            </a:r>
            <a:r>
              <a:rPr lang="es-ES" sz="1400" dirty="0" err="1">
                <a:latin typeface="Calibri" panose="020F0502020204030204" pitchFamily="34" charset="0"/>
                <a:cs typeface="Segoe UI Light" panose="020B0502040204020203" pitchFamily="34" charset="0"/>
              </a:rPr>
              <a:t>vueling</a:t>
            </a:r>
            <a:r>
              <a:rPr lang="es-ES" sz="1400" dirty="0">
                <a:latin typeface="Calibri" panose="020F0502020204030204" pitchFamily="34" charset="0"/>
                <a:cs typeface="Segoe UI Light" panose="020B0502040204020203" pitchFamily="34" charset="0"/>
              </a:rPr>
              <a:t> y asegurar la correcta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solución de la problemática.</a:t>
            </a:r>
          </a:p>
          <a:p>
            <a:r>
              <a:rPr lang="es-ES" sz="1400" dirty="0">
                <a:latin typeface="Calibri" panose="020F0502020204030204" pitchFamily="34" charset="0"/>
                <a:cs typeface="Segoe UI Light" panose="020B0502040204020203" pitchFamily="34" charset="0"/>
              </a:rPr>
              <a:t>Las soluciones se implementan “in situ” o en remoto, a cerrar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adaptándonos a las necesidades del cliente y proyecto</a:t>
            </a:r>
          </a:p>
          <a:p>
            <a:pPr lvl="1"/>
            <a:endParaRPr lang="en-GB" dirty="0"/>
          </a:p>
        </p:txBody>
      </p:sp>
      <p:sp>
        <p:nvSpPr>
          <p:cNvPr id="7"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0" name="Picture 9"/>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1056841" y="1909069"/>
            <a:ext cx="1770983" cy="1990725"/>
          </a:xfrm>
          <a:prstGeom prst="rect">
            <a:avLst/>
          </a:prstGeom>
        </p:spPr>
      </p:pic>
      <p:grpSp>
        <p:nvGrpSpPr>
          <p:cNvPr id="11" name="Group 10"/>
          <p:cNvGrpSpPr/>
          <p:nvPr userDrawn="1"/>
        </p:nvGrpSpPr>
        <p:grpSpPr>
          <a:xfrm>
            <a:off x="6782925" y="4125915"/>
            <a:ext cx="3297485" cy="1778921"/>
            <a:chOff x="5215589" y="4560362"/>
            <a:chExt cx="3388859" cy="1828215"/>
          </a:xfrm>
        </p:grpSpPr>
        <p:cxnSp>
          <p:nvCxnSpPr>
            <p:cNvPr id="12" name="Straight Arrow Connector 11"/>
            <p:cNvCxnSpPr/>
            <p:nvPr/>
          </p:nvCxnSpPr>
          <p:spPr>
            <a:xfrm>
              <a:off x="5438071" y="6166961"/>
              <a:ext cx="3166377"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767128" y="5431430"/>
              <a:ext cx="170679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4686437" y="5218217"/>
              <a:ext cx="1501131" cy="442827"/>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n</a:t>
              </a:r>
              <a:r>
                <a:rPr lang="es-ES" sz="1100" dirty="0">
                  <a:solidFill>
                    <a:srgbClr val="C00000"/>
                  </a:solidFill>
                  <a:latin typeface="Segoe UI Light" panose="020B0502040204020203" pitchFamily="34" charset="0"/>
                  <a:cs typeface="Segoe UI Light" panose="020B0502040204020203" pitchFamily="34" charset="0"/>
                </a:rPr>
                <a:t>úm. Funcionalidades</a:t>
              </a:r>
            </a:p>
            <a:p>
              <a:r>
                <a:rPr lang="es-ES" sz="1100" dirty="0">
                  <a:solidFill>
                    <a:srgbClr val="C00000"/>
                  </a:solidFill>
                  <a:latin typeface="Segoe UI Light" panose="020B0502040204020203" pitchFamily="34" charset="0"/>
                  <a:cs typeface="Segoe UI Light" panose="020B0502040204020203" pitchFamily="34" charset="0"/>
                </a:rPr>
                <a:t>en producción</a:t>
              </a:r>
            </a:p>
          </p:txBody>
        </p:sp>
        <p:sp>
          <p:nvSpPr>
            <p:cNvPr id="15" name="Rectangle 14"/>
            <p:cNvSpPr/>
            <p:nvPr/>
          </p:nvSpPr>
          <p:spPr>
            <a:xfrm>
              <a:off x="5670238" y="5815924"/>
              <a:ext cx="573143" cy="314314"/>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angle 15"/>
            <p:cNvSpPr/>
            <p:nvPr/>
          </p:nvSpPr>
          <p:spPr>
            <a:xfrm>
              <a:off x="6245891" y="5513176"/>
              <a:ext cx="573143" cy="617062"/>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angle 16"/>
            <p:cNvSpPr/>
            <p:nvPr/>
          </p:nvSpPr>
          <p:spPr>
            <a:xfrm>
              <a:off x="6819034" y="5168459"/>
              <a:ext cx="573143" cy="961779"/>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Rectangle 17"/>
            <p:cNvSpPr/>
            <p:nvPr/>
          </p:nvSpPr>
          <p:spPr>
            <a:xfrm>
              <a:off x="7401037" y="4797784"/>
              <a:ext cx="573143" cy="1332421"/>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9" name="Group 18"/>
            <p:cNvGrpSpPr/>
            <p:nvPr/>
          </p:nvGrpSpPr>
          <p:grpSpPr>
            <a:xfrm>
              <a:off x="6023779" y="4560362"/>
              <a:ext cx="853425" cy="450735"/>
              <a:chOff x="10213235" y="2495004"/>
              <a:chExt cx="853425" cy="450735"/>
            </a:xfrm>
          </p:grpSpPr>
          <p:pic>
            <p:nvPicPr>
              <p:cNvPr id="23" name="Picture 10" descr="http://clipartist.info/openclipart.org/SVG/ericlemerdy/man-800px.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13235" y="2544018"/>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clipartist.info/openclipart.org/SVG/ericlemerdy/man-800px.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93037" y="2544103"/>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clipartist.info/openclipart.org/SVG/ericlemerdy/man-800px.png"/>
              <p:cNvPicPr>
                <a:picLocks noChangeAspect="1" noChangeArrowheads="1"/>
              </p:cNvPicPr>
              <p:nvPr/>
            </p:nvPicPr>
            <p:blipFill rotWithShape="1">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1" t="1" r="-1" b="47079"/>
              <a:stretch/>
            </p:blipFill>
            <p:spPr bwMode="auto">
              <a:xfrm>
                <a:off x="10571663" y="2544018"/>
                <a:ext cx="152501" cy="17775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0436051" y="2495004"/>
                <a:ext cx="630609" cy="450735"/>
              </a:xfrm>
              <a:prstGeom prst="rect">
                <a:avLst/>
              </a:prstGeom>
              <a:noFill/>
            </p:spPr>
            <p:txBody>
              <a:bodyPr wrap="square" rtlCol="0">
                <a:spAutoFit/>
              </a:bodyPr>
              <a:lstStyle/>
              <a:p>
                <a:pPr algn="r"/>
                <a:r>
                  <a:rPr lang="es-ES" sz="1200" dirty="0">
                    <a:solidFill>
                      <a:srgbClr val="C00000"/>
                    </a:solidFill>
                    <a:latin typeface="Segoe UI Light" panose="020B0502040204020203" pitchFamily="34" charset="0"/>
                    <a:cs typeface="Segoe UI Light" panose="020B0502040204020203" pitchFamily="34" charset="0"/>
                  </a:rPr>
                  <a:t>mixed</a:t>
                </a:r>
                <a:endParaRPr lang="es-ES" sz="900" dirty="0">
                  <a:solidFill>
                    <a:srgbClr val="C00000"/>
                  </a:solidFill>
                  <a:latin typeface="Segoe UI Light" panose="020B0502040204020203" pitchFamily="34" charset="0"/>
                  <a:cs typeface="Segoe UI Light" panose="020B0502040204020203" pitchFamily="34" charset="0"/>
                </a:endParaRPr>
              </a:p>
              <a:p>
                <a:pPr algn="r"/>
                <a:r>
                  <a:rPr lang="es-ES" sz="1050" dirty="0">
                    <a:solidFill>
                      <a:srgbClr val="C00000"/>
                    </a:solidFill>
                    <a:latin typeface="Segoe UI Light" panose="020B0502040204020203" pitchFamily="34" charset="0"/>
                    <a:cs typeface="Segoe UI Light" panose="020B0502040204020203" pitchFamily="34" charset="0"/>
                  </a:rPr>
                  <a:t>team</a:t>
                </a:r>
                <a:endParaRPr lang="es-ES" sz="1200" dirty="0">
                  <a:solidFill>
                    <a:srgbClr val="C00000"/>
                  </a:solidFill>
                  <a:latin typeface="Segoe UI Light" panose="020B0502040204020203" pitchFamily="34" charset="0"/>
                  <a:cs typeface="Segoe UI Light" panose="020B0502040204020203" pitchFamily="34" charset="0"/>
                </a:endParaRPr>
              </a:p>
            </p:txBody>
          </p:sp>
        </p:grpSp>
        <p:sp>
          <p:nvSpPr>
            <p:cNvPr id="20" name="Rectangle 19"/>
            <p:cNvSpPr/>
            <p:nvPr/>
          </p:nvSpPr>
          <p:spPr>
            <a:xfrm>
              <a:off x="7985621" y="4641802"/>
              <a:ext cx="573143" cy="1488404"/>
            </a:xfrm>
            <a:prstGeom prst="rect">
              <a:avLst/>
            </a:prstGeom>
            <a:solidFill>
              <a:srgbClr val="C00000">
                <a:alpha val="25098"/>
              </a:srgb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angle 20"/>
            <p:cNvSpPr/>
            <p:nvPr/>
          </p:nvSpPr>
          <p:spPr>
            <a:xfrm>
              <a:off x="7991572" y="4797784"/>
              <a:ext cx="573143" cy="1332421"/>
            </a:xfrm>
            <a:prstGeom prst="rect">
              <a:avLst/>
            </a:prstGeom>
            <a:solidFill>
              <a:srgbClr val="C00000"/>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TextBox 21"/>
            <p:cNvSpPr txBox="1"/>
            <p:nvPr/>
          </p:nvSpPr>
          <p:spPr>
            <a:xfrm>
              <a:off x="5603445" y="6119718"/>
              <a:ext cx="614818" cy="268859"/>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tiempo</a:t>
              </a:r>
              <a:endParaRPr lang="es-ES" sz="1100" dirty="0">
                <a:solidFill>
                  <a:srgbClr val="C00000"/>
                </a:solidFill>
                <a:latin typeface="Segoe UI Light" panose="020B0502040204020203" pitchFamily="34" charset="0"/>
                <a:cs typeface="Segoe UI Light" panose="020B0502040204020203" pitchFamily="34" charset="0"/>
              </a:endParaRPr>
            </a:p>
          </p:txBody>
        </p:sp>
      </p:grpSp>
      <p:pic>
        <p:nvPicPr>
          <p:cNvPr id="27" name="Picture 2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09335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resenter">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01906" y="317536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0" name="Text Placeholder 2"/>
          <p:cNvSpPr>
            <a:spLocks noGrp="1"/>
          </p:cNvSpPr>
          <p:nvPr>
            <p:ph type="body" sz="quarter" idx="11" hasCustomPrompt="1"/>
          </p:nvPr>
        </p:nvSpPr>
        <p:spPr>
          <a:xfrm>
            <a:off x="4501906" y="370585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1" name="Text Placeholder 2"/>
          <p:cNvSpPr>
            <a:spLocks noGrp="1"/>
          </p:cNvSpPr>
          <p:nvPr>
            <p:ph type="body" sz="quarter" idx="12" hasCustomPrompt="1"/>
          </p:nvPr>
        </p:nvSpPr>
        <p:spPr>
          <a:xfrm>
            <a:off x="4806462" y="474043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2"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29739" y="467956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842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é hacemos 2">
    <p:spTree>
      <p:nvGrpSpPr>
        <p:cNvPr id="1" name=""/>
        <p:cNvGrpSpPr/>
        <p:nvPr/>
      </p:nvGrpSpPr>
      <p:grpSpPr>
        <a:xfrm>
          <a:off x="0" y="0"/>
          <a:ext cx="0" cy="0"/>
          <a:chOff x="0" y="0"/>
          <a:chExt cx="0" cy="0"/>
        </a:xfrm>
      </p:grpSpPr>
      <p:graphicFrame>
        <p:nvGraphicFramePr>
          <p:cNvPr id="7" name="1 Diagrama"/>
          <p:cNvGraphicFramePr/>
          <p:nvPr userDrawn="1">
            <p:extLst>
              <p:ext uri="{D42A27DB-BD31-4B8C-83A1-F6EECF244321}">
                <p14:modId xmlns:p14="http://schemas.microsoft.com/office/powerpoint/2010/main" val="903542604"/>
              </p:ext>
            </p:extLst>
          </p:nvPr>
        </p:nvGraphicFramePr>
        <p:xfrm>
          <a:off x="2024171" y="2938177"/>
          <a:ext cx="8261977"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userDrawn="1"/>
        </p:nvPicPr>
        <p:blipFill rotWithShape="1">
          <a:blip r:embed="rId7">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2382994" y="1614182"/>
            <a:ext cx="1770983" cy="1990725"/>
          </a:xfrm>
          <a:prstGeom prst="rect">
            <a:avLst/>
          </a:prstGeom>
        </p:spPr>
      </p:pic>
      <p:sp>
        <p:nvSpPr>
          <p:cNvPr id="9" name="TextBox 8"/>
          <p:cNvSpPr txBox="1"/>
          <p:nvPr userDrawn="1"/>
        </p:nvSpPr>
        <p:spPr>
          <a:xfrm>
            <a:off x="4118480" y="2476512"/>
            <a:ext cx="2754280" cy="461665"/>
          </a:xfrm>
          <a:prstGeom prst="rect">
            <a:avLst/>
          </a:prstGeom>
          <a:noFill/>
        </p:spPr>
        <p:txBody>
          <a:bodyPr wrap="none" rtlCol="0">
            <a:spAutoFit/>
          </a:bodyPr>
          <a:lstStyle/>
          <a:p>
            <a:r>
              <a:rPr lang="es-ES" dirty="0"/>
              <a:t>Desarrollo iterativo</a:t>
            </a:r>
          </a:p>
        </p:txBody>
      </p:sp>
      <p:sp>
        <p:nvSpPr>
          <p:cNvPr id="10" name="Right Brace 9"/>
          <p:cNvSpPr/>
          <p:nvPr userDrawn="1"/>
        </p:nvSpPr>
        <p:spPr>
          <a:xfrm rot="5400000">
            <a:off x="2780255" y="4126309"/>
            <a:ext cx="288032" cy="1800200"/>
          </a:xfrm>
          <a:prstGeom prst="rightBrace">
            <a:avLst>
              <a:gd name="adj1" fmla="val 8333"/>
              <a:gd name="adj2" fmla="val 48598"/>
            </a:avLst>
          </a:prstGeom>
          <a:ln w="38100">
            <a:solidFill>
              <a:schemeClr val="bg1">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dirty="0"/>
          </a:p>
        </p:txBody>
      </p:sp>
      <p:sp>
        <p:nvSpPr>
          <p:cNvPr id="1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3" name="Picture 12"/>
          <p:cNvPicPr>
            <a:picLocks noChangeAspect="1"/>
          </p:cNvPicPr>
          <p:nvPr userDrawn="1"/>
        </p:nvPicPr>
        <p:blipFill>
          <a:blip r:embed="rId8"/>
          <a:stretch>
            <a:fillRect/>
          </a:stretch>
        </p:blipFill>
        <p:spPr>
          <a:xfrm>
            <a:off x="9717965" y="5987919"/>
            <a:ext cx="2286930" cy="601353"/>
          </a:xfrm>
          <a:prstGeom prst="rect">
            <a:avLst/>
          </a:prstGeom>
        </p:spPr>
      </p:pic>
      <p:sp>
        <p:nvSpPr>
          <p:cNvPr id="15" name="Content Placeholder 14"/>
          <p:cNvSpPr>
            <a:spLocks noGrp="1"/>
          </p:cNvSpPr>
          <p:nvPr>
            <p:ph sz="quarter" idx="10" hasCustomPrompt="1"/>
          </p:nvPr>
        </p:nvSpPr>
        <p:spPr>
          <a:xfrm>
            <a:off x="2468459" y="5344410"/>
            <a:ext cx="1134898" cy="471487"/>
          </a:xfrm>
          <a:prstGeom prst="rect">
            <a:avLst/>
          </a:prstGeom>
        </p:spPr>
        <p:txBody>
          <a:bodyPr/>
          <a:lstStyle>
            <a:lvl1pPr marL="0" indent="0">
              <a:buNone/>
              <a:defRPr/>
            </a:lvl1pPr>
          </a:lstStyle>
          <a:p>
            <a:pPr lvl="0"/>
            <a:r>
              <a:rPr lang="es-ES" dirty="0"/>
              <a:t>X días</a:t>
            </a:r>
            <a:endParaRPr lang="en-GB" dirty="0"/>
          </a:p>
        </p:txBody>
      </p:sp>
    </p:spTree>
    <p:extLst>
      <p:ext uri="{BB962C8B-B14F-4D97-AF65-F5344CB8AC3E}">
        <p14:creationId xmlns:p14="http://schemas.microsoft.com/office/powerpoint/2010/main" val="117099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uerdo">
    <p:spTree>
      <p:nvGrpSpPr>
        <p:cNvPr id="1" name=""/>
        <p:cNvGrpSpPr/>
        <p:nvPr/>
      </p:nvGrpSpPr>
      <p:grpSpPr>
        <a:xfrm>
          <a:off x="0" y="0"/>
          <a:ext cx="0" cy="0"/>
          <a:chOff x="0" y="0"/>
          <a:chExt cx="0" cy="0"/>
        </a:xfrm>
      </p:grpSpPr>
      <p:sp>
        <p:nvSpPr>
          <p:cNvPr id="7" name="Rectangle 6"/>
          <p:cNvSpPr/>
          <p:nvPr userDrawn="1"/>
        </p:nvSpPr>
        <p:spPr>
          <a:xfrm>
            <a:off x="2395043" y="2534938"/>
            <a:ext cx="2962968" cy="584775"/>
          </a:xfrm>
          <a:prstGeom prst="rect">
            <a:avLst/>
          </a:prstGeom>
        </p:spPr>
        <p:txBody>
          <a:bodyPr wrap="square">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ja-JP" altLang="es-ES" sz="3200" b="1" kern="1200" dirty="0">
                <a:solidFill>
                  <a:schemeClr val="tx1">
                    <a:lumMod val="75000"/>
                    <a:lumOff val="25000"/>
                  </a:schemeClr>
                </a:solidFill>
                <a:effectLst/>
                <a:latin typeface="Arial" charset="0"/>
                <a:ea typeface="ＭＳ Ｐゴシック" pitchFamily="34" charset="-128"/>
                <a:cs typeface="Arial" charset="0"/>
              </a:rPr>
              <a:t>東京 </a:t>
            </a:r>
            <a:r>
              <a:rPr lang="es-ES" sz="3200" b="1" kern="1200" dirty="0">
                <a:solidFill>
                  <a:srgbClr val="C00000"/>
                </a:solidFill>
                <a:effectLst/>
                <a:latin typeface="Arial" charset="0"/>
                <a:ea typeface="ＭＳ Ｐゴシック" pitchFamily="34" charset="-128"/>
                <a:cs typeface="Arial" charset="0"/>
              </a:rPr>
              <a:t>TOKIOTA</a:t>
            </a:r>
            <a:endParaRPr lang="es-ES" sz="3200" kern="1200" dirty="0">
              <a:solidFill>
                <a:srgbClr val="C00000"/>
              </a:solidFill>
              <a:effectLst/>
              <a:latin typeface="Arial" charset="0"/>
              <a:ea typeface="ＭＳ Ｐゴシック" pitchFamily="34" charset="-128"/>
              <a:cs typeface="Arial" charset="0"/>
            </a:endParaRPr>
          </a:p>
        </p:txBody>
      </p:sp>
      <p:sp>
        <p:nvSpPr>
          <p:cNvPr id="8" name="TextBox 7"/>
          <p:cNvSpPr txBox="1"/>
          <p:nvPr userDrawn="1"/>
        </p:nvSpPr>
        <p:spPr>
          <a:xfrm>
            <a:off x="1983160" y="3330327"/>
            <a:ext cx="7992607" cy="369332"/>
          </a:xfrm>
          <a:prstGeom prst="rect">
            <a:avLst/>
          </a:prstGeom>
          <a:solidFill>
            <a:schemeClr val="bg1">
              <a:lumMod val="50000"/>
            </a:schemeClr>
          </a:solidFill>
        </p:spPr>
        <p:txBody>
          <a:bodyPr wrap="square" rtlCol="0">
            <a:spAutoFit/>
          </a:bodyPr>
          <a:lstStyle/>
          <a:p>
            <a:pPr algn="ctr"/>
            <a:endParaRPr lang="ca-ES" sz="1800" dirty="0">
              <a:solidFill>
                <a:schemeClr val="bg1"/>
              </a:solidFill>
              <a:latin typeface="Trebuchet MS" pitchFamily="34" charset="0"/>
            </a:endParaRPr>
          </a:p>
        </p:txBody>
      </p:sp>
      <p:sp>
        <p:nvSpPr>
          <p:cNvPr id="9" name="TextBox 8"/>
          <p:cNvSpPr txBox="1"/>
          <p:nvPr userDrawn="1"/>
        </p:nvSpPr>
        <p:spPr>
          <a:xfrm>
            <a:off x="1971316" y="3762375"/>
            <a:ext cx="3828267"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r>
              <a:rPr lang="ca-ES" sz="1800" dirty="0">
                <a:solidFill>
                  <a:schemeClr val="tx1">
                    <a:lumMod val="75000"/>
                    <a:lumOff val="25000"/>
                  </a:schemeClr>
                </a:solidFill>
                <a:latin typeface="Trebuchet MS" pitchFamily="34" charset="0"/>
              </a:rPr>
              <a:t>Toni Alarcón</a:t>
            </a:r>
          </a:p>
          <a:p>
            <a:r>
              <a:rPr lang="ca-ES" sz="1800" dirty="0" err="1">
                <a:solidFill>
                  <a:schemeClr val="tx1">
                    <a:lumMod val="75000"/>
                    <a:lumOff val="25000"/>
                  </a:schemeClr>
                </a:solidFill>
                <a:latin typeface="Trebuchet MS" pitchFamily="34" charset="0"/>
              </a:rPr>
              <a:t>Socio</a:t>
            </a:r>
            <a:r>
              <a:rPr lang="ca-ES" sz="1800" dirty="0">
                <a:solidFill>
                  <a:schemeClr val="tx1">
                    <a:lumMod val="75000"/>
                    <a:lumOff val="25000"/>
                  </a:schemeClr>
                </a:solidFill>
                <a:latin typeface="Trebuchet MS" pitchFamily="34" charset="0"/>
              </a:rPr>
              <a:t> y Consultor </a:t>
            </a:r>
            <a:r>
              <a:rPr lang="ca-ES" sz="1800" dirty="0" err="1">
                <a:solidFill>
                  <a:schemeClr val="tx1">
                    <a:lumMod val="75000"/>
                    <a:lumOff val="25000"/>
                  </a:schemeClr>
                </a:solidFill>
                <a:latin typeface="Trebuchet MS" pitchFamily="34" charset="0"/>
              </a:rPr>
              <a:t>Estratégico</a:t>
            </a:r>
            <a:r>
              <a:rPr lang="ca-ES" sz="1800" dirty="0">
                <a:solidFill>
                  <a:schemeClr val="tx1">
                    <a:lumMod val="75000"/>
                    <a:lumOff val="25000"/>
                  </a:schemeClr>
                </a:solidFill>
                <a:latin typeface="Trebuchet MS" pitchFamily="34" charset="0"/>
              </a:rPr>
              <a:t> de TI</a:t>
            </a:r>
          </a:p>
        </p:txBody>
      </p:sp>
      <p:sp>
        <p:nvSpPr>
          <p:cNvPr id="10" name="TextBox 9"/>
          <p:cNvSpPr txBox="1"/>
          <p:nvPr userDrawn="1"/>
        </p:nvSpPr>
        <p:spPr>
          <a:xfrm>
            <a:off x="5979463" y="3762374"/>
            <a:ext cx="3996304"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es-ES" sz="1800" dirty="0"/>
          </a:p>
          <a:p>
            <a:r>
              <a:rPr lang="es-ES" sz="1800" dirty="0"/>
              <a:t>………………………………..</a:t>
            </a:r>
          </a:p>
        </p:txBody>
      </p:sp>
      <p:sp>
        <p:nvSpPr>
          <p:cNvPr id="13" name="Picture Placeholder 12"/>
          <p:cNvSpPr>
            <a:spLocks noGrp="1"/>
          </p:cNvSpPr>
          <p:nvPr>
            <p:ph type="pic" sz="quarter" idx="10"/>
          </p:nvPr>
        </p:nvSpPr>
        <p:spPr>
          <a:xfrm>
            <a:off x="6391275" y="2466181"/>
            <a:ext cx="3086100" cy="785813"/>
          </a:xfrm>
          <a:prstGeom prst="rect">
            <a:avLst/>
          </a:prstGeom>
        </p:spPr>
        <p:txBody>
          <a:bodyPr/>
          <a:lstStyle>
            <a:lvl1pPr marL="0" indent="0">
              <a:buNone/>
              <a:defRPr/>
            </a:lvl1pPr>
          </a:lstStyle>
          <a:p>
            <a:endParaRPr lang="en-GB" dirty="0"/>
          </a:p>
        </p:txBody>
      </p:sp>
      <p:sp>
        <p:nvSpPr>
          <p:cNvPr id="14"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err="1"/>
              <a:t>Acuerdo</a:t>
            </a:r>
            <a:endParaRPr lang="en-GB" dirty="0"/>
          </a:p>
        </p:txBody>
      </p:sp>
      <p:pic>
        <p:nvPicPr>
          <p:cNvPr id="15" name="Picture 14"/>
          <p:cNvPicPr>
            <a:picLocks noChangeAspect="1"/>
          </p:cNvPicPr>
          <p:nvPr userDrawn="1"/>
        </p:nvPicPr>
        <p:blipFill>
          <a:blip r:embed="rId2"/>
          <a:stretch>
            <a:fillRect/>
          </a:stretch>
        </p:blipFill>
        <p:spPr>
          <a:xfrm>
            <a:off x="9717965" y="5987919"/>
            <a:ext cx="2286930" cy="601353"/>
          </a:xfrm>
          <a:prstGeom prst="rect">
            <a:avLst/>
          </a:prstGeom>
        </p:spPr>
      </p:pic>
      <p:sp>
        <p:nvSpPr>
          <p:cNvPr id="17" name="Text Placeholder 16"/>
          <p:cNvSpPr>
            <a:spLocks noGrp="1"/>
          </p:cNvSpPr>
          <p:nvPr>
            <p:ph type="body" sz="quarter" idx="11" hasCustomPrompt="1"/>
          </p:nvPr>
        </p:nvSpPr>
        <p:spPr>
          <a:xfrm>
            <a:off x="838200" y="1533525"/>
            <a:ext cx="10515600" cy="52387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En Barcelona a 21 de Mayo de 2014</a:t>
            </a:r>
            <a:endParaRPr lang="en-GB" dirty="0"/>
          </a:p>
        </p:txBody>
      </p:sp>
    </p:spTree>
    <p:extLst>
      <p:ext uri="{BB962C8B-B14F-4D97-AF65-F5344CB8AC3E}">
        <p14:creationId xmlns:p14="http://schemas.microsoft.com/office/powerpoint/2010/main" val="622605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110481" y="852784"/>
            <a:ext cx="6593418" cy="1733753"/>
          </a:xfrm>
          <a:prstGeom prst="rect">
            <a:avLst/>
          </a:prstGeom>
        </p:spPr>
      </p:pic>
      <p:sp>
        <p:nvSpPr>
          <p:cNvPr id="9" name="Text Placeholder 16"/>
          <p:cNvSpPr>
            <a:spLocks noGrp="1"/>
          </p:cNvSpPr>
          <p:nvPr>
            <p:ph type="body" sz="quarter" idx="11" hasCustomPrompt="1"/>
          </p:nvPr>
        </p:nvSpPr>
        <p:spPr>
          <a:xfrm>
            <a:off x="857250" y="3533775"/>
            <a:ext cx="10515600" cy="523875"/>
          </a:xfrm>
          <a:prstGeom prst="rect">
            <a:avLst/>
          </a:prstGeom>
        </p:spPr>
        <p:txBody>
          <a:bodyPr/>
          <a:lstStyle>
            <a:lvl1pPr marL="0" indent="0" algn="ctr">
              <a:buNone/>
              <a:defRPr sz="3600" baseline="0"/>
            </a:lvl1pPr>
            <a:lvl2pPr marL="457200" indent="0">
              <a:buNone/>
              <a:defRPr/>
            </a:lvl2pPr>
            <a:lvl3pPr marL="914400" indent="0">
              <a:buNone/>
              <a:defRPr/>
            </a:lvl3pPr>
            <a:lvl4pPr marL="1371600" indent="0">
              <a:buNone/>
              <a:defRPr/>
            </a:lvl4pPr>
            <a:lvl5pPr marL="1828800" indent="0">
              <a:buNone/>
              <a:defRPr/>
            </a:lvl5pPr>
          </a:lstStyle>
          <a:p>
            <a:pPr lvl="0"/>
            <a:r>
              <a:rPr lang="es-ES" dirty="0"/>
              <a:t>Muchas gracias por su confianza</a:t>
            </a:r>
            <a:endParaRPr lang="en-GB" dirty="0"/>
          </a:p>
        </p:txBody>
      </p:sp>
    </p:spTree>
    <p:extLst>
      <p:ext uri="{BB962C8B-B14F-4D97-AF65-F5344CB8AC3E}">
        <p14:creationId xmlns:p14="http://schemas.microsoft.com/office/powerpoint/2010/main" val="29685539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Resumen ejecutivo</a:t>
            </a:r>
            <a:endParaRPr lang="en-GB" dirty="0"/>
          </a:p>
        </p:txBody>
      </p:sp>
      <p:pic>
        <p:nvPicPr>
          <p:cNvPr id="2050" name="Picture 2" descr="http://icons.iconarchive.com/icons/visualpharm/icons8-metro-style/256/Printed-Matter-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26953" y="2512619"/>
            <a:ext cx="1367623" cy="136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74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erta técn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Oferta técnica</a:t>
            </a:r>
            <a:endParaRPr lang="en-GB" dirty="0"/>
          </a:p>
        </p:txBody>
      </p:sp>
      <p:pic>
        <p:nvPicPr>
          <p:cNvPr id="1028" name="Picture 4" descr="http://icons.iconarchive.com/icons/visualpharm/icons8-metro-style/128/Accounting-Purchase-order-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01165" y="2597107"/>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84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alificación y referencias">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Cualificación y referencias</a:t>
            </a:r>
            <a:endParaRPr lang="en-GB" dirty="0"/>
          </a:p>
        </p:txBody>
      </p:sp>
      <p:pic>
        <p:nvPicPr>
          <p:cNvPr id="4098" name="Picture 2" descr="http://icons.iconarchive.com/icons/visualpharm/icons8-metro-style/512/Business-Diploma2-icon.png"/>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60653" y="2556596"/>
            <a:ext cx="1300223" cy="130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07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aloración económ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Valoración económica</a:t>
            </a:r>
            <a:endParaRPr lang="en-GB" dirty="0"/>
          </a:p>
        </p:txBody>
      </p:sp>
      <p:pic>
        <p:nvPicPr>
          <p:cNvPr id="3074" name="Picture 2" descr="http://icons.iconarchive.com/icons/visualpharm/icons8-metro-style/256/Payment-Methods-Check-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0052" y="2585995"/>
            <a:ext cx="1241425"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53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06801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3857364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415364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resenters">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2008798"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5" name="Text Placeholder 2"/>
          <p:cNvSpPr>
            <a:spLocks noGrp="1"/>
          </p:cNvSpPr>
          <p:nvPr>
            <p:ph type="body" sz="quarter" idx="11" hasCustomPrompt="1"/>
          </p:nvPr>
        </p:nvSpPr>
        <p:spPr>
          <a:xfrm>
            <a:off x="2008798"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6" name="Text Placeholder 2"/>
          <p:cNvSpPr>
            <a:spLocks noGrp="1"/>
          </p:cNvSpPr>
          <p:nvPr>
            <p:ph type="body" sz="quarter" idx="12" hasCustomPrompt="1"/>
          </p:nvPr>
        </p:nvSpPr>
        <p:spPr>
          <a:xfrm>
            <a:off x="2313354"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7"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936631"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0" name="Text Placeholder 2"/>
          <p:cNvSpPr>
            <a:spLocks noGrp="1"/>
          </p:cNvSpPr>
          <p:nvPr>
            <p:ph type="body" sz="quarter" idx="13" hasCustomPrompt="1"/>
          </p:nvPr>
        </p:nvSpPr>
        <p:spPr>
          <a:xfrm>
            <a:off x="6901229"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31" name="Text Placeholder 2"/>
          <p:cNvSpPr>
            <a:spLocks noGrp="1"/>
          </p:cNvSpPr>
          <p:nvPr>
            <p:ph type="body" sz="quarter" idx="14" hasCustomPrompt="1"/>
          </p:nvPr>
        </p:nvSpPr>
        <p:spPr>
          <a:xfrm>
            <a:off x="6901229"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2" name="Text Placeholder 2"/>
          <p:cNvSpPr>
            <a:spLocks noGrp="1"/>
          </p:cNvSpPr>
          <p:nvPr>
            <p:ph type="body" sz="quarter" idx="15" hasCustomPrompt="1"/>
          </p:nvPr>
        </p:nvSpPr>
        <p:spPr>
          <a:xfrm>
            <a:off x="7205785"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829062"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02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89303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7705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768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Presenters">
    <p:spTree>
      <p:nvGrpSpPr>
        <p:cNvPr id="1" name=""/>
        <p:cNvGrpSpPr/>
        <p:nvPr/>
      </p:nvGrpSpPr>
      <p:grpSpPr>
        <a:xfrm>
          <a:off x="0" y="0"/>
          <a:ext cx="0" cy="0"/>
          <a:chOff x="0" y="0"/>
          <a:chExt cx="0" cy="0"/>
        </a:xfrm>
      </p:grpSpPr>
      <p:sp>
        <p:nvSpPr>
          <p:cNvPr id="20" name="Text Placeholder 2"/>
          <p:cNvSpPr>
            <a:spLocks noGrp="1"/>
          </p:cNvSpPr>
          <p:nvPr>
            <p:ph type="body" sz="quarter" idx="10" hasCustomPrompt="1"/>
          </p:nvPr>
        </p:nvSpPr>
        <p:spPr>
          <a:xfrm>
            <a:off x="553824"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21" name="Text Placeholder 2"/>
          <p:cNvSpPr>
            <a:spLocks noGrp="1"/>
          </p:cNvSpPr>
          <p:nvPr>
            <p:ph type="body" sz="quarter" idx="11" hasCustomPrompt="1"/>
          </p:nvPr>
        </p:nvSpPr>
        <p:spPr>
          <a:xfrm>
            <a:off x="553824"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22" name="Text Placeholder 2"/>
          <p:cNvSpPr>
            <a:spLocks noGrp="1"/>
          </p:cNvSpPr>
          <p:nvPr>
            <p:ph type="body" sz="quarter" idx="12" hasCustomPrompt="1"/>
          </p:nvPr>
        </p:nvSpPr>
        <p:spPr>
          <a:xfrm>
            <a:off x="858380"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2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1657"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Placeholder 2"/>
          <p:cNvSpPr>
            <a:spLocks noGrp="1"/>
          </p:cNvSpPr>
          <p:nvPr>
            <p:ph type="body" sz="quarter" idx="13" hasCustomPrompt="1"/>
          </p:nvPr>
        </p:nvSpPr>
        <p:spPr>
          <a:xfrm>
            <a:off x="4389127"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29" name="Text Placeholder 2"/>
          <p:cNvSpPr>
            <a:spLocks noGrp="1"/>
          </p:cNvSpPr>
          <p:nvPr>
            <p:ph type="body" sz="quarter" idx="14" hasCustomPrompt="1"/>
          </p:nvPr>
        </p:nvSpPr>
        <p:spPr>
          <a:xfrm>
            <a:off x="4389127"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0" name="Text Placeholder 2"/>
          <p:cNvSpPr>
            <a:spLocks noGrp="1"/>
          </p:cNvSpPr>
          <p:nvPr>
            <p:ph type="body" sz="quarter" idx="15" hasCustomPrompt="1"/>
          </p:nvPr>
        </p:nvSpPr>
        <p:spPr>
          <a:xfrm>
            <a:off x="4693683"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1"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316960"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2"/>
          <p:cNvSpPr>
            <a:spLocks noGrp="1"/>
          </p:cNvSpPr>
          <p:nvPr>
            <p:ph type="body" sz="quarter" idx="16" hasCustomPrompt="1"/>
          </p:nvPr>
        </p:nvSpPr>
        <p:spPr>
          <a:xfrm>
            <a:off x="8224430" y="3402045"/>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3</a:t>
            </a:r>
          </a:p>
        </p:txBody>
      </p:sp>
      <p:sp>
        <p:nvSpPr>
          <p:cNvPr id="34" name="Text Placeholder 2"/>
          <p:cNvSpPr>
            <a:spLocks noGrp="1"/>
          </p:cNvSpPr>
          <p:nvPr>
            <p:ph type="body" sz="quarter" idx="17" hasCustomPrompt="1"/>
          </p:nvPr>
        </p:nvSpPr>
        <p:spPr>
          <a:xfrm>
            <a:off x="8224430" y="3932533"/>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5" name="Text Placeholder 2"/>
          <p:cNvSpPr>
            <a:spLocks noGrp="1"/>
          </p:cNvSpPr>
          <p:nvPr>
            <p:ph type="body" sz="quarter" idx="18" hasCustomPrompt="1"/>
          </p:nvPr>
        </p:nvSpPr>
        <p:spPr>
          <a:xfrm>
            <a:off x="8528986" y="4967111"/>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6"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52263" y="4906249"/>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9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397175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509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646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223036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5688" y="1641230"/>
            <a:ext cx="4102100" cy="4556369"/>
          </a:xfrm>
          <a:prstGeom prst="rect">
            <a:avLst/>
          </a:prstGeom>
        </p:spPr>
        <p:txBody>
          <a:bodyPr/>
          <a:lstStyle>
            <a:lvl1pPr marL="0" indent="0">
              <a:buFontTx/>
              <a:buNone/>
              <a:defRPr sz="2000" baseline="0"/>
            </a:lvl1pPr>
            <a:lvl2pPr marL="457200" indent="0">
              <a:buFontTx/>
              <a:buNone/>
              <a:defRPr sz="1600"/>
            </a:lvl2pPr>
            <a:lvl3pPr marL="914400" indent="0">
              <a:buFontTx/>
              <a:buNone/>
              <a:defRPr/>
            </a:lvl3pPr>
            <a:lvl4pPr marL="1371600" indent="0">
              <a:buFontTx/>
              <a:buNone/>
              <a:defRPr/>
            </a:lvl4pPr>
            <a:lvl5pPr marL="1828800" indent="0">
              <a:buFontTx/>
              <a:buNone/>
              <a:defRPr/>
            </a:lvl5pPr>
          </a:lstStyle>
          <a:p>
            <a:pPr lvl="0"/>
            <a:r>
              <a:rPr lang="en-US" dirty="0"/>
              <a:t>Item 1</a:t>
            </a:r>
          </a:p>
          <a:p>
            <a:pPr lvl="1"/>
            <a:r>
              <a:rPr lang="en-US" dirty="0"/>
              <a:t>Item 1.1</a:t>
            </a:r>
          </a:p>
          <a:p>
            <a:pPr lvl="1"/>
            <a:r>
              <a:rPr lang="en-US" dirty="0"/>
              <a:t>Item 1.2</a:t>
            </a:r>
          </a:p>
          <a:p>
            <a:pPr lvl="0"/>
            <a:r>
              <a:rPr lang="en-US" dirty="0"/>
              <a:t>Item 2</a:t>
            </a:r>
          </a:p>
          <a:p>
            <a:pPr lvl="1"/>
            <a:r>
              <a:rPr lang="en-US" dirty="0"/>
              <a:t>Item 2.1</a:t>
            </a:r>
          </a:p>
          <a:p>
            <a:pPr lvl="1"/>
            <a:r>
              <a:rPr lang="en-US" dirty="0"/>
              <a:t>Item 2.2</a:t>
            </a:r>
          </a:p>
          <a:p>
            <a:pPr lvl="1"/>
            <a:r>
              <a:rPr lang="en-US" dirty="0"/>
              <a:t>Item 2.3</a:t>
            </a:r>
          </a:p>
          <a:p>
            <a:pPr lvl="0"/>
            <a:r>
              <a:rPr lang="en-US" dirty="0"/>
              <a:t>Item 3</a:t>
            </a:r>
          </a:p>
          <a:p>
            <a:pPr lvl="1"/>
            <a:r>
              <a:rPr lang="en-US" dirty="0"/>
              <a:t>Item 3.1</a:t>
            </a:r>
          </a:p>
          <a:p>
            <a:pPr lvl="1"/>
            <a:r>
              <a:rPr lang="en-US" dirty="0"/>
              <a:t>Item 3.2</a:t>
            </a:r>
          </a:p>
          <a:p>
            <a:pPr lvl="0"/>
            <a:r>
              <a:rPr lang="en-US" dirty="0" err="1"/>
              <a:t>Resumen</a:t>
            </a:r>
            <a:endParaRPr lang="en-US" dirty="0"/>
          </a:p>
          <a:p>
            <a:pPr lvl="1"/>
            <a:r>
              <a:rPr lang="en-US" dirty="0" err="1"/>
              <a:t>Conclusiones</a:t>
            </a:r>
            <a:endParaRPr lang="en-US" dirty="0"/>
          </a:p>
        </p:txBody>
      </p:sp>
      <p:sp>
        <p:nvSpPr>
          <p:cNvPr id="6" name="Text Placeholder 5"/>
          <p:cNvSpPr>
            <a:spLocks noGrp="1"/>
          </p:cNvSpPr>
          <p:nvPr>
            <p:ph type="body" sz="quarter" idx="11" hasCustomPrompt="1"/>
          </p:nvPr>
        </p:nvSpPr>
        <p:spPr>
          <a:xfrm>
            <a:off x="52593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1</a:t>
            </a:r>
            <a:endParaRPr lang="en-GB" dirty="0"/>
          </a:p>
        </p:txBody>
      </p:sp>
      <p:sp>
        <p:nvSpPr>
          <p:cNvPr id="8" name="Text Placeholder 7"/>
          <p:cNvSpPr>
            <a:spLocks noGrp="1"/>
          </p:cNvSpPr>
          <p:nvPr>
            <p:ph type="body" sz="quarter" idx="12" hasCustomPrompt="1"/>
          </p:nvPr>
        </p:nvSpPr>
        <p:spPr>
          <a:xfrm>
            <a:off x="52593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1</a:t>
            </a:r>
            <a:endParaRPr lang="en-GB" dirty="0"/>
          </a:p>
        </p:txBody>
      </p:sp>
      <p:sp>
        <p:nvSpPr>
          <p:cNvPr id="11" name="Text Placeholder 5"/>
          <p:cNvSpPr>
            <a:spLocks noGrp="1"/>
          </p:cNvSpPr>
          <p:nvPr>
            <p:ph type="body" sz="quarter" idx="13" hasCustomPrompt="1"/>
          </p:nvPr>
        </p:nvSpPr>
        <p:spPr>
          <a:xfrm>
            <a:off x="80268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2</a:t>
            </a:r>
            <a:endParaRPr lang="en-GB" dirty="0"/>
          </a:p>
        </p:txBody>
      </p:sp>
      <p:sp>
        <p:nvSpPr>
          <p:cNvPr id="12" name="Text Placeholder 7"/>
          <p:cNvSpPr>
            <a:spLocks noGrp="1"/>
          </p:cNvSpPr>
          <p:nvPr>
            <p:ph type="body" sz="quarter" idx="14" hasCustomPrompt="1"/>
          </p:nvPr>
        </p:nvSpPr>
        <p:spPr>
          <a:xfrm>
            <a:off x="80268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3" name="Text Placeholder 5"/>
          <p:cNvSpPr>
            <a:spLocks noGrp="1"/>
          </p:cNvSpPr>
          <p:nvPr>
            <p:ph type="body" sz="quarter" idx="15" hasCustomPrompt="1"/>
          </p:nvPr>
        </p:nvSpPr>
        <p:spPr>
          <a:xfrm>
            <a:off x="52593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3</a:t>
            </a:r>
            <a:endParaRPr lang="en-GB" dirty="0"/>
          </a:p>
        </p:txBody>
      </p:sp>
      <p:sp>
        <p:nvSpPr>
          <p:cNvPr id="14" name="Text Placeholder 7"/>
          <p:cNvSpPr>
            <a:spLocks noGrp="1"/>
          </p:cNvSpPr>
          <p:nvPr>
            <p:ph type="body" sz="quarter" idx="16" hasCustomPrompt="1"/>
          </p:nvPr>
        </p:nvSpPr>
        <p:spPr>
          <a:xfrm>
            <a:off x="5259388" y="4110160"/>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5" name="Text Placeholder 5"/>
          <p:cNvSpPr>
            <a:spLocks noGrp="1"/>
          </p:cNvSpPr>
          <p:nvPr>
            <p:ph type="body" sz="quarter" idx="17" hasCustomPrompt="1"/>
          </p:nvPr>
        </p:nvSpPr>
        <p:spPr>
          <a:xfrm>
            <a:off x="80268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a:t>Resumen</a:t>
            </a:r>
            <a:endParaRPr lang="en-GB" dirty="0"/>
          </a:p>
        </p:txBody>
      </p:sp>
      <p:sp>
        <p:nvSpPr>
          <p:cNvPr id="16" name="Text Placeholder 7"/>
          <p:cNvSpPr>
            <a:spLocks noGrp="1"/>
          </p:cNvSpPr>
          <p:nvPr>
            <p:ph type="body" sz="quarter" idx="18" hasCustomPrompt="1"/>
          </p:nvPr>
        </p:nvSpPr>
        <p:spPr>
          <a:xfrm>
            <a:off x="8026888" y="4110160"/>
            <a:ext cx="2697162" cy="2023819"/>
          </a:xfrm>
          <a:prstGeom prst="rect">
            <a:avLst/>
          </a:prstGeom>
        </p:spPr>
        <p:txBody>
          <a:bodyPr/>
          <a:lstStyle>
            <a:lvl1pPr marL="0" indent="0">
              <a:buNone/>
              <a:defRPr sz="2400" baseline="0">
                <a:solidFill>
                  <a:schemeClr val="bg1"/>
                </a:solidFill>
              </a:defRPr>
            </a:lvl1pPr>
          </a:lstStyle>
          <a:p>
            <a:pPr lvl="0"/>
            <a:r>
              <a:rPr lang="es-ES" dirty="0"/>
              <a:t>conclusiones</a:t>
            </a:r>
            <a:endParaRPr lang="en-GB" dirty="0"/>
          </a:p>
        </p:txBody>
      </p:sp>
      <p:sp>
        <p:nvSpPr>
          <p:cNvPr id="3" name="Text Placeholder 2"/>
          <p:cNvSpPr>
            <a:spLocks noGrp="1"/>
          </p:cNvSpPr>
          <p:nvPr>
            <p:ph type="body" sz="quarter" idx="19" hasCustomPrompt="1"/>
          </p:nvPr>
        </p:nvSpPr>
        <p:spPr>
          <a:xfrm>
            <a:off x="985350" y="801000"/>
            <a:ext cx="4172438" cy="840230"/>
          </a:xfrm>
          <a:prstGeom prst="rect">
            <a:avLst/>
          </a:prstGeom>
        </p:spPr>
        <p:txBody>
          <a:bodyPr vert="horz" wrap="square" lIns="91440" tIns="45720" rIns="91440" bIns="45720" rtlCol="0" anchor="ctr">
            <a:spAutoFit/>
          </a:bodyPr>
          <a:lstStyle>
            <a:lvl1pPr marL="228600" indent="-228600">
              <a:buNone/>
              <a:defRPr lang="es-ES" sz="5400" dirty="0">
                <a:solidFill>
                  <a:srgbClr val="C00000"/>
                </a:solidFill>
              </a:defRPr>
            </a:lvl1pPr>
          </a:lstStyle>
          <a:p>
            <a:pPr marL="0" lvl="0" indent="0">
              <a:spcBef>
                <a:spcPts val="1224"/>
              </a:spcBef>
              <a:buClr>
                <a:schemeClr val="tx1"/>
              </a:buClr>
            </a:pPr>
            <a:r>
              <a:rPr lang="es-ES" dirty="0"/>
              <a:t>Agenda</a:t>
            </a:r>
          </a:p>
        </p:txBody>
      </p:sp>
    </p:spTree>
    <p:extLst>
      <p:ext uri="{BB962C8B-B14F-4D97-AF65-F5344CB8AC3E}">
        <p14:creationId xmlns:p14="http://schemas.microsoft.com/office/powerpoint/2010/main" val="334523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6.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theme" Target="../theme/theme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1.png"/><Relationship Id="rId5" Type="http://schemas.openxmlformats.org/officeDocument/2006/relationships/theme" Target="../theme/theme8.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userDrawn="1"/>
        </p:nvCxnSpPr>
        <p:spPr>
          <a:xfrm flipH="1">
            <a:off x="7810610" y="1984076"/>
            <a:ext cx="17252" cy="2889849"/>
          </a:xfrm>
          <a:prstGeom prst="line">
            <a:avLst/>
          </a:prstGeom>
          <a:ln>
            <a:solidFill>
              <a:srgbClr val="42424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stretch>
            <a:fillRect/>
          </a:stretch>
        </p:blipFill>
        <p:spPr>
          <a:xfrm>
            <a:off x="808982" y="1639176"/>
            <a:ext cx="6593418" cy="1733753"/>
          </a:xfrm>
          <a:prstGeom prst="rect">
            <a:avLst/>
          </a:prstGeom>
        </p:spPr>
      </p:pic>
      <p:pic>
        <p:nvPicPr>
          <p:cNvPr id="12" name="Picture 2" descr="http://www.cnp.net/images/Microsoft%20Gold%20Logo-%20New.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88342" y="2976955"/>
            <a:ext cx="3091287" cy="88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30496"/>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a:stretch>
            <a:fillRect/>
          </a:stretch>
        </p:blipFill>
        <p:spPr>
          <a:xfrm>
            <a:off x="3110481" y="852784"/>
            <a:ext cx="6593418" cy="1733753"/>
          </a:xfrm>
          <a:prstGeom prst="rect">
            <a:avLst/>
          </a:prstGeom>
        </p:spPr>
      </p:pic>
    </p:spTree>
    <p:extLst>
      <p:ext uri="{BB962C8B-B14F-4D97-AF65-F5344CB8AC3E}">
        <p14:creationId xmlns:p14="http://schemas.microsoft.com/office/powerpoint/2010/main" val="716934511"/>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2001902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 id="214748368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stretch>
            <a:fillRect/>
          </a:stretch>
        </p:blipFill>
        <p:spPr>
          <a:xfrm>
            <a:off x="8303835" y="5520087"/>
            <a:ext cx="2286930" cy="601353"/>
          </a:xfrm>
          <a:prstGeom prst="rect">
            <a:avLst/>
          </a:prstGeom>
        </p:spPr>
      </p:pic>
      <p:sp>
        <p:nvSpPr>
          <p:cNvPr id="9" name="Text Placeholder 3"/>
          <p:cNvSpPr txBox="1">
            <a:spLocks/>
          </p:cNvSpPr>
          <p:nvPr userDrawn="1"/>
        </p:nvSpPr>
        <p:spPr>
          <a:xfrm>
            <a:off x="5258133" y="732318"/>
            <a:ext cx="2697480" cy="2697480"/>
          </a:xfrm>
          <a:prstGeom prst="rect">
            <a:avLst/>
          </a:prstGeom>
          <a:solidFill>
            <a:srgbClr val="C00000"/>
          </a:solidFill>
        </p:spPr>
        <p:txBody>
          <a:bodyPr vert="horz" wrap="square" lIns="91440" tIns="146304" rIns="91440" bIns="146304" rtlCol="0" anchor="t">
            <a:noAutofit/>
          </a:bodyPr>
          <a:lstStyle>
            <a:defPPr>
              <a:defRPr lang="es-ES_tradnl"/>
            </a:defPPr>
            <a:lvl1pPr marL="0" indent="0" algn="ctr" defTabSz="914400" rtl="0" eaLnBrk="1" latinLnBrk="0" hangingPunct="1">
              <a:spcBef>
                <a:spcPts val="1224"/>
              </a:spcBef>
              <a:buClr>
                <a:schemeClr val="tx1"/>
              </a:buClr>
              <a:buFont typeface="Wingdings" pitchFamily="2" charset="2"/>
              <a:buNone/>
              <a:defRPr sz="4000" kern="1200">
                <a:solidFill>
                  <a:schemeClr val="tx1"/>
                </a:solidFill>
                <a:latin typeface="+mn-lt"/>
                <a:ea typeface="+mn-ea"/>
                <a:cs typeface="+mn-cs"/>
              </a:defRPr>
            </a:lvl1pPr>
            <a:lvl2pPr marL="0" indent="0" algn="l" defTabSz="914400" rtl="0" eaLnBrk="1" latinLnBrk="0" hangingPunct="1">
              <a:spcBef>
                <a:spcPts val="1080"/>
              </a:spcBef>
              <a:buNone/>
              <a:defRPr sz="2000" kern="1200">
                <a:solidFill>
                  <a:schemeClr val="tx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600" dirty="0">
              <a:solidFill>
                <a:schemeClr val="bg1"/>
              </a:solidFill>
              <a:latin typeface="Segoe UI" panose="020B0502040204020203" pitchFamily="34" charset="0"/>
              <a:cs typeface="Segoe UI" panose="020B0502040204020203" pitchFamily="34" charset="0"/>
            </a:endParaRPr>
          </a:p>
        </p:txBody>
      </p:sp>
      <p:sp>
        <p:nvSpPr>
          <p:cNvPr id="10" name="Text Placeholder 3"/>
          <p:cNvSpPr txBox="1">
            <a:spLocks/>
          </p:cNvSpPr>
          <p:nvPr userDrawn="1"/>
        </p:nvSpPr>
        <p:spPr>
          <a:xfrm>
            <a:off x="8009270" y="732318"/>
            <a:ext cx="2743200" cy="2697480"/>
          </a:xfrm>
          <a:prstGeom prst="rect">
            <a:avLst/>
          </a:prstGeom>
          <a:solidFill>
            <a:schemeClr val="bg2">
              <a:lumMod val="50000"/>
            </a:schemeClr>
          </a:solidFill>
        </p:spPr>
        <p:txBody>
          <a:bodyPr vert="horz" wrap="square" lIns="91440" tIns="146304" rIns="91440" bIns="146304" rtlCol="0" anchor="t">
            <a:noAutofit/>
          </a:bodyPr>
          <a:lstStyle>
            <a:defPPr>
              <a:defRPr lang="es-ES_tradnl"/>
            </a:defPPr>
            <a:lvl1pPr marL="0" indent="0" algn="r" defTabSz="914400" rtl="0" eaLnBrk="1" latinLnBrk="0" hangingPunct="1">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spcBef>
                <a:spcPts val="1080"/>
              </a:spcBef>
              <a:buNone/>
              <a:defRPr sz="2000" kern="1200">
                <a:solidFill>
                  <a:schemeClr val="bg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1" name="Text Placeholder 3"/>
          <p:cNvSpPr txBox="1">
            <a:spLocks/>
          </p:cNvSpPr>
          <p:nvPr userDrawn="1"/>
        </p:nvSpPr>
        <p:spPr>
          <a:xfrm>
            <a:off x="5258133" y="3477106"/>
            <a:ext cx="2697480" cy="2743200"/>
          </a:xfrm>
          <a:prstGeom prst="rect">
            <a:avLst/>
          </a:prstGeom>
          <a:solidFill>
            <a:schemeClr val="bg2">
              <a:lumMod val="7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2" name="Text Placeholder 3"/>
          <p:cNvSpPr txBox="1">
            <a:spLocks/>
          </p:cNvSpPr>
          <p:nvPr userDrawn="1"/>
        </p:nvSpPr>
        <p:spPr>
          <a:xfrm>
            <a:off x="8009270" y="3477106"/>
            <a:ext cx="2743200" cy="2743200"/>
          </a:xfrm>
          <a:prstGeom prst="rect">
            <a:avLst/>
          </a:prstGeom>
          <a:solidFill>
            <a:schemeClr val="bg2">
              <a:lumMod val="2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600" dirty="0"/>
          </a:p>
        </p:txBody>
      </p:sp>
    </p:spTree>
    <p:extLst>
      <p:ext uri="{BB962C8B-B14F-4D97-AF65-F5344CB8AC3E}">
        <p14:creationId xmlns:p14="http://schemas.microsoft.com/office/powerpoint/2010/main" val="225459495"/>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9" name="Rectangle 8"/>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Tree>
    <p:extLst>
      <p:ext uri="{BB962C8B-B14F-4D97-AF65-F5344CB8AC3E}">
        <p14:creationId xmlns:p14="http://schemas.microsoft.com/office/powerpoint/2010/main" val="2018609451"/>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69" r:id="rId3"/>
    <p:sldLayoutId id="2147483671" r:id="rId4"/>
    <p:sldLayoutId id="2147483672" r:id="rId5"/>
    <p:sldLayoutId id="2147483673" r:id="rId6"/>
    <p:sldLayoutId id="214748367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5582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85" r:id="rId3"/>
    <p:sldLayoutId id="2147483686" r:id="rId4"/>
    <p:sldLayoutId id="2147483687" r:id="rId5"/>
    <p:sldLayoutId id="2147483688" r:id="rId6"/>
    <p:sldLayoutId id="2147483692" r:id="rId7"/>
    <p:sldLayoutId id="2147483691" r:id="rId8"/>
    <p:sldLayoutId id="2147483689" r:id="rId9"/>
    <p:sldLayoutId id="2147483690" r:id="rId10"/>
    <p:sldLayoutId id="2147483703"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Arquitectura de Softwar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1450"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esarollo portale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83012"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fraestructura de sistemas"/>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66136"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oluciones Clou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24574"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artner.microsoft.com/binary/global/30000140?FileID=9152365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523286" y="5058148"/>
            <a:ext cx="2085975" cy="542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7"/>
          <a:stretch>
            <a:fillRect/>
          </a:stretch>
        </p:blipFill>
        <p:spPr>
          <a:xfrm>
            <a:off x="1441450" y="1639176"/>
            <a:ext cx="6593418" cy="1733753"/>
          </a:xfrm>
          <a:prstGeom prst="rect">
            <a:avLst/>
          </a:prstGeom>
        </p:spPr>
      </p:pic>
    </p:spTree>
    <p:extLst>
      <p:ext uri="{BB962C8B-B14F-4D97-AF65-F5344CB8AC3E}">
        <p14:creationId xmlns:p14="http://schemas.microsoft.com/office/powerpoint/2010/main" val="2450227952"/>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66326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pmjs.com/package/browser-sync-webpack-plugin" TargetMode="External"/><Relationship Id="rId2" Type="http://schemas.openxmlformats.org/officeDocument/2006/relationships/hyperlink" Target="http://webpack.github.io/docs/hot-module-replacement-with-webpack.html" TargetMode="Externa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ngularjs.org/guide/controller" TargetMode="Externa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hyperlink" Target="https://karma-runner.github.io/0.13/intro/installation.html" TargetMode="Externa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johnpapa/angular-styleguide/blob/master/a1/README.md" TargetMode="Externa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hyperlink" Target="https://www.themoviedb.org/documentation/api" TargetMode="External"/><Relationship Id="rId2" Type="http://schemas.openxmlformats.org/officeDocument/2006/relationships/hyperlink" Target="https://docs.angularjs.org/api/ng/service/$q" TargetMode="External"/><Relationship Id="rId1" Type="http://schemas.openxmlformats.org/officeDocument/2006/relationships/slideLayout" Target="../slideLayouts/slideLayout28.xml"/><Relationship Id="rId4" Type="http://schemas.openxmlformats.org/officeDocument/2006/relationships/hyperlink" Target="http://api.themoviedb.org/3/discover/movie?sort_by=popularity.desc&amp;api_key=ba7dc0d5812ddda58e32b566e91d468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0.xml"/><Relationship Id="rId5" Type="http://schemas.openxmlformats.org/officeDocument/2006/relationships/image" Target="../media/image27.png"/><Relationship Id="rId4" Type="http://schemas.openxmlformats.org/officeDocument/2006/relationships/image" Target="../media/image26.jpeg"/></Relationships>
</file>

<file path=ppt/slides/_rels/slide20.xml.rels><?xml version="1.0" encoding="UTF-8" standalone="yes"?>
<Relationships xmlns="http://schemas.openxmlformats.org/package/2006/relationships"><Relationship Id="rId2" Type="http://schemas.openxmlformats.org/officeDocument/2006/relationships/hyperlink" Target="https://docs.angularjs.org/guide/filter" TargetMode="Externa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hyperlink" Target="https://gist.github.com/Turbo87/e8e941e68308d3b40ef6" TargetMode="External"/><Relationship Id="rId2" Type="http://schemas.openxmlformats.org/officeDocument/2006/relationships/hyperlink" Target="https://webpack.github.io/docs/stylesheets.html" TargetMode="Externa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hyperlink" Target="http://webpack.github.io/docs/what-is-webpack.html" TargetMode="Externa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30.xml"/><Relationship Id="rId5" Type="http://schemas.openxmlformats.org/officeDocument/2006/relationships/hyperlink" Target="http://www.2ality.com/2016/01/ecmascript-2016.html" TargetMode="External"/><Relationship Id="rId4" Type="http://schemas.openxmlformats.org/officeDocument/2006/relationships/hyperlink" Target="https://www.typescriptlang.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hyperlink" Target="https://babeljs.io/docs/setup/#webpack" TargetMode="Externa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Typescript</a:t>
            </a:r>
            <a:r>
              <a:rPr lang="es-ES" dirty="0"/>
              <a:t> + </a:t>
            </a:r>
            <a:r>
              <a:rPr lang="es-ES" dirty="0" err="1"/>
              <a:t>AngularJS</a:t>
            </a:r>
            <a:endParaRPr lang="es-ES" dirty="0"/>
          </a:p>
        </p:txBody>
      </p:sp>
      <p:sp>
        <p:nvSpPr>
          <p:cNvPr id="3" name="Text Placeholder 2"/>
          <p:cNvSpPr>
            <a:spLocks noGrp="1"/>
          </p:cNvSpPr>
          <p:nvPr>
            <p:ph type="body" sz="quarter" idx="10"/>
          </p:nvPr>
        </p:nvSpPr>
        <p:spPr/>
        <p:txBody>
          <a:bodyPr/>
          <a:lstStyle/>
          <a:p>
            <a:r>
              <a:rPr lang="es-ES" dirty="0"/>
              <a:t>Workshop</a:t>
            </a:r>
          </a:p>
        </p:txBody>
      </p:sp>
      <p:sp>
        <p:nvSpPr>
          <p:cNvPr id="4" name="Text Placeholder 3"/>
          <p:cNvSpPr>
            <a:spLocks noGrp="1"/>
          </p:cNvSpPr>
          <p:nvPr>
            <p:ph type="body" sz="quarter" idx="11"/>
          </p:nvPr>
        </p:nvSpPr>
        <p:spPr/>
        <p:txBody>
          <a:bodyPr/>
          <a:lstStyle/>
          <a:p>
            <a:endParaRPr lang="es-ES" dirty="0"/>
          </a:p>
        </p:txBody>
      </p:sp>
    </p:spTree>
    <p:extLst>
      <p:ext uri="{BB962C8B-B14F-4D97-AF65-F5344CB8AC3E}">
        <p14:creationId xmlns:p14="http://schemas.microsoft.com/office/powerpoint/2010/main" val="345246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Debuging</a:t>
            </a:r>
            <a:r>
              <a:rPr lang="en-US" dirty="0"/>
              <a:t> with </a:t>
            </a:r>
            <a:r>
              <a:rPr lang="en-US" dirty="0" err="1"/>
              <a:t>webpack</a:t>
            </a:r>
            <a:endParaRPr lang="en-US" dirty="0"/>
          </a:p>
        </p:txBody>
      </p:sp>
      <p:sp>
        <p:nvSpPr>
          <p:cNvPr id="3" name="Rectángulo 2"/>
          <p:cNvSpPr/>
          <p:nvPr/>
        </p:nvSpPr>
        <p:spPr>
          <a:xfrm>
            <a:off x="1232647" y="1690688"/>
            <a:ext cx="10291482" cy="3816429"/>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4. Enable </a:t>
            </a:r>
            <a:r>
              <a:rPr lang="en-US" sz="2200" dirty="0" err="1">
                <a:latin typeface="Segoe UI Light" panose="020B0502040204020203" pitchFamily="34" charset="0"/>
                <a:cs typeface="Segoe UI Light" panose="020B0502040204020203" pitchFamily="34" charset="0"/>
              </a:rPr>
              <a:t>sourcemaps</a:t>
            </a:r>
            <a:r>
              <a:rPr lang="en-US" sz="2200" dirty="0">
                <a:latin typeface="Segoe UI Light" panose="020B0502040204020203" pitchFamily="34" charset="0"/>
                <a:cs typeface="Segoe UI Light" panose="020B0502040204020203" pitchFamily="34" charset="0"/>
              </a:rPr>
              <a:t> and  HMR *hot module replacement(</a:t>
            </a:r>
          </a:p>
          <a:p>
            <a:pPr marL="457200" indent="-457200">
              <a:buFont typeface="+mj-lt"/>
              <a:buAutoNum type="arabicPeriod"/>
            </a:pPr>
            <a:r>
              <a:rPr lang="en-US" sz="2200" dirty="0">
                <a:latin typeface="Segoe UI Light" panose="020B0502040204020203" pitchFamily="34" charset="0"/>
                <a:cs typeface="Segoe UI Light" panose="020B0502040204020203" pitchFamily="34" charset="0"/>
              </a:rPr>
              <a:t>install </a:t>
            </a:r>
            <a:r>
              <a:rPr lang="en-US" sz="2200" dirty="0" err="1">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-dev-server </a:t>
            </a:r>
            <a:r>
              <a:rPr lang="en-US" sz="2200" dirty="0" err="1">
                <a:latin typeface="Segoe UI Light" panose="020B0502040204020203" pitchFamily="34" charset="0"/>
                <a:cs typeface="Segoe UI Light" panose="020B0502040204020203" pitchFamily="34" charset="0"/>
              </a:rPr>
              <a:t>npm</a:t>
            </a:r>
            <a:r>
              <a:rPr lang="en-US" sz="2200" dirty="0">
                <a:latin typeface="Segoe UI Light" panose="020B0502040204020203" pitchFamily="34" charset="0"/>
                <a:cs typeface="Segoe UI Light" panose="020B0502040204020203" pitchFamily="34" charset="0"/>
              </a:rPr>
              <a:t> install </a:t>
            </a:r>
            <a:r>
              <a:rPr lang="en-US" sz="2200" dirty="0" err="1">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-dev-server --save-dev</a:t>
            </a:r>
          </a:p>
          <a:p>
            <a:pPr marL="457200" indent="-457200">
              <a:buFont typeface="+mj-lt"/>
              <a:buAutoNum type="arabicPeriod"/>
            </a:pPr>
            <a:r>
              <a:rPr lang="es-ES" sz="2200" dirty="0" err="1">
                <a:latin typeface="Segoe UI Light" panose="020B0502040204020203" pitchFamily="34" charset="0"/>
                <a:cs typeface="Segoe UI Light" panose="020B0502040204020203" pitchFamily="34" charset="0"/>
              </a:rPr>
              <a:t>Add</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source-maps</a:t>
            </a:r>
            <a:r>
              <a:rPr lang="es-ES" sz="2200" dirty="0">
                <a:latin typeface="Segoe UI Light" panose="020B0502040204020203" pitchFamily="34" charset="0"/>
                <a:cs typeface="Segoe UI Light" panose="020B0502040204020203" pitchFamily="34" charset="0"/>
              </a:rPr>
              <a:t> in </a:t>
            </a:r>
            <a:r>
              <a:rPr lang="es-ES" sz="2200" dirty="0" err="1">
                <a:latin typeface="Segoe UI Light" panose="020B0502040204020203" pitchFamily="34" charset="0"/>
                <a:cs typeface="Segoe UI Light" panose="020B0502040204020203" pitchFamily="34" charset="0"/>
              </a:rPr>
              <a:t>the</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devtool</a:t>
            </a:r>
            <a:r>
              <a:rPr lang="es-ES" sz="2200" dirty="0">
                <a:latin typeface="Segoe UI Light" panose="020B0502040204020203" pitchFamily="34" charset="0"/>
                <a:cs typeface="Segoe UI Light" panose="020B0502040204020203" pitchFamily="34" charset="0"/>
              </a:rPr>
              <a:t> </a:t>
            </a:r>
            <a:r>
              <a:rPr lang="es-ES" sz="2200" dirty="0" err="1">
                <a:latin typeface="Segoe UI Light" panose="020B0502040204020203" pitchFamily="34" charset="0"/>
                <a:cs typeface="Segoe UI Light" panose="020B0502040204020203" pitchFamily="34" charset="0"/>
              </a:rPr>
              <a:t>options</a:t>
            </a:r>
            <a:r>
              <a:rPr lang="es-ES" sz="2200" dirty="0">
                <a:latin typeface="Segoe UI Light" panose="020B0502040204020203" pitchFamily="34" charset="0"/>
                <a:cs typeface="Segoe UI Light" panose="020B0502040204020203" pitchFamily="34" charset="0"/>
              </a:rPr>
              <a:t> webpack.config.js</a:t>
            </a:r>
          </a:p>
          <a:p>
            <a:pPr marL="457200" indent="-457200">
              <a:buFont typeface="+mj-lt"/>
              <a:buAutoNum type="arabicPeriod"/>
            </a:pPr>
            <a:r>
              <a:rPr lang="es-ES" sz="2200" dirty="0" err="1">
                <a:latin typeface="Segoe UI Light" panose="020B0502040204020203" pitchFamily="34" charset="0"/>
                <a:cs typeface="Segoe UI Light" panose="020B0502040204020203" pitchFamily="34" charset="0"/>
              </a:rPr>
              <a:t>Install</a:t>
            </a:r>
            <a:r>
              <a:rPr lang="es-ES" sz="2200" dirty="0">
                <a:latin typeface="Segoe UI Light" panose="020B0502040204020203" pitchFamily="34" charset="0"/>
                <a:cs typeface="Segoe UI Light" panose="020B0502040204020203" pitchFamily="34" charset="0"/>
              </a:rPr>
              <a:t> </a:t>
            </a:r>
            <a:r>
              <a:rPr lang="es-ES" sz="2200" dirty="0" smtClean="0">
                <a:latin typeface="Segoe UI Light" panose="020B0502040204020203" pitchFamily="34" charset="0"/>
                <a:cs typeface="Segoe UI Light" panose="020B0502040204020203" pitchFamily="34" charset="0"/>
              </a:rPr>
              <a:t>Browser-</a:t>
            </a:r>
            <a:r>
              <a:rPr lang="es-ES" sz="2200" dirty="0" err="1" smtClean="0">
                <a:latin typeface="Segoe UI Light" panose="020B0502040204020203" pitchFamily="34" charset="0"/>
                <a:cs typeface="Segoe UI Light" panose="020B0502040204020203" pitchFamily="34" charset="0"/>
              </a:rPr>
              <a:t>sync</a:t>
            </a:r>
            <a:r>
              <a:rPr lang="es-ES" sz="2200" dirty="0" smtClean="0">
                <a:latin typeface="Segoe UI Light" panose="020B0502040204020203" pitchFamily="34" charset="0"/>
                <a:cs typeface="Segoe UI Light" panose="020B0502040204020203" pitchFamily="34" charset="0"/>
              </a:rPr>
              <a:t>-</a:t>
            </a:r>
            <a:r>
              <a:rPr lang="es-ES" sz="2200" dirty="0" err="1" smtClean="0">
                <a:latin typeface="Segoe UI Light" panose="020B0502040204020203" pitchFamily="34" charset="0"/>
                <a:cs typeface="Segoe UI Light" panose="020B0502040204020203" pitchFamily="34" charset="0"/>
              </a:rPr>
              <a:t>plugin</a:t>
            </a:r>
            <a:endParaRPr lang="es-ES" sz="2200" dirty="0" smtClean="0">
              <a:latin typeface="Segoe UI Light" panose="020B0502040204020203" pitchFamily="34" charset="0"/>
              <a:cs typeface="Segoe UI Light" panose="020B0502040204020203" pitchFamily="34" charset="0"/>
            </a:endParaRPr>
          </a:p>
          <a:p>
            <a:pPr marL="457200" indent="-457200">
              <a:buFont typeface="+mj-lt"/>
              <a:buAutoNum type="arabicPeriod"/>
            </a:pPr>
            <a:r>
              <a:rPr lang="es-ES" sz="2200" dirty="0" err="1" smtClean="0">
                <a:latin typeface="Segoe UI Light" panose="020B0502040204020203" pitchFamily="34" charset="0"/>
                <a:cs typeface="Segoe UI Light" panose="020B0502040204020203" pitchFamily="34" charset="0"/>
              </a:rPr>
              <a:t>Add</a:t>
            </a:r>
            <a:r>
              <a:rPr lang="es-ES" sz="2200" dirty="0" smtClean="0">
                <a:latin typeface="Segoe UI Light" panose="020B0502040204020203" pitchFamily="34" charset="0"/>
                <a:cs typeface="Segoe UI Light" panose="020B0502040204020203" pitchFamily="34" charset="0"/>
              </a:rPr>
              <a:t> </a:t>
            </a:r>
            <a:r>
              <a:rPr lang="es-ES" sz="2200" dirty="0" err="1" smtClean="0">
                <a:latin typeface="Segoe UI Light" panose="020B0502040204020203" pitchFamily="34" charset="0"/>
                <a:cs typeface="Segoe UI Light" panose="020B0502040204020203" pitchFamily="34" charset="0"/>
              </a:rPr>
              <a:t>npm</a:t>
            </a:r>
            <a:r>
              <a:rPr lang="es-ES" sz="2200" dirty="0" smtClean="0">
                <a:latin typeface="Segoe UI Light" panose="020B0502040204020203" pitchFamily="34" charset="0"/>
                <a:cs typeface="Segoe UI Light" panose="020B0502040204020203" pitchFamily="34" charset="0"/>
              </a:rPr>
              <a:t> script to </a:t>
            </a:r>
            <a:r>
              <a:rPr lang="es-ES" sz="2200" dirty="0" err="1" smtClean="0">
                <a:latin typeface="Segoe UI Light" panose="020B0502040204020203" pitchFamily="34" charset="0"/>
                <a:cs typeface="Segoe UI Light" panose="020B0502040204020203" pitchFamily="34" charset="0"/>
              </a:rPr>
              <a:t>start</a:t>
            </a:r>
            <a:endParaRPr lang="es-ES" sz="2200" dirty="0">
              <a:latin typeface="Segoe UI Light" panose="020B0502040204020203" pitchFamily="34" charset="0"/>
              <a:cs typeface="Segoe UI Light" panose="020B0502040204020203" pitchFamily="34" charset="0"/>
            </a:endParaRPr>
          </a:p>
          <a:p>
            <a:pPr marL="457200" indent="-457200">
              <a:buFont typeface="+mj-lt"/>
              <a:buAutoNum type="arabicPeriod"/>
            </a:pPr>
            <a:endParaRPr lang="es-E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hlinkClick r:id="rId2"/>
              </a:rPr>
              <a:t>http://webpack.github.io/docs/hot-module-replacement-with-webpack.html</a:t>
            </a:r>
            <a:endParaRPr lang="en-U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http://www.jbrantly.com/typescript-and-webpack/</a:t>
            </a:r>
          </a:p>
          <a:p>
            <a:r>
              <a:rPr lang="en-US" sz="2200" dirty="0">
                <a:latin typeface="Segoe UI Light" panose="020B0502040204020203" pitchFamily="34" charset="0"/>
                <a:cs typeface="Segoe UI Light" panose="020B0502040204020203" pitchFamily="34" charset="0"/>
                <a:hlinkClick r:id="rId3"/>
              </a:rPr>
              <a:t>https://</a:t>
            </a:r>
            <a:r>
              <a:rPr lang="en-US" sz="2200" dirty="0" smtClean="0">
                <a:latin typeface="Segoe UI Light" panose="020B0502040204020203" pitchFamily="34" charset="0"/>
                <a:cs typeface="Segoe UI Light" panose="020B0502040204020203" pitchFamily="34" charset="0"/>
                <a:hlinkClick r:id="rId3"/>
              </a:rPr>
              <a:t>www.npmjs.com/package/browser-sync-webpack-plugin</a:t>
            </a:r>
            <a:endParaRPr lang="en-US" sz="2200" dirty="0" smtClean="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https://docs.npmjs.com/misc/scripts</a:t>
            </a:r>
          </a:p>
          <a:p>
            <a:pPr marL="457200" indent="-457200">
              <a:buFont typeface="+mj-lt"/>
              <a:buAutoNum type="arabicPeriod"/>
            </a:pP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600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Angular</a:t>
            </a:r>
            <a:endParaRPr lang="en-US" dirty="0"/>
          </a:p>
        </p:txBody>
      </p:sp>
      <p:sp>
        <p:nvSpPr>
          <p:cNvPr id="3" name="Rectángulo 2"/>
          <p:cNvSpPr/>
          <p:nvPr/>
        </p:nvSpPr>
        <p:spPr>
          <a:xfrm>
            <a:off x="1232647" y="1690688"/>
            <a:ext cx="10291482" cy="2462213"/>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It is a structural framework for dynamic web apps</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It is focused in declarative programming over imperative programming</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Unit testing and dependency injection are core concepts</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It is switching from a MVW approach to a component based architecture</a:t>
            </a:r>
          </a:p>
          <a:p>
            <a:pPr marL="342900" indent="-342900">
              <a:buFont typeface="Arial" panose="020B0604020202020204" pitchFamily="34" charset="0"/>
              <a:buChar char="•"/>
            </a:pPr>
            <a:endParaRPr lang="es-ES" sz="2200" dirty="0" smtClean="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https://docs.angularjs.org/guide/introduction</a:t>
            </a:r>
          </a:p>
          <a:p>
            <a:r>
              <a:rPr lang="en-US" sz="2200" dirty="0">
                <a:latin typeface="Segoe UI Light" panose="020B0502040204020203" pitchFamily="34" charset="0"/>
                <a:cs typeface="Segoe UI Light" panose="020B0502040204020203" pitchFamily="34" charset="0"/>
              </a:rPr>
              <a:t>https://docs.angularjs.org/guide/component </a:t>
            </a:r>
          </a:p>
        </p:txBody>
      </p:sp>
    </p:spTree>
    <p:extLst>
      <p:ext uri="{BB962C8B-B14F-4D97-AF65-F5344CB8AC3E}">
        <p14:creationId xmlns:p14="http://schemas.microsoft.com/office/powerpoint/2010/main" val="3484170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Add angular</a:t>
            </a:r>
            <a:endParaRPr lang="en-US" dirty="0"/>
          </a:p>
        </p:txBody>
      </p:sp>
      <p:sp>
        <p:nvSpPr>
          <p:cNvPr id="3" name="Rectángulo 2"/>
          <p:cNvSpPr/>
          <p:nvPr/>
        </p:nvSpPr>
        <p:spPr>
          <a:xfrm>
            <a:off x="1232647" y="1690688"/>
            <a:ext cx="10291482" cy="2092881"/>
          </a:xfrm>
          <a:prstGeom prst="rect">
            <a:avLst/>
          </a:prstGeom>
        </p:spPr>
        <p:txBody>
          <a:bodyPr wrap="square">
            <a:spAutoFit/>
          </a:bodyPr>
          <a:lstStyle/>
          <a:p>
            <a:r>
              <a:rPr lang="en-US" sz="2200" dirty="0" smtClean="0">
                <a:latin typeface="Segoe UI Light" panose="020B0502040204020203" pitchFamily="34" charset="0"/>
                <a:cs typeface="Segoe UI Light" panose="020B0502040204020203" pitchFamily="34" charset="0"/>
              </a:rPr>
              <a:t>Exercise 5. Add angular</a:t>
            </a:r>
          </a:p>
          <a:p>
            <a:pPr marL="742950" lvl="1" indent="-28575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Install angular through </a:t>
            </a:r>
            <a:r>
              <a:rPr lang="en-US" dirty="0" err="1" smtClean="0">
                <a:latin typeface="Segoe UI Light" panose="020B0502040204020203" pitchFamily="34" charset="0"/>
                <a:cs typeface="Segoe UI Light" panose="020B0502040204020203" pitchFamily="34" charset="0"/>
              </a:rPr>
              <a:t>npm</a:t>
            </a:r>
            <a:endParaRPr lang="en-US" dirty="0" smtClean="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Import from </a:t>
            </a:r>
            <a:r>
              <a:rPr lang="en-US" dirty="0" err="1" smtClean="0">
                <a:latin typeface="Segoe UI Light" panose="020B0502040204020203" pitchFamily="34" charset="0"/>
                <a:cs typeface="Segoe UI Light" panose="020B0502040204020203" pitchFamily="34" charset="0"/>
              </a:rPr>
              <a:t>index.ts</a:t>
            </a:r>
            <a:endParaRPr lang="en-US" dirty="0" smtClean="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Modify </a:t>
            </a:r>
            <a:r>
              <a:rPr lang="en-US" dirty="0" err="1" smtClean="0">
                <a:latin typeface="Segoe UI Light" panose="020B0502040204020203" pitchFamily="34" charset="0"/>
                <a:cs typeface="Segoe UI Light" panose="020B0502040204020203" pitchFamily="34" charset="0"/>
              </a:rPr>
              <a:t>webpack.config</a:t>
            </a:r>
            <a:r>
              <a:rPr lang="en-US" dirty="0" smtClean="0">
                <a:latin typeface="Segoe UI Light" panose="020B0502040204020203" pitchFamily="34" charset="0"/>
                <a:cs typeface="Segoe UI Light" panose="020B0502040204020203" pitchFamily="34" charset="0"/>
              </a:rPr>
              <a:t> to add </a:t>
            </a:r>
            <a:r>
              <a:rPr lang="en-US" dirty="0" err="1" smtClean="0">
                <a:latin typeface="Segoe UI Light" panose="020B0502040204020203" pitchFamily="34" charset="0"/>
                <a:cs typeface="Segoe UI Light" panose="020B0502040204020203" pitchFamily="34" charset="0"/>
              </a:rPr>
              <a:t>resolveloader</a:t>
            </a:r>
            <a:r>
              <a:rPr lang="en-US" dirty="0" smtClean="0">
                <a:latin typeface="Segoe UI Light" panose="020B0502040204020203" pitchFamily="34" charset="0"/>
                <a:cs typeface="Segoe UI Light" panose="020B0502040204020203" pitchFamily="34" charset="0"/>
              </a:rPr>
              <a:t> through </a:t>
            </a:r>
            <a:r>
              <a:rPr lang="en-US" dirty="0" err="1" smtClean="0">
                <a:latin typeface="Segoe UI Light" panose="020B0502040204020203" pitchFamily="34" charset="0"/>
                <a:cs typeface="Segoe UI Light" panose="020B0502040204020203" pitchFamily="34" charset="0"/>
              </a:rPr>
              <a:t>nodeModules</a:t>
            </a:r>
            <a:endParaRPr lang="en-US" dirty="0">
              <a:latin typeface="Segoe UI Light" panose="020B0502040204020203" pitchFamily="34" charset="0"/>
              <a:cs typeface="Segoe UI Light" panose="020B0502040204020203" pitchFamily="34" charset="0"/>
            </a:endParaRPr>
          </a:p>
          <a:p>
            <a:r>
              <a:rPr lang="en-US" dirty="0" err="1" smtClean="0">
                <a:latin typeface="Segoe UI Light" panose="020B0502040204020203" pitchFamily="34" charset="0"/>
                <a:cs typeface="Segoe UI Light" panose="020B0502040204020203" pitchFamily="34" charset="0"/>
              </a:rPr>
              <a:t>Instalar</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typings</a:t>
            </a:r>
            <a:endParaRPr lang="en-US" dirty="0" smtClean="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err="1" smtClean="0">
                <a:latin typeface="Segoe UI Light" panose="020B0502040204020203" pitchFamily="34" charset="0"/>
                <a:cs typeface="Segoe UI Light" panose="020B0502040204020203" pitchFamily="34" charset="0"/>
              </a:rPr>
              <a:t>typings</a:t>
            </a:r>
            <a:r>
              <a:rPr lang="en-US" dirty="0" smtClean="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install </a:t>
            </a:r>
            <a:r>
              <a:rPr lang="en-US" dirty="0" err="1">
                <a:latin typeface="Segoe UI Light" panose="020B0502040204020203" pitchFamily="34" charset="0"/>
                <a:cs typeface="Segoe UI Light" panose="020B0502040204020203" pitchFamily="34" charset="0"/>
              </a:rPr>
              <a:t>dt~angular</a:t>
            </a:r>
            <a:r>
              <a:rPr lang="en-US" dirty="0">
                <a:latin typeface="Segoe UI Light" panose="020B0502040204020203" pitchFamily="34" charset="0"/>
                <a:cs typeface="Segoe UI Light" panose="020B0502040204020203" pitchFamily="34" charset="0"/>
              </a:rPr>
              <a:t> --global --save</a:t>
            </a:r>
          </a:p>
          <a:p>
            <a:pPr marL="742950" lvl="1" indent="-285750">
              <a:buFont typeface="Arial" panose="020B0604020202020204" pitchFamily="34" charset="0"/>
              <a:buChar char="•"/>
            </a:pPr>
            <a:r>
              <a:rPr lang="en-US" dirty="0" err="1" smtClean="0">
                <a:latin typeface="Segoe UI Light" panose="020B0502040204020203" pitchFamily="34" charset="0"/>
                <a:cs typeface="Segoe UI Light" panose="020B0502040204020203" pitchFamily="34" charset="0"/>
              </a:rPr>
              <a:t>typings</a:t>
            </a:r>
            <a:r>
              <a:rPr lang="en-US" dirty="0" smtClean="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install </a:t>
            </a:r>
            <a:r>
              <a:rPr lang="en-US" dirty="0" err="1">
                <a:latin typeface="Segoe UI Light" panose="020B0502040204020203" pitchFamily="34" charset="0"/>
                <a:cs typeface="Segoe UI Light" panose="020B0502040204020203" pitchFamily="34" charset="0"/>
              </a:rPr>
              <a:t>dt~jquery</a:t>
            </a:r>
            <a:r>
              <a:rPr lang="en-US" dirty="0">
                <a:latin typeface="Segoe UI Light" panose="020B0502040204020203" pitchFamily="34" charset="0"/>
                <a:cs typeface="Segoe UI Light" panose="020B0502040204020203" pitchFamily="34" charset="0"/>
              </a:rPr>
              <a:t> --global --save</a:t>
            </a:r>
          </a:p>
        </p:txBody>
      </p:sp>
    </p:spTree>
    <p:extLst>
      <p:ext uri="{BB962C8B-B14F-4D97-AF65-F5344CB8AC3E}">
        <p14:creationId xmlns:p14="http://schemas.microsoft.com/office/powerpoint/2010/main" val="2766884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Angular MVW</a:t>
            </a:r>
            <a:endParaRPr lang="en-US" dirty="0"/>
          </a:p>
        </p:txBody>
      </p:sp>
      <p:sp>
        <p:nvSpPr>
          <p:cNvPr id="3" name="Rectángulo 2"/>
          <p:cNvSpPr/>
          <p:nvPr/>
        </p:nvSpPr>
        <p:spPr>
          <a:xfrm>
            <a:off x="1232647" y="1690688"/>
            <a:ext cx="10291482" cy="1785104"/>
          </a:xfrm>
          <a:prstGeom prst="rect">
            <a:avLst/>
          </a:prstGeom>
        </p:spPr>
        <p:txBody>
          <a:bodyPr wrap="square">
            <a:spAutoFit/>
          </a:bodyPr>
          <a:lstStyle/>
          <a:p>
            <a:r>
              <a:rPr lang="en-US" sz="2200" dirty="0" smtClean="0">
                <a:latin typeface="Segoe UI Light" panose="020B0502040204020203" pitchFamily="34" charset="0"/>
                <a:cs typeface="Segoe UI Light" panose="020B0502040204020203" pitchFamily="34" charset="0"/>
              </a:rPr>
              <a:t>Exercise </a:t>
            </a:r>
            <a:r>
              <a:rPr lang="en-US" sz="2200" dirty="0">
                <a:latin typeface="Segoe UI Light" panose="020B0502040204020203" pitchFamily="34" charset="0"/>
                <a:cs typeface="Segoe UI Light" panose="020B0502040204020203" pitchFamily="34" charset="0"/>
              </a:rPr>
              <a:t>6</a:t>
            </a:r>
            <a:r>
              <a:rPr lang="en-US" sz="2200" dirty="0" smtClean="0">
                <a:latin typeface="Segoe UI Light" panose="020B0502040204020203" pitchFamily="34" charset="0"/>
                <a:cs typeface="Segoe UI Light" panose="020B0502040204020203" pitchFamily="34" charset="0"/>
              </a:rPr>
              <a:t>. Show a list of movies (</a:t>
            </a:r>
            <a:r>
              <a:rPr lang="en-US" sz="2200" dirty="0" err="1" smtClean="0">
                <a:latin typeface="Segoe UI Light" panose="020B0502040204020203" pitchFamily="34" charset="0"/>
                <a:cs typeface="Segoe UI Light" panose="020B0502040204020203" pitchFamily="34" charset="0"/>
              </a:rPr>
              <a:t>movies.json</a:t>
            </a:r>
            <a:r>
              <a:rPr lang="en-US" sz="22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s-ES" sz="2200" dirty="0" smtClean="0">
                <a:latin typeface="Segoe UI Light" panose="020B0502040204020203" pitchFamily="34" charset="0"/>
                <a:cs typeface="Segoe UI Light" panose="020B0502040204020203" pitchFamily="34" charset="0"/>
              </a:rPr>
              <a:t>Use </a:t>
            </a:r>
            <a:r>
              <a:rPr lang="es-ES" sz="2200" dirty="0" err="1" smtClean="0">
                <a:latin typeface="Segoe UI Light" panose="020B0502040204020203" pitchFamily="34" charset="0"/>
                <a:cs typeface="Segoe UI Light" panose="020B0502040204020203" pitchFamily="34" charset="0"/>
              </a:rPr>
              <a:t>controller</a:t>
            </a:r>
            <a:r>
              <a:rPr lang="es-ES" sz="2200" dirty="0" smtClean="0">
                <a:latin typeface="Segoe UI Light" panose="020B0502040204020203" pitchFamily="34" charset="0"/>
                <a:cs typeface="Segoe UI Light" panose="020B0502040204020203" pitchFamily="34" charset="0"/>
              </a:rPr>
              <a:t> </a:t>
            </a:r>
            <a:r>
              <a:rPr lang="es-ES" sz="2200" dirty="0" err="1" smtClean="0">
                <a:latin typeface="Segoe UI Light" panose="020B0502040204020203" pitchFamily="34" charset="0"/>
                <a:cs typeface="Segoe UI Light" panose="020B0502040204020203" pitchFamily="34" charset="0"/>
              </a:rPr>
              <a:t>syntax</a:t>
            </a:r>
            <a:r>
              <a:rPr lang="es-ES" sz="2200" dirty="0">
                <a:latin typeface="Segoe UI Light" panose="020B0502040204020203" pitchFamily="34" charset="0"/>
                <a:cs typeface="Segoe UI Light" panose="020B0502040204020203" pitchFamily="34" charset="0"/>
              </a:rPr>
              <a:t>. </a:t>
            </a:r>
            <a:r>
              <a:rPr lang="es-ES" sz="2200" dirty="0">
                <a:latin typeface="Segoe UI Light" panose="020B0502040204020203" pitchFamily="34" charset="0"/>
                <a:cs typeface="Segoe UI Light" panose="020B0502040204020203" pitchFamily="34" charset="0"/>
                <a:hlinkClick r:id="rId2"/>
              </a:rPr>
              <a:t>https://</a:t>
            </a:r>
            <a:r>
              <a:rPr lang="es-ES" sz="2200" dirty="0" smtClean="0">
                <a:latin typeface="Segoe UI Light" panose="020B0502040204020203" pitchFamily="34" charset="0"/>
                <a:cs typeface="Segoe UI Light" panose="020B0502040204020203" pitchFamily="34" charset="0"/>
                <a:hlinkClick r:id="rId2"/>
              </a:rPr>
              <a:t>docs.angularjs.org/guide/controller</a:t>
            </a:r>
            <a:endParaRPr lang="es-E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200" dirty="0" smtClean="0">
                <a:latin typeface="Segoe UI Light" panose="020B0502040204020203" pitchFamily="34" charset="0"/>
                <a:cs typeface="Segoe UI Light" panose="020B0502040204020203" pitchFamily="34" charset="0"/>
              </a:rPr>
              <a:t>Use </a:t>
            </a:r>
            <a:r>
              <a:rPr lang="es-ES" sz="2200" dirty="0" err="1" smtClean="0">
                <a:latin typeface="Segoe UI Light" panose="020B0502040204020203" pitchFamily="34" charset="0"/>
                <a:cs typeface="Segoe UI Light" panose="020B0502040204020203" pitchFamily="34" charset="0"/>
              </a:rPr>
              <a:t>ng-repeat</a:t>
            </a:r>
            <a:r>
              <a:rPr lang="es-ES" sz="2200" dirty="0">
                <a:latin typeface="Segoe UI Light" panose="020B0502040204020203" pitchFamily="34" charset="0"/>
                <a:cs typeface="Segoe UI Light" panose="020B0502040204020203" pitchFamily="34" charset="0"/>
              </a:rPr>
              <a:t>. http://www.w3schools.com/angular/ng_ng-repeat.asp</a:t>
            </a:r>
            <a:endParaRPr lang="es-E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200" dirty="0" err="1" smtClean="0">
                <a:latin typeface="Segoe UI Light" panose="020B0502040204020203" pitchFamily="34" charset="0"/>
                <a:cs typeface="Segoe UI Light" panose="020B0502040204020203" pitchFamily="34" charset="0"/>
              </a:rPr>
              <a:t>Example</a:t>
            </a:r>
            <a:r>
              <a:rPr lang="es-ES" sz="2200" dirty="0" smtClean="0">
                <a:latin typeface="Segoe UI Light" panose="020B0502040204020203" pitchFamily="34" charset="0"/>
                <a:cs typeface="Segoe UI Light" panose="020B0502040204020203" pitchFamily="34" charset="0"/>
              </a:rPr>
              <a:t>. http</a:t>
            </a:r>
            <a:r>
              <a:rPr lang="es-ES" sz="2200" dirty="0">
                <a:latin typeface="Segoe UI Light" panose="020B0502040204020203" pitchFamily="34" charset="0"/>
                <a:cs typeface="Segoe UI Light" panose="020B0502040204020203" pitchFamily="34" charset="0"/>
              </a:rPr>
              <a:t>://jsfiddle.net/austinnoronha/RkykR/</a:t>
            </a:r>
            <a:endParaRPr lang="es-ES" sz="2200" dirty="0" smtClean="0">
              <a:latin typeface="Segoe UI Light" panose="020B0502040204020203" pitchFamily="34" charset="0"/>
              <a:cs typeface="Segoe UI Light" panose="020B0502040204020203" pitchFamily="34" charset="0"/>
            </a:endParaRPr>
          </a:p>
          <a:p>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18877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Unit testing. Jasmine</a:t>
            </a:r>
            <a:endParaRPr lang="en-US" dirty="0"/>
          </a:p>
        </p:txBody>
      </p:sp>
      <p:sp>
        <p:nvSpPr>
          <p:cNvPr id="3" name="Rectángulo 2"/>
          <p:cNvSpPr/>
          <p:nvPr/>
        </p:nvSpPr>
        <p:spPr>
          <a:xfrm>
            <a:off x="1232647" y="1690688"/>
            <a:ext cx="10291482" cy="1754326"/>
          </a:xfrm>
          <a:prstGeom prst="rect">
            <a:avLst/>
          </a:prstGeom>
        </p:spPr>
        <p:txBody>
          <a:bodyPr wrap="square">
            <a:spAutoFit/>
          </a:bodyPr>
          <a:lstStyle/>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Unit testing is </a:t>
            </a:r>
            <a:r>
              <a:rPr lang="en-US" dirty="0" smtClean="0">
                <a:latin typeface="Segoe UI Light" panose="020B0502040204020203" pitchFamily="34" charset="0"/>
                <a:cs typeface="Segoe UI Light" panose="020B0502040204020203" pitchFamily="34" charset="0"/>
              </a:rPr>
              <a:t>a software testing method by </a:t>
            </a:r>
            <a:r>
              <a:rPr lang="en-US" dirty="0">
                <a:latin typeface="Segoe UI Light" panose="020B0502040204020203" pitchFamily="34" charset="0"/>
                <a:cs typeface="Segoe UI Light" panose="020B0502040204020203" pitchFamily="34" charset="0"/>
              </a:rPr>
              <a:t>which individual units </a:t>
            </a:r>
            <a:r>
              <a:rPr lang="en-US" dirty="0" smtClean="0">
                <a:latin typeface="Segoe UI Light" panose="020B0502040204020203" pitchFamily="34" charset="0"/>
                <a:cs typeface="Segoe UI Light" panose="020B0502040204020203" pitchFamily="34" charset="0"/>
              </a:rPr>
              <a:t>of source code, </a:t>
            </a:r>
            <a:r>
              <a:rPr lang="en-US" dirty="0">
                <a:latin typeface="Segoe UI Light" panose="020B0502040204020203" pitchFamily="34" charset="0"/>
                <a:cs typeface="Segoe UI Light" panose="020B0502040204020203" pitchFamily="34" charset="0"/>
              </a:rPr>
              <a:t>sets of one or more computer program modules together, are tested to determine whether they are fit for use</a:t>
            </a:r>
            <a:r>
              <a:rPr lang="en-US"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Jasmine is a </a:t>
            </a:r>
            <a:r>
              <a:rPr lang="en-US" b="1" dirty="0">
                <a:latin typeface="Segoe UI Light" panose="020B0502040204020203" pitchFamily="34" charset="0"/>
                <a:cs typeface="Segoe UI Light" panose="020B0502040204020203" pitchFamily="34" charset="0"/>
              </a:rPr>
              <a:t>behavior-driven development </a:t>
            </a:r>
            <a:r>
              <a:rPr lang="en-US" dirty="0">
                <a:latin typeface="Segoe UI Light" panose="020B0502040204020203" pitchFamily="34" charset="0"/>
                <a:cs typeface="Segoe UI Light" panose="020B0502040204020203" pitchFamily="34" charset="0"/>
              </a:rPr>
              <a:t>framework for testing JavaScript </a:t>
            </a:r>
            <a:r>
              <a:rPr lang="en-US" dirty="0" smtClean="0">
                <a:latin typeface="Segoe UI Light" panose="020B0502040204020203" pitchFamily="34" charset="0"/>
                <a:cs typeface="Segoe UI Light" panose="020B0502040204020203" pitchFamily="34" charset="0"/>
              </a:rPr>
              <a:t>code</a:t>
            </a:r>
          </a:p>
          <a:p>
            <a:pPr marL="285750" indent="-28575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Suites, specifications and </a:t>
            </a:r>
            <a:r>
              <a:rPr lang="en-US" dirty="0" err="1" smtClean="0">
                <a:latin typeface="Segoe UI Light" panose="020B0502040204020203" pitchFamily="34" charset="0"/>
                <a:cs typeface="Segoe UI Light" panose="020B0502040204020203" pitchFamily="34" charset="0"/>
              </a:rPr>
              <a:t>expectactions</a:t>
            </a:r>
            <a:endParaRPr lang="en-US"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http://jasmine.github.io/edge/introduction.html</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7749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Using  </a:t>
            </a:r>
            <a:r>
              <a:rPr lang="en-US" dirty="0" smtClean="0"/>
              <a:t>Jasmine</a:t>
            </a:r>
            <a:endParaRPr lang="en-US" dirty="0"/>
          </a:p>
        </p:txBody>
      </p:sp>
      <p:sp>
        <p:nvSpPr>
          <p:cNvPr id="3" name="Rectángulo 2"/>
          <p:cNvSpPr/>
          <p:nvPr/>
        </p:nvSpPr>
        <p:spPr>
          <a:xfrm>
            <a:off x="1232647" y="1690688"/>
            <a:ext cx="10291482" cy="1785104"/>
          </a:xfrm>
          <a:prstGeom prst="rect">
            <a:avLst/>
          </a:prstGeom>
        </p:spPr>
        <p:txBody>
          <a:bodyPr wrap="square">
            <a:spAutoFit/>
          </a:bodyPr>
          <a:lstStyle/>
          <a:p>
            <a:r>
              <a:rPr lang="en-US" sz="2200" dirty="0" smtClean="0">
                <a:latin typeface="Segoe UI Light" panose="020B0502040204020203" pitchFamily="34" charset="0"/>
                <a:cs typeface="Segoe UI Light" panose="020B0502040204020203" pitchFamily="34" charset="0"/>
              </a:rPr>
              <a:t>Exercise 7a. Unit test that the </a:t>
            </a:r>
            <a:r>
              <a:rPr lang="en-US" sz="2200" dirty="0" err="1" smtClean="0">
                <a:latin typeface="Segoe UI Light" panose="020B0502040204020203" pitchFamily="34" charset="0"/>
                <a:cs typeface="Segoe UI Light" panose="020B0502040204020203" pitchFamily="34" charset="0"/>
              </a:rPr>
              <a:t>moviesListControler</a:t>
            </a:r>
            <a:r>
              <a:rPr lang="en-US" sz="2200" dirty="0" smtClean="0">
                <a:latin typeface="Segoe UI Light" panose="020B0502040204020203" pitchFamily="34" charset="0"/>
                <a:cs typeface="Segoe UI Light" panose="020B0502040204020203" pitchFamily="34" charset="0"/>
              </a:rPr>
              <a:t> has three movies</a:t>
            </a:r>
          </a:p>
          <a:p>
            <a:pPr marL="800100" lvl="1"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Install jasmine, jasmine-core</a:t>
            </a:r>
          </a:p>
          <a:p>
            <a:pPr marL="800100" lvl="1"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Install angular-mocks</a:t>
            </a: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https://docs.angularjs.org/guide/unit-testing</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Execute through jasmine-standalone</a:t>
            </a: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6624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Using  </a:t>
            </a:r>
            <a:r>
              <a:rPr lang="en-US" dirty="0" smtClean="0"/>
              <a:t>karma</a:t>
            </a:r>
            <a:endParaRPr lang="en-US" dirty="0"/>
          </a:p>
        </p:txBody>
      </p:sp>
      <p:sp>
        <p:nvSpPr>
          <p:cNvPr id="3" name="Rectángulo 2"/>
          <p:cNvSpPr/>
          <p:nvPr/>
        </p:nvSpPr>
        <p:spPr>
          <a:xfrm>
            <a:off x="1232647" y="1690688"/>
            <a:ext cx="10291482" cy="2123658"/>
          </a:xfrm>
          <a:prstGeom prst="rect">
            <a:avLst/>
          </a:prstGeom>
        </p:spPr>
        <p:txBody>
          <a:bodyPr wrap="square">
            <a:spAutoFit/>
          </a:bodyPr>
          <a:lstStyle/>
          <a:p>
            <a:r>
              <a:rPr lang="en-US" sz="2200" dirty="0" smtClean="0">
                <a:latin typeface="Segoe UI Light" panose="020B0502040204020203" pitchFamily="34" charset="0"/>
                <a:cs typeface="Segoe UI Light" panose="020B0502040204020203" pitchFamily="34" charset="0"/>
              </a:rPr>
              <a:t>Karma is a test runner. A tool that </a:t>
            </a:r>
            <a:r>
              <a:rPr lang="en-US" sz="2200" dirty="0" err="1" smtClean="0">
                <a:latin typeface="Segoe UI Light" panose="020B0502040204020203" pitchFamily="34" charset="0"/>
                <a:cs typeface="Segoe UI Light" panose="020B0502040204020203" pitchFamily="34" charset="0"/>
              </a:rPr>
              <a:t>automatices</a:t>
            </a:r>
            <a:r>
              <a:rPr lang="en-US" sz="2200" dirty="0" smtClean="0">
                <a:latin typeface="Segoe UI Light" panose="020B0502040204020203" pitchFamily="34" charset="0"/>
                <a:cs typeface="Segoe UI Light" panose="020B0502040204020203" pitchFamily="34" charset="0"/>
              </a:rPr>
              <a:t> the task of discover and execute tests</a:t>
            </a:r>
          </a:p>
          <a:p>
            <a:r>
              <a:rPr lang="en-US" sz="2200" dirty="0" smtClean="0">
                <a:latin typeface="Segoe UI Light" panose="020B0502040204020203" pitchFamily="34" charset="0"/>
                <a:cs typeface="Segoe UI Light" panose="020B0502040204020203" pitchFamily="34" charset="0"/>
              </a:rPr>
              <a:t>Exercise 7b. Execute test create in exercise 7a to run through karma</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Install karma </a:t>
            </a:r>
            <a:r>
              <a:rPr lang="en-US" sz="2200" dirty="0">
                <a:latin typeface="Segoe UI Light" panose="020B0502040204020203" pitchFamily="34" charset="0"/>
                <a:cs typeface="Segoe UI Light" panose="020B0502040204020203" pitchFamily="34" charset="0"/>
                <a:hlinkClick r:id="rId2"/>
              </a:rPr>
              <a:t>https://</a:t>
            </a:r>
            <a:r>
              <a:rPr lang="en-US" sz="2200" dirty="0" smtClean="0">
                <a:latin typeface="Segoe UI Light" panose="020B0502040204020203" pitchFamily="34" charset="0"/>
                <a:cs typeface="Segoe UI Light" panose="020B0502040204020203" pitchFamily="34" charset="0"/>
                <a:hlinkClick r:id="rId2"/>
              </a:rPr>
              <a:t>karma-runner.github.io/0.13/intro/installation.html</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Add </a:t>
            </a:r>
            <a:r>
              <a:rPr lang="en-US" sz="2200" dirty="0" smtClean="0">
                <a:latin typeface="Segoe UI Light" panose="020B0502040204020203" pitchFamily="34" charset="0"/>
                <a:cs typeface="Segoe UI Light" panose="020B0502040204020203" pitchFamily="34" charset="0"/>
              </a:rPr>
              <a:t>karma-</a:t>
            </a:r>
            <a:r>
              <a:rPr lang="en-US" sz="2200" dirty="0" err="1" smtClean="0">
                <a:latin typeface="Segoe UI Light" panose="020B0502040204020203" pitchFamily="34" charset="0"/>
                <a:cs typeface="Segoe UI Light" panose="020B0502040204020203" pitchFamily="34" charset="0"/>
              </a:rPr>
              <a:t>webpack</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Modify karma to load angular-mocks and jasmine </a:t>
            </a:r>
            <a:r>
              <a:rPr lang="en-US" sz="2200" dirty="0" smtClean="0">
                <a:latin typeface="Segoe UI Light" panose="020B0502040204020203" pitchFamily="34" charset="0"/>
                <a:cs typeface="Segoe UI Light" panose="020B0502040204020203" pitchFamily="34" charset="0"/>
              </a:rPr>
              <a:t>library</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3772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Components</a:t>
            </a:r>
            <a:endParaRPr lang="en-US" dirty="0"/>
          </a:p>
        </p:txBody>
      </p:sp>
      <p:sp>
        <p:nvSpPr>
          <p:cNvPr id="3" name="Rectángulo 2"/>
          <p:cNvSpPr/>
          <p:nvPr/>
        </p:nvSpPr>
        <p:spPr>
          <a:xfrm>
            <a:off x="1232647" y="1690688"/>
            <a:ext cx="10291482" cy="1785104"/>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Angular is switching from a MVW architecture to another based in components.</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I angular 1.5 we had components that are basically simplified directives, that allow us to made a more easy transition to angular 2.0</a:t>
            </a:r>
          </a:p>
          <a:p>
            <a:pPr marL="342900" indent="-342900">
              <a:buFont typeface="Arial" panose="020B0604020202020204" pitchFamily="34" charset="0"/>
              <a:buChar char="•"/>
            </a:pPr>
            <a:r>
              <a:rPr lang="es-ES" sz="2200" dirty="0" err="1" smtClean="0">
                <a:latin typeface="Segoe UI Light" panose="020B0502040204020203" pitchFamily="34" charset="0"/>
                <a:cs typeface="Segoe UI Light" panose="020B0502040204020203" pitchFamily="34" charset="0"/>
              </a:rPr>
              <a:t>Exercise</a:t>
            </a:r>
            <a:r>
              <a:rPr lang="es-ES" sz="2200" dirty="0" smtClean="0">
                <a:latin typeface="Segoe UI Light" panose="020B0502040204020203" pitchFamily="34" charset="0"/>
                <a:cs typeface="Segoe UI Light" panose="020B0502040204020203" pitchFamily="34" charset="0"/>
              </a:rPr>
              <a:t> 8. </a:t>
            </a:r>
            <a:r>
              <a:rPr lang="es-ES" sz="2200" dirty="0" err="1" smtClean="0">
                <a:latin typeface="Segoe UI Light" panose="020B0502040204020203" pitchFamily="34" charset="0"/>
                <a:cs typeface="Segoe UI Light" panose="020B0502040204020203" pitchFamily="34" charset="0"/>
              </a:rPr>
              <a:t>Refactor</a:t>
            </a:r>
            <a:r>
              <a:rPr lang="es-ES" sz="2200" dirty="0" smtClean="0">
                <a:latin typeface="Segoe UI Light" panose="020B0502040204020203" pitchFamily="34" charset="0"/>
                <a:cs typeface="Segoe UI Light" panose="020B0502040204020203" pitchFamily="34" charset="0"/>
              </a:rPr>
              <a:t> </a:t>
            </a:r>
            <a:r>
              <a:rPr lang="es-ES" sz="2200" dirty="0" err="1" smtClean="0">
                <a:latin typeface="Segoe UI Light" panose="020B0502040204020203" pitchFamily="34" charset="0"/>
                <a:cs typeface="Segoe UI Light" panose="020B0502040204020203" pitchFamily="34" charset="0"/>
              </a:rPr>
              <a:t>code</a:t>
            </a:r>
            <a:r>
              <a:rPr lang="es-ES" sz="2200" dirty="0" smtClean="0">
                <a:latin typeface="Segoe UI Light" panose="020B0502040204020203" pitchFamily="34" charset="0"/>
                <a:cs typeface="Segoe UI Light" panose="020B0502040204020203" pitchFamily="34" charset="0"/>
              </a:rPr>
              <a:t> </a:t>
            </a:r>
            <a:r>
              <a:rPr lang="es-ES" sz="2200" dirty="0" err="1" smtClean="0">
                <a:latin typeface="Segoe UI Light" panose="020B0502040204020203" pitchFamily="34" charset="0"/>
                <a:cs typeface="Segoe UI Light" panose="020B0502040204020203" pitchFamily="34" charset="0"/>
              </a:rPr>
              <a:t>into</a:t>
            </a:r>
            <a:r>
              <a:rPr lang="es-ES" sz="2200" dirty="0" smtClean="0">
                <a:latin typeface="Segoe UI Light" panose="020B0502040204020203" pitchFamily="34" charset="0"/>
                <a:cs typeface="Segoe UI Light" panose="020B0502040204020203" pitchFamily="34" charset="0"/>
              </a:rPr>
              <a:t> </a:t>
            </a:r>
            <a:r>
              <a:rPr lang="es-ES" sz="2200" dirty="0" err="1" smtClean="0">
                <a:latin typeface="Segoe UI Light" panose="020B0502040204020203" pitchFamily="34" charset="0"/>
                <a:cs typeface="Segoe UI Light" panose="020B0502040204020203" pitchFamily="34" charset="0"/>
              </a:rPr>
              <a:t>component</a:t>
            </a:r>
            <a:endParaRPr lang="es-E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https://docs.angularjs.org/guide/component</a:t>
            </a: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1331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Structuring app</a:t>
            </a:r>
            <a:endParaRPr lang="en-US" dirty="0"/>
          </a:p>
        </p:txBody>
      </p:sp>
      <p:sp>
        <p:nvSpPr>
          <p:cNvPr id="3" name="Rectángulo 2"/>
          <p:cNvSpPr/>
          <p:nvPr/>
        </p:nvSpPr>
        <p:spPr>
          <a:xfrm>
            <a:off x="1232647" y="1690688"/>
            <a:ext cx="10291482" cy="6524863"/>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The most popular guide for best practices in angular is</a:t>
            </a:r>
            <a:r>
              <a:rPr lang="en-US" sz="2200" dirty="0" smtClean="0">
                <a:latin typeface="Segoe UI Light" panose="020B0502040204020203" pitchFamily="34" charset="0"/>
                <a:cs typeface="Segoe UI Light" panose="020B0502040204020203" pitchFamily="34" charset="0"/>
              </a:rPr>
              <a:t> </a:t>
            </a:r>
            <a:r>
              <a:rPr lang="en-US" sz="2200" dirty="0" smtClean="0">
                <a:latin typeface="Segoe UI Light" panose="020B0502040204020203" pitchFamily="34" charset="0"/>
                <a:cs typeface="Segoe UI Light" panose="020B0502040204020203" pitchFamily="34" charset="0"/>
                <a:hlinkClick r:id="rId2"/>
              </a:rPr>
              <a:t>https://github.com/johnpapa/angular-styleguide/blob/master/a1/README.md</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The recommendation to structure the application is to do folders by feature structure (Y152)</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For typescript it is recommended to use “barrels” for exports https://angular.io/styleguide Style 04-10 </a:t>
            </a: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Exercise 9 restructure app to follow the structure</a:t>
            </a:r>
          </a:p>
          <a:p>
            <a:r>
              <a:rPr lang="en-US" sz="2200" dirty="0" smtClean="0">
                <a:latin typeface="Segoe UI Light" panose="020B0502040204020203" pitchFamily="34" charset="0"/>
                <a:cs typeface="Segoe UI Light" panose="020B0502040204020203" pitchFamily="34" charset="0"/>
              </a:rPr>
              <a:t>	/Index.html</a:t>
            </a:r>
          </a:p>
          <a:p>
            <a:r>
              <a:rPr lang="en-US" sz="2200" dirty="0" smtClean="0">
                <a:latin typeface="Segoe UI Light" panose="020B0502040204020203" pitchFamily="34" charset="0"/>
                <a:cs typeface="Segoe UI Light" panose="020B0502040204020203" pitchFamily="34" charset="0"/>
              </a:rPr>
              <a:t>	/app/</a:t>
            </a:r>
          </a:p>
          <a:p>
            <a:r>
              <a:rPr lang="en-US" sz="2200" dirty="0" smtClean="0">
                <a:latin typeface="Segoe UI Light" panose="020B0502040204020203" pitchFamily="34" charset="0"/>
                <a:cs typeface="Segoe UI Light" panose="020B0502040204020203" pitchFamily="34" charset="0"/>
              </a:rPr>
              <a:t>		</a:t>
            </a:r>
            <a:r>
              <a:rPr lang="en-US" sz="2200" dirty="0" err="1" smtClean="0">
                <a:latin typeface="Segoe UI Light" panose="020B0502040204020203" pitchFamily="34" charset="0"/>
                <a:cs typeface="Segoe UI Light" panose="020B0502040204020203" pitchFamily="34" charset="0"/>
              </a:rPr>
              <a:t>index.ts</a:t>
            </a:r>
            <a:endParaRPr lang="en-US" sz="2200" dirty="0" smtClean="0">
              <a:latin typeface="Segoe UI Light" panose="020B0502040204020203" pitchFamily="34" charset="0"/>
              <a:cs typeface="Segoe UI Light" panose="020B0502040204020203" pitchFamily="34" charset="0"/>
            </a:endParaRPr>
          </a:p>
          <a:p>
            <a:r>
              <a:rPr lang="en-US" sz="2200" dirty="0" smtClean="0">
                <a:latin typeface="Segoe UI Light" panose="020B0502040204020203" pitchFamily="34" charset="0"/>
                <a:cs typeface="Segoe UI Light" panose="020B0502040204020203" pitchFamily="34" charset="0"/>
              </a:rPr>
              <a:t>		/movies-list/</a:t>
            </a:r>
          </a:p>
          <a:p>
            <a:pPr lvl="5"/>
            <a:r>
              <a:rPr lang="en-US" sz="2200" dirty="0" err="1" smtClean="0">
                <a:latin typeface="Segoe UI Light" panose="020B0502040204020203" pitchFamily="34" charset="0"/>
                <a:cs typeface="Segoe UI Light" panose="020B0502040204020203" pitchFamily="34" charset="0"/>
              </a:rPr>
              <a:t>Index.ts</a:t>
            </a:r>
            <a:endParaRPr lang="en-US" sz="2200" dirty="0" smtClean="0">
              <a:latin typeface="Segoe UI Light" panose="020B0502040204020203" pitchFamily="34" charset="0"/>
              <a:cs typeface="Segoe UI Light" panose="020B0502040204020203" pitchFamily="34" charset="0"/>
            </a:endParaRPr>
          </a:p>
          <a:p>
            <a:pPr lvl="5"/>
            <a:r>
              <a:rPr lang="en-US" sz="2200" dirty="0" smtClean="0">
                <a:latin typeface="Segoe UI Light" panose="020B0502040204020203" pitchFamily="34" charset="0"/>
                <a:cs typeface="Segoe UI Light" panose="020B0502040204020203" pitchFamily="34" charset="0"/>
              </a:rPr>
              <a:t>Movies-</a:t>
            </a:r>
            <a:r>
              <a:rPr lang="en-US" sz="2200" dirty="0" err="1" smtClean="0">
                <a:latin typeface="Segoe UI Light" panose="020B0502040204020203" pitchFamily="34" charset="0"/>
                <a:cs typeface="Segoe UI Light" panose="020B0502040204020203" pitchFamily="34" charset="0"/>
              </a:rPr>
              <a:t>list.component.ts</a:t>
            </a:r>
            <a:endParaRPr lang="en-US" sz="2200" dirty="0" smtClean="0">
              <a:latin typeface="Segoe UI Light" panose="020B0502040204020203" pitchFamily="34" charset="0"/>
              <a:cs typeface="Segoe UI Light" panose="020B0502040204020203" pitchFamily="34" charset="0"/>
            </a:endParaRPr>
          </a:p>
          <a:p>
            <a:pPr lvl="5"/>
            <a:r>
              <a:rPr lang="en-US" sz="2200" dirty="0" smtClean="0">
                <a:latin typeface="Segoe UI Light" panose="020B0502040204020203" pitchFamily="34" charset="0"/>
                <a:cs typeface="Segoe UI Light" panose="020B0502040204020203" pitchFamily="34" charset="0"/>
              </a:rPr>
              <a:t>Movies-</a:t>
            </a:r>
            <a:r>
              <a:rPr lang="en-US" sz="2200" dirty="0" err="1" smtClean="0">
                <a:latin typeface="Segoe UI Light" panose="020B0502040204020203" pitchFamily="34" charset="0"/>
                <a:cs typeface="Segoe UI Light" panose="020B0502040204020203" pitchFamily="34" charset="0"/>
              </a:rPr>
              <a:t>list.component.js.ts</a:t>
            </a:r>
            <a:endParaRPr lang="en-US" sz="2200" dirty="0" smtClean="0">
              <a:latin typeface="Segoe UI Light" panose="020B0502040204020203" pitchFamily="34" charset="0"/>
              <a:cs typeface="Segoe UI Light" panose="020B0502040204020203" pitchFamily="34" charset="0"/>
            </a:endParaRPr>
          </a:p>
          <a:p>
            <a:pPr lvl="5"/>
            <a:endParaRPr lang="en-US" sz="2200" dirty="0" smtClean="0">
              <a:latin typeface="Segoe UI Light" panose="020B0502040204020203" pitchFamily="34" charset="0"/>
              <a:cs typeface="Segoe UI Light" panose="020B0502040204020203" pitchFamily="34" charset="0"/>
            </a:endParaRPr>
          </a:p>
          <a:p>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60770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XHR, promises</a:t>
            </a:r>
            <a:endParaRPr lang="en-US" dirty="0"/>
          </a:p>
        </p:txBody>
      </p:sp>
      <p:sp>
        <p:nvSpPr>
          <p:cNvPr id="3" name="Rectángulo 2"/>
          <p:cNvSpPr/>
          <p:nvPr/>
        </p:nvSpPr>
        <p:spPr>
          <a:xfrm>
            <a:off x="1232647" y="1690688"/>
            <a:ext cx="10291482" cy="5170646"/>
          </a:xfrm>
          <a:prstGeom prst="rect">
            <a:avLst/>
          </a:prstGeom>
        </p:spPr>
        <p:txBody>
          <a:bodyPr wrap="square">
            <a:spAutoFit/>
          </a:bodyPr>
          <a:lstStyle/>
          <a:p>
            <a:pPr marL="342900" indent="-342900">
              <a:buFont typeface="Arial" panose="020B0604020202020204" pitchFamily="34" charset="0"/>
              <a:buChar char="•"/>
            </a:pPr>
            <a:r>
              <a:rPr lang="en-US" sz="2200" b="1" dirty="0" err="1" smtClean="0">
                <a:latin typeface="Segoe UI Light" panose="020B0502040204020203" pitchFamily="34" charset="0"/>
                <a:cs typeface="Segoe UI Light" panose="020B0502040204020203" pitchFamily="34" charset="0"/>
              </a:rPr>
              <a:t>XmlHttpRequest</a:t>
            </a:r>
            <a:r>
              <a:rPr lang="en-US" sz="2200" dirty="0" smtClean="0">
                <a:latin typeface="Segoe UI Light" panose="020B0502040204020203" pitchFamily="34" charset="0"/>
                <a:cs typeface="Segoe UI Light" panose="020B0502040204020203" pitchFamily="34" charset="0"/>
              </a:rPr>
              <a:t>: It is the way that we will ask data to </a:t>
            </a:r>
            <a:r>
              <a:rPr lang="en-US" sz="2200" dirty="0">
                <a:latin typeface="Segoe UI Light" panose="020B0502040204020203" pitchFamily="34" charset="0"/>
                <a:cs typeface="Segoe UI Light" panose="020B0502040204020203" pitchFamily="34" charset="0"/>
              </a:rPr>
              <a:t>the servers https://en.wikipedia.org/wiki/XMLHttpRequest</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b="1" dirty="0" smtClean="0">
                <a:latin typeface="Segoe UI Light" panose="020B0502040204020203" pitchFamily="34" charset="0"/>
                <a:cs typeface="Segoe UI Light" panose="020B0502040204020203" pitchFamily="34" charset="0"/>
              </a:rPr>
              <a:t>Promises</a:t>
            </a:r>
            <a:r>
              <a:rPr lang="en-US" sz="2200" dirty="0" smtClean="0">
                <a:latin typeface="Segoe UI Light" panose="020B0502040204020203" pitchFamily="34" charset="0"/>
                <a:cs typeface="Segoe UI Light" panose="020B0502040204020203" pitchFamily="34" charset="0"/>
              </a:rPr>
              <a:t>: a way to execute asynchronous </a:t>
            </a:r>
            <a:r>
              <a:rPr lang="en-US" sz="2200" dirty="0">
                <a:latin typeface="Segoe UI Light" panose="020B0502040204020203" pitchFamily="34" charset="0"/>
                <a:cs typeface="Segoe UI Light" panose="020B0502040204020203" pitchFamily="34" charset="0"/>
              </a:rPr>
              <a:t>code </a:t>
            </a:r>
            <a:r>
              <a:rPr lang="en-US" sz="2200" dirty="0">
                <a:latin typeface="Segoe UI Light" panose="020B0502040204020203" pitchFamily="34" charset="0"/>
                <a:cs typeface="Segoe UI Light" panose="020B0502040204020203" pitchFamily="34" charset="0"/>
                <a:hlinkClick r:id="rId2"/>
              </a:rPr>
              <a:t>https://docs.angularjs.org/api/ng/service/$</a:t>
            </a:r>
            <a:r>
              <a:rPr lang="en-US" sz="2200" dirty="0" smtClean="0">
                <a:latin typeface="Segoe UI Light" panose="020B0502040204020203" pitchFamily="34" charset="0"/>
                <a:cs typeface="Segoe UI Light" panose="020B0502040204020203" pitchFamily="34" charset="0"/>
                <a:hlinkClick r:id="rId2"/>
              </a:rPr>
              <a:t>q</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Exercise 10. Replace our </a:t>
            </a:r>
            <a:r>
              <a:rPr lang="en-US" sz="2200" dirty="0" err="1" smtClean="0">
                <a:latin typeface="Segoe UI Light" panose="020B0502040204020203" pitchFamily="34" charset="0"/>
                <a:cs typeface="Segoe UI Light" panose="020B0502040204020203" pitchFamily="34" charset="0"/>
              </a:rPr>
              <a:t>json</a:t>
            </a:r>
            <a:r>
              <a:rPr lang="en-US" sz="2200" dirty="0" smtClean="0">
                <a:latin typeface="Segoe UI Light" panose="020B0502040204020203" pitchFamily="34" charset="0"/>
                <a:cs typeface="Segoe UI Light" panose="020B0502040204020203" pitchFamily="34" charset="0"/>
              </a:rPr>
              <a:t> of movies to calls to </a:t>
            </a:r>
            <a:r>
              <a:rPr lang="en-US" sz="2200" dirty="0">
                <a:latin typeface="Segoe UI Light" panose="020B0502040204020203" pitchFamily="34" charset="0"/>
                <a:cs typeface="Segoe UI Light" panose="020B0502040204020203" pitchFamily="34" charset="0"/>
              </a:rPr>
              <a:t>the themoviedb.org API </a:t>
            </a:r>
            <a:r>
              <a:rPr lang="en-US" sz="2200" dirty="0">
                <a:latin typeface="Segoe UI Light" panose="020B0502040204020203" pitchFamily="34" charset="0"/>
                <a:cs typeface="Segoe UI Light" panose="020B0502040204020203" pitchFamily="34" charset="0"/>
                <a:hlinkClick r:id="rId3"/>
              </a:rPr>
              <a:t>https://</a:t>
            </a:r>
            <a:r>
              <a:rPr lang="en-US" sz="2200" dirty="0" smtClean="0">
                <a:latin typeface="Segoe UI Light" panose="020B0502040204020203" pitchFamily="34" charset="0"/>
                <a:cs typeface="Segoe UI Light" panose="020B0502040204020203" pitchFamily="34" charset="0"/>
                <a:hlinkClick r:id="rId3"/>
              </a:rPr>
              <a:t>www.themoviedb.org/documentation/api</a:t>
            </a:r>
            <a:endParaRPr lang="en-US" sz="2200" dirty="0" smtClean="0">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hlinkClick r:id="rId4"/>
              </a:rPr>
              <a:t>http://</a:t>
            </a:r>
            <a:r>
              <a:rPr lang="en-US" sz="2200" dirty="0" smtClean="0">
                <a:latin typeface="Segoe UI Light" panose="020B0502040204020203" pitchFamily="34" charset="0"/>
                <a:cs typeface="Segoe UI Light" panose="020B0502040204020203" pitchFamily="34" charset="0"/>
                <a:hlinkClick r:id="rId4"/>
              </a:rPr>
              <a:t>api.themoviedb.org/3/discover/movie?sort_by=popularity.desc&amp;api_key=ba7dc0d5812ddda58e32b566e91d4688</a:t>
            </a:r>
            <a:endParaRPr lang="en-US" sz="2200" dirty="0" smtClean="0">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We can use angular constants</a:t>
            </a:r>
          </a:p>
          <a:p>
            <a:pPr marL="800100" lvl="1"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We can use typescript interfaces</a:t>
            </a:r>
            <a:endParaRPr lang="en-US" sz="2200" dirty="0" smtClean="0">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We can create a shared folder with model and services that do the real calls</a:t>
            </a:r>
          </a:p>
          <a:p>
            <a:pPr marL="800100" lvl="1"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Do mocks to fix old test</a:t>
            </a:r>
          </a:p>
          <a:p>
            <a:pPr marL="800100" lvl="1"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Do a test that checks that the service is correct</a:t>
            </a:r>
          </a:p>
          <a:p>
            <a:pPr marL="800100" lvl="1"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46609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s-ES" dirty="0"/>
          </a:p>
        </p:txBody>
      </p:sp>
      <p:sp>
        <p:nvSpPr>
          <p:cNvPr id="3" name="Content Placeholder 2"/>
          <p:cNvSpPr>
            <a:spLocks noGrp="1"/>
          </p:cNvSpPr>
          <p:nvPr>
            <p:ph idx="1"/>
          </p:nvPr>
        </p:nvSpPr>
        <p:spPr>
          <a:xfrm>
            <a:off x="676836" y="3899647"/>
            <a:ext cx="10515600" cy="1425388"/>
          </a:xfrm>
        </p:spPr>
        <p:txBody>
          <a:bodyPr/>
          <a:lstStyle/>
          <a:p>
            <a:r>
              <a:rPr lang="en-US" dirty="0"/>
              <a:t>Introduction to actual development stack</a:t>
            </a:r>
          </a:p>
          <a:p>
            <a:r>
              <a:rPr lang="en-US" dirty="0"/>
              <a:t>Develop a small application using </a:t>
            </a:r>
            <a:r>
              <a:rPr lang="en-US" dirty="0" err="1"/>
              <a:t>webpack</a:t>
            </a:r>
            <a:r>
              <a:rPr lang="en-US" dirty="0"/>
              <a:t>, typescript, </a:t>
            </a:r>
            <a:r>
              <a:rPr lang="en-US" dirty="0" err="1"/>
              <a:t>angularJS</a:t>
            </a:r>
            <a:endParaRPr lang="en-US" dirty="0"/>
          </a:p>
          <a:p>
            <a:r>
              <a:rPr lang="en-US" dirty="0"/>
              <a:t>Testing with jasmine </a:t>
            </a:r>
            <a:r>
              <a:rPr lang="en-US"/>
              <a:t>and karma</a:t>
            </a:r>
            <a:endParaRPr lang="en-US" dirty="0"/>
          </a:p>
        </p:txBody>
      </p:sp>
      <p:pic>
        <p:nvPicPr>
          <p:cNvPr id="1026" name="Picture 2" descr="https://cdn-images-1.medium.com/max/2000/1*A-_KrEvMuiH7dlwshFw5a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3916" y="1830920"/>
            <a:ext cx="1477542" cy="9642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931457" y="1882590"/>
            <a:ext cx="389967" cy="769441"/>
          </a:xfrm>
          <a:prstGeom prst="rect">
            <a:avLst/>
          </a:prstGeom>
          <a:noFill/>
        </p:spPr>
        <p:txBody>
          <a:bodyPr wrap="square" rtlCol="0">
            <a:spAutoFit/>
          </a:bodyPr>
          <a:lstStyle/>
          <a:p>
            <a:r>
              <a:rPr lang="es-ES" sz="4400" dirty="0">
                <a:solidFill>
                  <a:schemeClr val="tx1">
                    <a:lumMod val="50000"/>
                    <a:lumOff val="50000"/>
                  </a:schemeClr>
                </a:solidFill>
              </a:rPr>
              <a:t>+</a:t>
            </a:r>
          </a:p>
        </p:txBody>
      </p:sp>
      <p:pic>
        <p:nvPicPr>
          <p:cNvPr id="1028" name="Picture 4" descr="TypeScrip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7822" y="1834636"/>
            <a:ext cx="960531" cy="9605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edia02.hongkiat.com/ecmascript-6/ecmascript-6-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5290" y="1928283"/>
            <a:ext cx="1278893" cy="819291"/>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134186" y="1894386"/>
            <a:ext cx="465192" cy="769441"/>
          </a:xfrm>
          <a:prstGeom prst="rect">
            <a:avLst/>
          </a:prstGeom>
        </p:spPr>
        <p:txBody>
          <a:bodyPr wrap="none">
            <a:spAutoFit/>
          </a:bodyPr>
          <a:lstStyle/>
          <a:p>
            <a:r>
              <a:rPr lang="es-ES" sz="4400" dirty="0">
                <a:solidFill>
                  <a:schemeClr val="tx1">
                    <a:lumMod val="50000"/>
                    <a:lumOff val="50000"/>
                  </a:schemeClr>
                </a:solidFill>
              </a:rPr>
              <a:t>+</a:t>
            </a:r>
          </a:p>
        </p:txBody>
      </p:sp>
      <p:pic>
        <p:nvPicPr>
          <p:cNvPr id="1036" name="Picture 12" descr="https://carlosazaustre.es/blog/content/images/2015/02/square_odd9l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8818" y="1776980"/>
            <a:ext cx="1121896" cy="1121896"/>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7143434" y="1887914"/>
            <a:ext cx="465192" cy="769441"/>
          </a:xfrm>
          <a:prstGeom prst="rect">
            <a:avLst/>
          </a:prstGeom>
        </p:spPr>
        <p:txBody>
          <a:bodyPr wrap="none">
            <a:spAutoFit/>
          </a:bodyPr>
          <a:lstStyle/>
          <a:p>
            <a:r>
              <a:rPr lang="es-ES" sz="4400" dirty="0">
                <a:solidFill>
                  <a:schemeClr val="tx1">
                    <a:lumMod val="50000"/>
                    <a:lumOff val="50000"/>
                  </a:schemeClr>
                </a:solidFill>
              </a:rPr>
              <a:t>+</a:t>
            </a:r>
          </a:p>
        </p:txBody>
      </p:sp>
    </p:spTree>
    <p:extLst>
      <p:ext uri="{BB962C8B-B14F-4D97-AF65-F5344CB8AC3E}">
        <p14:creationId xmlns:p14="http://schemas.microsoft.com/office/powerpoint/2010/main" val="295907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Angular Filters</a:t>
            </a:r>
            <a:endParaRPr lang="en-US" dirty="0"/>
          </a:p>
        </p:txBody>
      </p:sp>
      <p:sp>
        <p:nvSpPr>
          <p:cNvPr id="3" name="Rectángulo 2"/>
          <p:cNvSpPr/>
          <p:nvPr/>
        </p:nvSpPr>
        <p:spPr>
          <a:xfrm>
            <a:off x="1232647" y="1690688"/>
            <a:ext cx="10291482" cy="4154984"/>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Filters are functions that transform an input to an output</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Angular comes with a </a:t>
            </a:r>
            <a:r>
              <a:rPr lang="en-US" sz="2200" dirty="0" err="1" smtClean="0">
                <a:latin typeface="Segoe UI Light" panose="020B0502040204020203" pitchFamily="34" charset="0"/>
                <a:cs typeface="Segoe UI Light" panose="020B0502040204020203" pitchFamily="34" charset="0"/>
              </a:rPr>
              <a:t>serie</a:t>
            </a:r>
            <a:r>
              <a:rPr lang="en-US" sz="2200" dirty="0" smtClean="0">
                <a:latin typeface="Segoe UI Light" panose="020B0502040204020203" pitchFamily="34" charset="0"/>
                <a:cs typeface="Segoe UI Light" panose="020B0502040204020203" pitchFamily="34" charset="0"/>
              </a:rPr>
              <a:t> of predefined filters but we can create new</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The filters can be concatenated through the pipe </a:t>
            </a:r>
          </a:p>
          <a:p>
            <a:pPr marL="342900"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hlinkClick r:id="rId2"/>
              </a:rPr>
              <a:t>https://</a:t>
            </a:r>
            <a:r>
              <a:rPr lang="en-US" sz="2200" dirty="0" smtClean="0">
                <a:latin typeface="Segoe UI Light" panose="020B0502040204020203" pitchFamily="34" charset="0"/>
                <a:cs typeface="Segoe UI Light" panose="020B0502040204020203" pitchFamily="34" charset="0"/>
                <a:hlinkClick r:id="rId2"/>
              </a:rPr>
              <a:t>docs.angularjs.org/guide/filter</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Exercise 11. Add a search input box and a combo to sort by title, popularity and </a:t>
            </a:r>
            <a:r>
              <a:rPr lang="en-US" sz="2200" dirty="0" err="1" smtClean="0">
                <a:latin typeface="Segoe UI Light" panose="020B0502040204020203" pitchFamily="34" charset="0"/>
                <a:cs typeface="Segoe UI Light" panose="020B0502040204020203" pitchFamily="34" charset="0"/>
              </a:rPr>
              <a:t>vote_average</a:t>
            </a:r>
            <a:r>
              <a:rPr lang="en-US" sz="2200" dirty="0" smtClean="0">
                <a:latin typeface="Segoe UI Light" panose="020B0502040204020203" pitchFamily="34" charset="0"/>
                <a:cs typeface="Segoe UI Light" panose="020B0502040204020203" pitchFamily="34" charset="0"/>
              </a:rPr>
              <a:t>. Use filters to apply the changes that the user can made</a:t>
            </a: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lvl="5"/>
            <a:endParaRPr lang="en-US" sz="2200" dirty="0" smtClean="0">
              <a:latin typeface="Segoe UI Light" panose="020B0502040204020203" pitchFamily="34" charset="0"/>
              <a:cs typeface="Segoe UI Light" panose="020B0502040204020203" pitchFamily="34" charset="0"/>
            </a:endParaRPr>
          </a:p>
          <a:p>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48048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Add pagination</a:t>
            </a:r>
            <a:endParaRPr lang="en-US" dirty="0"/>
          </a:p>
        </p:txBody>
      </p:sp>
      <p:sp>
        <p:nvSpPr>
          <p:cNvPr id="3" name="Rectángulo 2"/>
          <p:cNvSpPr/>
          <p:nvPr/>
        </p:nvSpPr>
        <p:spPr>
          <a:xfrm>
            <a:off x="1232647" y="1690688"/>
            <a:ext cx="10291482" cy="4493538"/>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Exercise 12. Add pagination</a:t>
            </a:r>
          </a:p>
          <a:p>
            <a:pPr marL="800100" lvl="1"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Test that</a:t>
            </a: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When the app loads the page 1 is loaded</a:t>
            </a: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When call the </a:t>
            </a:r>
            <a:r>
              <a:rPr lang="en-US" sz="2200" dirty="0" err="1" smtClean="0">
                <a:latin typeface="Segoe UI Light" panose="020B0502040204020203" pitchFamily="34" charset="0"/>
                <a:cs typeface="Segoe UI Light" panose="020B0502040204020203" pitchFamily="34" charset="0"/>
              </a:rPr>
              <a:t>nextPage</a:t>
            </a:r>
            <a:r>
              <a:rPr lang="en-US" sz="2200" dirty="0" smtClean="0">
                <a:latin typeface="Segoe UI Light" panose="020B0502040204020203" pitchFamily="34" charset="0"/>
                <a:cs typeface="Segoe UI Light" panose="020B0502040204020203" pitchFamily="34" charset="0"/>
              </a:rPr>
              <a:t> the page 2 is loaded</a:t>
            </a:r>
          </a:p>
          <a:p>
            <a:pPr marL="1257300" lvl="2" indent="-342900">
              <a:buFont typeface="Arial" panose="020B0604020202020204" pitchFamily="34" charset="0"/>
              <a:buChar char="•"/>
            </a:pPr>
            <a:r>
              <a:rPr lang="en-US" sz="2200" dirty="0">
                <a:latin typeface="Segoe UI Light" panose="020B0502040204020203" pitchFamily="34" charset="0"/>
                <a:cs typeface="Segoe UI Light" panose="020B0502040204020203" pitchFamily="34" charset="0"/>
              </a:rPr>
              <a:t>When </a:t>
            </a:r>
            <a:r>
              <a:rPr lang="en-US" sz="2200" dirty="0" smtClean="0">
                <a:latin typeface="Segoe UI Light" panose="020B0502040204020203" pitchFamily="34" charset="0"/>
                <a:cs typeface="Segoe UI Light" panose="020B0502040204020203" pitchFamily="34" charset="0"/>
              </a:rPr>
              <a:t>call </a:t>
            </a:r>
            <a:r>
              <a:rPr lang="en-US" sz="2200" dirty="0">
                <a:latin typeface="Segoe UI Light" panose="020B0502040204020203" pitchFamily="34" charset="0"/>
                <a:cs typeface="Segoe UI Light" panose="020B0502040204020203" pitchFamily="34" charset="0"/>
              </a:rPr>
              <a:t>the </a:t>
            </a:r>
            <a:r>
              <a:rPr lang="en-US" sz="2200" dirty="0" err="1" smtClean="0">
                <a:latin typeface="Segoe UI Light" panose="020B0502040204020203" pitchFamily="34" charset="0"/>
                <a:cs typeface="Segoe UI Light" panose="020B0502040204020203" pitchFamily="34" charset="0"/>
              </a:rPr>
              <a:t>previousButton</a:t>
            </a:r>
            <a:r>
              <a:rPr lang="en-US" sz="2200" dirty="0" smtClean="0">
                <a:latin typeface="Segoe UI Light" panose="020B0502040204020203" pitchFamily="34" charset="0"/>
                <a:cs typeface="Segoe UI Light" panose="020B0502040204020203" pitchFamily="34" charset="0"/>
              </a:rPr>
              <a:t> </a:t>
            </a:r>
            <a:r>
              <a:rPr lang="en-US" sz="2200" dirty="0">
                <a:latin typeface="Segoe UI Light" panose="020B0502040204020203" pitchFamily="34" charset="0"/>
                <a:cs typeface="Segoe UI Light" panose="020B0502040204020203" pitchFamily="34" charset="0"/>
              </a:rPr>
              <a:t>the page </a:t>
            </a:r>
            <a:r>
              <a:rPr lang="en-US" sz="2200" dirty="0" smtClean="0">
                <a:latin typeface="Segoe UI Light" panose="020B0502040204020203" pitchFamily="34" charset="0"/>
                <a:cs typeface="Segoe UI Light" panose="020B0502040204020203" pitchFamily="34" charset="0"/>
              </a:rPr>
              <a:t>0 </a:t>
            </a:r>
            <a:r>
              <a:rPr lang="en-US" sz="2200" dirty="0">
                <a:latin typeface="Segoe UI Light" panose="020B0502040204020203" pitchFamily="34" charset="0"/>
                <a:cs typeface="Segoe UI Light" panose="020B0502040204020203" pitchFamily="34" charset="0"/>
              </a:rPr>
              <a:t>is loaded</a:t>
            </a:r>
          </a:p>
          <a:p>
            <a:pPr marL="1257300" lvl="2"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lvl="5"/>
            <a:endParaRPr lang="en-US" sz="2200" dirty="0" smtClean="0">
              <a:latin typeface="Segoe UI Light" panose="020B0502040204020203" pitchFamily="34" charset="0"/>
              <a:cs typeface="Segoe UI Light" panose="020B0502040204020203" pitchFamily="34" charset="0"/>
            </a:endParaRPr>
          </a:p>
          <a:p>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61618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Add styles</a:t>
            </a:r>
            <a:endParaRPr lang="en-US" dirty="0"/>
          </a:p>
        </p:txBody>
      </p:sp>
      <p:sp>
        <p:nvSpPr>
          <p:cNvPr id="3" name="Rectángulo 2"/>
          <p:cNvSpPr/>
          <p:nvPr/>
        </p:nvSpPr>
        <p:spPr>
          <a:xfrm>
            <a:off x="1232647" y="1690688"/>
            <a:ext cx="10291482" cy="4493538"/>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Exercise 13. Add custom styles</a:t>
            </a: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Create a </a:t>
            </a:r>
            <a:r>
              <a:rPr lang="en-US" sz="2200" dirty="0" err="1" smtClean="0">
                <a:latin typeface="Segoe UI Light" panose="020B0502040204020203" pitchFamily="34" charset="0"/>
                <a:cs typeface="Segoe UI Light" panose="020B0502040204020203" pitchFamily="34" charset="0"/>
              </a:rPr>
              <a:t>css</a:t>
            </a:r>
            <a:r>
              <a:rPr lang="en-US" sz="2200" dirty="0" smtClean="0">
                <a:latin typeface="Segoe UI Light" panose="020B0502040204020203" pitchFamily="34" charset="0"/>
                <a:cs typeface="Segoe UI Light" panose="020B0502040204020203" pitchFamily="34" charset="0"/>
              </a:rPr>
              <a:t> with styles and load through </a:t>
            </a:r>
            <a:r>
              <a:rPr lang="en-US" sz="2200" dirty="0" err="1" smtClean="0">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 </a:t>
            </a:r>
            <a:r>
              <a:rPr lang="en-US" sz="2200" dirty="0">
                <a:latin typeface="Segoe UI Light" panose="020B0502040204020203" pitchFamily="34" charset="0"/>
                <a:cs typeface="Segoe UI Light" panose="020B0502040204020203" pitchFamily="34" charset="0"/>
                <a:hlinkClick r:id="rId2"/>
              </a:rPr>
              <a:t>https://</a:t>
            </a:r>
            <a:r>
              <a:rPr lang="en-US" sz="2200" dirty="0" smtClean="0">
                <a:latin typeface="Segoe UI Light" panose="020B0502040204020203" pitchFamily="34" charset="0"/>
                <a:cs typeface="Segoe UI Light" panose="020B0502040204020203" pitchFamily="34" charset="0"/>
                <a:hlinkClick r:id="rId2"/>
              </a:rPr>
              <a:t>webpack.github.io/docs/stylesheets.html</a:t>
            </a:r>
            <a:endParaRPr lang="en-US" sz="2200"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Add </a:t>
            </a:r>
            <a:r>
              <a:rPr lang="en-US" sz="2200" dirty="0">
                <a:latin typeface="Segoe UI Light" panose="020B0502040204020203" pitchFamily="34" charset="0"/>
                <a:cs typeface="Segoe UI Light" panose="020B0502040204020203" pitchFamily="34" charset="0"/>
              </a:rPr>
              <a:t>font </a:t>
            </a:r>
            <a:r>
              <a:rPr lang="en-US" sz="2200" dirty="0" smtClean="0">
                <a:latin typeface="Segoe UI Light" panose="020B0502040204020203" pitchFamily="34" charset="0"/>
                <a:cs typeface="Segoe UI Light" panose="020B0502040204020203" pitchFamily="34" charset="0"/>
              </a:rPr>
              <a:t>awesome </a:t>
            </a:r>
            <a:r>
              <a:rPr lang="en-US" sz="2200" dirty="0" smtClean="0">
                <a:latin typeface="Segoe UI Light" panose="020B0502040204020203" pitchFamily="34" charset="0"/>
                <a:cs typeface="Segoe UI Light" panose="020B0502040204020203" pitchFamily="34" charset="0"/>
                <a:hlinkClick r:id="rId3"/>
              </a:rPr>
              <a:t>https</a:t>
            </a:r>
            <a:r>
              <a:rPr lang="en-US" sz="2200" dirty="0">
                <a:latin typeface="Segoe UI Light" panose="020B0502040204020203" pitchFamily="34" charset="0"/>
                <a:cs typeface="Segoe UI Light" panose="020B0502040204020203" pitchFamily="34" charset="0"/>
                <a:hlinkClick r:id="rId3"/>
              </a:rPr>
              <a:t>://</a:t>
            </a:r>
            <a:r>
              <a:rPr lang="en-US" sz="2200" dirty="0" smtClean="0">
                <a:latin typeface="Segoe UI Light" panose="020B0502040204020203" pitchFamily="34" charset="0"/>
                <a:cs typeface="Segoe UI Light" panose="020B0502040204020203" pitchFamily="34" charset="0"/>
                <a:hlinkClick r:id="rId3"/>
              </a:rPr>
              <a:t>gist.github.com/Turbo87/e8e941e68308d3b40ef6</a:t>
            </a:r>
            <a:endParaRPr lang="en-US" sz="2200"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Add bootstrap</a:t>
            </a:r>
          </a:p>
          <a:p>
            <a:pPr marL="1257300" lvl="2"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lvl="5"/>
            <a:endParaRPr lang="en-US" sz="2200" dirty="0" smtClean="0">
              <a:latin typeface="Segoe UI Light" panose="020B0502040204020203" pitchFamily="34" charset="0"/>
              <a:cs typeface="Segoe UI Light" panose="020B0502040204020203" pitchFamily="34" charset="0"/>
            </a:endParaRPr>
          </a:p>
          <a:p>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00856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Create master/summary page</a:t>
            </a:r>
            <a:endParaRPr lang="en-US" dirty="0"/>
          </a:p>
        </p:txBody>
      </p:sp>
      <p:sp>
        <p:nvSpPr>
          <p:cNvPr id="3" name="Rectángulo 2"/>
          <p:cNvSpPr/>
          <p:nvPr/>
        </p:nvSpPr>
        <p:spPr>
          <a:xfrm>
            <a:off x="1232647" y="1690688"/>
            <a:ext cx="10291482" cy="7171194"/>
          </a:xfrm>
          <a:prstGeom prst="rect">
            <a:avLst/>
          </a:prstGeom>
        </p:spPr>
        <p:txBody>
          <a:bodyPr wrap="square">
            <a:spAutoFit/>
          </a:bodyPr>
          <a:lstStyle/>
          <a:p>
            <a:pPr marL="342900"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Exercise 14. Create another component to show a brief summary of the selected movie</a:t>
            </a:r>
          </a:p>
          <a:p>
            <a:pPr marL="1257300" lvl="2"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Modify the data service to get data of a unique movie </a:t>
            </a:r>
            <a:r>
              <a:rPr lang="en-US" dirty="0">
                <a:latin typeface="Segoe UI Light" panose="020B0502040204020203" pitchFamily="34" charset="0"/>
                <a:cs typeface="Segoe UI Light" panose="020B0502040204020203" pitchFamily="34" charset="0"/>
              </a:rPr>
              <a:t>http://api.themoviedb.org/3/movie/271110?api_key=ba7dc0d5812ddda58e32b566e91d4688</a:t>
            </a:r>
            <a:endParaRPr lang="en-US" dirty="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Communicate between components through subscriptions </a:t>
            </a:r>
            <a:r>
              <a:rPr lang="en-US" dirty="0">
                <a:latin typeface="Segoe UI Light" panose="020B0502040204020203" pitchFamily="34" charset="0"/>
                <a:cs typeface="Segoe UI Light" panose="020B0502040204020203" pitchFamily="34" charset="0"/>
              </a:rPr>
              <a:t>https://docs.angularjs.org/guide/component</a:t>
            </a:r>
          </a:p>
          <a:p>
            <a:pPr marL="1257300" lvl="2" indent="-342900">
              <a:buFont typeface="Arial" panose="020B0604020202020204" pitchFamily="34" charset="0"/>
              <a:buChar char="•"/>
            </a:pPr>
            <a:endParaRPr lang="en-US"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Test that</a:t>
            </a:r>
          </a:p>
          <a:p>
            <a:pPr marL="1714500" lvl="3"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The </a:t>
            </a:r>
            <a:r>
              <a:rPr lang="en-US" dirty="0" err="1" smtClean="0">
                <a:latin typeface="Segoe UI Light" panose="020B0502040204020203" pitchFamily="34" charset="0"/>
                <a:cs typeface="Segoe UI Light" panose="020B0502040204020203" pitchFamily="34" charset="0"/>
              </a:rPr>
              <a:t>dataservice</a:t>
            </a:r>
            <a:r>
              <a:rPr lang="en-US" dirty="0" smtClean="0">
                <a:latin typeface="Segoe UI Light" panose="020B0502040204020203" pitchFamily="34" charset="0"/>
                <a:cs typeface="Segoe UI Light" panose="020B0502040204020203" pitchFamily="34" charset="0"/>
              </a:rPr>
              <a:t> call the </a:t>
            </a:r>
            <a:r>
              <a:rPr lang="en-US" dirty="0" err="1" smtClean="0">
                <a:latin typeface="Segoe UI Light" panose="020B0502040204020203" pitchFamily="34" charset="0"/>
                <a:cs typeface="Segoe UI Light" panose="020B0502040204020203" pitchFamily="34" charset="0"/>
              </a:rPr>
              <a:t>api</a:t>
            </a:r>
            <a:endParaRPr lang="en-US" dirty="0" smtClean="0">
              <a:latin typeface="Segoe UI Light" panose="020B0502040204020203" pitchFamily="34" charset="0"/>
              <a:cs typeface="Segoe UI Light" panose="020B0502040204020203" pitchFamily="34" charset="0"/>
            </a:endParaRPr>
          </a:p>
          <a:p>
            <a:pPr marL="1714500" lvl="3"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List</a:t>
            </a:r>
          </a:p>
          <a:p>
            <a:pPr marL="2171700" lvl="4"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The subscriber to the list are called when a </a:t>
            </a:r>
            <a:r>
              <a:rPr lang="en-US" dirty="0" err="1" smtClean="0">
                <a:latin typeface="Segoe UI Light" panose="020B0502040204020203" pitchFamily="34" charset="0"/>
                <a:cs typeface="Segoe UI Light" panose="020B0502040204020203" pitchFamily="34" charset="0"/>
              </a:rPr>
              <a:t>pagePrevious</a:t>
            </a:r>
            <a:r>
              <a:rPr lang="en-US" dirty="0" smtClean="0">
                <a:latin typeface="Segoe UI Light" panose="020B0502040204020203" pitchFamily="34" charset="0"/>
                <a:cs typeface="Segoe UI Light" panose="020B0502040204020203" pitchFamily="34" charset="0"/>
              </a:rPr>
              <a:t> or </a:t>
            </a:r>
            <a:r>
              <a:rPr lang="en-US" dirty="0" err="1" smtClean="0">
                <a:latin typeface="Segoe UI Light" panose="020B0502040204020203" pitchFamily="34" charset="0"/>
                <a:cs typeface="Segoe UI Light" panose="020B0502040204020203" pitchFamily="34" charset="0"/>
              </a:rPr>
              <a:t>pageNext</a:t>
            </a:r>
            <a:r>
              <a:rPr lang="en-US" dirty="0" smtClean="0">
                <a:latin typeface="Segoe UI Light" panose="020B0502040204020203" pitchFamily="34" charset="0"/>
                <a:cs typeface="Segoe UI Light" panose="020B0502040204020203" pitchFamily="34" charset="0"/>
              </a:rPr>
              <a:t> is called and has data</a:t>
            </a:r>
          </a:p>
          <a:p>
            <a:pPr marL="2171700" lvl="4" indent="-34290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subscriber to the list </a:t>
            </a:r>
            <a:r>
              <a:rPr lang="en-US" dirty="0" smtClean="0">
                <a:latin typeface="Segoe UI Light" panose="020B0502040204020203" pitchFamily="34" charset="0"/>
                <a:cs typeface="Segoe UI Light" panose="020B0502040204020203" pitchFamily="34" charset="0"/>
              </a:rPr>
              <a:t>aren’t </a:t>
            </a:r>
            <a:r>
              <a:rPr lang="en-US" dirty="0">
                <a:latin typeface="Segoe UI Light" panose="020B0502040204020203" pitchFamily="34" charset="0"/>
                <a:cs typeface="Segoe UI Light" panose="020B0502040204020203" pitchFamily="34" charset="0"/>
              </a:rPr>
              <a:t>called when a </a:t>
            </a:r>
            <a:r>
              <a:rPr lang="en-US" dirty="0" err="1">
                <a:latin typeface="Segoe UI Light" panose="020B0502040204020203" pitchFamily="34" charset="0"/>
                <a:cs typeface="Segoe UI Light" panose="020B0502040204020203" pitchFamily="34" charset="0"/>
              </a:rPr>
              <a:t>pagePrevious</a:t>
            </a:r>
            <a:r>
              <a:rPr lang="en-US" dirty="0">
                <a:latin typeface="Segoe UI Light" panose="020B0502040204020203" pitchFamily="34" charset="0"/>
                <a:cs typeface="Segoe UI Light" panose="020B0502040204020203" pitchFamily="34" charset="0"/>
              </a:rPr>
              <a:t> or </a:t>
            </a:r>
            <a:r>
              <a:rPr lang="en-US" dirty="0" err="1">
                <a:latin typeface="Segoe UI Light" panose="020B0502040204020203" pitchFamily="34" charset="0"/>
                <a:cs typeface="Segoe UI Light" panose="020B0502040204020203" pitchFamily="34" charset="0"/>
              </a:rPr>
              <a:t>pageNext</a:t>
            </a:r>
            <a:r>
              <a:rPr lang="en-US" dirty="0">
                <a:latin typeface="Segoe UI Light" panose="020B0502040204020203" pitchFamily="34" charset="0"/>
                <a:cs typeface="Segoe UI Light" panose="020B0502040204020203" pitchFamily="34" charset="0"/>
              </a:rPr>
              <a:t> is called and </a:t>
            </a:r>
            <a:r>
              <a:rPr lang="en-US" dirty="0" smtClean="0">
                <a:latin typeface="Segoe UI Light" panose="020B0502040204020203" pitchFamily="34" charset="0"/>
                <a:cs typeface="Segoe UI Light" panose="020B0502040204020203" pitchFamily="34" charset="0"/>
              </a:rPr>
              <a:t>there are no data</a:t>
            </a:r>
          </a:p>
          <a:p>
            <a:pPr marL="1714500" lvl="3"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Summary</a:t>
            </a:r>
          </a:p>
          <a:p>
            <a:pPr marL="2171700" lvl="4"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is </a:t>
            </a:r>
            <a:r>
              <a:rPr lang="en-US" dirty="0" err="1" smtClean="0">
                <a:latin typeface="Segoe UI Light" panose="020B0502040204020203" pitchFamily="34" charset="0"/>
                <a:cs typeface="Segoe UI Light" panose="020B0502040204020203" pitchFamily="34" charset="0"/>
              </a:rPr>
              <a:t>suscribed</a:t>
            </a:r>
            <a:r>
              <a:rPr lang="en-US" dirty="0" smtClean="0">
                <a:latin typeface="Segoe UI Light" panose="020B0502040204020203" pitchFamily="34" charset="0"/>
                <a:cs typeface="Segoe UI Light" panose="020B0502040204020203" pitchFamily="34" charset="0"/>
              </a:rPr>
              <a:t> to the list</a:t>
            </a:r>
          </a:p>
          <a:p>
            <a:pPr marL="2171700" lvl="4" indent="-342900">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When movie is loaded the data service is called</a:t>
            </a:r>
            <a:endParaRPr lang="en-US" dirty="0">
              <a:latin typeface="Segoe UI Light" panose="020B0502040204020203" pitchFamily="34" charset="0"/>
              <a:cs typeface="Segoe UI Light" panose="020B0502040204020203" pitchFamily="34" charset="0"/>
            </a:endParaRPr>
          </a:p>
          <a:p>
            <a:pPr marL="1714500" lvl="3"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lvl="5"/>
            <a:endParaRPr lang="en-US" sz="2200" dirty="0" smtClean="0">
              <a:latin typeface="Segoe UI Light" panose="020B0502040204020203" pitchFamily="34" charset="0"/>
              <a:cs typeface="Segoe UI Light" panose="020B0502040204020203" pitchFamily="34" charset="0"/>
            </a:endParaRPr>
          </a:p>
          <a:p>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1143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Add styles</a:t>
            </a:r>
            <a:endParaRPr lang="en-US" dirty="0"/>
          </a:p>
        </p:txBody>
      </p:sp>
      <p:sp>
        <p:nvSpPr>
          <p:cNvPr id="3" name="Rectángulo 2"/>
          <p:cNvSpPr/>
          <p:nvPr/>
        </p:nvSpPr>
        <p:spPr>
          <a:xfrm>
            <a:off x="1232647" y="1690688"/>
            <a:ext cx="10291482" cy="4493538"/>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Exercise 15. Add routing</a:t>
            </a: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Create a new detail page </a:t>
            </a: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Add angular-route</a:t>
            </a: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Documentation https</a:t>
            </a:r>
            <a:r>
              <a:rPr lang="en-US" sz="2200" dirty="0">
                <a:latin typeface="Segoe UI Light" panose="020B0502040204020203" pitchFamily="34" charset="0"/>
                <a:cs typeface="Segoe UI Light" panose="020B0502040204020203" pitchFamily="34" charset="0"/>
              </a:rPr>
              <a:t>://docs.angularjs.org/api/ngRoute</a:t>
            </a:r>
            <a:endParaRPr lang="en-US" sz="2200"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Test</a:t>
            </a:r>
          </a:p>
          <a:p>
            <a:pPr marL="1714500" lvl="3"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That when detail is loaded the data service is called and the movie loaded</a:t>
            </a:r>
          </a:p>
          <a:p>
            <a:pPr marL="1257300" lvl="2"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lvl="5"/>
            <a:endParaRPr lang="en-US" sz="2200" dirty="0" smtClean="0">
              <a:latin typeface="Segoe UI Light" panose="020B0502040204020203" pitchFamily="34" charset="0"/>
              <a:cs typeface="Segoe UI Light" panose="020B0502040204020203" pitchFamily="34" charset="0"/>
            </a:endParaRPr>
          </a:p>
          <a:p>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00627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Deploy</a:t>
            </a:r>
            <a:endParaRPr lang="en-US" dirty="0"/>
          </a:p>
        </p:txBody>
      </p:sp>
      <p:sp>
        <p:nvSpPr>
          <p:cNvPr id="3" name="Rectángulo 2"/>
          <p:cNvSpPr/>
          <p:nvPr/>
        </p:nvSpPr>
        <p:spPr>
          <a:xfrm>
            <a:off x="1232647" y="1690688"/>
            <a:ext cx="10291482" cy="3139321"/>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Exercise 16. </a:t>
            </a:r>
            <a:r>
              <a:rPr lang="en-US" sz="2200" dirty="0" smtClean="0">
                <a:latin typeface="Segoe UI Light" panose="020B0502040204020203" pitchFamily="34" charset="0"/>
                <a:cs typeface="Segoe UI Light" panose="020B0502040204020203" pitchFamily="34" charset="0"/>
              </a:rPr>
              <a:t>Use </a:t>
            </a:r>
            <a:r>
              <a:rPr lang="en-US" sz="2200" dirty="0" err="1" smtClean="0">
                <a:latin typeface="Segoe UI Light" panose="020B0502040204020203" pitchFamily="34" charset="0"/>
                <a:cs typeface="Segoe UI Light" panose="020B0502040204020203" pitchFamily="34" charset="0"/>
              </a:rPr>
              <a:t>webpack</a:t>
            </a:r>
            <a:r>
              <a:rPr lang="en-US" sz="2200" dirty="0" smtClean="0">
                <a:latin typeface="Segoe UI Light" panose="020B0502040204020203" pitchFamily="34" charset="0"/>
                <a:cs typeface="Segoe UI Light" panose="020B0502040204020203" pitchFamily="34" charset="0"/>
              </a:rPr>
              <a:t> to create a deploy version</a:t>
            </a:r>
            <a:endParaRPr lang="en-US" sz="2200" dirty="0" smtClean="0">
              <a:latin typeface="Segoe UI Light" panose="020B0502040204020203" pitchFamily="34" charset="0"/>
              <a:cs typeface="Segoe UI Light" panose="020B0502040204020203" pitchFamily="34" charset="0"/>
            </a:endParaRP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Copy files</a:t>
            </a:r>
          </a:p>
          <a:p>
            <a:pPr marL="1257300" lvl="2"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Use </a:t>
            </a:r>
            <a:r>
              <a:rPr lang="en-US" sz="2200" dirty="0" err="1" smtClean="0">
                <a:latin typeface="Segoe UI Light" panose="020B0502040204020203" pitchFamily="34" charset="0"/>
                <a:cs typeface="Segoe UI Light" panose="020B0502040204020203" pitchFamily="34" charset="0"/>
              </a:rPr>
              <a:t>mimification</a:t>
            </a:r>
            <a:r>
              <a:rPr lang="en-US" sz="2200" dirty="0">
                <a:latin typeface="Segoe UI Light" panose="020B0502040204020203" pitchFamily="34" charset="0"/>
                <a:cs typeface="Segoe UI Light" panose="020B0502040204020203" pitchFamily="34" charset="0"/>
              </a:rPr>
              <a:t> http://webpack.github.io/docs/list-of-plugins.html#uglifyjsplugin</a:t>
            </a: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lvl="5"/>
            <a:endParaRPr lang="en-US" sz="2200" dirty="0" smtClean="0">
              <a:latin typeface="Segoe UI Light" panose="020B0502040204020203" pitchFamily="34" charset="0"/>
              <a:cs typeface="Segoe UI Light" panose="020B0502040204020203" pitchFamily="34" charset="0"/>
            </a:endParaRPr>
          </a:p>
          <a:p>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US" sz="22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86912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Rectangle 2"/>
          <p:cNvSpPr/>
          <p:nvPr/>
        </p:nvSpPr>
        <p:spPr>
          <a:xfrm>
            <a:off x="1385455" y="1650199"/>
            <a:ext cx="9992590" cy="2462213"/>
          </a:xfrm>
          <a:prstGeom prst="rect">
            <a:avLst/>
          </a:prstGeom>
        </p:spPr>
        <p:txBody>
          <a:bodyPr wrap="square">
            <a:spAutoFit/>
          </a:bodyPr>
          <a:lstStyle/>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The frontend scene is changing at </a:t>
            </a:r>
            <a:r>
              <a:rPr lang="en-US" sz="2200" dirty="0">
                <a:latin typeface="Segoe UI Light" panose="020B0502040204020203" pitchFamily="34" charset="0"/>
                <a:cs typeface="Segoe UI Light" panose="020B0502040204020203" pitchFamily="34" charset="0"/>
              </a:rPr>
              <a:t>g</a:t>
            </a:r>
            <a:r>
              <a:rPr lang="en-US" sz="2200" dirty="0" smtClean="0">
                <a:latin typeface="Segoe UI Light" panose="020B0502040204020203" pitchFamily="34" charset="0"/>
                <a:cs typeface="Segoe UI Light" panose="020B0502040204020203" pitchFamily="34" charset="0"/>
              </a:rPr>
              <a:t>reat speed at we cannot be attached to the oldest browsers that our user can use</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Typescript it is a great option for large </a:t>
            </a:r>
            <a:r>
              <a:rPr lang="en-US" sz="2200" dirty="0" err="1" smtClean="0">
                <a:latin typeface="Segoe UI Light" panose="020B0502040204020203" pitchFamily="34" charset="0"/>
                <a:cs typeface="Segoe UI Light" panose="020B0502040204020203" pitchFamily="34" charset="0"/>
              </a:rPr>
              <a:t>proyects</a:t>
            </a:r>
            <a:r>
              <a:rPr lang="en-US" sz="2200" dirty="0" smtClean="0">
                <a:latin typeface="Segoe UI Light" panose="020B0502040204020203" pitchFamily="34" charset="0"/>
                <a:cs typeface="Segoe UI Light" panose="020B0502040204020203" pitchFamily="34" charset="0"/>
              </a:rPr>
              <a:t> as it </a:t>
            </a:r>
            <a:r>
              <a:rPr lang="en-US" sz="2200" dirty="0" err="1" smtClean="0">
                <a:latin typeface="Segoe UI Light" panose="020B0502040204020203" pitchFamily="34" charset="0"/>
                <a:cs typeface="Segoe UI Light" panose="020B0502040204020203" pitchFamily="34" charset="0"/>
              </a:rPr>
              <a:t>facitate</a:t>
            </a:r>
            <a:r>
              <a:rPr lang="en-US" sz="2200" dirty="0" smtClean="0">
                <a:latin typeface="Segoe UI Light" panose="020B0502040204020203" pitchFamily="34" charset="0"/>
                <a:cs typeface="Segoe UI Light" panose="020B0502040204020203" pitchFamily="34" charset="0"/>
              </a:rPr>
              <a:t> the use of tools for refactor</a:t>
            </a:r>
          </a:p>
          <a:p>
            <a:pPr marL="342900" indent="-342900">
              <a:buFont typeface="Arial" panose="020B0604020202020204" pitchFamily="34" charset="0"/>
              <a:buChar char="•"/>
            </a:pPr>
            <a:r>
              <a:rPr lang="en-US" sz="2200" dirty="0" smtClean="0">
                <a:latin typeface="Segoe UI Light" panose="020B0502040204020203" pitchFamily="34" charset="0"/>
                <a:cs typeface="Segoe UI Light" panose="020B0502040204020203" pitchFamily="34" charset="0"/>
              </a:rPr>
              <a:t>With ECMA6 the modules aren’t an external tool but they are integrated in the language and we can use tools in order to analyze the code and do code splitting and optimizations</a:t>
            </a: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1530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93367" y="4344848"/>
            <a:ext cx="6484838" cy="1403934"/>
          </a:xfrm>
          <a:prstGeom prst="rect">
            <a:avLst/>
          </a:prstGeom>
        </p:spPr>
      </p:pic>
      <p:sp>
        <p:nvSpPr>
          <p:cNvPr id="5" name="Text Placeholder 4"/>
          <p:cNvSpPr>
            <a:spLocks noGrp="1"/>
          </p:cNvSpPr>
          <p:nvPr>
            <p:ph type="body" sz="quarter" idx="11"/>
          </p:nvPr>
        </p:nvSpPr>
        <p:spPr>
          <a:xfrm>
            <a:off x="945245" y="3465146"/>
            <a:ext cx="10515600" cy="523875"/>
          </a:xfrm>
        </p:spPr>
        <p:txBody>
          <a:bodyPr/>
          <a:lstStyle/>
          <a:p>
            <a:r>
              <a:rPr lang="es-ES" sz="2400" dirty="0">
                <a:latin typeface="Segoe UI Light" panose="020B0502040204020203" pitchFamily="34" charset="0"/>
                <a:cs typeface="Segoe UI Light" panose="020B0502040204020203" pitchFamily="34" charset="0"/>
              </a:rPr>
              <a:t>Muchas gracias por tu confianza</a:t>
            </a:r>
          </a:p>
        </p:txBody>
      </p:sp>
    </p:spTree>
    <p:extLst>
      <p:ext uri="{BB962C8B-B14F-4D97-AF65-F5344CB8AC3E}">
        <p14:creationId xmlns:p14="http://schemas.microsoft.com/office/powerpoint/2010/main" val="334587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es-ES" dirty="0"/>
          </a:p>
        </p:txBody>
      </p:sp>
      <p:sp>
        <p:nvSpPr>
          <p:cNvPr id="5" name="Content Placeholder 2"/>
          <p:cNvSpPr>
            <a:spLocks noGrp="1"/>
          </p:cNvSpPr>
          <p:nvPr>
            <p:ph idx="1"/>
          </p:nvPr>
        </p:nvSpPr>
        <p:spPr>
          <a:xfrm>
            <a:off x="838200" y="2097741"/>
            <a:ext cx="10515600" cy="2111188"/>
          </a:xfrm>
        </p:spPr>
        <p:txBody>
          <a:bodyPr/>
          <a:lstStyle/>
          <a:p>
            <a:r>
              <a:rPr lang="en-US" dirty="0"/>
              <a:t>Install node </a:t>
            </a:r>
            <a:r>
              <a:rPr lang="en-US" dirty="0">
                <a:hlinkClick r:id="rId2"/>
              </a:rPr>
              <a:t>https://nodejs.org/en/</a:t>
            </a:r>
            <a:endParaRPr lang="en-US" dirty="0"/>
          </a:p>
          <a:p>
            <a:r>
              <a:rPr lang="en-US" dirty="0"/>
              <a:t>Install chrome https://www.google.com/chrome/browser/desktop/index.html</a:t>
            </a:r>
          </a:p>
          <a:p>
            <a:r>
              <a:rPr lang="en-US" dirty="0"/>
              <a:t>Install a text editor</a:t>
            </a:r>
          </a:p>
          <a:p>
            <a:endParaRPr lang="en-US" dirty="0"/>
          </a:p>
          <a:p>
            <a:endParaRPr lang="en-US" dirty="0"/>
          </a:p>
        </p:txBody>
      </p:sp>
    </p:spTree>
    <p:extLst>
      <p:ext uri="{BB962C8B-B14F-4D97-AF65-F5344CB8AC3E}">
        <p14:creationId xmlns:p14="http://schemas.microsoft.com/office/powerpoint/2010/main" val="338429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t>
            </a:r>
            <a:r>
              <a:rPr lang="en-US" dirty="0" err="1"/>
              <a:t>webPack</a:t>
            </a:r>
            <a:r>
              <a:rPr lang="en-US" dirty="0"/>
              <a:t>	</a:t>
            </a:r>
          </a:p>
        </p:txBody>
      </p:sp>
      <p:sp>
        <p:nvSpPr>
          <p:cNvPr id="3" name="Content Placeholder 2"/>
          <p:cNvSpPr>
            <a:spLocks noGrp="1"/>
          </p:cNvSpPr>
          <p:nvPr>
            <p:ph idx="1"/>
          </p:nvPr>
        </p:nvSpPr>
        <p:spPr>
          <a:xfrm>
            <a:off x="841248" y="1828800"/>
            <a:ext cx="10515600" cy="4351338"/>
          </a:xfrm>
        </p:spPr>
        <p:txBody>
          <a:bodyPr/>
          <a:lstStyle/>
          <a:p>
            <a:r>
              <a:rPr lang="en-US" sz="2200" dirty="0">
                <a:latin typeface="Segoe UI Light" panose="020B0502040204020203" pitchFamily="34" charset="0"/>
                <a:cs typeface="Segoe UI Light" panose="020B0502040204020203" pitchFamily="34" charset="0"/>
              </a:rPr>
              <a:t>What is </a:t>
            </a:r>
            <a:r>
              <a:rPr lang="en-US" sz="2200" dirty="0" err="1">
                <a:latin typeface="Segoe UI Light" panose="020B0502040204020203" pitchFamily="34" charset="0"/>
                <a:cs typeface="Segoe UI Light" panose="020B0502040204020203" pitchFamily="34" charset="0"/>
              </a:rPr>
              <a:t>webpack</a:t>
            </a:r>
            <a:r>
              <a:rPr lang="en-US" sz="2200" dirty="0">
                <a:latin typeface="Segoe UI Light" panose="020B0502040204020203" pitchFamily="34" charset="0"/>
                <a:cs typeface="Segoe UI Light" panose="020B0502040204020203" pitchFamily="34" charset="0"/>
              </a:rPr>
              <a:t>? </a:t>
            </a:r>
            <a:r>
              <a:rPr lang="en-US" sz="2200" dirty="0">
                <a:latin typeface="Segoe UI Light" panose="020B0502040204020203" pitchFamily="34" charset="0"/>
                <a:cs typeface="Segoe UI Light" panose="020B0502040204020203" pitchFamily="34" charset="0"/>
                <a:hlinkClick r:id="rId2"/>
              </a:rPr>
              <a:t>http://webpack.github.io/docs/what-is-webpack.html</a:t>
            </a:r>
            <a:endParaRPr lang="en-US" sz="2200" dirty="0">
              <a:latin typeface="Segoe UI Light" panose="020B0502040204020203" pitchFamily="34" charset="0"/>
              <a:cs typeface="Segoe UI Light" panose="020B0502040204020203" pitchFamily="34" charset="0"/>
            </a:endParaRPr>
          </a:p>
          <a:p>
            <a:r>
              <a:rPr lang="en-US" sz="2200" dirty="0">
                <a:latin typeface="Segoe UI Light" panose="020B0502040204020203" pitchFamily="34" charset="0"/>
                <a:cs typeface="Segoe UI Light" panose="020B0502040204020203" pitchFamily="34" charset="0"/>
              </a:rPr>
              <a:t>Exercise 0.</a:t>
            </a:r>
          </a:p>
          <a:p>
            <a:pPr lvl="1"/>
            <a:r>
              <a:rPr lang="en-US" sz="1800" dirty="0">
                <a:latin typeface="Segoe UI Light" panose="020B0502040204020203" pitchFamily="34" charset="0"/>
                <a:cs typeface="Segoe UI Light" panose="020B0502040204020203" pitchFamily="34" charset="0"/>
              </a:rPr>
              <a:t>Create a component called Message that receives a text a shows in a page</a:t>
            </a:r>
          </a:p>
          <a:p>
            <a:pPr lvl="1"/>
            <a:r>
              <a:rPr lang="en-US" sz="1800" dirty="0">
                <a:latin typeface="Segoe UI Light" panose="020B0502040204020203" pitchFamily="34" charset="0"/>
                <a:cs typeface="Segoe UI Light" panose="020B0502040204020203" pitchFamily="34" charset="0"/>
              </a:rPr>
              <a:t>Can follow the tutorial of </a:t>
            </a:r>
            <a:r>
              <a:rPr lang="en-US" sz="1800" dirty="0" err="1">
                <a:latin typeface="Segoe UI Light" panose="020B0502040204020203" pitchFamily="34" charset="0"/>
                <a:cs typeface="Segoe UI Light" panose="020B0502040204020203" pitchFamily="34" charset="0"/>
              </a:rPr>
              <a:t>webpack</a:t>
            </a:r>
            <a:r>
              <a:rPr lang="en-US" sz="1800" dirty="0">
                <a:latin typeface="Segoe UI Light" panose="020B0502040204020203" pitchFamily="34" charset="0"/>
                <a:cs typeface="Segoe UI Light" panose="020B0502040204020203" pitchFamily="34" charset="0"/>
              </a:rPr>
              <a:t> https://webpack.github.io/docs/tutorials/getting-started/#welcome</a:t>
            </a:r>
          </a:p>
          <a:p>
            <a:pPr lvl="1"/>
            <a:endParaRPr lang="en-US" sz="1800" dirty="0">
              <a:latin typeface="Segoe UI Light" panose="020B0502040204020203" pitchFamily="34" charset="0"/>
              <a:cs typeface="Segoe UI Light" panose="020B0502040204020203" pitchFamily="34" charset="0"/>
            </a:endParaRPr>
          </a:p>
          <a:p>
            <a:pPr marL="0" indent="0">
              <a:buNone/>
            </a:pPr>
            <a:endParaRPr lang="en-US" sz="2200" dirty="0">
              <a:latin typeface="Segoe UI Light" panose="020B0502040204020203" pitchFamily="34" charset="0"/>
              <a:cs typeface="Segoe UI Light" panose="020B0502040204020203" pitchFamily="34" charset="0"/>
            </a:endParaRP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72570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760"/>
            <a:ext cx="10515600" cy="1325563"/>
          </a:xfrm>
        </p:spPr>
        <p:txBody>
          <a:bodyPr/>
          <a:lstStyle/>
          <a:p>
            <a:r>
              <a:rPr lang="es-ES" dirty="0" err="1"/>
              <a:t>ECMAScript</a:t>
            </a:r>
            <a:r>
              <a:rPr lang="es-ES" dirty="0"/>
              <a:t> 6</a:t>
            </a:r>
          </a:p>
        </p:txBody>
      </p:sp>
      <p:sp>
        <p:nvSpPr>
          <p:cNvPr id="2" name="Content Placeholder 1"/>
          <p:cNvSpPr>
            <a:spLocks noGrp="1"/>
          </p:cNvSpPr>
          <p:nvPr>
            <p:ph idx="1"/>
          </p:nvPr>
        </p:nvSpPr>
        <p:spPr>
          <a:xfrm>
            <a:off x="838200" y="1828800"/>
            <a:ext cx="10515600" cy="4351338"/>
          </a:xfrm>
        </p:spPr>
        <p:txBody>
          <a:bodyPr/>
          <a:lstStyle/>
          <a:p>
            <a:r>
              <a:rPr lang="en-US" sz="1800" dirty="0"/>
              <a:t>Was published last year after 6 years (ES5 was published in 2009)</a:t>
            </a:r>
          </a:p>
          <a:p>
            <a:r>
              <a:rPr lang="en-US" sz="1800" dirty="0"/>
              <a:t>It incorporates a lot of new features. In this course we will see</a:t>
            </a:r>
          </a:p>
          <a:p>
            <a:pPr lvl="1"/>
            <a:r>
              <a:rPr lang="en-US" sz="1400" dirty="0"/>
              <a:t>Arrows</a:t>
            </a:r>
          </a:p>
          <a:p>
            <a:pPr lvl="1"/>
            <a:r>
              <a:rPr lang="en-US" sz="1400" dirty="0"/>
              <a:t>Classes</a:t>
            </a:r>
          </a:p>
          <a:p>
            <a:pPr lvl="1"/>
            <a:r>
              <a:rPr lang="en-US" sz="1400" dirty="0"/>
              <a:t>Template strings</a:t>
            </a:r>
          </a:p>
          <a:p>
            <a:pPr lvl="1"/>
            <a:r>
              <a:rPr lang="en-US" sz="1400" dirty="0"/>
              <a:t>Modules</a:t>
            </a:r>
          </a:p>
          <a:p>
            <a:pPr lvl="1"/>
            <a:r>
              <a:rPr lang="en-US" sz="1400" dirty="0"/>
              <a:t>Promises</a:t>
            </a:r>
          </a:p>
          <a:p>
            <a:r>
              <a:rPr lang="en-US" sz="1800" dirty="0"/>
              <a:t>In http://es6-features.org/  there a detailed information of all the features.</a:t>
            </a:r>
          </a:p>
          <a:p>
            <a:r>
              <a:rPr lang="en-US" sz="1800" dirty="0"/>
              <a:t>Not all the browsers support all the features </a:t>
            </a:r>
            <a:r>
              <a:rPr lang="en-US" sz="1800" dirty="0">
                <a:hlinkClick r:id="rId2"/>
              </a:rPr>
              <a:t>https://kangax.github.io/compat-table/es6/</a:t>
            </a:r>
            <a:endParaRPr lang="en-US" sz="1800" dirty="0"/>
          </a:p>
          <a:p>
            <a:r>
              <a:rPr lang="en-US" sz="1800" dirty="0"/>
              <a:t>If we want to use ECMA6 and ensure compatibility with older versions we have to use </a:t>
            </a:r>
            <a:r>
              <a:rPr lang="en-US" sz="1800" dirty="0" err="1"/>
              <a:t>transpilers</a:t>
            </a:r>
            <a:endParaRPr lang="en-US" sz="1800" dirty="0"/>
          </a:p>
          <a:p>
            <a:r>
              <a:rPr lang="en-US" sz="1800" dirty="0"/>
              <a:t>Babel </a:t>
            </a:r>
            <a:r>
              <a:rPr lang="en-US" sz="1800" dirty="0">
                <a:hlinkClick r:id="rId3"/>
              </a:rPr>
              <a:t>https://babeljs.io/</a:t>
            </a:r>
            <a:r>
              <a:rPr lang="en-US" sz="1800" dirty="0"/>
              <a:t> and typescript </a:t>
            </a:r>
            <a:r>
              <a:rPr lang="en-US" sz="1800" dirty="0">
                <a:hlinkClick r:id="rId4"/>
              </a:rPr>
              <a:t>https://www.typescriptlang.org/</a:t>
            </a:r>
            <a:r>
              <a:rPr lang="en-US" sz="1800" dirty="0"/>
              <a:t> are two great options</a:t>
            </a:r>
          </a:p>
          <a:p>
            <a:r>
              <a:rPr lang="en-US" sz="1800" dirty="0"/>
              <a:t>In the future JS will update more frequent (the next version ES2016/ES7 </a:t>
            </a:r>
            <a:r>
              <a:rPr lang="en-US" sz="1800" dirty="0">
                <a:hlinkClick r:id="rId5"/>
              </a:rPr>
              <a:t>http://www.2ality.com/2016/01/ecmascript-2016.html</a:t>
            </a:r>
            <a:r>
              <a:rPr lang="en-US" sz="1800" dirty="0"/>
              <a:t>) and if we want to work with current versions of the language we have to get used to the use of </a:t>
            </a:r>
            <a:r>
              <a:rPr lang="en-US" sz="1800" dirty="0" err="1"/>
              <a:t>transpilers</a:t>
            </a:r>
            <a:endParaRPr lang="en-US" sz="1800" dirty="0"/>
          </a:p>
          <a:p>
            <a:endParaRPr lang="es-ES" sz="1800" dirty="0"/>
          </a:p>
          <a:p>
            <a:endParaRPr lang="es-ES" sz="1800" dirty="0"/>
          </a:p>
          <a:p>
            <a:pPr marL="457200" lvl="1" indent="0">
              <a:buNone/>
            </a:pPr>
            <a:endParaRPr lang="es-ES" sz="1600" dirty="0"/>
          </a:p>
          <a:p>
            <a:pPr marL="914400" lvl="2" indent="0">
              <a:buNone/>
            </a:pPr>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74010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Using  ES6 I</a:t>
            </a:r>
          </a:p>
        </p:txBody>
      </p:sp>
      <p:sp>
        <p:nvSpPr>
          <p:cNvPr id="3" name="Rectángulo 2"/>
          <p:cNvSpPr/>
          <p:nvPr/>
        </p:nvSpPr>
        <p:spPr>
          <a:xfrm>
            <a:off x="1232647" y="1690688"/>
            <a:ext cx="10291482" cy="1261884"/>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1.</a:t>
            </a:r>
          </a:p>
          <a:p>
            <a:pPr lvl="1"/>
            <a:r>
              <a:rPr lang="en-US" dirty="0">
                <a:latin typeface="Segoe UI Light" panose="020B0502040204020203" pitchFamily="34" charset="0"/>
                <a:cs typeface="Segoe UI Light" panose="020B0502040204020203" pitchFamily="34" charset="0"/>
              </a:rPr>
              <a:t>Modify Exercise 0 to use ECMAScript 6 syntax</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Arrow functions</a:t>
            </a: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Class</a:t>
            </a:r>
          </a:p>
        </p:txBody>
      </p:sp>
    </p:spTree>
    <p:extLst>
      <p:ext uri="{BB962C8B-B14F-4D97-AF65-F5344CB8AC3E}">
        <p14:creationId xmlns:p14="http://schemas.microsoft.com/office/powerpoint/2010/main" val="17060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Using  ES6 II</a:t>
            </a:r>
          </a:p>
        </p:txBody>
      </p:sp>
      <p:sp>
        <p:nvSpPr>
          <p:cNvPr id="3" name="Rectángulo 2"/>
          <p:cNvSpPr/>
          <p:nvPr/>
        </p:nvSpPr>
        <p:spPr>
          <a:xfrm>
            <a:off x="1232647" y="1690688"/>
            <a:ext cx="10291482" cy="1538883"/>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Exercise 2.</a:t>
            </a:r>
          </a:p>
          <a:p>
            <a:pPr lvl="1"/>
            <a:r>
              <a:rPr lang="en-US" dirty="0">
                <a:latin typeface="Segoe UI Light" panose="020B0502040204020203" pitchFamily="34" charset="0"/>
                <a:cs typeface="Segoe UI Light" panose="020B0502040204020203" pitchFamily="34" charset="0"/>
              </a:rPr>
              <a:t>Modify Exercise 1 to use ECMAScript 6 syntax instead </a:t>
            </a:r>
            <a:r>
              <a:rPr lang="en-US" dirty="0" err="1">
                <a:latin typeface="Segoe UI Light" panose="020B0502040204020203" pitchFamily="34" charset="0"/>
                <a:cs typeface="Segoe UI Light" panose="020B0502040204020203" pitchFamily="34" charset="0"/>
              </a:rPr>
              <a:t>requireJS</a:t>
            </a:r>
            <a:endParaRPr lang="en-US" dirty="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Import</a:t>
            </a:r>
          </a:p>
          <a:p>
            <a:pPr lvl="1"/>
            <a:r>
              <a:rPr lang="en-US" dirty="0">
                <a:latin typeface="Segoe UI Light" panose="020B0502040204020203" pitchFamily="34" charset="0"/>
                <a:cs typeface="Segoe UI Light" panose="020B0502040204020203" pitchFamily="34" charset="0"/>
              </a:rPr>
              <a:t>As the not all the browsers support  ECMAScript 6 we have to translate it using Babel</a:t>
            </a:r>
          </a:p>
          <a:p>
            <a:pPr lvl="1"/>
            <a:r>
              <a:rPr lang="en-US" dirty="0">
                <a:latin typeface="Segoe UI Light" panose="020B0502040204020203" pitchFamily="34" charset="0"/>
                <a:cs typeface="Segoe UI Light" panose="020B0502040204020203" pitchFamily="34" charset="0"/>
                <a:hlinkClick r:id="rId2"/>
              </a:rPr>
              <a:t>https://babeljs.io/docs/setup/#webpack</a:t>
            </a:r>
            <a:r>
              <a:rPr lang="en-US" dirty="0">
                <a:latin typeface="Segoe UI Light" panose="020B0502040204020203" pitchFamily="34" charset="0"/>
                <a:cs typeface="Segoe UI Light" panose="020B0502040204020203" pitchFamily="34" charset="0"/>
              </a:rPr>
              <a:t> &amp; https://github.com/babel/babel-loader</a:t>
            </a:r>
          </a:p>
        </p:txBody>
      </p:sp>
    </p:spTree>
    <p:extLst>
      <p:ext uri="{BB962C8B-B14F-4D97-AF65-F5344CB8AC3E}">
        <p14:creationId xmlns:p14="http://schemas.microsoft.com/office/powerpoint/2010/main" val="108302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838200" y="365760"/>
            <a:ext cx="10515600" cy="1325563"/>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kern="1200">
                <a:solidFill>
                  <a:srgbClr val="C00000"/>
                </a:solidFill>
                <a:latin typeface="Calibri Light" panose="020F0302020204030204" pitchFamily="34" charset="0"/>
                <a:ea typeface="+mj-ea"/>
                <a:cs typeface="Segoe UI Light" panose="020B0502040204020203" pitchFamily="34" charset="0"/>
              </a:defRPr>
            </a:lvl1pPr>
          </a:lstStyle>
          <a:p>
            <a:r>
              <a:rPr lang="es-ES" dirty="0" err="1"/>
              <a:t>Typescript</a:t>
            </a:r>
            <a:endParaRPr lang="es-ES" dirty="0"/>
          </a:p>
        </p:txBody>
      </p:sp>
      <p:sp>
        <p:nvSpPr>
          <p:cNvPr id="5" name="Content Placeholder 1"/>
          <p:cNvSpPr txBox="1">
            <a:spLocks/>
          </p:cNvSpPr>
          <p:nvPr/>
        </p:nvSpPr>
        <p:spPr>
          <a:xfrm>
            <a:off x="838200" y="1828800"/>
            <a:ext cx="10515600" cy="435133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t>Typescript is a typed  superset of </a:t>
            </a:r>
            <a:r>
              <a:rPr lang="en-US" sz="1800" dirty="0" err="1"/>
              <a:t>javascript</a:t>
            </a:r>
            <a:r>
              <a:rPr lang="en-US" sz="1800" dirty="0"/>
              <a:t> that compiles to plain </a:t>
            </a:r>
            <a:r>
              <a:rPr lang="en-US" sz="1800" dirty="0" err="1"/>
              <a:t>Javascript</a:t>
            </a:r>
            <a:endParaRPr lang="en-US" sz="1800" dirty="0"/>
          </a:p>
          <a:p>
            <a:pPr marL="285750" indent="-285750" algn="l">
              <a:buFont typeface="Arial" panose="020B0604020202020204" pitchFamily="34" charset="0"/>
              <a:buChar char="•"/>
            </a:pPr>
            <a:r>
              <a:rPr lang="en-US" sz="1800" dirty="0"/>
              <a:t>Some characteristics that we will see in this course are</a:t>
            </a:r>
          </a:p>
          <a:p>
            <a:pPr marL="742950" lvl="1" indent="-285750" algn="l">
              <a:buFont typeface="Arial" panose="020B0604020202020204" pitchFamily="34" charset="0"/>
              <a:buChar char="•"/>
            </a:pPr>
            <a:r>
              <a:rPr lang="en-US" sz="1400" dirty="0"/>
              <a:t>Type annotations</a:t>
            </a:r>
          </a:p>
          <a:p>
            <a:pPr marL="742950" lvl="1" indent="-285750" algn="l">
              <a:buFont typeface="Arial" panose="020B0604020202020204" pitchFamily="34" charset="0"/>
              <a:buChar char="•"/>
            </a:pPr>
            <a:r>
              <a:rPr lang="en-US" sz="1400" dirty="0"/>
              <a:t>Interfaces</a:t>
            </a:r>
          </a:p>
          <a:p>
            <a:pPr marL="742950" lvl="1" indent="-285750" algn="l">
              <a:buFont typeface="Arial" panose="020B0604020202020204" pitchFamily="34" charset="0"/>
              <a:buChar char="•"/>
            </a:pPr>
            <a:r>
              <a:rPr lang="en-US" sz="1400" dirty="0"/>
              <a:t>Overloaded functions</a:t>
            </a:r>
          </a:p>
          <a:p>
            <a:pPr marL="285750" indent="-285750" algn="l">
              <a:buFont typeface="Arial" panose="020B0604020202020204" pitchFamily="34" charset="0"/>
              <a:buChar char="•"/>
            </a:pPr>
            <a:r>
              <a:rPr lang="en-US" sz="1800" dirty="0"/>
              <a:t>Another are</a:t>
            </a:r>
          </a:p>
          <a:p>
            <a:pPr marL="742950" lvl="1" indent="-285750" algn="l">
              <a:buFont typeface="Arial" panose="020B0604020202020204" pitchFamily="34" charset="0"/>
              <a:buChar char="•"/>
            </a:pPr>
            <a:r>
              <a:rPr lang="en-US" sz="1400" dirty="0"/>
              <a:t>Support for generic types</a:t>
            </a:r>
          </a:p>
          <a:p>
            <a:pPr marL="742950" lvl="1" indent="-285750" algn="l">
              <a:buFont typeface="Arial" panose="020B0604020202020204" pitchFamily="34" charset="0"/>
              <a:buChar char="•"/>
            </a:pPr>
            <a:r>
              <a:rPr lang="en-US" sz="1400" dirty="0"/>
              <a:t>Union types</a:t>
            </a:r>
          </a:p>
          <a:p>
            <a:pPr marL="742950" lvl="1" indent="-285750" algn="l">
              <a:buFont typeface="Arial" panose="020B0604020202020204" pitchFamily="34" charset="0"/>
              <a:buChar char="•"/>
            </a:pPr>
            <a:r>
              <a:rPr lang="en-US" sz="1400" dirty="0"/>
              <a:t>Class inherence</a:t>
            </a:r>
          </a:p>
          <a:p>
            <a:pPr marL="742950" lvl="1" indent="-285750" algn="l">
              <a:buFont typeface="Arial" panose="020B0604020202020204" pitchFamily="34" charset="0"/>
              <a:buChar char="•"/>
            </a:pPr>
            <a:r>
              <a:rPr lang="en-US" sz="1400" dirty="0"/>
              <a:t>Mixings</a:t>
            </a:r>
          </a:p>
          <a:p>
            <a:pPr marL="742950" lvl="1" indent="-285750" algn="l">
              <a:buFont typeface="Arial" panose="020B0604020202020204" pitchFamily="34" charset="0"/>
              <a:buChar char="•"/>
            </a:pPr>
            <a:r>
              <a:rPr lang="en-US" sz="1400" dirty="0" err="1"/>
              <a:t>Enumerables</a:t>
            </a:r>
            <a:endParaRPr lang="en-US" sz="1400" dirty="0"/>
          </a:p>
          <a:p>
            <a:pPr marL="285750" indent="-285750" algn="l">
              <a:buFont typeface="Arial" panose="020B0604020202020204" pitchFamily="34" charset="0"/>
              <a:buChar char="•"/>
            </a:pPr>
            <a:r>
              <a:rPr lang="en-US" sz="1800" dirty="0"/>
              <a:t>https://www.typescriptlang.org/docs/tutorial.html</a:t>
            </a:r>
          </a:p>
          <a:p>
            <a:pPr marL="285750" indent="-285750" algn="l">
              <a:buFont typeface="Arial" panose="020B0604020202020204" pitchFamily="34" charset="0"/>
              <a:buChar char="•"/>
            </a:pPr>
            <a:r>
              <a:rPr lang="en-US" sz="1800" dirty="0"/>
              <a:t>https://www.sitepen.com/blog/2013/12/31/definitive-guide-to-typescript/</a:t>
            </a:r>
          </a:p>
          <a:p>
            <a:pPr marL="742950" lvl="1"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s-ES" sz="1800" dirty="0"/>
          </a:p>
          <a:p>
            <a:endParaRPr lang="es-ES" sz="1800" dirty="0"/>
          </a:p>
          <a:p>
            <a:pPr lvl="1"/>
            <a:endParaRPr lang="es-ES" sz="1600" dirty="0"/>
          </a:p>
          <a:p>
            <a:pPr lvl="2"/>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14659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10515600" cy="1325563"/>
          </a:xfrm>
        </p:spPr>
        <p:txBody>
          <a:bodyPr/>
          <a:lstStyle/>
          <a:p>
            <a:r>
              <a:rPr lang="en-US" dirty="0"/>
              <a:t>Using  Typescript</a:t>
            </a:r>
          </a:p>
        </p:txBody>
      </p:sp>
      <p:sp>
        <p:nvSpPr>
          <p:cNvPr id="5" name="Rectángulo 4"/>
          <p:cNvSpPr/>
          <p:nvPr/>
        </p:nvSpPr>
        <p:spPr>
          <a:xfrm>
            <a:off x="1232647" y="1690688"/>
            <a:ext cx="10291482" cy="2492990"/>
          </a:xfrm>
          <a:prstGeom prst="rect">
            <a:avLst/>
          </a:prstGeom>
        </p:spPr>
        <p:txBody>
          <a:bodyPr wrap="square">
            <a:spAutoFit/>
          </a:bodyPr>
          <a:lstStyle/>
          <a:p>
            <a:r>
              <a:rPr lang="en-US" sz="2200" dirty="0">
                <a:latin typeface="Segoe UI Light" panose="020B0502040204020203" pitchFamily="34" charset="0"/>
                <a:cs typeface="Segoe UI Light" panose="020B0502040204020203" pitchFamily="34" charset="0"/>
              </a:rPr>
              <a:t>Install typescript</a:t>
            </a:r>
          </a:p>
          <a:p>
            <a:r>
              <a:rPr lang="en-US" sz="2200" dirty="0">
                <a:latin typeface="Segoe UI Light" panose="020B0502040204020203" pitchFamily="34" charset="0"/>
                <a:cs typeface="Segoe UI Light" panose="020B0502040204020203" pitchFamily="34" charset="0"/>
              </a:rPr>
              <a:t>https://www.typescriptlang.org/index.html#download-links</a:t>
            </a:r>
          </a:p>
          <a:p>
            <a:r>
              <a:rPr lang="en-US" sz="2200" dirty="0">
                <a:latin typeface="Segoe UI Light" panose="020B0502040204020203" pitchFamily="34" charset="0"/>
                <a:cs typeface="Segoe UI Light" panose="020B0502040204020203" pitchFamily="34" charset="0"/>
              </a:rPr>
              <a:t>Exercise 3.</a:t>
            </a:r>
          </a:p>
          <a:p>
            <a:pPr lvl="1"/>
            <a:r>
              <a:rPr lang="en-US" dirty="0">
                <a:latin typeface="Segoe UI Light" panose="020B0502040204020203" pitchFamily="34" charset="0"/>
                <a:cs typeface="Segoe UI Light" panose="020B0502040204020203" pitchFamily="34" charset="0"/>
              </a:rPr>
              <a:t>3.1	Modify Exercise 2 to use typescript in place of ECMA6</a:t>
            </a:r>
          </a:p>
          <a:p>
            <a:pPr lvl="1"/>
            <a:r>
              <a:rPr lang="en-US" dirty="0">
                <a:latin typeface="Segoe UI Light" panose="020B0502040204020203" pitchFamily="34" charset="0"/>
                <a:cs typeface="Segoe UI Light" panose="020B0502040204020203" pitchFamily="34" charset="0"/>
              </a:rPr>
              <a:t>3.2	Use type annotations</a:t>
            </a:r>
          </a:p>
          <a:p>
            <a:pPr lvl="1"/>
            <a:r>
              <a:rPr lang="en-US" dirty="0">
                <a:latin typeface="Segoe UI Light" panose="020B0502040204020203" pitchFamily="34" charset="0"/>
                <a:cs typeface="Segoe UI Light" panose="020B0502040204020203" pitchFamily="34" charset="0"/>
              </a:rPr>
              <a:t>3.3   Compile code with </a:t>
            </a:r>
            <a:r>
              <a:rPr lang="en-US" dirty="0" err="1">
                <a:latin typeface="Segoe UI Light" panose="020B0502040204020203" pitchFamily="34" charset="0"/>
                <a:cs typeface="Segoe UI Light" panose="020B0502040204020203" pitchFamily="34" charset="0"/>
              </a:rPr>
              <a:t>tsc</a:t>
            </a:r>
            <a:endParaRPr lang="en-US" dirty="0">
              <a:latin typeface="Segoe UI Light" panose="020B0502040204020203" pitchFamily="34" charset="0"/>
              <a:cs typeface="Segoe UI Light" panose="020B0502040204020203" pitchFamily="34" charset="0"/>
            </a:endParaRPr>
          </a:p>
          <a:p>
            <a:pPr lvl="1"/>
            <a:r>
              <a:rPr lang="en-US" dirty="0">
                <a:latin typeface="Segoe UI Light" panose="020B0502040204020203" pitchFamily="34" charset="0"/>
                <a:cs typeface="Segoe UI Light" panose="020B0502040204020203" pitchFamily="34" charset="0"/>
              </a:rPr>
              <a:t>3.4	Add </a:t>
            </a:r>
            <a:r>
              <a:rPr lang="en-US" dirty="0" err="1">
                <a:latin typeface="Segoe UI Light" panose="020B0502040204020203" pitchFamily="34" charset="0"/>
                <a:cs typeface="Segoe UI Light" panose="020B0502040204020203" pitchFamily="34" charset="0"/>
              </a:rPr>
              <a:t>ts</a:t>
            </a:r>
            <a:r>
              <a:rPr lang="en-US" dirty="0">
                <a:latin typeface="Segoe UI Light" panose="020B0502040204020203" pitchFamily="34" charset="0"/>
                <a:cs typeface="Segoe UI Light" panose="020B0502040204020203" pitchFamily="34" charset="0"/>
              </a:rPr>
              <a:t>-loader to compile with </a:t>
            </a:r>
            <a:r>
              <a:rPr lang="en-US" dirty="0" err="1">
                <a:latin typeface="Segoe UI Light" panose="020B0502040204020203" pitchFamily="34" charset="0"/>
                <a:cs typeface="Segoe UI Light" panose="020B0502040204020203" pitchFamily="34" charset="0"/>
              </a:rPr>
              <a:t>webpack</a:t>
            </a:r>
            <a:endParaRPr lang="en-US" dirty="0">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92563146"/>
      </p:ext>
    </p:extLst>
  </p:cSld>
  <p:clrMapOvr>
    <a:masterClrMapping/>
  </p:clrMapOvr>
</p:sld>
</file>

<file path=ppt/theme/theme1.xml><?xml version="1.0" encoding="utf-8"?>
<a:theme xmlns:a="http://schemas.openxmlformats.org/drawingml/2006/main" name="First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er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gend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ropuest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Last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1374B617ED0E840AAD9696600400A02" ma:contentTypeVersion="9" ma:contentTypeDescription="Crear nuevo documento." ma:contentTypeScope="" ma:versionID="250dcc0a2ebb02d44b4ddffdd32b7dd2">
  <xsd:schema xmlns:xsd="http://www.w3.org/2001/XMLSchema" xmlns:xs="http://www.w3.org/2001/XMLSchema" xmlns:p="http://schemas.microsoft.com/office/2006/metadata/properties" xmlns:ns2="a55c6545-c4b0-41ba-b65e-41037e7c803f" xmlns:ns3="b048c077-1ef5-43d8-8cbe-0087f6733556" targetNamespace="http://schemas.microsoft.com/office/2006/metadata/properties" ma:root="true" ma:fieldsID="7a367e56634011d3948e6870b2482d1c" ns2:_="" ns3:_="">
    <xsd:import namespace="a55c6545-c4b0-41ba-b65e-41037e7c803f"/>
    <xsd:import namespace="b048c077-1ef5-43d8-8cbe-0087f6733556"/>
    <xsd:element name="properties">
      <xsd:complexType>
        <xsd:sequence>
          <xsd:element name="documentManagement">
            <xsd:complexType>
              <xsd:all>
                <xsd:element ref="ns2:TaxCatchAll"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c6545-c4b0-41ba-b65e-41037e7c803f"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64defe91-ba4a-4858-8347-393e3d4825e6}" ma:internalName="TaxCatchAll" ma:showField="CatchAllData" ma:web="a55c6545-c4b0-41ba-b65e-41037e7c803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048c077-1ef5-43d8-8cbe-0087f6733556" elementFormDefault="qualified">
    <xsd:import namespace="http://schemas.microsoft.com/office/2006/documentManagement/types"/>
    <xsd:import namespace="http://schemas.microsoft.com/office/infopath/2007/PartnerControls"/>
    <xsd:element name="SharedWithUsers" ma:index="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Hash de la sugerencia para compartir" ma:internalName="SharingHintHash" ma:readOnly="true">
      <xsd:simpleType>
        <xsd:restriction base="dms:Text"/>
      </xsd:simpleType>
    </xsd:element>
    <xsd:element name="SharedWithDetails" ma:index="11" nillable="true" ma:displayName="Detalles de uso compartido"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55c6545-c4b0-41ba-b65e-41037e7c803f"/>
    <SharedWithUsers xmlns="b048c077-1ef5-43d8-8cbe-0087f6733556">
      <UserInfo>
        <DisplayName>Todos excepto los usuarios externos</DisplayName>
        <AccountId>181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B01907-E433-4243-9A3E-9E9101133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c6545-c4b0-41ba-b65e-41037e7c803f"/>
    <ds:schemaRef ds:uri="b048c077-1ef5-43d8-8cbe-0087f67335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60FA3A-4249-4D6E-A9A8-3B7219DF275B}">
  <ds:schemaRefs>
    <ds:schemaRef ds:uri="http://schemas.microsoft.com/office/2006/documentManagement/types"/>
    <ds:schemaRef ds:uri="a55c6545-c4b0-41ba-b65e-41037e7c803f"/>
    <ds:schemaRef ds:uri="http://purl.org/dc/elements/1.1/"/>
    <ds:schemaRef ds:uri="http://schemas.microsoft.com/office/2006/metadata/properties"/>
    <ds:schemaRef ds:uri="b048c077-1ef5-43d8-8cbe-0087f6733556"/>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313EA09-C0DC-4015-ABE0-A5612D75F8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1043</TotalTime>
  <Words>1182</Words>
  <Application>Microsoft Office PowerPoint</Application>
  <PresentationFormat>Custom</PresentationFormat>
  <Paragraphs>229</Paragraphs>
  <Slides>27</Slides>
  <Notes>0</Notes>
  <HiddenSlides>0</HiddenSlides>
  <MMClips>0</MMClips>
  <ScaleCrop>false</ScaleCrop>
  <HeadingPairs>
    <vt:vector size="4" baseType="variant">
      <vt:variant>
        <vt:lpstr>Theme</vt:lpstr>
      </vt:variant>
      <vt:variant>
        <vt:i4>8</vt:i4>
      </vt:variant>
      <vt:variant>
        <vt:lpstr>Slide Titles</vt:lpstr>
      </vt:variant>
      <vt:variant>
        <vt:i4>27</vt:i4>
      </vt:variant>
    </vt:vector>
  </HeadingPairs>
  <TitlesOfParts>
    <vt:vector size="35" baseType="lpstr">
      <vt:lpstr>First Page</vt:lpstr>
      <vt:lpstr>Presenters</vt:lpstr>
      <vt:lpstr>Content</vt:lpstr>
      <vt:lpstr>Agenda</vt:lpstr>
      <vt:lpstr>Custom Design</vt:lpstr>
      <vt:lpstr>Propuestas</vt:lpstr>
      <vt:lpstr>Last slide</vt:lpstr>
      <vt:lpstr>1_Content</vt:lpstr>
      <vt:lpstr>Typescript + AngularJS</vt:lpstr>
      <vt:lpstr>Objectives</vt:lpstr>
      <vt:lpstr>Setup</vt:lpstr>
      <vt:lpstr>Configuring webPack </vt:lpstr>
      <vt:lpstr>ECMAScript 6</vt:lpstr>
      <vt:lpstr>Using  ES6 I</vt:lpstr>
      <vt:lpstr>Using  ES6 II</vt:lpstr>
      <vt:lpstr>PowerPoint Presentation</vt:lpstr>
      <vt:lpstr>Using  Typescript</vt:lpstr>
      <vt:lpstr>Debuging with webpack</vt:lpstr>
      <vt:lpstr>Angular</vt:lpstr>
      <vt:lpstr>Add angular</vt:lpstr>
      <vt:lpstr>Angular MVW</vt:lpstr>
      <vt:lpstr>Unit testing. Jasmine</vt:lpstr>
      <vt:lpstr>Using  Jasmine</vt:lpstr>
      <vt:lpstr>Using  karma</vt:lpstr>
      <vt:lpstr>Components</vt:lpstr>
      <vt:lpstr>Structuring app</vt:lpstr>
      <vt:lpstr>XHR, promises</vt:lpstr>
      <vt:lpstr>Angular Filters</vt:lpstr>
      <vt:lpstr>Add pagination</vt:lpstr>
      <vt:lpstr>Add styles</vt:lpstr>
      <vt:lpstr>Create master/summary page</vt:lpstr>
      <vt:lpstr>Add styles</vt:lpstr>
      <vt:lpstr>Deploy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Escolar</dc:creator>
  <cp:lastModifiedBy>Freire, Roberto (ESI)</cp:lastModifiedBy>
  <cp:revision>93</cp:revision>
  <dcterms:created xsi:type="dcterms:W3CDTF">2014-01-07T15:51:03Z</dcterms:created>
  <dcterms:modified xsi:type="dcterms:W3CDTF">2016-06-14T14:41:55Z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0x01010011374B617ED0E840AAD9696600400A02</vt:lpwstr>
  </property>
</Properties>
</file>