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  <p:sldMasterId id="2147483696" r:id="rId11"/>
  </p:sldMasterIdLst>
  <p:notesMasterIdLst>
    <p:notesMasterId r:id="rId29"/>
  </p:notesMasterIdLst>
  <p:handoutMasterIdLst>
    <p:handoutMasterId r:id="rId30"/>
  </p:handoutMasterIdLst>
  <p:sldIdLst>
    <p:sldId id="256" r:id="rId12"/>
    <p:sldId id="275" r:id="rId13"/>
    <p:sldId id="276" r:id="rId14"/>
    <p:sldId id="283" r:id="rId15"/>
    <p:sldId id="285" r:id="rId16"/>
    <p:sldId id="286" r:id="rId17"/>
    <p:sldId id="287" r:id="rId18"/>
    <p:sldId id="288" r:id="rId19"/>
    <p:sldId id="289" r:id="rId20"/>
    <p:sldId id="295" r:id="rId21"/>
    <p:sldId id="294" r:id="rId22"/>
    <p:sldId id="293" r:id="rId23"/>
    <p:sldId id="291" r:id="rId24"/>
    <p:sldId id="290" r:id="rId25"/>
    <p:sldId id="292" r:id="rId26"/>
    <p:sldId id="296" r:id="rId27"/>
    <p:sldId id="272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97" autoAdjust="0"/>
  </p:normalViewPr>
  <p:slideViewPr>
    <p:cSldViewPr snapToGrid="0">
      <p:cViewPr varScale="1">
        <p:scale>
          <a:sx n="73" d="100"/>
          <a:sy n="73" d="100"/>
        </p:scale>
        <p:origin x="-104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/>
            <a:t>SPRINT 1</a:t>
          </a:r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/>
            <a:t>SPRINT 2</a:t>
          </a:r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/>
            <a:t>SPRINT…</a:t>
          </a:r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/>
            <a:t>SPRINT N</a:t>
          </a:r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14/06/2016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14/06/2016</a:t>
            </a:fld>
            <a:endParaRPr lang="es-ES_trad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>
                <a:latin typeface="+mj-lt"/>
              </a:rPr>
              <a:t>Click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edit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colaboración</a:t>
            </a:r>
            <a:r>
              <a:rPr lang="en-US" dirty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úm. Funcionalidades</a:t>
              </a:r>
            </a:p>
            <a:p>
              <a:r>
                <a:rPr lang="es-E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trabajamos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/>
          </a:p>
          <a:p>
            <a:r>
              <a:rPr lang="es-ES" sz="1800" dirty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680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64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4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03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05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Job position</a:t>
            </a:r>
            <a:br>
              <a:rPr lang="en-US" dirty="0"/>
            </a:br>
            <a:r>
              <a:rPr lang="es-ES" sz="2200" dirty="0"/>
              <a:t>email@tokiota.com</a:t>
            </a:r>
            <a:br>
              <a:rPr lang="es-ES" sz="2200" dirty="0"/>
            </a:br>
            <a:endParaRPr lang="es-ES" sz="2200" dirty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Item 1.1</a:t>
            </a:r>
          </a:p>
          <a:p>
            <a:pPr lvl="1"/>
            <a:r>
              <a:rPr lang="en-US" dirty="0"/>
              <a:t>Item 1.2</a:t>
            </a:r>
          </a:p>
          <a:p>
            <a:pPr lvl="0"/>
            <a:r>
              <a:rPr lang="en-US" dirty="0"/>
              <a:t>Item 2</a:t>
            </a:r>
          </a:p>
          <a:p>
            <a:pPr lvl="1"/>
            <a:r>
              <a:rPr lang="en-US" dirty="0"/>
              <a:t>Item 2.1</a:t>
            </a:r>
          </a:p>
          <a:p>
            <a:pPr lvl="1"/>
            <a:r>
              <a:rPr lang="en-US" dirty="0"/>
              <a:t>Item 2.2</a:t>
            </a:r>
          </a:p>
          <a:p>
            <a:pPr lvl="1"/>
            <a:r>
              <a:rPr lang="en-US" dirty="0"/>
              <a:t>Item 2.3</a:t>
            </a:r>
          </a:p>
          <a:p>
            <a:pPr lvl="0"/>
            <a:r>
              <a:rPr lang="en-US" dirty="0"/>
              <a:t>Item 3</a:t>
            </a:r>
          </a:p>
          <a:p>
            <a:pPr lvl="1"/>
            <a:r>
              <a:rPr lang="en-US" dirty="0"/>
              <a:t>Item 3.1</a:t>
            </a:r>
          </a:p>
          <a:p>
            <a:pPr lvl="1"/>
            <a:r>
              <a:rPr lang="en-US" dirty="0"/>
              <a:t>Item 3.2</a:t>
            </a:r>
          </a:p>
          <a:p>
            <a:pPr lvl="0"/>
            <a:r>
              <a:rPr lang="en-US" dirty="0" err="1"/>
              <a:t>Resumen</a:t>
            </a:r>
            <a:endParaRPr lang="en-US" dirty="0"/>
          </a:p>
          <a:p>
            <a:pPr lvl="1"/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/>
              <a:t>Item</a:t>
            </a:r>
            <a:r>
              <a:rPr lang="es-ES" dirty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description</a:t>
            </a:r>
            <a:r>
              <a:rPr lang="es-ES" dirty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browser-sync-webpack-plugin" TargetMode="External"/><Relationship Id="rId2" Type="http://schemas.openxmlformats.org/officeDocument/2006/relationships/hyperlink" Target="http://webpack.github.io/docs/hot-module-replacement-with-webpack.html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controller" TargetMode="Externa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rma-runner.github.io/0.13/intro/installation.htm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bpack.github.io/docs/what-is-webpack.html" TargetMode="Externa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" TargetMode="External"/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://www.2ality.com/2016/01/ecmascript-2016.html" TargetMode="External"/><Relationship Id="rId4" Type="http://schemas.openxmlformats.org/officeDocument/2006/relationships/hyperlink" Target="https://www.typescript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setup/#webpack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+ </a:t>
            </a:r>
            <a:r>
              <a:rPr lang="es-ES" dirty="0" err="1"/>
              <a:t>AngularJS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4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Debuging</a:t>
            </a:r>
            <a:r>
              <a:rPr lang="en-US" dirty="0"/>
              <a:t> with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4. Enable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sourcemaps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 HMR *hot module replacement(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-dev-server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install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-dev-server --save-dev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source-maps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devtool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options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webpack.config.js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Install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Browser-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sync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endParaRPr lang="es-E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script to 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http://webpack.github.io/docs/hot-module-replacement-with-webpack.html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http://www.jbrantly.com/typescript-and-webpack/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www.npmjs.com/package/browser-sync-webpack-plugin</a:t>
            </a: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https://docs.npmjs.com/misc/scripts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0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is a structural framework for dynamic 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is focused in declarative programming over imperative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Unit testing and dependency injection are core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is switching from a MVW approach to a component based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https://docs.angularjs.org/guide/introduction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https://docs.angularjs.org/guide/component 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angular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Exercise 5. Add 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angular through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Import from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index.ts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Modify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webpack.config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to add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resolveloader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through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nodeModules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Instalar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typings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typings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dt~angular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--global --save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typings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dt~jquery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--global --save</a:t>
            </a:r>
          </a:p>
        </p:txBody>
      </p:sp>
    </p:spTree>
    <p:extLst>
      <p:ext uri="{BB962C8B-B14F-4D97-AF65-F5344CB8AC3E}">
        <p14:creationId xmlns:p14="http://schemas.microsoft.com/office/powerpoint/2010/main" val="27668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Angular MVW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Exercise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Show a list of movies (</a:t>
            </a:r>
            <a:r>
              <a:rPr lang="en-U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movies.json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syntax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docs.angularjs.org/guide/controller</a:t>
            </a:r>
            <a:endParaRPr lang="es-E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ng-repeat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http://www.w3schools.com/angular/ng_ng-repeat.asp</a:t>
            </a:r>
            <a:endParaRPr lang="es-E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r>
              <a:rPr lang="es-E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http</a:t>
            </a:r>
            <a:r>
              <a:rPr lang="es-E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://jsfiddle.net/austinnoronha/RkykR/</a:t>
            </a:r>
            <a:endParaRPr lang="es-E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testing. Jasmine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Unit testing is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software testing method by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individual units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 source code,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sets of one or more computer program modules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together,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tested to determine whether they are fit for use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Jasmine is a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behavior-driven development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 for testing JavaScript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Suites, specifications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expectactions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http://jasmine.github.io/edge/introduction.html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</a:t>
            </a:r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Exercise 7a. Unit test that the </a:t>
            </a:r>
            <a:r>
              <a:rPr lang="en-U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moviesListControler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three movies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jasmine, jasmine-core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Install angular-mocks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https://docs.angularjs.org/guide/unit-testing</a:t>
            </a: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Execute through jasmine-standalone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</a:t>
            </a:r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Karma is a test runner. A tool that </a:t>
            </a:r>
            <a:r>
              <a:rPr lang="en-U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automatices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the task of discover and execute tests</a:t>
            </a:r>
          </a:p>
          <a:p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Exercise 7b. 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Execute test create in exercise 7a to run through karma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karma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karma-runner.github.io/0.13/intro/installation.html</a:t>
            </a: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karma-</a:t>
            </a:r>
            <a:r>
              <a:rPr lang="en-U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Modify karma to load angular-mocks and jasmine </a:t>
            </a:r>
            <a:r>
              <a:rPr lang="en-US" sz="2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lybrary</a:t>
            </a: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67" y="4344848"/>
            <a:ext cx="6484838" cy="140393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45245" y="3465146"/>
            <a:ext cx="10515600" cy="523875"/>
          </a:xfrm>
        </p:spPr>
        <p:txBody>
          <a:bodyPr/>
          <a:lstStyle/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Muchas gracias por tu confianza</a:t>
            </a:r>
          </a:p>
        </p:txBody>
      </p:sp>
    </p:spTree>
    <p:extLst>
      <p:ext uri="{BB962C8B-B14F-4D97-AF65-F5344CB8AC3E}">
        <p14:creationId xmlns:p14="http://schemas.microsoft.com/office/powerpoint/2010/main" val="33458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36" y="3899647"/>
            <a:ext cx="10515600" cy="1425388"/>
          </a:xfrm>
        </p:spPr>
        <p:txBody>
          <a:bodyPr/>
          <a:lstStyle/>
          <a:p>
            <a:r>
              <a:rPr lang="en-US" dirty="0"/>
              <a:t>Introduction to actual development stack</a:t>
            </a:r>
          </a:p>
          <a:p>
            <a:r>
              <a:rPr lang="en-US" dirty="0"/>
              <a:t>Develop a small application using </a:t>
            </a:r>
            <a:r>
              <a:rPr lang="en-US" dirty="0" err="1"/>
              <a:t>webpack</a:t>
            </a:r>
            <a:r>
              <a:rPr lang="en-US" dirty="0"/>
              <a:t>, typescript,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Testing with jasmine </a:t>
            </a:r>
            <a:r>
              <a:rPr lang="en-US"/>
              <a:t>and karma</a:t>
            </a:r>
            <a:endParaRPr lang="en-US" dirty="0"/>
          </a:p>
        </p:txBody>
      </p:sp>
      <p:pic>
        <p:nvPicPr>
          <p:cNvPr id="1026" name="Picture 2" descr="https://cdn-images-1.medium.com/max/2000/1*A-_KrEvMuiH7dlwshFw5a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16" y="1830920"/>
            <a:ext cx="1477542" cy="9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31457" y="1882590"/>
            <a:ext cx="389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28" name="Picture 4" descr="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22" y="1834636"/>
            <a:ext cx="960531" cy="9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2.hongkiat.com/ecmascript-6/ecmascript-6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90" y="1928283"/>
            <a:ext cx="1278893" cy="81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134186" y="1894386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  <p:pic>
        <p:nvPicPr>
          <p:cNvPr id="1036" name="Picture 12" descr="https://carlosazaustre.es/blog/content/images/2015/02/square_odd9l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18" y="1776980"/>
            <a:ext cx="1121896" cy="11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7143434" y="1887914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90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s-E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7741"/>
            <a:ext cx="10515600" cy="2111188"/>
          </a:xfrm>
        </p:spPr>
        <p:txBody>
          <a:bodyPr/>
          <a:lstStyle/>
          <a:p>
            <a:r>
              <a:rPr lang="en-US" dirty="0"/>
              <a:t>Install node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Install chrome https://www.google.com/chrome/browser/desktop/index.html</a:t>
            </a:r>
          </a:p>
          <a:p>
            <a:r>
              <a:rPr lang="en-US" dirty="0"/>
              <a:t>Install a text editor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9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webPack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5600" cy="4351338"/>
          </a:xfrm>
        </p:spPr>
        <p:txBody>
          <a:bodyPr/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2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http://webpack.github.io/docs/what-is-webpack.html</a:t>
            </a: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0.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component called Message that receives a text a shows in a page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follow the tutorial of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https://webpack.github.io/docs/tutorials/getting-started/#welcome</a:t>
            </a:r>
          </a:p>
          <a:p>
            <a:pPr lvl="1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s-ES" dirty="0" err="1"/>
              <a:t>ECMAScript</a:t>
            </a:r>
            <a:r>
              <a:rPr lang="es-ES" dirty="0"/>
              <a:t>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51338"/>
          </a:xfrm>
        </p:spPr>
        <p:txBody>
          <a:bodyPr/>
          <a:lstStyle/>
          <a:p>
            <a:r>
              <a:rPr lang="en-US" sz="1800" dirty="0"/>
              <a:t>Was published last year after 6 years (ES5 was published in 2009)</a:t>
            </a:r>
          </a:p>
          <a:p>
            <a:r>
              <a:rPr lang="en-US" sz="1800" dirty="0"/>
              <a:t>It incorporates a lot of new features. In this course we will see</a:t>
            </a:r>
          </a:p>
          <a:p>
            <a:pPr lvl="1"/>
            <a:r>
              <a:rPr lang="en-US" sz="1400" dirty="0"/>
              <a:t>Arrows</a:t>
            </a:r>
          </a:p>
          <a:p>
            <a:pPr lvl="1"/>
            <a:r>
              <a:rPr lang="en-US" sz="1400" dirty="0"/>
              <a:t>Classes</a:t>
            </a:r>
          </a:p>
          <a:p>
            <a:pPr lvl="1"/>
            <a:r>
              <a:rPr lang="en-US" sz="1400" dirty="0"/>
              <a:t>Template strings</a:t>
            </a:r>
          </a:p>
          <a:p>
            <a:pPr lvl="1"/>
            <a:r>
              <a:rPr lang="en-US" sz="1400" dirty="0"/>
              <a:t>Modules</a:t>
            </a:r>
          </a:p>
          <a:p>
            <a:pPr lvl="1"/>
            <a:r>
              <a:rPr lang="en-US" sz="1400" dirty="0"/>
              <a:t>Promises</a:t>
            </a:r>
          </a:p>
          <a:p>
            <a:r>
              <a:rPr lang="en-US" sz="1800" dirty="0"/>
              <a:t>In http://es6-features.org/  there a detailed information of all the features.</a:t>
            </a:r>
          </a:p>
          <a:p>
            <a:r>
              <a:rPr lang="en-US" sz="1800" dirty="0"/>
              <a:t>Not all the browsers support all the features </a:t>
            </a:r>
            <a:r>
              <a:rPr lang="en-US" sz="1800" dirty="0">
                <a:hlinkClick r:id="rId2"/>
              </a:rPr>
              <a:t>https://kangax.github.io/compat-table/es6/</a:t>
            </a:r>
            <a:endParaRPr lang="en-US" sz="1800" dirty="0"/>
          </a:p>
          <a:p>
            <a:r>
              <a:rPr lang="en-US" sz="1800" dirty="0"/>
              <a:t>If we want to use ECMA6 and ensure compatibility with older versions we have to use </a:t>
            </a:r>
            <a:r>
              <a:rPr lang="en-US" sz="1800" dirty="0" err="1"/>
              <a:t>transpilers</a:t>
            </a:r>
            <a:endParaRPr lang="en-US" sz="1800" dirty="0"/>
          </a:p>
          <a:p>
            <a:r>
              <a:rPr lang="en-US" sz="1800" dirty="0"/>
              <a:t>Babel </a:t>
            </a:r>
            <a:r>
              <a:rPr lang="en-US" sz="1800" dirty="0">
                <a:hlinkClick r:id="rId3"/>
              </a:rPr>
              <a:t>https://babeljs.io/</a:t>
            </a:r>
            <a:r>
              <a:rPr lang="en-US" sz="1800" dirty="0"/>
              <a:t> and typescript </a:t>
            </a:r>
            <a:r>
              <a:rPr lang="en-US" sz="1800" dirty="0">
                <a:hlinkClick r:id="rId4"/>
              </a:rPr>
              <a:t>https://www.typescriptlang.org/</a:t>
            </a:r>
            <a:r>
              <a:rPr lang="en-US" sz="1800" dirty="0"/>
              <a:t> are two great options</a:t>
            </a:r>
          </a:p>
          <a:p>
            <a:r>
              <a:rPr lang="en-US" sz="1800" dirty="0"/>
              <a:t>In the future JS will update more frequent (the next version ES2016/ES7 </a:t>
            </a:r>
            <a:r>
              <a:rPr lang="en-US" sz="1800" dirty="0">
                <a:hlinkClick r:id="rId5"/>
              </a:rPr>
              <a:t>http://www.2ality.com/2016/01/ecmascript-2016.html</a:t>
            </a:r>
            <a:r>
              <a:rPr lang="en-US" sz="1800" dirty="0"/>
              <a:t>) and if we want to work with current versions of the language we have to get used to the use of </a:t>
            </a:r>
            <a:r>
              <a:rPr lang="en-US" sz="1800" dirty="0" err="1"/>
              <a:t>transpilers</a:t>
            </a:r>
            <a:endParaRPr lang="en-US" sz="1800" dirty="0"/>
          </a:p>
          <a:p>
            <a:endParaRPr lang="es-ES" sz="1800" dirty="0"/>
          </a:p>
          <a:p>
            <a:endParaRPr lang="es-ES" sz="1800" dirty="0"/>
          </a:p>
          <a:p>
            <a:pPr marL="457200" lvl="1" indent="0">
              <a:buNone/>
            </a:pPr>
            <a:endParaRPr lang="es-ES" sz="1600" dirty="0"/>
          </a:p>
          <a:p>
            <a:pPr marL="914400" lvl="2" indent="0">
              <a:buNone/>
            </a:pPr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4010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1.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0 to use ECMAScript 6 syntax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Arrow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706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ES6 II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32647" y="1690688"/>
            <a:ext cx="1029148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2.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Modify Exercise 1 to use ECMAScript 6 syntax instead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As the not all the browsers support  ECMAScript 6 we have to translate it using Babel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https://babeljs.io/docs/setup/#webpack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https://github.com/babel/babel-loader</a:t>
            </a:r>
          </a:p>
        </p:txBody>
      </p:sp>
    </p:spTree>
    <p:extLst>
      <p:ext uri="{BB962C8B-B14F-4D97-AF65-F5344CB8AC3E}">
        <p14:creationId xmlns:p14="http://schemas.microsoft.com/office/powerpoint/2010/main" val="10830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kern="120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8200" y="1828800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Typescript is a typed  superset of </a:t>
            </a:r>
            <a:r>
              <a:rPr lang="en-US" sz="1800" dirty="0" err="1"/>
              <a:t>javascript</a:t>
            </a:r>
            <a:r>
              <a:rPr lang="en-US" sz="1800" dirty="0"/>
              <a:t> that compiles to plain </a:t>
            </a:r>
            <a:r>
              <a:rPr lang="en-US" sz="1800" dirty="0" err="1"/>
              <a:t>Javascript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Some characteristics that we will see in this course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Type annotations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Interfaces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Overloaded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Another are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Support for generic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Union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Class inherence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Mixings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Enumerables</a:t>
            </a: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https://www.typescriptlang.org/docs/tutorial.html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https://www.sitepen.com/blog/2013/12/31/definitive-guide-to-typescript/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lvl="1"/>
            <a:endParaRPr lang="es-ES" sz="16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  <a:p>
            <a:pPr lvl="2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659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 Typescript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32647" y="1690688"/>
            <a:ext cx="1029148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typescript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https://www.typescriptlang.org/index.html#download-links</a:t>
            </a:r>
          </a:p>
          <a:p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3.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3.1	Modify Exercise 2 to use typescript in place of ECMA6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3.2	Use type annotations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3.3   Compile code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3.4	Add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-loader to compile with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3146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5c6545-c4b0-41ba-b65e-41037e7c803f"/>
    <SharedWithUsers xmlns="b048c077-1ef5-43d8-8cbe-0087f6733556">
      <UserInfo>
        <DisplayName>Todos excepto los usuarios externos</DisplayName>
        <AccountId>181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1374B617ED0E840AAD9696600400A02" ma:contentTypeVersion="9" ma:contentTypeDescription="Crear nuevo documento." ma:contentTypeScope="" ma:versionID="250dcc0a2ebb02d44b4ddffdd32b7dd2">
  <xsd:schema xmlns:xsd="http://www.w3.org/2001/XMLSchema" xmlns:xs="http://www.w3.org/2001/XMLSchema" xmlns:p="http://schemas.microsoft.com/office/2006/metadata/properties" xmlns:ns2="a55c6545-c4b0-41ba-b65e-41037e7c803f" xmlns:ns3="b048c077-1ef5-43d8-8cbe-0087f6733556" targetNamespace="http://schemas.microsoft.com/office/2006/metadata/properties" ma:root="true" ma:fieldsID="7a367e56634011d3948e6870b2482d1c" ns2:_="" ns3:_="">
    <xsd:import namespace="a55c6545-c4b0-41ba-b65e-41037e7c803f"/>
    <xsd:import namespace="b048c077-1ef5-43d8-8cbe-0087f6733556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c6545-c4b0-41ba-b65e-41037e7c803f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4defe91-ba4a-4858-8347-393e3d4825e6}" ma:internalName="TaxCatchAll" ma:showField="CatchAllData" ma:web="a55c6545-c4b0-41ba-b65e-41037e7c80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8c077-1ef5-43d8-8cbe-0087f67335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Hash de la sugerencia para compartir" ma:internalName="SharingHintHash" ma:readOnly="true">
      <xsd:simpleType>
        <xsd:restriction base="dms:Text"/>
      </xsd:simpleType>
    </xsd:element>
    <xsd:element name="SharedWithDetails" ma:index="11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FA3A-4249-4D6E-A9A8-3B7219DF275B}">
  <ds:schemaRefs>
    <ds:schemaRef ds:uri="http://schemas.microsoft.com/office/2006/documentManagement/types"/>
    <ds:schemaRef ds:uri="a55c6545-c4b0-41ba-b65e-41037e7c803f"/>
    <ds:schemaRef ds:uri="http://purl.org/dc/elements/1.1/"/>
    <ds:schemaRef ds:uri="http://schemas.microsoft.com/office/2006/metadata/properties"/>
    <ds:schemaRef ds:uri="b048c077-1ef5-43d8-8cbe-0087f673355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B01907-E433-4243-9A3E-9E9101133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c6545-c4b0-41ba-b65e-41037e7c803f"/>
    <ds:schemaRef ds:uri="b048c077-1ef5-43d8-8cbe-0087f6733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629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1_Content</vt:lpstr>
      <vt:lpstr>Typescript + AngularJS</vt:lpstr>
      <vt:lpstr>Objectives</vt:lpstr>
      <vt:lpstr>Setup</vt:lpstr>
      <vt:lpstr>Configuring webPack </vt:lpstr>
      <vt:lpstr>ECMAScript 6</vt:lpstr>
      <vt:lpstr>Using  ES6 I</vt:lpstr>
      <vt:lpstr>Using  ES6 II</vt:lpstr>
      <vt:lpstr>PowerPoint Presentation</vt:lpstr>
      <vt:lpstr>Using  Typescript</vt:lpstr>
      <vt:lpstr>Debuging with webpack</vt:lpstr>
      <vt:lpstr>Angular</vt:lpstr>
      <vt:lpstr>Add angular</vt:lpstr>
      <vt:lpstr>Angular MVW</vt:lpstr>
      <vt:lpstr>Unit testing. Jasmine</vt:lpstr>
      <vt:lpstr>Using  Jasmine</vt:lpstr>
      <vt:lpstr>Using  karma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Escolar</dc:creator>
  <cp:lastModifiedBy>Freire, Roberto (ESI)</cp:lastModifiedBy>
  <cp:revision>78</cp:revision>
  <dcterms:created xsi:type="dcterms:W3CDTF">2014-01-07T15:51:03Z</dcterms:created>
  <dcterms:modified xsi:type="dcterms:W3CDTF">2016-06-14T11:06:30Z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0x01010011374B617ED0E840AAD9696600400A02</vt:lpwstr>
  </property>
</Properties>
</file>