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9495" y="609676"/>
            <a:ext cx="249300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F0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F0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F0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F0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2215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8679" y="609676"/>
            <a:ext cx="53746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F0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023998"/>
            <a:ext cx="10358120" cy="390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vemq.com/blog/mqtt-security-fundamental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07920" cy="240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0446" y="2680791"/>
            <a:ext cx="35356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000000"/>
                </a:solidFill>
              </a:rPr>
              <a:t>MQTT</a:t>
            </a:r>
            <a:r>
              <a:rPr sz="4800" spc="-175" dirty="0">
                <a:solidFill>
                  <a:srgbClr val="000000"/>
                </a:solidFill>
              </a:rPr>
              <a:t> </a:t>
            </a:r>
            <a:r>
              <a:rPr sz="4800" spc="-30" dirty="0">
                <a:solidFill>
                  <a:srgbClr val="000000"/>
                </a:solidFill>
              </a:rPr>
              <a:t>security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3437382" y="3514090"/>
            <a:ext cx="5320030" cy="123174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NZ" sz="2600" b="1" spc="-5" dirty="0">
                <a:solidFill>
                  <a:srgbClr val="30521B"/>
                </a:solidFill>
                <a:latin typeface="Calibri"/>
                <a:cs typeface="Calibri"/>
              </a:rPr>
              <a:t>The Internet of Things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NZ" sz="2600" b="1" spc="-5" dirty="0">
                <a:solidFill>
                  <a:srgbClr val="30521B"/>
                </a:solidFill>
                <a:latin typeface="Calibri"/>
                <a:cs typeface="Calibri"/>
              </a:rPr>
              <a:t>Guillermo Ramirez Prado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NZ" sz="2600" b="1" spc="-5" dirty="0">
                <a:solidFill>
                  <a:srgbClr val="30521B"/>
                </a:solidFill>
                <a:latin typeface="Calibri"/>
                <a:cs typeface="Calibri"/>
              </a:rPr>
              <a:t>April 2024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080" y="609676"/>
            <a:ext cx="8612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Advanced Authentication</a:t>
            </a:r>
            <a:r>
              <a:rPr spc="-55" dirty="0"/>
              <a:t> </a:t>
            </a:r>
            <a:r>
              <a:rPr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23998"/>
            <a:ext cx="9730105" cy="1626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Besides </a:t>
            </a:r>
            <a:r>
              <a:rPr sz="2800" spc="-10" dirty="0">
                <a:latin typeface="Calibri"/>
                <a:cs typeface="Calibri"/>
              </a:rPr>
              <a:t>username and </a:t>
            </a:r>
            <a:r>
              <a:rPr sz="2800" spc="-15" dirty="0">
                <a:latin typeface="Calibri"/>
                <a:cs typeface="Calibri"/>
              </a:rPr>
              <a:t>password, MQTT </a:t>
            </a:r>
            <a:r>
              <a:rPr sz="2800" spc="-10" dirty="0">
                <a:latin typeface="Calibri"/>
                <a:cs typeface="Calibri"/>
              </a:rPr>
              <a:t>clients </a:t>
            </a:r>
            <a:r>
              <a:rPr sz="2800" spc="-20" dirty="0">
                <a:latin typeface="Calibri"/>
                <a:cs typeface="Calibri"/>
              </a:rPr>
              <a:t>provide </a:t>
            </a:r>
            <a:r>
              <a:rPr sz="2800" spc="-10" dirty="0">
                <a:latin typeface="Calibri"/>
                <a:cs typeface="Calibri"/>
              </a:rPr>
              <a:t>additional 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Client </a:t>
            </a:r>
            <a:r>
              <a:rPr sz="2400" spc="-5" dirty="0">
                <a:latin typeface="Calibri"/>
                <a:cs typeface="Calibri"/>
              </a:rPr>
              <a:t>Identifier </a:t>
            </a:r>
            <a:r>
              <a:rPr sz="2400" spc="-10" dirty="0">
                <a:latin typeface="Calibri"/>
                <a:cs typeface="Calibri"/>
              </a:rPr>
              <a:t>(65535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X.509 </a:t>
            </a:r>
            <a:r>
              <a:rPr sz="2400" spc="-10" dirty="0">
                <a:latin typeface="Calibri"/>
                <a:cs typeface="Calibri"/>
              </a:rPr>
              <a:t>Certificate </a:t>
            </a:r>
            <a:r>
              <a:rPr sz="2400" spc="-20" dirty="0">
                <a:latin typeface="Calibri"/>
                <a:cs typeface="Calibri"/>
              </a:rPr>
              <a:t>(Transport </a:t>
            </a: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5" dirty="0">
                <a:latin typeface="Calibri"/>
                <a:cs typeface="Calibri"/>
              </a:rPr>
              <a:t> security)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4539437"/>
            <a:ext cx="256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0521B"/>
                </a:solidFill>
                <a:latin typeface="Calibri"/>
                <a:cs typeface="Calibri"/>
              </a:rPr>
              <a:t>Authorization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570" y="609676"/>
            <a:ext cx="3069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Authorization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38045"/>
            <a:ext cx="10020300" cy="1818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Giving rights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Authorization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important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restricting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and allowing only  eligible </a:t>
            </a:r>
            <a:r>
              <a:rPr sz="2800" spc="-15" dirty="0">
                <a:latin typeface="Calibri"/>
                <a:cs typeface="Calibri"/>
              </a:rPr>
              <a:t>persons, </a:t>
            </a:r>
            <a:r>
              <a:rPr sz="2800" spc="-10" dirty="0">
                <a:latin typeface="Calibri"/>
                <a:cs typeface="Calibri"/>
              </a:rPr>
              <a:t>clients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subjects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15" dirty="0">
                <a:latin typeface="Calibri"/>
                <a:cs typeface="Calibri"/>
              </a:rPr>
              <a:t>resources, </a:t>
            </a:r>
            <a:r>
              <a:rPr sz="2800" spc="-20" dirty="0">
                <a:latin typeface="Calibri"/>
                <a:cs typeface="Calibri"/>
              </a:rPr>
              <a:t>data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things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23998"/>
            <a:ext cx="1010094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MQTT </a:t>
            </a:r>
            <a:r>
              <a:rPr sz="2800" spc="-10" dirty="0">
                <a:latin typeface="Calibri"/>
                <a:cs typeface="Calibri"/>
              </a:rPr>
              <a:t>client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10" dirty="0">
                <a:latin typeface="Calibri"/>
                <a:cs typeface="Calibri"/>
              </a:rPr>
              <a:t>basically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things </a:t>
            </a:r>
            <a:r>
              <a:rPr sz="2800" spc="-15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connected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65" dirty="0">
                <a:latin typeface="Calibri"/>
                <a:cs typeface="Calibri"/>
              </a:rPr>
              <a:t>broker.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MQTT client </a:t>
            </a:r>
            <a:r>
              <a:rPr sz="2800" spc="-5" dirty="0">
                <a:latin typeface="Calibri"/>
                <a:cs typeface="Calibri"/>
              </a:rPr>
              <a:t>is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topics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Other objects: </a:t>
            </a:r>
            <a:r>
              <a:rPr sz="2800" spc="-20" dirty="0">
                <a:latin typeface="Calibri"/>
                <a:cs typeface="Calibri"/>
              </a:rPr>
              <a:t>Store </a:t>
            </a:r>
            <a:r>
              <a:rPr sz="2800" spc="-15" dirty="0">
                <a:latin typeface="Calibri"/>
                <a:cs typeface="Calibri"/>
              </a:rPr>
              <a:t>Last </a:t>
            </a:r>
            <a:r>
              <a:rPr sz="2800" spc="-5" dirty="0">
                <a:latin typeface="Calibri"/>
                <a:cs typeface="Calibri"/>
              </a:rPr>
              <a:t>Will and </a:t>
            </a:r>
            <a:r>
              <a:rPr sz="2800" spc="-45" dirty="0">
                <a:latin typeface="Calibri"/>
                <a:cs typeface="Calibri"/>
              </a:rPr>
              <a:t>Testament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persistent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libri"/>
                <a:cs typeface="Calibri"/>
              </a:rPr>
              <a:t>session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Main </a:t>
            </a:r>
            <a:r>
              <a:rPr sz="2800" spc="-15" dirty="0">
                <a:latin typeface="Calibri"/>
                <a:cs typeface="Calibri"/>
              </a:rPr>
              <a:t>resources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protect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 ability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publish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23998"/>
            <a:ext cx="10208895" cy="4074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order to restrict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client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publish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subscribe only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topics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authorized </a:t>
            </a:r>
            <a:r>
              <a:rPr sz="2800" spc="-30" dirty="0">
                <a:latin typeface="Calibri"/>
                <a:cs typeface="Calibri"/>
              </a:rPr>
              <a:t>to,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necessary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implement </a:t>
            </a:r>
            <a:r>
              <a:rPr sz="2800" spc="-15" dirty="0">
                <a:latin typeface="Calibri"/>
                <a:cs typeface="Calibri"/>
              </a:rPr>
              <a:t>topic </a:t>
            </a:r>
            <a:r>
              <a:rPr sz="2800" spc="-10" dirty="0">
                <a:latin typeface="Calibri"/>
                <a:cs typeface="Calibri"/>
              </a:rPr>
              <a:t>permissions </a:t>
            </a:r>
            <a:r>
              <a:rPr sz="2800" spc="-5" dirty="0">
                <a:latin typeface="Calibri"/>
                <a:cs typeface="Calibri"/>
              </a:rPr>
              <a:t>on the  </a:t>
            </a:r>
            <a:r>
              <a:rPr sz="2800" spc="-30" dirty="0">
                <a:latin typeface="Calibri"/>
                <a:cs typeface="Calibri"/>
              </a:rPr>
              <a:t>broker </a:t>
            </a:r>
            <a:r>
              <a:rPr sz="2800" spc="-10" dirty="0">
                <a:latin typeface="Calibri"/>
                <a:cs typeface="Calibri"/>
              </a:rPr>
              <a:t>side.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permissions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configurable </a:t>
            </a:r>
            <a:r>
              <a:rPr sz="2800" spc="-10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adjustable </a:t>
            </a:r>
            <a:r>
              <a:rPr sz="2800" spc="-10" dirty="0">
                <a:latin typeface="Calibri"/>
                <a:cs typeface="Calibri"/>
              </a:rPr>
              <a:t>during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runtime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65" dirty="0">
                <a:latin typeface="Calibri"/>
                <a:cs typeface="Calibri"/>
              </a:rPr>
              <a:t>broker.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topic permission could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example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Allowed topic </a:t>
            </a:r>
            <a:r>
              <a:rPr sz="2400" spc="-15" dirty="0">
                <a:latin typeface="Calibri"/>
                <a:cs typeface="Calibri"/>
              </a:rPr>
              <a:t>(exact </a:t>
            </a:r>
            <a:r>
              <a:rPr sz="2400" spc="-10" dirty="0">
                <a:latin typeface="Calibri"/>
                <a:cs typeface="Calibri"/>
              </a:rPr>
              <a:t>topic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wild </a:t>
            </a:r>
            <a:r>
              <a:rPr sz="2400" spc="-15" dirty="0">
                <a:latin typeface="Calibri"/>
                <a:cs typeface="Calibri"/>
              </a:rPr>
              <a:t>card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topic)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Allowed operation </a:t>
            </a:r>
            <a:r>
              <a:rPr sz="2400" spc="-5" dirty="0">
                <a:latin typeface="Calibri"/>
                <a:cs typeface="Calibri"/>
              </a:rPr>
              <a:t>(publish, subscribe,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Allowed </a:t>
            </a:r>
            <a:r>
              <a:rPr sz="2400" spc="-5" dirty="0">
                <a:latin typeface="Calibri"/>
                <a:cs typeface="Calibri"/>
              </a:rPr>
              <a:t>quality of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dirty="0">
                <a:latin typeface="Calibri"/>
                <a:cs typeface="Calibri"/>
              </a:rPr>
              <a:t>(0, 1, 2,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all)</a:t>
            </a: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lang="en-NZ" sz="2800" spc="-10" dirty="0">
                <a:latin typeface="Calibri"/>
                <a:cs typeface="Calibri"/>
              </a:rPr>
              <a:t>good </a:t>
            </a:r>
            <a:r>
              <a:rPr sz="2800" spc="-15" dirty="0">
                <a:latin typeface="Calibri"/>
                <a:cs typeface="Calibri"/>
              </a:rPr>
              <a:t>practices</a:t>
            </a:r>
            <a:r>
              <a:rPr lang="en-NZ" sz="2800" spc="-15" dirty="0">
                <a:latin typeface="Calibri"/>
                <a:cs typeface="Calibri"/>
              </a:rPr>
              <a:t> include having topics defined on paths</a:t>
            </a:r>
            <a:r>
              <a:rPr sz="2800" spc="-1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lang="en-NZ" sz="2400" spc="-10" dirty="0" err="1">
                <a:latin typeface="Calibri"/>
                <a:cs typeface="Calibri"/>
              </a:rPr>
              <a:t>gprado</a:t>
            </a:r>
            <a:r>
              <a:rPr sz="2400" spc="-10" dirty="0">
                <a:latin typeface="Calibri"/>
                <a:cs typeface="Calibri"/>
              </a:rPr>
              <a:t>/</a:t>
            </a:r>
            <a:r>
              <a:rPr lang="en-NZ" sz="2400" spc="-10" dirty="0">
                <a:latin typeface="Calibri"/>
                <a:cs typeface="Calibri"/>
              </a:rPr>
              <a:t>Unitec</a:t>
            </a:r>
            <a:r>
              <a:rPr sz="2400" spc="-10" dirty="0">
                <a:latin typeface="Calibri"/>
                <a:cs typeface="Calibri"/>
              </a:rPr>
              <a:t>/</a:t>
            </a:r>
            <a:r>
              <a:rPr lang="en-NZ" sz="2400" spc="-10" dirty="0">
                <a:latin typeface="Calibri"/>
                <a:cs typeface="Calibri"/>
              </a:rPr>
              <a:t>ISCG8052/2020S1/bldg183</a:t>
            </a:r>
            <a:r>
              <a:rPr sz="2400" spc="-10" dirty="0">
                <a:latin typeface="Calibri"/>
                <a:cs typeface="Calibri"/>
              </a:rPr>
              <a:t>/</a:t>
            </a:r>
            <a:r>
              <a:rPr lang="en-NZ" sz="2400" spc="-10" dirty="0">
                <a:latin typeface="Calibri"/>
                <a:cs typeface="Calibri"/>
              </a:rPr>
              <a:t>room2104/temp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609676"/>
            <a:ext cx="4599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60" dirty="0">
                <a:latin typeface="Calibri Light"/>
                <a:cs typeface="Calibri Light"/>
              </a:rPr>
              <a:t>Transport</a:t>
            </a:r>
            <a:r>
              <a:rPr i="1" spc="-110" dirty="0">
                <a:latin typeface="Calibri Light"/>
                <a:cs typeface="Calibri Light"/>
              </a:rPr>
              <a:t> </a:t>
            </a:r>
            <a:r>
              <a:rPr i="1" spc="-35" dirty="0">
                <a:latin typeface="Calibri Light"/>
                <a:cs typeface="Calibri Light"/>
              </a:rPr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90470"/>
            <a:ext cx="10154285" cy="39058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TLS </a:t>
            </a:r>
            <a:r>
              <a:rPr sz="2800" spc="-30" dirty="0">
                <a:latin typeface="Calibri"/>
                <a:cs typeface="Calibri"/>
              </a:rPr>
              <a:t>(Transport </a:t>
            </a:r>
            <a:r>
              <a:rPr sz="2800" spc="-25" dirty="0">
                <a:latin typeface="Calibri"/>
                <a:cs typeface="Calibri"/>
              </a:rPr>
              <a:t>Layer </a:t>
            </a:r>
            <a:r>
              <a:rPr sz="2800" spc="-10" dirty="0">
                <a:latin typeface="Calibri"/>
                <a:cs typeface="Calibri"/>
              </a:rPr>
              <a:t>Security) and SSL </a:t>
            </a:r>
            <a:r>
              <a:rPr sz="2800" spc="-15" dirty="0">
                <a:latin typeface="Calibri"/>
                <a:cs typeface="Calibri"/>
              </a:rPr>
              <a:t>(Secure </a:t>
            </a:r>
            <a:r>
              <a:rPr sz="2800" spc="-20" dirty="0">
                <a:latin typeface="Calibri"/>
                <a:cs typeface="Calibri"/>
              </a:rPr>
              <a:t>Sockets Layer) provide 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secure </a:t>
            </a:r>
            <a:r>
              <a:rPr sz="2800" spc="-10" dirty="0">
                <a:latin typeface="Calibri"/>
                <a:cs typeface="Calibri"/>
              </a:rPr>
              <a:t>communication </a:t>
            </a:r>
            <a:r>
              <a:rPr sz="2800" spc="-5" dirty="0">
                <a:latin typeface="Calibri"/>
                <a:cs typeface="Calibri"/>
              </a:rPr>
              <a:t>channel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client and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241300" marR="788035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TLS and SSL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cryptographic </a:t>
            </a:r>
            <a:r>
              <a:rPr sz="2800" spc="-20" dirty="0">
                <a:latin typeface="Calibri"/>
                <a:cs typeface="Calibri"/>
              </a:rPr>
              <a:t>protocols </a:t>
            </a:r>
            <a:r>
              <a:rPr sz="2800" spc="-5" dirty="0">
                <a:latin typeface="Calibri"/>
                <a:cs typeface="Calibri"/>
              </a:rPr>
              <a:t>which use a </a:t>
            </a:r>
            <a:r>
              <a:rPr sz="2800" spc="-20" dirty="0">
                <a:latin typeface="Calibri"/>
                <a:cs typeface="Calibri"/>
              </a:rPr>
              <a:t>handshake  </a:t>
            </a:r>
            <a:r>
              <a:rPr sz="2800" spc="-5" dirty="0">
                <a:latin typeface="Calibri"/>
                <a:cs typeface="Calibri"/>
              </a:rPr>
              <a:t>mechanism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negotiate various </a:t>
            </a:r>
            <a:r>
              <a:rPr sz="2800" spc="-25" dirty="0">
                <a:latin typeface="Calibri"/>
                <a:cs typeface="Calibri"/>
              </a:rPr>
              <a:t>parameters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secure  </a:t>
            </a:r>
            <a:r>
              <a:rPr sz="2800" spc="-10" dirty="0">
                <a:latin typeface="Calibri"/>
                <a:cs typeface="Calibri"/>
              </a:rPr>
              <a:t>connection between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client and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241300" marR="654050" indent="-228600">
              <a:lnSpc>
                <a:spcPct val="80000"/>
              </a:lnSpc>
              <a:spcBef>
                <a:spcPts val="10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handshake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completed,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encrypted </a:t>
            </a:r>
            <a:r>
              <a:rPr sz="2800" spc="-15" dirty="0">
                <a:latin typeface="Calibri"/>
                <a:cs typeface="Calibri"/>
              </a:rPr>
              <a:t>communication  </a:t>
            </a:r>
            <a:r>
              <a:rPr sz="2800" spc="-10" dirty="0">
                <a:latin typeface="Calibri"/>
                <a:cs typeface="Calibri"/>
              </a:rPr>
              <a:t>between client and server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established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30" dirty="0">
                <a:latin typeface="Calibri"/>
                <a:cs typeface="Calibri"/>
              </a:rPr>
              <a:t>attacker </a:t>
            </a:r>
            <a:r>
              <a:rPr sz="2800" spc="-15" dirty="0">
                <a:latin typeface="Calibri"/>
                <a:cs typeface="Calibri"/>
              </a:rPr>
              <a:t>can  </a:t>
            </a:r>
            <a:r>
              <a:rPr sz="2800" spc="-20" dirty="0">
                <a:latin typeface="Calibri"/>
                <a:cs typeface="Calibri"/>
              </a:rPr>
              <a:t>eavesdrop </a:t>
            </a:r>
            <a:r>
              <a:rPr sz="2800" spc="-25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part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communication.</a:t>
            </a:r>
            <a:endParaRPr sz="2800">
              <a:latin typeface="Calibri"/>
              <a:cs typeface="Calibri"/>
            </a:endParaRPr>
          </a:p>
          <a:p>
            <a:pPr marL="241300" marR="889635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Servers </a:t>
            </a:r>
            <a:r>
              <a:rPr sz="2800" spc="-20" dirty="0">
                <a:latin typeface="Calibri"/>
                <a:cs typeface="Calibri"/>
              </a:rPr>
              <a:t>provide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i="1" spc="-5" dirty="0">
                <a:latin typeface="Calibri"/>
                <a:cs typeface="Calibri"/>
              </a:rPr>
              <a:t>X509 </a:t>
            </a:r>
            <a:r>
              <a:rPr sz="2800" b="1" i="1" spc="-15" dirty="0">
                <a:latin typeface="Calibri"/>
                <a:cs typeface="Calibri"/>
              </a:rPr>
              <a:t>certificate</a:t>
            </a:r>
            <a:r>
              <a:rPr sz="2800" spc="-1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typically issued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trusted  </a:t>
            </a:r>
            <a:r>
              <a:rPr sz="2800" spc="-30" dirty="0">
                <a:latin typeface="Calibri"/>
                <a:cs typeface="Calibri"/>
              </a:rPr>
              <a:t>authority,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clients use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verify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identity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6082" y="609676"/>
            <a:ext cx="3260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MQTT </a:t>
            </a:r>
            <a:r>
              <a:rPr dirty="0"/>
              <a:t>and</a:t>
            </a:r>
            <a:r>
              <a:rPr spc="-60" dirty="0"/>
              <a:t> </a:t>
            </a:r>
            <a:r>
              <a:rPr spc="-5" dirty="0"/>
              <a:t>TLS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23998"/>
            <a:ext cx="10340340" cy="40373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MQTT relies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25" dirty="0">
                <a:latin typeface="Calibri"/>
                <a:cs typeface="Calibri"/>
              </a:rPr>
              <a:t>TCP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transport </a:t>
            </a:r>
            <a:r>
              <a:rPr sz="2800" spc="-20" dirty="0">
                <a:latin typeface="Calibri"/>
                <a:cs typeface="Calibri"/>
              </a:rPr>
              <a:t>protocol, </a:t>
            </a:r>
            <a:r>
              <a:rPr sz="2800" spc="-5" dirty="0">
                <a:latin typeface="Calibri"/>
                <a:cs typeface="Calibri"/>
              </a:rPr>
              <a:t>which means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20" dirty="0">
                <a:latin typeface="Calibri"/>
                <a:cs typeface="Calibri"/>
              </a:rPr>
              <a:t>default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connection does not use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encrypted communication. </a:t>
            </a: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encrypt  the </a:t>
            </a:r>
            <a:r>
              <a:rPr sz="2800" spc="-10" dirty="0">
                <a:latin typeface="Calibri"/>
                <a:cs typeface="Calibri"/>
              </a:rPr>
              <a:t>whole MQTT </a:t>
            </a:r>
            <a:r>
              <a:rPr sz="2800" spc="-15" dirty="0">
                <a:latin typeface="Calibri"/>
                <a:cs typeface="Calibri"/>
              </a:rPr>
              <a:t>communication, most many </a:t>
            </a:r>
            <a:r>
              <a:rPr sz="2800" spc="-10" dirty="0">
                <a:latin typeface="Calibri"/>
                <a:cs typeface="Calibri"/>
              </a:rPr>
              <a:t>MQTT </a:t>
            </a:r>
            <a:r>
              <a:rPr sz="2800" spc="-35" dirty="0">
                <a:latin typeface="Calibri"/>
                <a:cs typeface="Calibri"/>
              </a:rPr>
              <a:t>brokers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30" dirty="0">
                <a:latin typeface="Calibri"/>
                <a:cs typeface="Calibri"/>
              </a:rPr>
              <a:t>like  </a:t>
            </a:r>
            <a:r>
              <a:rPr sz="2800" spc="-10" dirty="0">
                <a:latin typeface="Calibri"/>
                <a:cs typeface="Calibri"/>
              </a:rPr>
              <a:t>HiveMQ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allow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use TLS </a:t>
            </a:r>
            <a:r>
              <a:rPr sz="2800" spc="-15" dirty="0">
                <a:latin typeface="Calibri"/>
                <a:cs typeface="Calibri"/>
              </a:rPr>
              <a:t>instead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plain </a:t>
            </a:r>
            <a:r>
              <a:rPr sz="2800" spc="-110" dirty="0">
                <a:latin typeface="Calibri"/>
                <a:cs typeface="Calibri"/>
              </a:rPr>
              <a:t>TCP.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you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username and </a:t>
            </a:r>
            <a:r>
              <a:rPr sz="2800" spc="-15" dirty="0">
                <a:latin typeface="Calibri"/>
                <a:cs typeface="Calibri"/>
              </a:rPr>
              <a:t>password </a:t>
            </a:r>
            <a:r>
              <a:rPr sz="2800" spc="-10" dirty="0">
                <a:latin typeface="Calibri"/>
                <a:cs typeface="Calibri"/>
              </a:rPr>
              <a:t>fields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MQTT CONNECT </a:t>
            </a:r>
            <a:r>
              <a:rPr sz="2800" spc="-20" dirty="0">
                <a:latin typeface="Calibri"/>
                <a:cs typeface="Calibri"/>
              </a:rPr>
              <a:t>packet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10" dirty="0">
                <a:latin typeface="Calibri"/>
                <a:cs typeface="Calibri"/>
              </a:rPr>
              <a:t>authentication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authorization </a:t>
            </a:r>
            <a:r>
              <a:rPr sz="2800" spc="-5" dirty="0">
                <a:latin typeface="Calibri"/>
                <a:cs typeface="Calibri"/>
              </a:rPr>
              <a:t>mechanisms,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20" dirty="0">
                <a:latin typeface="Calibri"/>
                <a:cs typeface="Calibri"/>
              </a:rPr>
              <a:t>strongly  </a:t>
            </a:r>
            <a:r>
              <a:rPr sz="2800" spc="-10" dirty="0">
                <a:latin typeface="Calibri"/>
                <a:cs typeface="Calibri"/>
              </a:rPr>
              <a:t>consider using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TLS.</a:t>
            </a:r>
            <a:endParaRPr sz="2800">
              <a:latin typeface="Calibri"/>
              <a:cs typeface="Calibri"/>
            </a:endParaRPr>
          </a:p>
          <a:p>
            <a:pPr marL="241300" marR="1123315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Port </a:t>
            </a:r>
            <a:r>
              <a:rPr sz="2800" spc="-5" dirty="0">
                <a:latin typeface="Calibri"/>
                <a:cs typeface="Calibri"/>
              </a:rPr>
              <a:t>8883 is </a:t>
            </a:r>
            <a:r>
              <a:rPr sz="2800" spc="-25" dirty="0">
                <a:latin typeface="Calibri"/>
                <a:cs typeface="Calibri"/>
              </a:rPr>
              <a:t>standardized 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secured MQTT </a:t>
            </a:r>
            <a:r>
              <a:rPr sz="2800" spc="-10" dirty="0">
                <a:latin typeface="Calibri"/>
                <a:cs typeface="Calibri"/>
              </a:rPr>
              <a:t>connection. The  </a:t>
            </a:r>
            <a:r>
              <a:rPr sz="2800" spc="-25" dirty="0">
                <a:latin typeface="Calibri"/>
                <a:cs typeface="Calibri"/>
              </a:rPr>
              <a:t>standardized </a:t>
            </a:r>
            <a:r>
              <a:rPr sz="2800" spc="-5" dirty="0">
                <a:latin typeface="Calibri"/>
                <a:cs typeface="Calibri"/>
              </a:rPr>
              <a:t>name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IANA is </a:t>
            </a:r>
            <a:r>
              <a:rPr sz="2800" b="1" i="1" spc="-5" dirty="0">
                <a:latin typeface="Calibri"/>
                <a:cs typeface="Calibri"/>
              </a:rPr>
              <a:t>“secure-mqtt”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port </a:t>
            </a:r>
            <a:r>
              <a:rPr sz="2800" spc="-5" dirty="0">
                <a:latin typeface="Calibri"/>
                <a:cs typeface="Calibri"/>
              </a:rPr>
              <a:t>8883 is  </a:t>
            </a:r>
            <a:r>
              <a:rPr sz="2800" spc="-20" dirty="0">
                <a:latin typeface="Calibri"/>
                <a:cs typeface="Calibri"/>
              </a:rPr>
              <a:t>exclusively </a:t>
            </a:r>
            <a:r>
              <a:rPr sz="2800" spc="-10" dirty="0">
                <a:latin typeface="Calibri"/>
                <a:cs typeface="Calibri"/>
              </a:rPr>
              <a:t>reserved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MQTT over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TLS.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4539437"/>
            <a:ext cx="4829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0521B"/>
                </a:solidFill>
                <a:latin typeface="Calibri"/>
                <a:cs typeface="Calibri"/>
              </a:rPr>
              <a:t>MQTT </a:t>
            </a:r>
            <a:r>
              <a:rPr sz="3600" spc="-20" dirty="0">
                <a:solidFill>
                  <a:srgbClr val="30521B"/>
                </a:solidFill>
                <a:latin typeface="Calibri"/>
                <a:cs typeface="Calibri"/>
              </a:rPr>
              <a:t>Payload</a:t>
            </a:r>
            <a:r>
              <a:rPr sz="3600" spc="-110" dirty="0">
                <a:solidFill>
                  <a:srgbClr val="30521B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0521B"/>
                </a:solidFill>
                <a:latin typeface="Calibri"/>
                <a:cs typeface="Calibri"/>
              </a:rPr>
              <a:t>encryption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398" y="609676"/>
            <a:ext cx="5822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MQTT </a:t>
            </a:r>
            <a:r>
              <a:rPr spc="-25" dirty="0"/>
              <a:t>Payload </a:t>
            </a:r>
            <a:r>
              <a:rPr spc="-5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23998"/>
            <a:ext cx="10268585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6609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MQTT </a:t>
            </a:r>
            <a:r>
              <a:rPr sz="2800" spc="-25" dirty="0">
                <a:latin typeface="Calibri"/>
                <a:cs typeface="Calibri"/>
              </a:rPr>
              <a:t>Payload </a:t>
            </a:r>
            <a:r>
              <a:rPr sz="2800" spc="-5" dirty="0">
                <a:latin typeface="Calibri"/>
                <a:cs typeface="Calibri"/>
              </a:rPr>
              <a:t>encryption is the encryption of </a:t>
            </a:r>
            <a:r>
              <a:rPr sz="2800" spc="-10" dirty="0">
                <a:latin typeface="Calibri"/>
                <a:cs typeface="Calibri"/>
              </a:rPr>
              <a:t>application specific 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(typically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MQTT </a:t>
            </a:r>
            <a:r>
              <a:rPr sz="2800" spc="-5" dirty="0">
                <a:latin typeface="Calibri"/>
                <a:cs typeface="Calibri"/>
              </a:rPr>
              <a:t>PUBLISH </a:t>
            </a:r>
            <a:r>
              <a:rPr sz="2800" spc="-20" dirty="0">
                <a:latin typeface="Calibri"/>
                <a:cs typeface="Calibri"/>
              </a:rPr>
              <a:t>packet </a:t>
            </a:r>
            <a:r>
              <a:rPr sz="2800" spc="-15" dirty="0">
                <a:latin typeface="Calibri"/>
                <a:cs typeface="Calibri"/>
              </a:rPr>
              <a:t>payload </a:t>
            </a:r>
            <a:r>
              <a:rPr sz="2800" spc="-5" dirty="0">
                <a:latin typeface="Calibri"/>
                <a:cs typeface="Calibri"/>
              </a:rPr>
              <a:t>or the </a:t>
            </a:r>
            <a:r>
              <a:rPr sz="2800" spc="-15" dirty="0">
                <a:latin typeface="Calibri"/>
                <a:cs typeface="Calibri"/>
              </a:rPr>
              <a:t>CONNECT  </a:t>
            </a:r>
            <a:r>
              <a:rPr sz="2800" spc="-55" dirty="0">
                <a:latin typeface="Calibri"/>
                <a:cs typeface="Calibri"/>
              </a:rPr>
              <a:t>LWT </a:t>
            </a:r>
            <a:r>
              <a:rPr sz="2800" spc="-15" dirty="0">
                <a:latin typeface="Calibri"/>
                <a:cs typeface="Calibri"/>
              </a:rPr>
              <a:t>payload </a:t>
            </a:r>
            <a:r>
              <a:rPr sz="2800" spc="-5" dirty="0">
                <a:latin typeface="Calibri"/>
                <a:cs typeface="Calibri"/>
              </a:rPr>
              <a:t>) on the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approach allows </a:t>
            </a:r>
            <a:r>
              <a:rPr sz="2800" spc="-10" dirty="0">
                <a:latin typeface="Calibri"/>
                <a:cs typeface="Calibri"/>
              </a:rPr>
              <a:t>End-to-End </a:t>
            </a:r>
            <a:r>
              <a:rPr sz="2800" spc="-5" dirty="0">
                <a:latin typeface="Calibri"/>
                <a:cs typeface="Calibri"/>
              </a:rPr>
              <a:t>encryption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even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untrusted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environments.</a:t>
            </a:r>
            <a:endParaRPr sz="2800">
              <a:latin typeface="Calibri"/>
              <a:cs typeface="Calibri"/>
            </a:endParaRPr>
          </a:p>
          <a:p>
            <a:pPr marL="241300" marR="54610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While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spc="-20" dirty="0">
                <a:latin typeface="Calibri"/>
                <a:cs typeface="Calibri"/>
              </a:rPr>
              <a:t>metadata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MQTT </a:t>
            </a:r>
            <a:r>
              <a:rPr sz="2800" spc="-60" dirty="0">
                <a:latin typeface="Calibri"/>
                <a:cs typeface="Calibri"/>
              </a:rPr>
              <a:t>Topic </a:t>
            </a:r>
            <a:r>
              <a:rPr sz="2800" spc="-35" dirty="0">
                <a:latin typeface="Calibri"/>
                <a:cs typeface="Calibri"/>
              </a:rPr>
              <a:t>stays </a:t>
            </a:r>
            <a:r>
              <a:rPr sz="2800" spc="-15" dirty="0">
                <a:latin typeface="Calibri"/>
                <a:cs typeface="Calibri"/>
              </a:rPr>
              <a:t>intact,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payload </a:t>
            </a:r>
            <a:r>
              <a:rPr sz="2800" spc="-5" dirty="0">
                <a:latin typeface="Calibri"/>
                <a:cs typeface="Calibri"/>
              </a:rPr>
              <a:t>of the message </a:t>
            </a:r>
            <a:r>
              <a:rPr sz="2800" spc="-10" dirty="0">
                <a:latin typeface="Calibri"/>
                <a:cs typeface="Calibri"/>
              </a:rPr>
              <a:t>gets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encrypted.</a:t>
            </a:r>
            <a:endParaRPr sz="2800">
              <a:latin typeface="Calibri"/>
              <a:cs typeface="Calibri"/>
            </a:endParaRPr>
          </a:p>
          <a:p>
            <a:pPr marL="241300" marR="173355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This type </a:t>
            </a:r>
            <a:r>
              <a:rPr sz="2800" spc="-5" dirty="0">
                <a:latin typeface="Calibri"/>
                <a:cs typeface="Calibri"/>
              </a:rPr>
              <a:t>of encryption is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15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b="1" spc="-15" dirty="0">
                <a:latin typeface="Calibri"/>
                <a:cs typeface="Calibri"/>
              </a:rPr>
              <a:t>MQTT </a:t>
            </a:r>
            <a:r>
              <a:rPr sz="2800" b="1" spc="-5" dirty="0">
                <a:latin typeface="Calibri"/>
                <a:cs typeface="Calibri"/>
              </a:rPr>
              <a:t>specification </a:t>
            </a:r>
            <a:r>
              <a:rPr sz="2800" spc="-10" dirty="0">
                <a:latin typeface="Calibri"/>
                <a:cs typeface="Calibri"/>
              </a:rPr>
              <a:t>and 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completely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23998"/>
            <a:ext cx="1029906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Payload </a:t>
            </a:r>
            <a:r>
              <a:rPr sz="2800" spc="-5" dirty="0">
                <a:latin typeface="Calibri"/>
                <a:cs typeface="Calibri"/>
              </a:rPr>
              <a:t>encryption is, in </a:t>
            </a:r>
            <a:r>
              <a:rPr sz="2800" spc="-15" dirty="0">
                <a:latin typeface="Calibri"/>
                <a:cs typeface="Calibri"/>
              </a:rPr>
              <a:t>general, </a:t>
            </a:r>
            <a:r>
              <a:rPr sz="2800" spc="-10" dirty="0">
                <a:latin typeface="Calibri"/>
                <a:cs typeface="Calibri"/>
              </a:rPr>
              <a:t>only applied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MQTT </a:t>
            </a:r>
            <a:r>
              <a:rPr sz="2800" spc="-5" dirty="0">
                <a:latin typeface="Calibri"/>
                <a:cs typeface="Calibri"/>
              </a:rPr>
              <a:t>PUBLISH  </a:t>
            </a:r>
            <a:r>
              <a:rPr sz="2800" spc="-15" dirty="0">
                <a:latin typeface="Calibri"/>
                <a:cs typeface="Calibri"/>
              </a:rPr>
              <a:t>packets.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custom </a:t>
            </a:r>
            <a:r>
              <a:rPr sz="2800" spc="-30" dirty="0">
                <a:latin typeface="Calibri"/>
                <a:cs typeface="Calibri"/>
              </a:rPr>
              <a:t>broker </a:t>
            </a:r>
            <a:r>
              <a:rPr sz="2800" spc="-10" dirty="0">
                <a:latin typeface="Calibri"/>
                <a:cs typeface="Calibri"/>
              </a:rPr>
              <a:t>plugin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10" dirty="0">
                <a:latin typeface="Calibri"/>
                <a:cs typeface="Calibri"/>
              </a:rPr>
              <a:t>decrypt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encrypted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30" dirty="0">
                <a:latin typeface="Calibri"/>
                <a:cs typeface="Calibri"/>
              </a:rPr>
              <a:t>broker </a:t>
            </a:r>
            <a:r>
              <a:rPr sz="2800" spc="-10" dirty="0">
                <a:latin typeface="Calibri"/>
                <a:cs typeface="Calibri"/>
              </a:rPr>
              <a:t>side.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you may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encrypt: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PUBLISH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topics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CONNECT </a:t>
            </a:r>
            <a:r>
              <a:rPr sz="2800" spc="-10" dirty="0">
                <a:latin typeface="Calibri"/>
                <a:cs typeface="Calibri"/>
              </a:rPr>
              <a:t>username </a:t>
            </a:r>
            <a:r>
              <a:rPr sz="2800" spc="-5" dirty="0">
                <a:latin typeface="Calibri"/>
                <a:cs typeface="Calibri"/>
              </a:rPr>
              <a:t>/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SUBSCRIBE topics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UNSUBSCRIBE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topics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23998"/>
            <a:ext cx="10063480" cy="2529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10" dirty="0">
                <a:latin typeface="Calibri"/>
                <a:cs typeface="Calibri"/>
              </a:rPr>
              <a:t>kinds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 meant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public  and should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Basics of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Confidentiallity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Integrity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Availability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743" y="294773"/>
            <a:ext cx="641248" cy="1085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62755" y="2043683"/>
            <a:ext cx="4666488" cy="277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4373" y="609676"/>
            <a:ext cx="4685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DFF0D2"/>
                </a:solidFill>
                <a:latin typeface="Calibri Light"/>
                <a:cs typeface="Calibri Light"/>
              </a:rPr>
              <a:t>Encryption</a:t>
            </a:r>
            <a:r>
              <a:rPr sz="4400" b="0" spc="-65" dirty="0">
                <a:solidFill>
                  <a:srgbClr val="DFF0D2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DFF0D2"/>
                </a:solidFill>
                <a:latin typeface="Calibri Light"/>
                <a:cs typeface="Calibri Light"/>
              </a:rPr>
              <a:t>scenarios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023998"/>
            <a:ext cx="4105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End-to-End </a:t>
            </a:r>
            <a:r>
              <a:rPr sz="2800" spc="-5" dirty="0">
                <a:latin typeface="Calibri"/>
                <a:cs typeface="Calibri"/>
              </a:rPr>
              <a:t>(E2E)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encryption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4311" y="2981702"/>
            <a:ext cx="5925659" cy="222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23998"/>
            <a:ext cx="2553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Client-to-Broker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1251" y="2981702"/>
            <a:ext cx="4467225" cy="222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Encryption</a:t>
            </a:r>
            <a:r>
              <a:rPr spc="-65" dirty="0"/>
              <a:t> </a:t>
            </a:r>
            <a:r>
              <a:rPr spc="-5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38045"/>
            <a:ext cx="8312784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Asymmetric </a:t>
            </a:r>
            <a:r>
              <a:rPr sz="2800" spc="-5" dirty="0">
                <a:latin typeface="Calibri"/>
                <a:cs typeface="Calibri"/>
              </a:rPr>
              <a:t>encryption </a:t>
            </a:r>
            <a:r>
              <a:rPr sz="2800" spc="-10" dirty="0">
                <a:latin typeface="Calibri"/>
                <a:cs typeface="Calibri"/>
              </a:rPr>
              <a:t>(Public </a:t>
            </a:r>
            <a:r>
              <a:rPr sz="2800" spc="-5" dirty="0">
                <a:latin typeface="Calibri"/>
                <a:cs typeface="Calibri"/>
              </a:rPr>
              <a:t>/ </a:t>
            </a:r>
            <a:r>
              <a:rPr sz="2800" spc="-20" dirty="0">
                <a:latin typeface="Calibri"/>
                <a:cs typeface="Calibri"/>
              </a:rPr>
              <a:t>Private </a:t>
            </a:r>
            <a:r>
              <a:rPr sz="2800" spc="-30" dirty="0">
                <a:latin typeface="Calibri"/>
                <a:cs typeface="Calibri"/>
              </a:rPr>
              <a:t>Key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encryption)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Symmetric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encryption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465" y="609676"/>
            <a:ext cx="1684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23998"/>
            <a:ext cx="82810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MQTT Mosquitto </a:t>
            </a:r>
            <a:r>
              <a:rPr sz="2800" b="1" spc="-25" dirty="0">
                <a:latin typeface="Calibri"/>
                <a:cs typeface="Calibri"/>
              </a:rPr>
              <a:t>broker </a:t>
            </a:r>
            <a:r>
              <a:rPr sz="2800" b="1" spc="-10" dirty="0">
                <a:latin typeface="Calibri"/>
                <a:cs typeface="Calibri"/>
              </a:rPr>
              <a:t>with </a:t>
            </a:r>
            <a:r>
              <a:rPr sz="2800" b="1" spc="-5" dirty="0">
                <a:latin typeface="Calibri"/>
                <a:cs typeface="Calibri"/>
              </a:rPr>
              <a:t>SSL/TLS </a:t>
            </a:r>
            <a:r>
              <a:rPr sz="2800" b="1" spc="-10" dirty="0">
                <a:latin typeface="Calibri"/>
                <a:cs typeface="Calibri"/>
              </a:rPr>
              <a:t>transport</a:t>
            </a:r>
            <a:r>
              <a:rPr sz="2800" b="1" spc="204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security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23998"/>
            <a:ext cx="8939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http://www.hivemq.com/blog/mqtt-security-fundamentals/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436" y="609676"/>
            <a:ext cx="6725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Approach </a:t>
            </a:r>
            <a:r>
              <a:rPr spc="-20" dirty="0"/>
              <a:t>to </a:t>
            </a:r>
            <a:r>
              <a:rPr dirty="0"/>
              <a:t>security in</a:t>
            </a:r>
            <a:r>
              <a:rPr spc="-20" dirty="0"/>
              <a:t> </a:t>
            </a:r>
            <a:r>
              <a:rPr spc="-15" dirty="0"/>
              <a:t>MQTT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38045"/>
            <a:ext cx="9060815" cy="40176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Security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MQTT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divided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layers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As in </a:t>
            </a:r>
            <a:r>
              <a:rPr sz="2800" spc="-10" dirty="0">
                <a:latin typeface="Calibri"/>
                <a:cs typeface="Calibri"/>
              </a:rPr>
              <a:t>every communication </a:t>
            </a:r>
            <a:r>
              <a:rPr sz="2800" spc="-20" dirty="0">
                <a:latin typeface="Calibri"/>
                <a:cs typeface="Calibri"/>
              </a:rPr>
              <a:t>protocol, </a:t>
            </a:r>
            <a:r>
              <a:rPr sz="2800" spc="-15" dirty="0">
                <a:latin typeface="Calibri"/>
                <a:cs typeface="Calibri"/>
              </a:rPr>
              <a:t>state-of-the-art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standards are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big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picture: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Transport</a:t>
            </a:r>
            <a:r>
              <a:rPr sz="2400" spc="-10" dirty="0">
                <a:latin typeface="Calibri"/>
                <a:cs typeface="Calibri"/>
              </a:rPr>
              <a:t> level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 dirty="0">
              <a:latin typeface="Calibri"/>
              <a:cs typeface="Calibri"/>
            </a:endParaRPr>
          </a:p>
          <a:p>
            <a:pPr marL="241300" marR="431800" indent="-228600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 lot of </a:t>
            </a:r>
            <a:r>
              <a:rPr sz="2800" spc="-10" dirty="0">
                <a:latin typeface="Calibri"/>
                <a:cs typeface="Calibri"/>
              </a:rPr>
              <a:t>options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20" dirty="0">
                <a:latin typeface="Calibri"/>
                <a:cs typeface="Calibri"/>
              </a:rPr>
              <a:t>protocol to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secure 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0136" y="609676"/>
            <a:ext cx="6955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Transport </a:t>
            </a:r>
            <a:r>
              <a:rPr dirty="0"/>
              <a:t>and </a:t>
            </a:r>
            <a:r>
              <a:rPr spc="-10" dirty="0"/>
              <a:t>application</a:t>
            </a:r>
            <a:r>
              <a:rPr dirty="0"/>
              <a:t> </a:t>
            </a:r>
            <a:r>
              <a:rPr spc="-2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38045"/>
            <a:ext cx="10324465" cy="36372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MQTT </a:t>
            </a:r>
            <a:r>
              <a:rPr sz="2800" spc="-10" dirty="0">
                <a:latin typeface="Calibri"/>
                <a:cs typeface="Calibri"/>
              </a:rPr>
              <a:t>Authentication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username and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CONNECT </a:t>
            </a:r>
            <a:r>
              <a:rPr sz="2800" spc="-20" dirty="0">
                <a:latin typeface="Calibri"/>
                <a:cs typeface="Calibri"/>
              </a:rPr>
              <a:t>frame </a:t>
            </a:r>
            <a:r>
              <a:rPr sz="2800" spc="-5" dirty="0">
                <a:latin typeface="Calibri"/>
                <a:cs typeface="Calibri"/>
              </a:rPr>
              <a:t>message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10" dirty="0">
                <a:latin typeface="Calibri"/>
                <a:cs typeface="Calibri"/>
              </a:rPr>
              <a:t>username and </a:t>
            </a:r>
            <a:r>
              <a:rPr sz="2800" spc="-15" dirty="0">
                <a:latin typeface="Calibri"/>
                <a:cs typeface="Calibri"/>
              </a:rPr>
              <a:t>password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(The </a:t>
            </a:r>
            <a:r>
              <a:rPr sz="2800" spc="-20" dirty="0">
                <a:latin typeface="Calibri"/>
                <a:cs typeface="Calibri"/>
              </a:rPr>
              <a:t>protocol </a:t>
            </a:r>
            <a:r>
              <a:rPr sz="2800" spc="-10" dirty="0">
                <a:latin typeface="Calibri"/>
                <a:cs typeface="Calibri"/>
              </a:rPr>
              <a:t>itself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0" dirty="0">
                <a:latin typeface="Calibri"/>
                <a:cs typeface="Calibri"/>
              </a:rPr>
              <a:t>Authentication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Password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up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65535 </a:t>
            </a:r>
            <a:r>
              <a:rPr sz="2800" spc="-15" dirty="0">
                <a:latin typeface="Calibri"/>
                <a:cs typeface="Calibri"/>
              </a:rPr>
              <a:t>chars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7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No </a:t>
            </a:r>
            <a:r>
              <a:rPr sz="2400" spc="-45" dirty="0">
                <a:latin typeface="Calibri"/>
                <a:cs typeface="Calibri"/>
              </a:rPr>
              <a:t>user,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password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45" dirty="0">
                <a:latin typeface="Calibri"/>
                <a:cs typeface="Calibri"/>
              </a:rPr>
              <a:t>User,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password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User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password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4539437"/>
            <a:ext cx="2792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0521B"/>
                </a:solidFill>
                <a:latin typeface="Calibri"/>
                <a:cs typeface="Calibri"/>
              </a:rPr>
              <a:t>Authentication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743" y="294773"/>
            <a:ext cx="641248" cy="1085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5188" y="1860804"/>
            <a:ext cx="4668012" cy="293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3196970"/>
          <a:ext cx="10515600" cy="1704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Accepted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Connection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Refused,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bad user name or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password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Connection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Refused,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authorized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6939" y="2023998"/>
            <a:ext cx="100450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Built in </a:t>
            </a:r>
            <a:r>
              <a:rPr sz="2800" spc="-10" dirty="0">
                <a:latin typeface="Calibri"/>
                <a:cs typeface="Calibri"/>
              </a:rPr>
              <a:t>authentication </a:t>
            </a:r>
            <a:r>
              <a:rPr sz="2800" spc="-5" dirty="0">
                <a:latin typeface="Calibri"/>
                <a:cs typeface="Calibri"/>
              </a:rPr>
              <a:t>mechanism will </a:t>
            </a: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next </a:t>
            </a:r>
            <a:r>
              <a:rPr sz="2800" spc="-15" dirty="0">
                <a:latin typeface="Calibri"/>
                <a:cs typeface="Calibri"/>
              </a:rPr>
              <a:t>return  </a:t>
            </a:r>
            <a:r>
              <a:rPr sz="2800" spc="-10" dirty="0">
                <a:latin typeface="Calibri"/>
                <a:cs typeface="Calibri"/>
              </a:rPr>
              <a:t>codes: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743" y="294773"/>
            <a:ext cx="641248" cy="1085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3476" y="1839467"/>
            <a:ext cx="4668012" cy="2770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38045"/>
            <a:ext cx="10156825" cy="2328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BUT…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setting </a:t>
            </a:r>
            <a:r>
              <a:rPr sz="2800" spc="-10" dirty="0">
                <a:latin typeface="Calibri"/>
                <a:cs typeface="Calibri"/>
              </a:rPr>
              <a:t>username and </a:t>
            </a:r>
            <a:r>
              <a:rPr sz="2800" spc="-15" dirty="0">
                <a:latin typeface="Calibri"/>
                <a:cs typeface="Calibri"/>
              </a:rPr>
              <a:t>password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client,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sent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broker </a:t>
            </a:r>
            <a:r>
              <a:rPr sz="2800" spc="-5" dirty="0">
                <a:latin typeface="Calibri"/>
                <a:cs typeface="Calibri"/>
              </a:rPr>
              <a:t>in clear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text</a:t>
            </a:r>
            <a:endParaRPr sz="2800">
              <a:latin typeface="Calibri"/>
              <a:cs typeface="Calibri"/>
            </a:endParaRPr>
          </a:p>
          <a:p>
            <a:pPr marL="241300" marR="38989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So, </a:t>
            </a:r>
            <a:r>
              <a:rPr sz="2800" spc="-10" dirty="0">
                <a:latin typeface="Calibri"/>
                <a:cs typeface="Calibri"/>
              </a:rPr>
              <a:t>the only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20" dirty="0">
                <a:latin typeface="Calibri"/>
                <a:cs typeface="Calibri"/>
              </a:rPr>
              <a:t>to guarantee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completely secure transmission </a:t>
            </a:r>
            <a:r>
              <a:rPr sz="2800" spc="-10" dirty="0">
                <a:latin typeface="Calibri"/>
                <a:cs typeface="Calibri"/>
              </a:rPr>
              <a:t>of  username and </a:t>
            </a:r>
            <a:r>
              <a:rPr sz="2800" spc="-15" dirty="0">
                <a:latin typeface="Calibri"/>
                <a:cs typeface="Calibri"/>
              </a:rPr>
              <a:t>password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15" dirty="0">
                <a:latin typeface="Calibri"/>
                <a:cs typeface="Calibri"/>
              </a:rPr>
              <a:t>transport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encryption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7A0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826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MQTT security</vt:lpstr>
      <vt:lpstr>PowerPoint Presentation</vt:lpstr>
      <vt:lpstr>Approach to security in MQTT</vt:lpstr>
      <vt:lpstr>Transport and application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Authentication mechanisms</vt:lpstr>
      <vt:lpstr>PowerPoint Presentation</vt:lpstr>
      <vt:lpstr>Authorization</vt:lpstr>
      <vt:lpstr>PowerPoint Presentation</vt:lpstr>
      <vt:lpstr>PowerPoint Presentation</vt:lpstr>
      <vt:lpstr>Transport Encryption</vt:lpstr>
      <vt:lpstr>MQTT and TLS</vt:lpstr>
      <vt:lpstr>PowerPoint Presentation</vt:lpstr>
      <vt:lpstr>MQTT Payload encryption</vt:lpstr>
      <vt:lpstr>PowerPoint Presentation</vt:lpstr>
      <vt:lpstr>PowerPoint Presentation</vt:lpstr>
      <vt:lpstr>PowerPoint Presentation</vt:lpstr>
      <vt:lpstr>PowerPoint Presentation</vt:lpstr>
      <vt:lpstr>Encryption mechanisms</vt:lpstr>
      <vt:lpstr>Activity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Guillermo Ramirez Prado</dc:creator>
  <cp:lastModifiedBy>Guillermo Ramirez Prado</cp:lastModifiedBy>
  <cp:revision>7</cp:revision>
  <dcterms:created xsi:type="dcterms:W3CDTF">2019-04-26T23:24:32Z</dcterms:created>
  <dcterms:modified xsi:type="dcterms:W3CDTF">2024-04-12T23:42:56Z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2019-04-26T00:00:00Z</vt:filetime>
  </property>
</Properties>
</file>