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33"/>
  </p:notesMasterIdLst>
  <p:sldIdLst>
    <p:sldId id="256" r:id="rId5"/>
    <p:sldId id="316" r:id="rId6"/>
    <p:sldId id="299" r:id="rId7"/>
    <p:sldId id="257" r:id="rId8"/>
    <p:sldId id="300" r:id="rId9"/>
    <p:sldId id="285" r:id="rId10"/>
    <p:sldId id="301" r:id="rId11"/>
    <p:sldId id="302" r:id="rId12"/>
    <p:sldId id="303" r:id="rId13"/>
    <p:sldId id="304" r:id="rId14"/>
    <p:sldId id="317" r:id="rId15"/>
    <p:sldId id="288" r:id="rId16"/>
    <p:sldId id="287" r:id="rId17"/>
    <p:sldId id="289" r:id="rId18"/>
    <p:sldId id="290" r:id="rId19"/>
    <p:sldId id="307" r:id="rId20"/>
    <p:sldId id="305" r:id="rId21"/>
    <p:sldId id="308" r:id="rId22"/>
    <p:sldId id="291" r:id="rId23"/>
    <p:sldId id="309" r:id="rId24"/>
    <p:sldId id="310" r:id="rId25"/>
    <p:sldId id="311" r:id="rId26"/>
    <p:sldId id="292" r:id="rId27"/>
    <p:sldId id="298" r:id="rId28"/>
    <p:sldId id="312" r:id="rId29"/>
    <p:sldId id="313" r:id="rId30"/>
    <p:sldId id="314" r:id="rId31"/>
    <p:sldId id="28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i Keivanmarz" initials="AK" lastIdx="1" clrIdx="0">
    <p:extLst>
      <p:ext uri="{19B8F6BF-5375-455C-9EA6-DF929625EA0E}">
        <p15:presenceInfo xmlns:p15="http://schemas.microsoft.com/office/powerpoint/2012/main" userId="Ali Keivanmar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CF12BC-7888-44F3-A834-5AC75AB57662}" v="46" dt="2023-08-06T00:05:39.7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6" d="100"/>
          <a:sy n="76" d="100"/>
        </p:scale>
        <p:origin x="67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Keivanmarz" userId="be195dd7-4fd6-4ab1-8914-9e533d86e4cf" providerId="ADAL" clId="{07CF12BC-7888-44F3-A834-5AC75AB57662}"/>
    <pc:docChg chg="undo custSel addSld delSld modSld sldOrd">
      <pc:chgData name="Ali Keivanmarz" userId="be195dd7-4fd6-4ab1-8914-9e533d86e4cf" providerId="ADAL" clId="{07CF12BC-7888-44F3-A834-5AC75AB57662}" dt="2023-08-06T00:08:31.343" v="369" actId="47"/>
      <pc:docMkLst>
        <pc:docMk/>
      </pc:docMkLst>
      <pc:sldChg chg="addSp delSp mod">
        <pc:chgData name="Ali Keivanmarz" userId="be195dd7-4fd6-4ab1-8914-9e533d86e4cf" providerId="ADAL" clId="{07CF12BC-7888-44F3-A834-5AC75AB57662}" dt="2023-08-05T23:51:33.636" v="268" actId="478"/>
        <pc:sldMkLst>
          <pc:docMk/>
          <pc:sldMk cId="801596488" sldId="287"/>
        </pc:sldMkLst>
        <pc:cxnChg chg="add del">
          <ac:chgData name="Ali Keivanmarz" userId="be195dd7-4fd6-4ab1-8914-9e533d86e4cf" providerId="ADAL" clId="{07CF12BC-7888-44F3-A834-5AC75AB57662}" dt="2023-08-05T23:51:33.636" v="268" actId="478"/>
          <ac:cxnSpMkLst>
            <pc:docMk/>
            <pc:sldMk cId="801596488" sldId="287"/>
            <ac:cxnSpMk id="11" creationId="{F67C5465-C457-4EB3-91CF-B9F85F8C09AE}"/>
          </ac:cxnSpMkLst>
        </pc:cxnChg>
      </pc:sldChg>
      <pc:sldChg chg="modSp">
        <pc:chgData name="Ali Keivanmarz" userId="be195dd7-4fd6-4ab1-8914-9e533d86e4cf" providerId="ADAL" clId="{07CF12BC-7888-44F3-A834-5AC75AB57662}" dt="2023-08-05T23:58:22.134" v="276" actId="20577"/>
        <pc:sldMkLst>
          <pc:docMk/>
          <pc:sldMk cId="2491952239" sldId="290"/>
        </pc:sldMkLst>
        <pc:spChg chg="mod">
          <ac:chgData name="Ali Keivanmarz" userId="be195dd7-4fd6-4ab1-8914-9e533d86e4cf" providerId="ADAL" clId="{07CF12BC-7888-44F3-A834-5AC75AB57662}" dt="2023-08-05T23:58:22.134" v="276" actId="20577"/>
          <ac:spMkLst>
            <pc:docMk/>
            <pc:sldMk cId="2491952239" sldId="290"/>
            <ac:spMk id="16" creationId="{A2BBE28E-1FCC-4AEB-9084-E9E35FF34CDE}"/>
          </ac:spMkLst>
        </pc:spChg>
      </pc:sldChg>
      <pc:sldChg chg="addSp delSp modSp mod">
        <pc:chgData name="Ali Keivanmarz" userId="be195dd7-4fd6-4ab1-8914-9e533d86e4cf" providerId="ADAL" clId="{07CF12BC-7888-44F3-A834-5AC75AB57662}" dt="2023-08-05T23:43:44.627" v="193" actId="20577"/>
        <pc:sldMkLst>
          <pc:docMk/>
          <pc:sldMk cId="1824316885" sldId="300"/>
        </pc:sldMkLst>
        <pc:spChg chg="mod">
          <ac:chgData name="Ali Keivanmarz" userId="be195dd7-4fd6-4ab1-8914-9e533d86e4cf" providerId="ADAL" clId="{07CF12BC-7888-44F3-A834-5AC75AB57662}" dt="2023-08-05T23:43:44.627" v="193" actId="20577"/>
          <ac:spMkLst>
            <pc:docMk/>
            <pc:sldMk cId="1824316885" sldId="300"/>
            <ac:spMk id="2" creationId="{BBFA46C2-F4B4-4964-AED6-FFF5E930CA0B}"/>
          </ac:spMkLst>
        </pc:spChg>
        <pc:spChg chg="add del">
          <ac:chgData name="Ali Keivanmarz" userId="be195dd7-4fd6-4ab1-8914-9e533d86e4cf" providerId="ADAL" clId="{07CF12BC-7888-44F3-A834-5AC75AB57662}" dt="2023-08-05T23:29:29.358" v="2" actId="22"/>
          <ac:spMkLst>
            <pc:docMk/>
            <pc:sldMk cId="1824316885" sldId="300"/>
            <ac:spMk id="4" creationId="{B9AD5F4F-C210-B028-ACE8-4DFB7F4F9E5B}"/>
          </ac:spMkLst>
        </pc:spChg>
        <pc:spChg chg="add mod">
          <ac:chgData name="Ali Keivanmarz" userId="be195dd7-4fd6-4ab1-8914-9e533d86e4cf" providerId="ADAL" clId="{07CF12BC-7888-44F3-A834-5AC75AB57662}" dt="2023-08-05T23:40:12.850" v="152" actId="1076"/>
          <ac:spMkLst>
            <pc:docMk/>
            <pc:sldMk cId="1824316885" sldId="300"/>
            <ac:spMk id="6" creationId="{D83A58B1-F7C5-BE82-121F-F5873F009624}"/>
          </ac:spMkLst>
        </pc:spChg>
        <pc:spChg chg="add mod">
          <ac:chgData name="Ali Keivanmarz" userId="be195dd7-4fd6-4ab1-8914-9e533d86e4cf" providerId="ADAL" clId="{07CF12BC-7888-44F3-A834-5AC75AB57662}" dt="2023-08-05T23:40:12.850" v="152" actId="1076"/>
          <ac:spMkLst>
            <pc:docMk/>
            <pc:sldMk cId="1824316885" sldId="300"/>
            <ac:spMk id="9" creationId="{F0F1D5C6-DFAE-2285-5EFD-95641E2B0CC7}"/>
          </ac:spMkLst>
        </pc:spChg>
        <pc:spChg chg="add mod">
          <ac:chgData name="Ali Keivanmarz" userId="be195dd7-4fd6-4ab1-8914-9e533d86e4cf" providerId="ADAL" clId="{07CF12BC-7888-44F3-A834-5AC75AB57662}" dt="2023-08-05T23:40:12.850" v="152" actId="1076"/>
          <ac:spMkLst>
            <pc:docMk/>
            <pc:sldMk cId="1824316885" sldId="300"/>
            <ac:spMk id="10" creationId="{EA1274CF-49EF-A732-D209-638F27A317EE}"/>
          </ac:spMkLst>
        </pc:spChg>
        <pc:spChg chg="add mod">
          <ac:chgData name="Ali Keivanmarz" userId="be195dd7-4fd6-4ab1-8914-9e533d86e4cf" providerId="ADAL" clId="{07CF12BC-7888-44F3-A834-5AC75AB57662}" dt="2023-08-05T23:40:12.850" v="152" actId="1076"/>
          <ac:spMkLst>
            <pc:docMk/>
            <pc:sldMk cId="1824316885" sldId="300"/>
            <ac:spMk id="11" creationId="{205AB7EF-7E43-DFA6-BF1E-40F8FF5AFE84}"/>
          </ac:spMkLst>
        </pc:spChg>
        <pc:spChg chg="add mod">
          <ac:chgData name="Ali Keivanmarz" userId="be195dd7-4fd6-4ab1-8914-9e533d86e4cf" providerId="ADAL" clId="{07CF12BC-7888-44F3-A834-5AC75AB57662}" dt="2023-08-05T23:40:12.850" v="152" actId="1076"/>
          <ac:spMkLst>
            <pc:docMk/>
            <pc:sldMk cId="1824316885" sldId="300"/>
            <ac:spMk id="14" creationId="{C3DB2781-0110-200F-C356-77A6F027142D}"/>
          </ac:spMkLst>
        </pc:spChg>
        <pc:spChg chg="add mod">
          <ac:chgData name="Ali Keivanmarz" userId="be195dd7-4fd6-4ab1-8914-9e533d86e4cf" providerId="ADAL" clId="{07CF12BC-7888-44F3-A834-5AC75AB57662}" dt="2023-08-05T23:40:12.850" v="152" actId="1076"/>
          <ac:spMkLst>
            <pc:docMk/>
            <pc:sldMk cId="1824316885" sldId="300"/>
            <ac:spMk id="15" creationId="{309580E2-9DBA-5CD2-CD78-6055CEC6B28F}"/>
          </ac:spMkLst>
        </pc:spChg>
        <pc:spChg chg="add del mod">
          <ac:chgData name="Ali Keivanmarz" userId="be195dd7-4fd6-4ab1-8914-9e533d86e4cf" providerId="ADAL" clId="{07CF12BC-7888-44F3-A834-5AC75AB57662}" dt="2023-08-05T23:38:28.899" v="119" actId="478"/>
          <ac:spMkLst>
            <pc:docMk/>
            <pc:sldMk cId="1824316885" sldId="300"/>
            <ac:spMk id="18" creationId="{F2F01337-D9B7-1746-BE21-D252CA0F0F80}"/>
          </ac:spMkLst>
        </pc:spChg>
        <pc:spChg chg="add mod">
          <ac:chgData name="Ali Keivanmarz" userId="be195dd7-4fd6-4ab1-8914-9e533d86e4cf" providerId="ADAL" clId="{07CF12BC-7888-44F3-A834-5AC75AB57662}" dt="2023-08-05T23:42:41.942" v="192" actId="14100"/>
          <ac:spMkLst>
            <pc:docMk/>
            <pc:sldMk cId="1824316885" sldId="300"/>
            <ac:spMk id="19" creationId="{55CE8303-CE1B-C0F2-502B-D215C4FE6130}"/>
          </ac:spMkLst>
        </pc:spChg>
        <pc:spChg chg="add mod">
          <ac:chgData name="Ali Keivanmarz" userId="be195dd7-4fd6-4ab1-8914-9e533d86e4cf" providerId="ADAL" clId="{07CF12BC-7888-44F3-A834-5AC75AB57662}" dt="2023-08-05T23:40:22.994" v="153" actId="164"/>
          <ac:spMkLst>
            <pc:docMk/>
            <pc:sldMk cId="1824316885" sldId="300"/>
            <ac:spMk id="21" creationId="{53DB3135-7D91-AE21-B429-59CA2931BCFF}"/>
          </ac:spMkLst>
        </pc:spChg>
        <pc:spChg chg="add del mod">
          <ac:chgData name="Ali Keivanmarz" userId="be195dd7-4fd6-4ab1-8914-9e533d86e4cf" providerId="ADAL" clId="{07CF12BC-7888-44F3-A834-5AC75AB57662}" dt="2023-08-05T23:41:15.343" v="169" actId="478"/>
          <ac:spMkLst>
            <pc:docMk/>
            <pc:sldMk cId="1824316885" sldId="300"/>
            <ac:spMk id="23" creationId="{4D70E524-9F2C-DEDD-2F00-6BA471C7F602}"/>
          </ac:spMkLst>
        </pc:spChg>
        <pc:grpChg chg="add mod">
          <ac:chgData name="Ali Keivanmarz" userId="be195dd7-4fd6-4ab1-8914-9e533d86e4cf" providerId="ADAL" clId="{07CF12BC-7888-44F3-A834-5AC75AB57662}" dt="2023-08-05T23:40:22.994" v="153" actId="164"/>
          <ac:grpSpMkLst>
            <pc:docMk/>
            <pc:sldMk cId="1824316885" sldId="300"/>
            <ac:grpSpMk id="20" creationId="{36B07229-0A94-A877-CE08-A7796F16E3B9}"/>
          </ac:grpSpMkLst>
        </pc:grpChg>
        <pc:grpChg chg="add mod">
          <ac:chgData name="Ali Keivanmarz" userId="be195dd7-4fd6-4ab1-8914-9e533d86e4cf" providerId="ADAL" clId="{07CF12BC-7888-44F3-A834-5AC75AB57662}" dt="2023-08-05T23:40:22.994" v="153" actId="164"/>
          <ac:grpSpMkLst>
            <pc:docMk/>
            <pc:sldMk cId="1824316885" sldId="300"/>
            <ac:grpSpMk id="22" creationId="{3A45FA70-0D8B-E218-50AB-559CC3B48FF6}"/>
          </ac:grpSpMkLst>
        </pc:grpChg>
        <pc:picChg chg="del">
          <ac:chgData name="Ali Keivanmarz" userId="be195dd7-4fd6-4ab1-8914-9e533d86e4cf" providerId="ADAL" clId="{07CF12BC-7888-44F3-A834-5AC75AB57662}" dt="2023-08-05T23:29:26.960" v="0" actId="478"/>
          <ac:picMkLst>
            <pc:docMk/>
            <pc:sldMk cId="1824316885" sldId="300"/>
            <ac:picMk id="8" creationId="{9A8CCD87-1013-42D6-9F38-08FAFDBAB5FE}"/>
          </ac:picMkLst>
        </pc:picChg>
        <pc:picChg chg="add mod">
          <ac:chgData name="Ali Keivanmarz" userId="be195dd7-4fd6-4ab1-8914-9e533d86e4cf" providerId="ADAL" clId="{07CF12BC-7888-44F3-A834-5AC75AB57662}" dt="2023-08-05T23:40:12.850" v="152" actId="1076"/>
          <ac:picMkLst>
            <pc:docMk/>
            <pc:sldMk cId="1824316885" sldId="300"/>
            <ac:picMk id="13" creationId="{C3B4F844-EE8A-45AA-ED82-9288D8D2304A}"/>
          </ac:picMkLst>
        </pc:picChg>
        <pc:picChg chg="add mod">
          <ac:chgData name="Ali Keivanmarz" userId="be195dd7-4fd6-4ab1-8914-9e533d86e4cf" providerId="ADAL" clId="{07CF12BC-7888-44F3-A834-5AC75AB57662}" dt="2023-08-05T23:40:12.850" v="152" actId="1076"/>
          <ac:picMkLst>
            <pc:docMk/>
            <pc:sldMk cId="1824316885" sldId="300"/>
            <ac:picMk id="1026" creationId="{48364DA4-3D33-1672-36AE-10A84A71A382}"/>
          </ac:picMkLst>
        </pc:picChg>
        <pc:cxnChg chg="add mod">
          <ac:chgData name="Ali Keivanmarz" userId="be195dd7-4fd6-4ab1-8914-9e533d86e4cf" providerId="ADAL" clId="{07CF12BC-7888-44F3-A834-5AC75AB57662}" dt="2023-08-05T23:40:12.850" v="152" actId="1076"/>
          <ac:cxnSpMkLst>
            <pc:docMk/>
            <pc:sldMk cId="1824316885" sldId="300"/>
            <ac:cxnSpMk id="17" creationId="{F0364C26-CEAC-06EA-BBA9-86569CCECA81}"/>
          </ac:cxnSpMkLst>
        </pc:cxnChg>
      </pc:sldChg>
      <pc:sldChg chg="modSp mod">
        <pc:chgData name="Ali Keivanmarz" userId="be195dd7-4fd6-4ab1-8914-9e533d86e4cf" providerId="ADAL" clId="{07CF12BC-7888-44F3-A834-5AC75AB57662}" dt="2023-08-05T23:59:10.494" v="277" actId="20577"/>
        <pc:sldMkLst>
          <pc:docMk/>
          <pc:sldMk cId="3794574947" sldId="308"/>
        </pc:sldMkLst>
        <pc:spChg chg="mod">
          <ac:chgData name="Ali Keivanmarz" userId="be195dd7-4fd6-4ab1-8914-9e533d86e4cf" providerId="ADAL" clId="{07CF12BC-7888-44F3-A834-5AC75AB57662}" dt="2023-08-05T23:59:10.494" v="277" actId="20577"/>
          <ac:spMkLst>
            <pc:docMk/>
            <pc:sldMk cId="3794574947" sldId="308"/>
            <ac:spMk id="18" creationId="{CECD8DE0-91D4-44E1-B90E-C697A556FAEB}"/>
          </ac:spMkLst>
        </pc:spChg>
      </pc:sldChg>
      <pc:sldChg chg="addSp modSp add mod ord">
        <pc:chgData name="Ali Keivanmarz" userId="be195dd7-4fd6-4ab1-8914-9e533d86e4cf" providerId="ADAL" clId="{07CF12BC-7888-44F3-A834-5AC75AB57662}" dt="2023-08-05T23:46:56.287" v="266" actId="1076"/>
        <pc:sldMkLst>
          <pc:docMk/>
          <pc:sldMk cId="2998676046" sldId="317"/>
        </pc:sldMkLst>
        <pc:spChg chg="add mod">
          <ac:chgData name="Ali Keivanmarz" userId="be195dd7-4fd6-4ab1-8914-9e533d86e4cf" providerId="ADAL" clId="{07CF12BC-7888-44F3-A834-5AC75AB57662}" dt="2023-08-05T23:46:56.287" v="266" actId="1076"/>
          <ac:spMkLst>
            <pc:docMk/>
            <pc:sldMk cId="2998676046" sldId="317"/>
            <ac:spMk id="3" creationId="{1E05972B-7321-8C9E-4953-4D501033F000}"/>
          </ac:spMkLst>
        </pc:spChg>
        <pc:spChg chg="mod">
          <ac:chgData name="Ali Keivanmarz" userId="be195dd7-4fd6-4ab1-8914-9e533d86e4cf" providerId="ADAL" clId="{07CF12BC-7888-44F3-A834-5AC75AB57662}" dt="2023-08-05T23:46:16.124" v="212" actId="208"/>
          <ac:spMkLst>
            <pc:docMk/>
            <pc:sldMk cId="2998676046" sldId="317"/>
            <ac:spMk id="6" creationId="{D83A58B1-F7C5-BE82-121F-F5873F009624}"/>
          </ac:spMkLst>
        </pc:spChg>
        <pc:spChg chg="mod">
          <ac:chgData name="Ali Keivanmarz" userId="be195dd7-4fd6-4ab1-8914-9e533d86e4cf" providerId="ADAL" clId="{07CF12BC-7888-44F3-A834-5AC75AB57662}" dt="2023-08-05T23:46:23.162" v="214" actId="208"/>
          <ac:spMkLst>
            <pc:docMk/>
            <pc:sldMk cId="2998676046" sldId="317"/>
            <ac:spMk id="9" creationId="{F0F1D5C6-DFAE-2285-5EFD-95641E2B0CC7}"/>
          </ac:spMkLst>
        </pc:spChg>
        <pc:spChg chg="mod">
          <ac:chgData name="Ali Keivanmarz" userId="be195dd7-4fd6-4ab1-8914-9e533d86e4cf" providerId="ADAL" clId="{07CF12BC-7888-44F3-A834-5AC75AB57662}" dt="2023-08-05T23:46:19.943" v="213" actId="208"/>
          <ac:spMkLst>
            <pc:docMk/>
            <pc:sldMk cId="2998676046" sldId="317"/>
            <ac:spMk id="10" creationId="{EA1274CF-49EF-A732-D209-638F27A317EE}"/>
          </ac:spMkLst>
        </pc:spChg>
        <pc:spChg chg="mod">
          <ac:chgData name="Ali Keivanmarz" userId="be195dd7-4fd6-4ab1-8914-9e533d86e4cf" providerId="ADAL" clId="{07CF12BC-7888-44F3-A834-5AC75AB57662}" dt="2023-08-05T23:46:27.031" v="215" actId="208"/>
          <ac:spMkLst>
            <pc:docMk/>
            <pc:sldMk cId="2998676046" sldId="317"/>
            <ac:spMk id="21" creationId="{53DB3135-7D91-AE21-B429-59CA2931BCFF}"/>
          </ac:spMkLst>
        </pc:spChg>
      </pc:sldChg>
      <pc:sldChg chg="addSp delSp modSp add del mod">
        <pc:chgData name="Ali Keivanmarz" userId="be195dd7-4fd6-4ab1-8914-9e533d86e4cf" providerId="ADAL" clId="{07CF12BC-7888-44F3-A834-5AC75AB57662}" dt="2023-08-06T00:08:30.051" v="368" actId="47"/>
        <pc:sldMkLst>
          <pc:docMk/>
          <pc:sldMk cId="1281760768" sldId="318"/>
        </pc:sldMkLst>
        <pc:spChg chg="mod">
          <ac:chgData name="Ali Keivanmarz" userId="be195dd7-4fd6-4ab1-8914-9e533d86e4cf" providerId="ADAL" clId="{07CF12BC-7888-44F3-A834-5AC75AB57662}" dt="2023-08-06T00:07:39.782" v="361" actId="20577"/>
          <ac:spMkLst>
            <pc:docMk/>
            <pc:sldMk cId="1281760768" sldId="318"/>
            <ac:spMk id="2" creationId="{BBFA46C2-F4B4-4964-AED6-FFF5E930CA0B}"/>
          </ac:spMkLst>
        </pc:spChg>
        <pc:spChg chg="add del mod">
          <ac:chgData name="Ali Keivanmarz" userId="be195dd7-4fd6-4ab1-8914-9e533d86e4cf" providerId="ADAL" clId="{07CF12BC-7888-44F3-A834-5AC75AB57662}" dt="2023-08-06T00:04:23.036" v="294"/>
          <ac:spMkLst>
            <pc:docMk/>
            <pc:sldMk cId="1281760768" sldId="318"/>
            <ac:spMk id="4" creationId="{201D2194-72CE-A1B8-7F82-7F7E207E182E}"/>
          </ac:spMkLst>
        </pc:spChg>
        <pc:spChg chg="add del">
          <ac:chgData name="Ali Keivanmarz" userId="be195dd7-4fd6-4ab1-8914-9e533d86e4cf" providerId="ADAL" clId="{07CF12BC-7888-44F3-A834-5AC75AB57662}" dt="2023-08-06T00:04:28.538" v="297" actId="22"/>
          <ac:spMkLst>
            <pc:docMk/>
            <pc:sldMk cId="1281760768" sldId="318"/>
            <ac:spMk id="8" creationId="{55D27E38-F85E-AE49-CE8C-1D0F49606C04}"/>
          </ac:spMkLst>
        </pc:spChg>
        <pc:spChg chg="add del">
          <ac:chgData name="Ali Keivanmarz" userId="be195dd7-4fd6-4ab1-8914-9e533d86e4cf" providerId="ADAL" clId="{07CF12BC-7888-44F3-A834-5AC75AB57662}" dt="2023-08-06T00:04:46.899" v="299" actId="22"/>
          <ac:spMkLst>
            <pc:docMk/>
            <pc:sldMk cId="1281760768" sldId="318"/>
            <ac:spMk id="10" creationId="{29228044-CC2C-DE52-7D29-7D1D721B5A18}"/>
          </ac:spMkLst>
        </pc:spChg>
        <pc:spChg chg="add del mod">
          <ac:chgData name="Ali Keivanmarz" userId="be195dd7-4fd6-4ab1-8914-9e533d86e4cf" providerId="ADAL" clId="{07CF12BC-7888-44F3-A834-5AC75AB57662}" dt="2023-08-06T00:05:14.848" v="308" actId="478"/>
          <ac:spMkLst>
            <pc:docMk/>
            <pc:sldMk cId="1281760768" sldId="318"/>
            <ac:spMk id="11" creationId="{8B6F11BA-2E02-4433-BB52-B9BF1A47A140}"/>
          </ac:spMkLst>
        </pc:spChg>
        <pc:spChg chg="del">
          <ac:chgData name="Ali Keivanmarz" userId="be195dd7-4fd6-4ab1-8914-9e533d86e4cf" providerId="ADAL" clId="{07CF12BC-7888-44F3-A834-5AC75AB57662}" dt="2023-08-06T00:04:13.744" v="289" actId="478"/>
          <ac:spMkLst>
            <pc:docMk/>
            <pc:sldMk cId="1281760768" sldId="318"/>
            <ac:spMk id="13" creationId="{4061764C-141D-4000-B481-0EFAB6BBAD5C}"/>
          </ac:spMkLst>
        </pc:spChg>
        <pc:spChg chg="del">
          <ac:chgData name="Ali Keivanmarz" userId="be195dd7-4fd6-4ab1-8914-9e533d86e4cf" providerId="ADAL" clId="{07CF12BC-7888-44F3-A834-5AC75AB57662}" dt="2023-08-06T00:04:14.944" v="290" actId="478"/>
          <ac:spMkLst>
            <pc:docMk/>
            <pc:sldMk cId="1281760768" sldId="318"/>
            <ac:spMk id="14" creationId="{0208AC62-C256-4751-947B-22A00598E2DD}"/>
          </ac:spMkLst>
        </pc:spChg>
        <pc:spChg chg="del">
          <ac:chgData name="Ali Keivanmarz" userId="be195dd7-4fd6-4ab1-8914-9e533d86e4cf" providerId="ADAL" clId="{07CF12BC-7888-44F3-A834-5AC75AB57662}" dt="2023-08-06T00:04:10.497" v="287" actId="478"/>
          <ac:spMkLst>
            <pc:docMk/>
            <pc:sldMk cId="1281760768" sldId="318"/>
            <ac:spMk id="16" creationId="{A2BBE28E-1FCC-4AEB-9084-E9E35FF34CDE}"/>
          </ac:spMkLst>
        </pc:spChg>
        <pc:spChg chg="add del">
          <ac:chgData name="Ali Keivanmarz" userId="be195dd7-4fd6-4ab1-8914-9e533d86e4cf" providerId="ADAL" clId="{07CF12BC-7888-44F3-A834-5AC75AB57662}" dt="2023-08-06T00:04:49.392" v="301" actId="22"/>
          <ac:spMkLst>
            <pc:docMk/>
            <pc:sldMk cId="1281760768" sldId="318"/>
            <ac:spMk id="17" creationId="{7B5D86F4-E51D-4533-2B08-916B60CFEDAB}"/>
          </ac:spMkLst>
        </pc:spChg>
        <pc:spChg chg="add del">
          <ac:chgData name="Ali Keivanmarz" userId="be195dd7-4fd6-4ab1-8914-9e533d86e4cf" providerId="ADAL" clId="{07CF12BC-7888-44F3-A834-5AC75AB57662}" dt="2023-08-06T00:04:53.836" v="304" actId="478"/>
          <ac:spMkLst>
            <pc:docMk/>
            <pc:sldMk cId="1281760768" sldId="318"/>
            <ac:spMk id="18" creationId="{CECD8DE0-91D4-44E1-B90E-C697A556FAEB}"/>
          </ac:spMkLst>
        </pc:spChg>
        <pc:spChg chg="add del mod">
          <ac:chgData name="Ali Keivanmarz" userId="be195dd7-4fd6-4ab1-8914-9e533d86e4cf" providerId="ADAL" clId="{07CF12BC-7888-44F3-A834-5AC75AB57662}" dt="2023-08-06T00:06:06.245" v="314" actId="22"/>
          <ac:spMkLst>
            <pc:docMk/>
            <pc:sldMk cId="1281760768" sldId="318"/>
            <ac:spMk id="21" creationId="{0897A93A-7C1F-6F94-A7B0-95EBFA79387C}"/>
          </ac:spMkLst>
        </pc:spChg>
        <pc:spChg chg="add mod">
          <ac:chgData name="Ali Keivanmarz" userId="be195dd7-4fd6-4ab1-8914-9e533d86e4cf" providerId="ADAL" clId="{07CF12BC-7888-44F3-A834-5AC75AB57662}" dt="2023-08-06T00:07:26.531" v="349" actId="113"/>
          <ac:spMkLst>
            <pc:docMk/>
            <pc:sldMk cId="1281760768" sldId="318"/>
            <ac:spMk id="23" creationId="{C2AC5333-CC44-AE4E-563B-5A41B2E626A5}"/>
          </ac:spMkLst>
        </pc:spChg>
        <pc:spChg chg="add del mod">
          <ac:chgData name="Ali Keivanmarz" userId="be195dd7-4fd6-4ab1-8914-9e533d86e4cf" providerId="ADAL" clId="{07CF12BC-7888-44F3-A834-5AC75AB57662}" dt="2023-08-06T00:06:59.548" v="339" actId="478"/>
          <ac:spMkLst>
            <pc:docMk/>
            <pc:sldMk cId="1281760768" sldId="318"/>
            <ac:spMk id="25" creationId="{95F0B206-F4A6-2356-5D99-7373F04C9E38}"/>
          </ac:spMkLst>
        </pc:spChg>
        <pc:graphicFrameChg chg="add del mod">
          <ac:chgData name="Ali Keivanmarz" userId="be195dd7-4fd6-4ab1-8914-9e533d86e4cf" providerId="ADAL" clId="{07CF12BC-7888-44F3-A834-5AC75AB57662}" dt="2023-08-06T00:04:23.036" v="294"/>
          <ac:graphicFrameMkLst>
            <pc:docMk/>
            <pc:sldMk cId="1281760768" sldId="318"/>
            <ac:graphicFrameMk id="3" creationId="{B9B4B489-B29F-7B3A-51E1-8A1C6481CFAC}"/>
          </ac:graphicFrameMkLst>
        </pc:graphicFrameChg>
        <pc:graphicFrameChg chg="add mod">
          <ac:chgData name="Ali Keivanmarz" userId="be195dd7-4fd6-4ab1-8914-9e533d86e4cf" providerId="ADAL" clId="{07CF12BC-7888-44F3-A834-5AC75AB57662}" dt="2023-08-06T00:07:14.419" v="344" actId="1076"/>
          <ac:graphicFrameMkLst>
            <pc:docMk/>
            <pc:sldMk cId="1281760768" sldId="318"/>
            <ac:graphicFrameMk id="19" creationId="{CF031BB5-43BA-D814-14CF-170E92450A61}"/>
          </ac:graphicFrameMkLst>
        </pc:graphicFrameChg>
      </pc:sldChg>
      <pc:sldChg chg="delSp modSp add del mod">
        <pc:chgData name="Ali Keivanmarz" userId="be195dd7-4fd6-4ab1-8914-9e533d86e4cf" providerId="ADAL" clId="{07CF12BC-7888-44F3-A834-5AC75AB57662}" dt="2023-08-06T00:08:31.343" v="369" actId="47"/>
        <pc:sldMkLst>
          <pc:docMk/>
          <pc:sldMk cId="378222528" sldId="319"/>
        </pc:sldMkLst>
        <pc:spChg chg="mod">
          <ac:chgData name="Ali Keivanmarz" userId="be195dd7-4fd6-4ab1-8914-9e533d86e4cf" providerId="ADAL" clId="{07CF12BC-7888-44F3-A834-5AC75AB57662}" dt="2023-08-06T00:08:20.452" v="367" actId="20577"/>
          <ac:spMkLst>
            <pc:docMk/>
            <pc:sldMk cId="378222528" sldId="319"/>
            <ac:spMk id="23" creationId="{C2AC5333-CC44-AE4E-563B-5A41B2E626A5}"/>
          </ac:spMkLst>
        </pc:spChg>
        <pc:graphicFrameChg chg="del">
          <ac:chgData name="Ali Keivanmarz" userId="be195dd7-4fd6-4ab1-8914-9e533d86e4cf" providerId="ADAL" clId="{07CF12BC-7888-44F3-A834-5AC75AB57662}" dt="2023-08-06T00:08:08.425" v="363" actId="478"/>
          <ac:graphicFrameMkLst>
            <pc:docMk/>
            <pc:sldMk cId="378222528" sldId="319"/>
            <ac:graphicFrameMk id="19" creationId="{CF031BB5-43BA-D814-14CF-170E92450A61}"/>
          </ac:graphicFrameMkLst>
        </pc:graphicFrame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Public\Documents\ml-class\lectures-slides\assets\portland.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ublic\Documents\ml-class\lectures-slides\assets\portland.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tlow\Desktop\cs229adraft\data.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Public\Documents\ml-class\lectures-slides\assets\2.2.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Public\Documents\ml-class\lectures-slides\assets\2.2.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Public\Documents\ml-class\lectures-slides\assets\2.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none"/>
          </c:marker>
          <c:xVal>
            <c:numRef>
              <c:f>portland!$A$1:$A$48</c:f>
              <c:numCache>
                <c:formatCode>General</c:formatCode>
                <c:ptCount val="48"/>
                <c:pt idx="0">
                  <c:v>2104</c:v>
                </c:pt>
                <c:pt idx="1">
                  <c:v>1600</c:v>
                </c:pt>
                <c:pt idx="2">
                  <c:v>2400</c:v>
                </c:pt>
                <c:pt idx="3">
                  <c:v>1416</c:v>
                </c:pt>
                <c:pt idx="4">
                  <c:v>3000</c:v>
                </c:pt>
                <c:pt idx="5">
                  <c:v>1985</c:v>
                </c:pt>
                <c:pt idx="6">
                  <c:v>1534</c:v>
                </c:pt>
                <c:pt idx="7">
                  <c:v>1427</c:v>
                </c:pt>
                <c:pt idx="8">
                  <c:v>1380</c:v>
                </c:pt>
                <c:pt idx="9">
                  <c:v>1494</c:v>
                </c:pt>
                <c:pt idx="10">
                  <c:v>1940</c:v>
                </c:pt>
                <c:pt idx="11">
                  <c:v>2000</c:v>
                </c:pt>
                <c:pt idx="12">
                  <c:v>1890</c:v>
                </c:pt>
                <c:pt idx="13">
                  <c:v>4478</c:v>
                </c:pt>
                <c:pt idx="14">
                  <c:v>1268</c:v>
                </c:pt>
                <c:pt idx="15">
                  <c:v>2300</c:v>
                </c:pt>
                <c:pt idx="16">
                  <c:v>1320</c:v>
                </c:pt>
                <c:pt idx="17">
                  <c:v>1236</c:v>
                </c:pt>
                <c:pt idx="18">
                  <c:v>2609</c:v>
                </c:pt>
                <c:pt idx="19">
                  <c:v>3031</c:v>
                </c:pt>
                <c:pt idx="20">
                  <c:v>1767</c:v>
                </c:pt>
                <c:pt idx="21">
                  <c:v>1888</c:v>
                </c:pt>
                <c:pt idx="22">
                  <c:v>1604</c:v>
                </c:pt>
                <c:pt idx="23">
                  <c:v>1962</c:v>
                </c:pt>
                <c:pt idx="24">
                  <c:v>3890</c:v>
                </c:pt>
                <c:pt idx="25">
                  <c:v>1100</c:v>
                </c:pt>
                <c:pt idx="26">
                  <c:v>1458</c:v>
                </c:pt>
                <c:pt idx="27">
                  <c:v>2526</c:v>
                </c:pt>
                <c:pt idx="28">
                  <c:v>2200</c:v>
                </c:pt>
                <c:pt idx="29">
                  <c:v>2637</c:v>
                </c:pt>
                <c:pt idx="30">
                  <c:v>1839</c:v>
                </c:pt>
                <c:pt idx="31">
                  <c:v>1000</c:v>
                </c:pt>
                <c:pt idx="32">
                  <c:v>2040</c:v>
                </c:pt>
                <c:pt idx="33">
                  <c:v>3137</c:v>
                </c:pt>
                <c:pt idx="34">
                  <c:v>1811</c:v>
                </c:pt>
                <c:pt idx="35">
                  <c:v>1437</c:v>
                </c:pt>
                <c:pt idx="36">
                  <c:v>1239</c:v>
                </c:pt>
                <c:pt idx="37">
                  <c:v>2132</c:v>
                </c:pt>
                <c:pt idx="38">
                  <c:v>4215</c:v>
                </c:pt>
                <c:pt idx="39">
                  <c:v>2162</c:v>
                </c:pt>
                <c:pt idx="40">
                  <c:v>1664</c:v>
                </c:pt>
                <c:pt idx="41">
                  <c:v>2238</c:v>
                </c:pt>
                <c:pt idx="42">
                  <c:v>2567</c:v>
                </c:pt>
                <c:pt idx="43">
                  <c:v>1200</c:v>
                </c:pt>
                <c:pt idx="44">
                  <c:v>852</c:v>
                </c:pt>
                <c:pt idx="45">
                  <c:v>1852</c:v>
                </c:pt>
                <c:pt idx="46">
                  <c:v>1203</c:v>
                </c:pt>
              </c:numCache>
            </c:numRef>
          </c:xVal>
          <c:yVal>
            <c:numRef>
              <c:f>portland!$B$1:$B$48</c:f>
              <c:numCache>
                <c:formatCode>General</c:formatCode>
                <c:ptCount val="48"/>
                <c:pt idx="0">
                  <c:v>399900</c:v>
                </c:pt>
                <c:pt idx="1">
                  <c:v>329900</c:v>
                </c:pt>
                <c:pt idx="2">
                  <c:v>369000</c:v>
                </c:pt>
                <c:pt idx="3">
                  <c:v>232000</c:v>
                </c:pt>
                <c:pt idx="4">
                  <c:v>539900</c:v>
                </c:pt>
                <c:pt idx="5">
                  <c:v>299900</c:v>
                </c:pt>
                <c:pt idx="6">
                  <c:v>314900</c:v>
                </c:pt>
                <c:pt idx="7">
                  <c:v>198999</c:v>
                </c:pt>
                <c:pt idx="8">
                  <c:v>212000</c:v>
                </c:pt>
                <c:pt idx="9">
                  <c:v>242500</c:v>
                </c:pt>
                <c:pt idx="10">
                  <c:v>239999</c:v>
                </c:pt>
                <c:pt idx="11">
                  <c:v>347000</c:v>
                </c:pt>
                <c:pt idx="12">
                  <c:v>329999</c:v>
                </c:pt>
                <c:pt idx="13">
                  <c:v>699900</c:v>
                </c:pt>
                <c:pt idx="14">
                  <c:v>259900</c:v>
                </c:pt>
                <c:pt idx="15">
                  <c:v>449900</c:v>
                </c:pt>
                <c:pt idx="16">
                  <c:v>299900</c:v>
                </c:pt>
                <c:pt idx="17">
                  <c:v>199900</c:v>
                </c:pt>
                <c:pt idx="18">
                  <c:v>499998</c:v>
                </c:pt>
                <c:pt idx="19">
                  <c:v>599000</c:v>
                </c:pt>
                <c:pt idx="20">
                  <c:v>252900</c:v>
                </c:pt>
                <c:pt idx="21">
                  <c:v>255000</c:v>
                </c:pt>
                <c:pt idx="22">
                  <c:v>242900</c:v>
                </c:pt>
                <c:pt idx="23">
                  <c:v>259900</c:v>
                </c:pt>
                <c:pt idx="24">
                  <c:v>573900</c:v>
                </c:pt>
                <c:pt idx="25">
                  <c:v>249900</c:v>
                </c:pt>
                <c:pt idx="26">
                  <c:v>464500</c:v>
                </c:pt>
                <c:pt idx="27">
                  <c:v>469000</c:v>
                </c:pt>
                <c:pt idx="28">
                  <c:v>475000</c:v>
                </c:pt>
                <c:pt idx="29">
                  <c:v>299900</c:v>
                </c:pt>
                <c:pt idx="30">
                  <c:v>349900</c:v>
                </c:pt>
                <c:pt idx="31">
                  <c:v>169900</c:v>
                </c:pt>
                <c:pt idx="32">
                  <c:v>314900</c:v>
                </c:pt>
                <c:pt idx="33">
                  <c:v>579900</c:v>
                </c:pt>
                <c:pt idx="34">
                  <c:v>285900</c:v>
                </c:pt>
                <c:pt idx="35">
                  <c:v>249900</c:v>
                </c:pt>
                <c:pt idx="36">
                  <c:v>229900</c:v>
                </c:pt>
                <c:pt idx="37">
                  <c:v>345000</c:v>
                </c:pt>
                <c:pt idx="38">
                  <c:v>549000</c:v>
                </c:pt>
                <c:pt idx="39">
                  <c:v>287000</c:v>
                </c:pt>
                <c:pt idx="40">
                  <c:v>368500</c:v>
                </c:pt>
                <c:pt idx="41">
                  <c:v>329900</c:v>
                </c:pt>
                <c:pt idx="42">
                  <c:v>314000</c:v>
                </c:pt>
                <c:pt idx="43">
                  <c:v>299000</c:v>
                </c:pt>
                <c:pt idx="44">
                  <c:v>179900</c:v>
                </c:pt>
                <c:pt idx="45">
                  <c:v>299900</c:v>
                </c:pt>
                <c:pt idx="46">
                  <c:v>239500</c:v>
                </c:pt>
              </c:numCache>
            </c:numRef>
          </c:yVal>
          <c:smooth val="0"/>
          <c:extLst>
            <c:ext xmlns:c16="http://schemas.microsoft.com/office/drawing/2014/chart" uri="{C3380CC4-5D6E-409C-BE32-E72D297353CC}">
              <c16:uniqueId val="{00000000-4CE9-4680-8B83-CF8ACFECFE19}"/>
            </c:ext>
          </c:extLst>
        </c:ser>
        <c:dLbls>
          <c:showLegendKey val="0"/>
          <c:showVal val="0"/>
          <c:showCatName val="0"/>
          <c:showSerName val="0"/>
          <c:showPercent val="0"/>
          <c:showBubbleSize val="0"/>
        </c:dLbls>
        <c:axId val="313383160"/>
        <c:axId val="313383552"/>
      </c:scatterChart>
      <c:valAx>
        <c:axId val="313383160"/>
        <c:scaling>
          <c:orientation val="minMax"/>
          <c:max val="3000"/>
        </c:scaling>
        <c:delete val="0"/>
        <c:axPos val="b"/>
        <c:numFmt formatCode="General" sourceLinked="1"/>
        <c:majorTickMark val="out"/>
        <c:minorTickMark val="none"/>
        <c:tickLblPos val="nextTo"/>
        <c:crossAx val="313383552"/>
        <c:crosses val="autoZero"/>
        <c:crossBetween val="midCat"/>
      </c:valAx>
      <c:valAx>
        <c:axId val="313383552"/>
        <c:scaling>
          <c:orientation val="minMax"/>
          <c:max val="500000"/>
        </c:scaling>
        <c:delete val="0"/>
        <c:axPos val="l"/>
        <c:majorGridlines/>
        <c:numFmt formatCode="General" sourceLinked="0"/>
        <c:majorTickMark val="out"/>
        <c:minorTickMark val="none"/>
        <c:tickLblPos val="nextTo"/>
        <c:crossAx val="313383160"/>
        <c:crosses val="autoZero"/>
        <c:crossBetween val="midCat"/>
        <c:majorUnit val="100000"/>
        <c:dispUnits>
          <c:builtInUnit val="thousands"/>
        </c:dispUnits>
      </c:valAx>
    </c:plotArea>
    <c:plotVisOnly val="1"/>
    <c:dispBlanksAs val="gap"/>
    <c:showDLblsOverMax val="0"/>
  </c:chart>
  <c:txPr>
    <a:bodyPr/>
    <a:lstStyle/>
    <a:p>
      <a:pPr>
        <a:defRPr sz="16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x"/>
            <c:size val="8"/>
            <c:spPr>
              <a:noFill/>
              <a:ln w="12700">
                <a:solidFill>
                  <a:srgbClr val="C00000"/>
                </a:solidFill>
              </a:ln>
            </c:spPr>
          </c:marker>
          <c:xVal>
            <c:numRef>
              <c:f>portland!$A$1:$A$48</c:f>
              <c:numCache>
                <c:formatCode>General</c:formatCode>
                <c:ptCount val="48"/>
                <c:pt idx="0">
                  <c:v>2104</c:v>
                </c:pt>
                <c:pt idx="1">
                  <c:v>1600</c:v>
                </c:pt>
                <c:pt idx="2">
                  <c:v>2400</c:v>
                </c:pt>
                <c:pt idx="3">
                  <c:v>1416</c:v>
                </c:pt>
                <c:pt idx="4">
                  <c:v>3000</c:v>
                </c:pt>
                <c:pt idx="5">
                  <c:v>1985</c:v>
                </c:pt>
                <c:pt idx="6">
                  <c:v>1534</c:v>
                </c:pt>
                <c:pt idx="7">
                  <c:v>1427</c:v>
                </c:pt>
                <c:pt idx="8">
                  <c:v>1380</c:v>
                </c:pt>
                <c:pt idx="9">
                  <c:v>1494</c:v>
                </c:pt>
                <c:pt idx="10">
                  <c:v>1940</c:v>
                </c:pt>
                <c:pt idx="11">
                  <c:v>2000</c:v>
                </c:pt>
                <c:pt idx="12">
                  <c:v>1890</c:v>
                </c:pt>
                <c:pt idx="13">
                  <c:v>4478</c:v>
                </c:pt>
                <c:pt idx="14">
                  <c:v>1268</c:v>
                </c:pt>
                <c:pt idx="15">
                  <c:v>2300</c:v>
                </c:pt>
                <c:pt idx="16">
                  <c:v>1320</c:v>
                </c:pt>
                <c:pt idx="17">
                  <c:v>1236</c:v>
                </c:pt>
                <c:pt idx="18">
                  <c:v>2609</c:v>
                </c:pt>
                <c:pt idx="19">
                  <c:v>3031</c:v>
                </c:pt>
                <c:pt idx="20">
                  <c:v>1767</c:v>
                </c:pt>
                <c:pt idx="21">
                  <c:v>1888</c:v>
                </c:pt>
                <c:pt idx="22">
                  <c:v>1604</c:v>
                </c:pt>
                <c:pt idx="23">
                  <c:v>1962</c:v>
                </c:pt>
                <c:pt idx="24">
                  <c:v>3890</c:v>
                </c:pt>
                <c:pt idx="25">
                  <c:v>1100</c:v>
                </c:pt>
                <c:pt idx="26">
                  <c:v>1458</c:v>
                </c:pt>
                <c:pt idx="27">
                  <c:v>2526</c:v>
                </c:pt>
                <c:pt idx="28">
                  <c:v>2200</c:v>
                </c:pt>
                <c:pt idx="29">
                  <c:v>2637</c:v>
                </c:pt>
                <c:pt idx="30">
                  <c:v>1839</c:v>
                </c:pt>
                <c:pt idx="31">
                  <c:v>1000</c:v>
                </c:pt>
                <c:pt idx="32">
                  <c:v>2040</c:v>
                </c:pt>
                <c:pt idx="33">
                  <c:v>3137</c:v>
                </c:pt>
                <c:pt idx="34">
                  <c:v>1811</c:v>
                </c:pt>
                <c:pt idx="35">
                  <c:v>1437</c:v>
                </c:pt>
                <c:pt idx="36">
                  <c:v>1239</c:v>
                </c:pt>
                <c:pt idx="37">
                  <c:v>2132</c:v>
                </c:pt>
                <c:pt idx="38">
                  <c:v>4215</c:v>
                </c:pt>
                <c:pt idx="39">
                  <c:v>2162</c:v>
                </c:pt>
                <c:pt idx="40">
                  <c:v>1664</c:v>
                </c:pt>
                <c:pt idx="41">
                  <c:v>2238</c:v>
                </c:pt>
                <c:pt idx="42">
                  <c:v>2567</c:v>
                </c:pt>
                <c:pt idx="43">
                  <c:v>1200</c:v>
                </c:pt>
                <c:pt idx="44">
                  <c:v>852</c:v>
                </c:pt>
                <c:pt idx="45">
                  <c:v>1852</c:v>
                </c:pt>
                <c:pt idx="46">
                  <c:v>1203</c:v>
                </c:pt>
              </c:numCache>
            </c:numRef>
          </c:xVal>
          <c:yVal>
            <c:numRef>
              <c:f>portland!$B$1:$B$48</c:f>
              <c:numCache>
                <c:formatCode>General</c:formatCode>
                <c:ptCount val="48"/>
                <c:pt idx="0">
                  <c:v>399900</c:v>
                </c:pt>
                <c:pt idx="1">
                  <c:v>329900</c:v>
                </c:pt>
                <c:pt idx="2">
                  <c:v>369000</c:v>
                </c:pt>
                <c:pt idx="3">
                  <c:v>232000</c:v>
                </c:pt>
                <c:pt idx="4">
                  <c:v>539900</c:v>
                </c:pt>
                <c:pt idx="5">
                  <c:v>299900</c:v>
                </c:pt>
                <c:pt idx="6">
                  <c:v>314900</c:v>
                </c:pt>
                <c:pt idx="7">
                  <c:v>198999</c:v>
                </c:pt>
                <c:pt idx="8">
                  <c:v>212000</c:v>
                </c:pt>
                <c:pt idx="9">
                  <c:v>242500</c:v>
                </c:pt>
                <c:pt idx="10">
                  <c:v>239999</c:v>
                </c:pt>
                <c:pt idx="11">
                  <c:v>347000</c:v>
                </c:pt>
                <c:pt idx="12">
                  <c:v>329999</c:v>
                </c:pt>
                <c:pt idx="13">
                  <c:v>699900</c:v>
                </c:pt>
                <c:pt idx="14">
                  <c:v>259900</c:v>
                </c:pt>
                <c:pt idx="15">
                  <c:v>449900</c:v>
                </c:pt>
                <c:pt idx="16">
                  <c:v>299900</c:v>
                </c:pt>
                <c:pt idx="17">
                  <c:v>199900</c:v>
                </c:pt>
                <c:pt idx="18">
                  <c:v>499998</c:v>
                </c:pt>
                <c:pt idx="19">
                  <c:v>599000</c:v>
                </c:pt>
                <c:pt idx="20">
                  <c:v>252900</c:v>
                </c:pt>
                <c:pt idx="21">
                  <c:v>255000</c:v>
                </c:pt>
                <c:pt idx="22">
                  <c:v>242900</c:v>
                </c:pt>
                <c:pt idx="23">
                  <c:v>259900</c:v>
                </c:pt>
                <c:pt idx="24">
                  <c:v>573900</c:v>
                </c:pt>
                <c:pt idx="25">
                  <c:v>249900</c:v>
                </c:pt>
                <c:pt idx="26">
                  <c:v>464500</c:v>
                </c:pt>
                <c:pt idx="27">
                  <c:v>469000</c:v>
                </c:pt>
                <c:pt idx="28">
                  <c:v>475000</c:v>
                </c:pt>
                <c:pt idx="29">
                  <c:v>299900</c:v>
                </c:pt>
                <c:pt idx="30">
                  <c:v>349900</c:v>
                </c:pt>
                <c:pt idx="31">
                  <c:v>169900</c:v>
                </c:pt>
                <c:pt idx="32">
                  <c:v>314900</c:v>
                </c:pt>
                <c:pt idx="33">
                  <c:v>579900</c:v>
                </c:pt>
                <c:pt idx="34">
                  <c:v>285900</c:v>
                </c:pt>
                <c:pt idx="35">
                  <c:v>249900</c:v>
                </c:pt>
                <c:pt idx="36">
                  <c:v>229900</c:v>
                </c:pt>
                <c:pt idx="37">
                  <c:v>345000</c:v>
                </c:pt>
                <c:pt idx="38">
                  <c:v>549000</c:v>
                </c:pt>
                <c:pt idx="39">
                  <c:v>287000</c:v>
                </c:pt>
                <c:pt idx="40">
                  <c:v>368500</c:v>
                </c:pt>
                <c:pt idx="41">
                  <c:v>329900</c:v>
                </c:pt>
                <c:pt idx="42">
                  <c:v>314000</c:v>
                </c:pt>
                <c:pt idx="43">
                  <c:v>299000</c:v>
                </c:pt>
                <c:pt idx="44">
                  <c:v>179900</c:v>
                </c:pt>
                <c:pt idx="45">
                  <c:v>299900</c:v>
                </c:pt>
                <c:pt idx="46">
                  <c:v>239500</c:v>
                </c:pt>
              </c:numCache>
            </c:numRef>
          </c:yVal>
          <c:smooth val="0"/>
          <c:extLst>
            <c:ext xmlns:c16="http://schemas.microsoft.com/office/drawing/2014/chart" uri="{C3380CC4-5D6E-409C-BE32-E72D297353CC}">
              <c16:uniqueId val="{00000000-AFD8-45B4-A890-ED2DCE257894}"/>
            </c:ext>
          </c:extLst>
        </c:ser>
        <c:dLbls>
          <c:showLegendKey val="0"/>
          <c:showVal val="0"/>
          <c:showCatName val="0"/>
          <c:showSerName val="0"/>
          <c:showPercent val="0"/>
          <c:showBubbleSize val="0"/>
        </c:dLbls>
        <c:axId val="313385120"/>
        <c:axId val="313385512"/>
      </c:scatterChart>
      <c:valAx>
        <c:axId val="313385120"/>
        <c:scaling>
          <c:orientation val="minMax"/>
          <c:max val="3000"/>
        </c:scaling>
        <c:delete val="0"/>
        <c:axPos val="b"/>
        <c:numFmt formatCode="General" sourceLinked="1"/>
        <c:majorTickMark val="out"/>
        <c:minorTickMark val="none"/>
        <c:tickLblPos val="nextTo"/>
        <c:crossAx val="313385512"/>
        <c:crosses val="autoZero"/>
        <c:crossBetween val="midCat"/>
      </c:valAx>
      <c:valAx>
        <c:axId val="313385512"/>
        <c:scaling>
          <c:orientation val="minMax"/>
          <c:max val="500000"/>
        </c:scaling>
        <c:delete val="0"/>
        <c:axPos val="l"/>
        <c:majorGridlines/>
        <c:numFmt formatCode="General" sourceLinked="0"/>
        <c:majorTickMark val="out"/>
        <c:minorTickMark val="none"/>
        <c:tickLblPos val="nextTo"/>
        <c:crossAx val="313385120"/>
        <c:crosses val="autoZero"/>
        <c:crossBetween val="midCat"/>
        <c:majorUnit val="100000"/>
        <c:dispUnits>
          <c:builtInUnit val="thousands"/>
        </c:dispUnits>
      </c:valAx>
    </c:plotArea>
    <c:plotVisOnly val="1"/>
    <c:dispBlanksAs val="gap"/>
    <c:showDLblsOverMax val="0"/>
  </c:chart>
  <c:txPr>
    <a:bodyPr/>
    <a:lstStyle/>
    <a:p>
      <a:pPr>
        <a:defRPr sz="16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89906644264659"/>
          <c:y val="0.10037711176484949"/>
          <c:w val="0.77646128886137766"/>
          <c:h val="0.75897728937281805"/>
        </c:manualLayout>
      </c:layout>
      <c:scatterChart>
        <c:scatterStyle val="lineMarker"/>
        <c:varyColors val="0"/>
        <c:ser>
          <c:idx val="0"/>
          <c:order val="0"/>
          <c:tx>
            <c:strRef>
              <c:f>Sheet1!$B$1</c:f>
              <c:strCache>
                <c:ptCount val="1"/>
                <c:pt idx="0">
                  <c:v>Size (feet2)</c:v>
                </c:pt>
              </c:strCache>
            </c:strRef>
          </c:tx>
          <c:spPr>
            <a:ln w="38100">
              <a:noFill/>
            </a:ln>
          </c:spPr>
          <c:marker>
            <c:symbol val="x"/>
            <c:size val="12"/>
            <c:spPr>
              <a:noFill/>
              <a:ln w="19050">
                <a:solidFill>
                  <a:srgbClr val="C00000"/>
                </a:solidFill>
              </a:ln>
            </c:spPr>
          </c:marker>
          <c:xVal>
            <c:numRef>
              <c:f>Sheet1!$A$2:$A$12</c:f>
              <c:numCache>
                <c:formatCode>General</c:formatCode>
                <c:ptCount val="11"/>
                <c:pt idx="0">
                  <c:v>432.42296918767499</c:v>
                </c:pt>
                <c:pt idx="1">
                  <c:v>610.994397759104</c:v>
                </c:pt>
                <c:pt idx="2">
                  <c:v>628.50140056022406</c:v>
                </c:pt>
                <c:pt idx="3">
                  <c:v>856.09243697478996</c:v>
                </c:pt>
                <c:pt idx="4">
                  <c:v>950.63025210084004</c:v>
                </c:pt>
                <c:pt idx="5">
                  <c:v>1202.7310924369699</c:v>
                </c:pt>
                <c:pt idx="6">
                  <c:v>1412.8151260504201</c:v>
                </c:pt>
                <c:pt idx="7">
                  <c:v>1661.4145658263301</c:v>
                </c:pt>
                <c:pt idx="8">
                  <c:v>1787.4649859944</c:v>
                </c:pt>
                <c:pt idx="9">
                  <c:v>1952.0308123249299</c:v>
                </c:pt>
                <c:pt idx="10">
                  <c:v>2186.6246498599398</c:v>
                </c:pt>
              </c:numCache>
            </c:numRef>
          </c:xVal>
          <c:yVal>
            <c:numRef>
              <c:f>Sheet1!$B$2:$B$12</c:f>
              <c:numCache>
                <c:formatCode>General</c:formatCode>
                <c:ptCount val="11"/>
                <c:pt idx="0">
                  <c:v>100.917431192661</c:v>
                </c:pt>
                <c:pt idx="1">
                  <c:v>143.73088685015301</c:v>
                </c:pt>
                <c:pt idx="2">
                  <c:v>213.45565749235499</c:v>
                </c:pt>
                <c:pt idx="3">
                  <c:v>229.35779816513801</c:v>
                </c:pt>
                <c:pt idx="4">
                  <c:v>288.07339449541303</c:v>
                </c:pt>
                <c:pt idx="5">
                  <c:v>274.61773700305798</c:v>
                </c:pt>
                <c:pt idx="6">
                  <c:v>308.86850152905203</c:v>
                </c:pt>
                <c:pt idx="7">
                  <c:v>290.51987767584097</c:v>
                </c:pt>
                <c:pt idx="8">
                  <c:v>337.003058103976</c:v>
                </c:pt>
                <c:pt idx="9">
                  <c:v>306.42201834862402</c:v>
                </c:pt>
                <c:pt idx="10">
                  <c:v>291.74311926605498</c:v>
                </c:pt>
              </c:numCache>
            </c:numRef>
          </c:yVal>
          <c:smooth val="0"/>
          <c:extLst>
            <c:ext xmlns:c16="http://schemas.microsoft.com/office/drawing/2014/chart" uri="{C3380CC4-5D6E-409C-BE32-E72D297353CC}">
              <c16:uniqueId val="{00000000-4B0C-4E26-A114-9A5C5B3486E5}"/>
            </c:ext>
          </c:extLst>
        </c:ser>
        <c:dLbls>
          <c:showLegendKey val="0"/>
          <c:showVal val="0"/>
          <c:showCatName val="0"/>
          <c:showSerName val="0"/>
          <c:showPercent val="0"/>
          <c:showBubbleSize val="0"/>
        </c:dLbls>
        <c:axId val="314847504"/>
        <c:axId val="314698592"/>
      </c:scatterChart>
      <c:valAx>
        <c:axId val="314847504"/>
        <c:scaling>
          <c:orientation val="minMax"/>
        </c:scaling>
        <c:delete val="0"/>
        <c:axPos val="b"/>
        <c:numFmt formatCode="General" sourceLinked="1"/>
        <c:majorTickMark val="cross"/>
        <c:minorTickMark val="none"/>
        <c:tickLblPos val="nextTo"/>
        <c:spPr>
          <a:ln w="38100">
            <a:solidFill>
              <a:schemeClr val="bg1">
                <a:lumMod val="50000"/>
              </a:schemeClr>
            </a:solidFill>
          </a:ln>
        </c:spPr>
        <c:txPr>
          <a:bodyPr/>
          <a:lstStyle/>
          <a:p>
            <a:pPr>
              <a:defRPr sz="1600"/>
            </a:pPr>
            <a:endParaRPr lang="en-US"/>
          </a:p>
        </c:txPr>
        <c:crossAx val="314698592"/>
        <c:crosses val="autoZero"/>
        <c:crossBetween val="midCat"/>
        <c:majorUnit val="500"/>
      </c:valAx>
      <c:valAx>
        <c:axId val="314698592"/>
        <c:scaling>
          <c:orientation val="minMax"/>
        </c:scaling>
        <c:delete val="0"/>
        <c:axPos val="l"/>
        <c:majorGridlines>
          <c:spPr>
            <a:ln>
              <a:noFill/>
            </a:ln>
          </c:spPr>
        </c:majorGridlines>
        <c:numFmt formatCode="General" sourceLinked="1"/>
        <c:majorTickMark val="cross"/>
        <c:minorTickMark val="none"/>
        <c:tickLblPos val="nextTo"/>
        <c:spPr>
          <a:ln w="38100"/>
        </c:spPr>
        <c:txPr>
          <a:bodyPr/>
          <a:lstStyle/>
          <a:p>
            <a:pPr>
              <a:defRPr sz="1600"/>
            </a:pPr>
            <a:endParaRPr lang="en-US"/>
          </a:p>
        </c:txPr>
        <c:crossAx val="314847504"/>
        <c:crosses val="autoZero"/>
        <c:crossBetween val="midCat"/>
        <c:majorUnit val="100"/>
        <c:minorUnit val="10"/>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none"/>
          </c:marker>
          <c:xVal>
            <c:numRef>
              <c:f>Sheet1!$A$2:$A$5</c:f>
              <c:numCache>
                <c:formatCode>General</c:formatCode>
                <c:ptCount val="4"/>
                <c:pt idx="0">
                  <c:v>1</c:v>
                </c:pt>
                <c:pt idx="1">
                  <c:v>2</c:v>
                </c:pt>
              </c:numCache>
            </c:numRef>
          </c:xVal>
          <c:yVal>
            <c:numRef>
              <c:f>Sheet1!$B$2:$B$5</c:f>
              <c:numCache>
                <c:formatCode>General</c:formatCode>
                <c:ptCount val="4"/>
                <c:pt idx="0">
                  <c:v>1</c:v>
                </c:pt>
                <c:pt idx="1">
                  <c:v>2</c:v>
                </c:pt>
              </c:numCache>
            </c:numRef>
          </c:yVal>
          <c:smooth val="0"/>
          <c:extLst>
            <c:ext xmlns:c16="http://schemas.microsoft.com/office/drawing/2014/chart" uri="{C3380CC4-5D6E-409C-BE32-E72D297353CC}">
              <c16:uniqueId val="{00000000-551B-4EC1-8920-2FE6748EC385}"/>
            </c:ext>
          </c:extLst>
        </c:ser>
        <c:dLbls>
          <c:showLegendKey val="0"/>
          <c:showVal val="0"/>
          <c:showCatName val="0"/>
          <c:showSerName val="0"/>
          <c:showPercent val="0"/>
          <c:showBubbleSize val="0"/>
        </c:dLbls>
        <c:axId val="313386296"/>
        <c:axId val="314687584"/>
      </c:scatterChart>
      <c:valAx>
        <c:axId val="313386296"/>
        <c:scaling>
          <c:orientation val="minMax"/>
        </c:scaling>
        <c:delete val="0"/>
        <c:axPos val="b"/>
        <c:numFmt formatCode="General" sourceLinked="1"/>
        <c:majorTickMark val="cross"/>
        <c:minorTickMark val="none"/>
        <c:tickLblPos val="nextTo"/>
        <c:spPr>
          <a:ln w="38100"/>
        </c:spPr>
        <c:crossAx val="314687584"/>
        <c:crosses val="autoZero"/>
        <c:crossBetween val="midCat"/>
        <c:majorUnit val="1"/>
      </c:valAx>
      <c:valAx>
        <c:axId val="314687584"/>
        <c:scaling>
          <c:orientation val="minMax"/>
        </c:scaling>
        <c:delete val="0"/>
        <c:axPos val="l"/>
        <c:majorGridlines>
          <c:spPr>
            <a:ln>
              <a:noFill/>
            </a:ln>
          </c:spPr>
        </c:majorGridlines>
        <c:numFmt formatCode="General" sourceLinked="1"/>
        <c:majorTickMark val="cross"/>
        <c:minorTickMark val="none"/>
        <c:tickLblPos val="nextTo"/>
        <c:spPr>
          <a:ln w="38100"/>
        </c:spPr>
        <c:crossAx val="313386296"/>
        <c:crosses val="autoZero"/>
        <c:crossBetween val="midCat"/>
        <c:majorUnit val="1"/>
      </c:valAx>
      <c:spPr>
        <a:ln w="12700">
          <a:noFill/>
        </a:ln>
      </c:spPr>
    </c:plotArea>
    <c:plotVisOnly val="1"/>
    <c:dispBlanksAs val="gap"/>
    <c:showDLblsOverMax val="0"/>
  </c:chart>
  <c:txPr>
    <a:bodyPr/>
    <a:lstStyle/>
    <a:p>
      <a:pPr>
        <a:defRPr sz="20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none"/>
          </c:marker>
          <c:xVal>
            <c:numRef>
              <c:f>Sheet1!$A$2:$A$5</c:f>
              <c:numCache>
                <c:formatCode>General</c:formatCode>
                <c:ptCount val="4"/>
                <c:pt idx="0">
                  <c:v>1</c:v>
                </c:pt>
                <c:pt idx="1">
                  <c:v>2</c:v>
                </c:pt>
              </c:numCache>
            </c:numRef>
          </c:xVal>
          <c:yVal>
            <c:numRef>
              <c:f>Sheet1!$B$2:$B$5</c:f>
              <c:numCache>
                <c:formatCode>General</c:formatCode>
                <c:ptCount val="4"/>
                <c:pt idx="0">
                  <c:v>1</c:v>
                </c:pt>
                <c:pt idx="1">
                  <c:v>2</c:v>
                </c:pt>
              </c:numCache>
            </c:numRef>
          </c:yVal>
          <c:smooth val="0"/>
          <c:extLst>
            <c:ext xmlns:c16="http://schemas.microsoft.com/office/drawing/2014/chart" uri="{C3380CC4-5D6E-409C-BE32-E72D297353CC}">
              <c16:uniqueId val="{00000000-8D06-4547-9BF6-381E23CBFBC9}"/>
            </c:ext>
          </c:extLst>
        </c:ser>
        <c:dLbls>
          <c:showLegendKey val="0"/>
          <c:showVal val="0"/>
          <c:showCatName val="0"/>
          <c:showSerName val="0"/>
          <c:showPercent val="0"/>
          <c:showBubbleSize val="0"/>
        </c:dLbls>
        <c:axId val="314688368"/>
        <c:axId val="314688760"/>
      </c:scatterChart>
      <c:valAx>
        <c:axId val="314688368"/>
        <c:scaling>
          <c:orientation val="minMax"/>
        </c:scaling>
        <c:delete val="0"/>
        <c:axPos val="b"/>
        <c:numFmt formatCode="General" sourceLinked="1"/>
        <c:majorTickMark val="cross"/>
        <c:minorTickMark val="none"/>
        <c:tickLblPos val="nextTo"/>
        <c:spPr>
          <a:ln w="38100"/>
        </c:spPr>
        <c:crossAx val="314688760"/>
        <c:crosses val="autoZero"/>
        <c:crossBetween val="midCat"/>
        <c:majorUnit val="1"/>
      </c:valAx>
      <c:valAx>
        <c:axId val="314688760"/>
        <c:scaling>
          <c:orientation val="minMax"/>
        </c:scaling>
        <c:delete val="0"/>
        <c:axPos val="l"/>
        <c:majorGridlines>
          <c:spPr>
            <a:ln>
              <a:noFill/>
            </a:ln>
          </c:spPr>
        </c:majorGridlines>
        <c:numFmt formatCode="General" sourceLinked="1"/>
        <c:majorTickMark val="cross"/>
        <c:minorTickMark val="none"/>
        <c:tickLblPos val="nextTo"/>
        <c:spPr>
          <a:ln w="38100"/>
        </c:spPr>
        <c:crossAx val="314688368"/>
        <c:crosses val="autoZero"/>
        <c:crossBetween val="midCat"/>
        <c:majorUnit val="1"/>
      </c:valAx>
      <c:spPr>
        <a:ln w="12700">
          <a:noFill/>
        </a:ln>
      </c:spPr>
    </c:plotArea>
    <c:plotVisOnly val="1"/>
    <c:dispBlanksAs val="gap"/>
    <c:showDLblsOverMax val="0"/>
  </c:chart>
  <c:txPr>
    <a:bodyPr/>
    <a:lstStyle/>
    <a:p>
      <a:pPr>
        <a:defRPr sz="20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none"/>
          </c:marker>
          <c:xVal>
            <c:numRef>
              <c:f>Sheet1!$A$2:$A$5</c:f>
              <c:numCache>
                <c:formatCode>General</c:formatCode>
                <c:ptCount val="4"/>
                <c:pt idx="0">
                  <c:v>1</c:v>
                </c:pt>
                <c:pt idx="1">
                  <c:v>2</c:v>
                </c:pt>
              </c:numCache>
            </c:numRef>
          </c:xVal>
          <c:yVal>
            <c:numRef>
              <c:f>Sheet1!$B$2:$B$5</c:f>
              <c:numCache>
                <c:formatCode>General</c:formatCode>
                <c:ptCount val="4"/>
                <c:pt idx="0">
                  <c:v>1</c:v>
                </c:pt>
                <c:pt idx="1">
                  <c:v>2</c:v>
                </c:pt>
              </c:numCache>
            </c:numRef>
          </c:yVal>
          <c:smooth val="0"/>
          <c:extLst>
            <c:ext xmlns:c16="http://schemas.microsoft.com/office/drawing/2014/chart" uri="{C3380CC4-5D6E-409C-BE32-E72D297353CC}">
              <c16:uniqueId val="{00000000-3947-4020-A201-4A5882EF1F21}"/>
            </c:ext>
          </c:extLst>
        </c:ser>
        <c:dLbls>
          <c:showLegendKey val="0"/>
          <c:showVal val="0"/>
          <c:showCatName val="0"/>
          <c:showSerName val="0"/>
          <c:showPercent val="0"/>
          <c:showBubbleSize val="0"/>
        </c:dLbls>
        <c:axId val="314689544"/>
        <c:axId val="314689936"/>
      </c:scatterChart>
      <c:valAx>
        <c:axId val="314689544"/>
        <c:scaling>
          <c:orientation val="minMax"/>
        </c:scaling>
        <c:delete val="0"/>
        <c:axPos val="b"/>
        <c:numFmt formatCode="General" sourceLinked="1"/>
        <c:majorTickMark val="cross"/>
        <c:minorTickMark val="none"/>
        <c:tickLblPos val="nextTo"/>
        <c:spPr>
          <a:ln w="38100"/>
        </c:spPr>
        <c:crossAx val="314689936"/>
        <c:crosses val="autoZero"/>
        <c:crossBetween val="midCat"/>
        <c:majorUnit val="1"/>
      </c:valAx>
      <c:valAx>
        <c:axId val="314689936"/>
        <c:scaling>
          <c:orientation val="minMax"/>
        </c:scaling>
        <c:delete val="0"/>
        <c:axPos val="l"/>
        <c:majorGridlines>
          <c:spPr>
            <a:ln>
              <a:noFill/>
            </a:ln>
          </c:spPr>
        </c:majorGridlines>
        <c:numFmt formatCode="General" sourceLinked="1"/>
        <c:majorTickMark val="cross"/>
        <c:minorTickMark val="none"/>
        <c:tickLblPos val="nextTo"/>
        <c:spPr>
          <a:ln w="38100"/>
        </c:spPr>
        <c:crossAx val="314689544"/>
        <c:crosses val="autoZero"/>
        <c:crossBetween val="midCat"/>
        <c:majorUnit val="1"/>
      </c:valAx>
      <c:spPr>
        <a:ln w="12700">
          <a:noFill/>
        </a:ln>
      </c:spPr>
    </c:plotArea>
    <c:plotVisOnly val="1"/>
    <c:dispBlanksAs val="gap"/>
    <c:showDLblsOverMax val="0"/>
  </c:chart>
  <c:txPr>
    <a:bodyPr/>
    <a:lstStyle/>
    <a:p>
      <a:pPr>
        <a:defRPr sz="20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33946C-EEF4-4691-97B6-30F0EDA19067}" type="datetimeFigureOut">
              <a:rPr lang="en-NZ" smtClean="0"/>
              <a:t>6/08/2023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5DE49B-87E6-4CE2-BE11-99BDAB9521FA}" type="slidenum">
              <a:rPr lang="en-NZ" smtClean="0"/>
              <a:t>‹#›</a:t>
            </a:fld>
            <a:endParaRPr lang="en-NZ"/>
          </a:p>
        </p:txBody>
      </p:sp>
    </p:spTree>
    <p:extLst>
      <p:ext uri="{BB962C8B-B14F-4D97-AF65-F5344CB8AC3E}">
        <p14:creationId xmlns:p14="http://schemas.microsoft.com/office/powerpoint/2010/main" val="855635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7EB2FE-607F-49DB-A541-E0739EFE4266}" type="datetime1">
              <a:rPr lang="en-NZ" smtClean="0"/>
              <a:t>6/08/2023</a:t>
            </a:fld>
            <a:endParaRPr lang="en-NZ"/>
          </a:p>
        </p:txBody>
      </p:sp>
      <p:sp>
        <p:nvSpPr>
          <p:cNvPr id="5" name="Footer Placeholder 4"/>
          <p:cNvSpPr>
            <a:spLocks noGrp="1"/>
          </p:cNvSpPr>
          <p:nvPr>
            <p:ph type="ftr" sz="quarter" idx="11"/>
          </p:nvPr>
        </p:nvSpPr>
        <p:spPr/>
        <p:txBody>
          <a:bodyPr/>
          <a:lstStyle/>
          <a:p>
            <a:r>
              <a:rPr lang="en-GB"/>
              <a:t>Machine Learning, Week 1 - B</a:t>
            </a:r>
            <a:endParaRPr lang="en-NZ"/>
          </a:p>
        </p:txBody>
      </p:sp>
      <p:sp>
        <p:nvSpPr>
          <p:cNvPr id="6" name="Slide Number Placeholder 5"/>
          <p:cNvSpPr>
            <a:spLocks noGrp="1"/>
          </p:cNvSpPr>
          <p:nvPr>
            <p:ph type="sldNum" sz="quarter" idx="12"/>
          </p:nvPr>
        </p:nvSpPr>
        <p:spPr/>
        <p:txBody>
          <a:bodyPr/>
          <a:lstStyle/>
          <a:p>
            <a:fld id="{85B72991-F611-417C-9F25-3D67AC695963}" type="slidenum">
              <a:rPr lang="en-NZ" smtClean="0"/>
              <a:t>‹#›</a:t>
            </a:fld>
            <a:endParaRPr lang="en-NZ"/>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8707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FBA996-0766-45CF-A2AC-9C6836BCE4A7}" type="datetime1">
              <a:rPr lang="en-NZ" smtClean="0"/>
              <a:t>6/08/2023</a:t>
            </a:fld>
            <a:endParaRPr lang="en-NZ"/>
          </a:p>
        </p:txBody>
      </p:sp>
      <p:sp>
        <p:nvSpPr>
          <p:cNvPr id="5" name="Footer Placeholder 4"/>
          <p:cNvSpPr>
            <a:spLocks noGrp="1"/>
          </p:cNvSpPr>
          <p:nvPr>
            <p:ph type="ftr" sz="quarter" idx="11"/>
          </p:nvPr>
        </p:nvSpPr>
        <p:spPr/>
        <p:txBody>
          <a:bodyPr/>
          <a:lstStyle/>
          <a:p>
            <a:r>
              <a:rPr lang="en-GB"/>
              <a:t>Machine Learning, Week 1 - B</a:t>
            </a:r>
            <a:endParaRPr lang="en-NZ"/>
          </a:p>
        </p:txBody>
      </p:sp>
      <p:sp>
        <p:nvSpPr>
          <p:cNvPr id="6" name="Slide Number Placeholder 5"/>
          <p:cNvSpPr>
            <a:spLocks noGrp="1"/>
          </p:cNvSpPr>
          <p:nvPr>
            <p:ph type="sldNum" sz="quarter" idx="12"/>
          </p:nvPr>
        </p:nvSpPr>
        <p:spPr/>
        <p:txBody>
          <a:bodyPr/>
          <a:lstStyle/>
          <a:p>
            <a:fld id="{85B72991-F611-417C-9F25-3D67AC695963}" type="slidenum">
              <a:rPr lang="en-NZ" smtClean="0"/>
              <a:t>‹#›</a:t>
            </a:fld>
            <a:endParaRPr lang="en-NZ"/>
          </a:p>
        </p:txBody>
      </p:sp>
    </p:spTree>
    <p:extLst>
      <p:ext uri="{BB962C8B-B14F-4D97-AF65-F5344CB8AC3E}">
        <p14:creationId xmlns:p14="http://schemas.microsoft.com/office/powerpoint/2010/main" val="3162700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D8C5E0-2CE2-4EB7-A9E6-2A5B27A1C75F}" type="datetime1">
              <a:rPr lang="en-NZ" smtClean="0"/>
              <a:t>6/08/2023</a:t>
            </a:fld>
            <a:endParaRPr lang="en-NZ"/>
          </a:p>
        </p:txBody>
      </p:sp>
      <p:sp>
        <p:nvSpPr>
          <p:cNvPr id="5" name="Footer Placeholder 4"/>
          <p:cNvSpPr>
            <a:spLocks noGrp="1"/>
          </p:cNvSpPr>
          <p:nvPr>
            <p:ph type="ftr" sz="quarter" idx="11"/>
          </p:nvPr>
        </p:nvSpPr>
        <p:spPr/>
        <p:txBody>
          <a:bodyPr/>
          <a:lstStyle/>
          <a:p>
            <a:r>
              <a:rPr lang="en-GB"/>
              <a:t>Machine Learning, Week 1 - B</a:t>
            </a:r>
            <a:endParaRPr lang="en-NZ"/>
          </a:p>
        </p:txBody>
      </p:sp>
      <p:sp>
        <p:nvSpPr>
          <p:cNvPr id="6" name="Slide Number Placeholder 5"/>
          <p:cNvSpPr>
            <a:spLocks noGrp="1"/>
          </p:cNvSpPr>
          <p:nvPr>
            <p:ph type="sldNum" sz="quarter" idx="12"/>
          </p:nvPr>
        </p:nvSpPr>
        <p:spPr/>
        <p:txBody>
          <a:bodyPr/>
          <a:lstStyle/>
          <a:p>
            <a:fld id="{85B72991-F611-417C-9F25-3D67AC695963}" type="slidenum">
              <a:rPr lang="en-NZ" smtClean="0"/>
              <a:t>‹#›</a:t>
            </a:fld>
            <a:endParaRPr lang="en-NZ"/>
          </a:p>
        </p:txBody>
      </p:sp>
    </p:spTree>
    <p:extLst>
      <p:ext uri="{BB962C8B-B14F-4D97-AF65-F5344CB8AC3E}">
        <p14:creationId xmlns:p14="http://schemas.microsoft.com/office/powerpoint/2010/main" val="2992767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6E0493-168C-4A89-A455-4FF50EE78F2C}" type="datetime1">
              <a:rPr lang="en-NZ" smtClean="0"/>
              <a:t>6/08/2023</a:t>
            </a:fld>
            <a:endParaRPr lang="en-NZ"/>
          </a:p>
        </p:txBody>
      </p:sp>
      <p:sp>
        <p:nvSpPr>
          <p:cNvPr id="5" name="Footer Placeholder 4"/>
          <p:cNvSpPr>
            <a:spLocks noGrp="1"/>
          </p:cNvSpPr>
          <p:nvPr>
            <p:ph type="ftr" sz="quarter" idx="11"/>
          </p:nvPr>
        </p:nvSpPr>
        <p:spPr/>
        <p:txBody>
          <a:bodyPr/>
          <a:lstStyle/>
          <a:p>
            <a:r>
              <a:rPr lang="en-GB"/>
              <a:t>Machine Learning, Week 1 - B</a:t>
            </a:r>
            <a:endParaRPr lang="en-NZ"/>
          </a:p>
        </p:txBody>
      </p:sp>
      <p:sp>
        <p:nvSpPr>
          <p:cNvPr id="6" name="Slide Number Placeholder 5"/>
          <p:cNvSpPr>
            <a:spLocks noGrp="1"/>
          </p:cNvSpPr>
          <p:nvPr>
            <p:ph type="sldNum" sz="quarter" idx="12"/>
          </p:nvPr>
        </p:nvSpPr>
        <p:spPr/>
        <p:txBody>
          <a:bodyPr/>
          <a:lstStyle/>
          <a:p>
            <a:fld id="{85B72991-F611-417C-9F25-3D67AC695963}" type="slidenum">
              <a:rPr lang="en-NZ" smtClean="0"/>
              <a:t>‹#›</a:t>
            </a:fld>
            <a:endParaRPr lang="en-NZ"/>
          </a:p>
        </p:txBody>
      </p:sp>
    </p:spTree>
    <p:extLst>
      <p:ext uri="{BB962C8B-B14F-4D97-AF65-F5344CB8AC3E}">
        <p14:creationId xmlns:p14="http://schemas.microsoft.com/office/powerpoint/2010/main" val="4159313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609B99-9E03-4135-AF82-9A2C74CC9893}" type="datetime1">
              <a:rPr lang="en-NZ" smtClean="0"/>
              <a:t>6/08/2023</a:t>
            </a:fld>
            <a:endParaRPr lang="en-NZ"/>
          </a:p>
        </p:txBody>
      </p:sp>
      <p:sp>
        <p:nvSpPr>
          <p:cNvPr id="5" name="Footer Placeholder 4"/>
          <p:cNvSpPr>
            <a:spLocks noGrp="1"/>
          </p:cNvSpPr>
          <p:nvPr>
            <p:ph type="ftr" sz="quarter" idx="11"/>
          </p:nvPr>
        </p:nvSpPr>
        <p:spPr/>
        <p:txBody>
          <a:bodyPr/>
          <a:lstStyle/>
          <a:p>
            <a:r>
              <a:rPr lang="en-GB"/>
              <a:t>Machine Learning, Week 1 - B</a:t>
            </a:r>
            <a:endParaRPr lang="en-NZ"/>
          </a:p>
        </p:txBody>
      </p:sp>
      <p:sp>
        <p:nvSpPr>
          <p:cNvPr id="6" name="Slide Number Placeholder 5"/>
          <p:cNvSpPr>
            <a:spLocks noGrp="1"/>
          </p:cNvSpPr>
          <p:nvPr>
            <p:ph type="sldNum" sz="quarter" idx="12"/>
          </p:nvPr>
        </p:nvSpPr>
        <p:spPr/>
        <p:txBody>
          <a:bodyPr/>
          <a:lstStyle/>
          <a:p>
            <a:fld id="{85B72991-F611-417C-9F25-3D67AC695963}" type="slidenum">
              <a:rPr lang="en-NZ" smtClean="0"/>
              <a:t>‹#›</a:t>
            </a:fld>
            <a:endParaRPr lang="en-NZ"/>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2074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9C566F-4F5E-4C29-B909-1183AA01254B}" type="datetime1">
              <a:rPr lang="en-NZ" smtClean="0"/>
              <a:t>6/08/2023</a:t>
            </a:fld>
            <a:endParaRPr lang="en-NZ"/>
          </a:p>
        </p:txBody>
      </p:sp>
      <p:sp>
        <p:nvSpPr>
          <p:cNvPr id="6" name="Footer Placeholder 5"/>
          <p:cNvSpPr>
            <a:spLocks noGrp="1"/>
          </p:cNvSpPr>
          <p:nvPr>
            <p:ph type="ftr" sz="quarter" idx="11"/>
          </p:nvPr>
        </p:nvSpPr>
        <p:spPr/>
        <p:txBody>
          <a:bodyPr/>
          <a:lstStyle/>
          <a:p>
            <a:r>
              <a:rPr lang="en-GB"/>
              <a:t>Machine Learning, Week 1 - B</a:t>
            </a:r>
            <a:endParaRPr lang="en-NZ"/>
          </a:p>
        </p:txBody>
      </p:sp>
      <p:sp>
        <p:nvSpPr>
          <p:cNvPr id="7" name="Slide Number Placeholder 6"/>
          <p:cNvSpPr>
            <a:spLocks noGrp="1"/>
          </p:cNvSpPr>
          <p:nvPr>
            <p:ph type="sldNum" sz="quarter" idx="12"/>
          </p:nvPr>
        </p:nvSpPr>
        <p:spPr/>
        <p:txBody>
          <a:bodyPr/>
          <a:lstStyle/>
          <a:p>
            <a:fld id="{85B72991-F611-417C-9F25-3D67AC695963}" type="slidenum">
              <a:rPr lang="en-NZ" smtClean="0"/>
              <a:t>‹#›</a:t>
            </a:fld>
            <a:endParaRPr lang="en-NZ"/>
          </a:p>
        </p:txBody>
      </p:sp>
    </p:spTree>
    <p:extLst>
      <p:ext uri="{BB962C8B-B14F-4D97-AF65-F5344CB8AC3E}">
        <p14:creationId xmlns:p14="http://schemas.microsoft.com/office/powerpoint/2010/main" val="534910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FF6B09-336F-4BAE-9995-4C9C523BD8FA}" type="datetime1">
              <a:rPr lang="en-NZ" smtClean="0"/>
              <a:t>6/08/2023</a:t>
            </a:fld>
            <a:endParaRPr lang="en-NZ"/>
          </a:p>
        </p:txBody>
      </p:sp>
      <p:sp>
        <p:nvSpPr>
          <p:cNvPr id="8" name="Footer Placeholder 7"/>
          <p:cNvSpPr>
            <a:spLocks noGrp="1"/>
          </p:cNvSpPr>
          <p:nvPr>
            <p:ph type="ftr" sz="quarter" idx="11"/>
          </p:nvPr>
        </p:nvSpPr>
        <p:spPr/>
        <p:txBody>
          <a:bodyPr/>
          <a:lstStyle/>
          <a:p>
            <a:r>
              <a:rPr lang="en-GB"/>
              <a:t>Machine Learning, Week 1 - B</a:t>
            </a:r>
            <a:endParaRPr lang="en-NZ"/>
          </a:p>
        </p:txBody>
      </p:sp>
      <p:sp>
        <p:nvSpPr>
          <p:cNvPr id="9" name="Slide Number Placeholder 8"/>
          <p:cNvSpPr>
            <a:spLocks noGrp="1"/>
          </p:cNvSpPr>
          <p:nvPr>
            <p:ph type="sldNum" sz="quarter" idx="12"/>
          </p:nvPr>
        </p:nvSpPr>
        <p:spPr/>
        <p:txBody>
          <a:bodyPr/>
          <a:lstStyle/>
          <a:p>
            <a:fld id="{85B72991-F611-417C-9F25-3D67AC695963}" type="slidenum">
              <a:rPr lang="en-NZ" smtClean="0"/>
              <a:t>‹#›</a:t>
            </a:fld>
            <a:endParaRPr lang="en-NZ"/>
          </a:p>
        </p:txBody>
      </p:sp>
    </p:spTree>
    <p:extLst>
      <p:ext uri="{BB962C8B-B14F-4D97-AF65-F5344CB8AC3E}">
        <p14:creationId xmlns:p14="http://schemas.microsoft.com/office/powerpoint/2010/main" val="3820020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0ECD8C-1999-4335-B878-69311B95AE32}" type="datetime1">
              <a:rPr lang="en-NZ" smtClean="0"/>
              <a:t>6/08/2023</a:t>
            </a:fld>
            <a:endParaRPr lang="en-NZ"/>
          </a:p>
        </p:txBody>
      </p:sp>
      <p:sp>
        <p:nvSpPr>
          <p:cNvPr id="4" name="Footer Placeholder 3"/>
          <p:cNvSpPr>
            <a:spLocks noGrp="1"/>
          </p:cNvSpPr>
          <p:nvPr>
            <p:ph type="ftr" sz="quarter" idx="11"/>
          </p:nvPr>
        </p:nvSpPr>
        <p:spPr/>
        <p:txBody>
          <a:bodyPr/>
          <a:lstStyle/>
          <a:p>
            <a:r>
              <a:rPr lang="en-GB"/>
              <a:t>Machine Learning, Week 1 - B</a:t>
            </a:r>
            <a:endParaRPr lang="en-NZ"/>
          </a:p>
        </p:txBody>
      </p:sp>
      <p:sp>
        <p:nvSpPr>
          <p:cNvPr id="5" name="Slide Number Placeholder 4"/>
          <p:cNvSpPr>
            <a:spLocks noGrp="1"/>
          </p:cNvSpPr>
          <p:nvPr>
            <p:ph type="sldNum" sz="quarter" idx="12"/>
          </p:nvPr>
        </p:nvSpPr>
        <p:spPr/>
        <p:txBody>
          <a:bodyPr/>
          <a:lstStyle/>
          <a:p>
            <a:fld id="{85B72991-F611-417C-9F25-3D67AC695963}" type="slidenum">
              <a:rPr lang="en-NZ" smtClean="0"/>
              <a:t>‹#›</a:t>
            </a:fld>
            <a:endParaRPr lang="en-NZ"/>
          </a:p>
        </p:txBody>
      </p:sp>
    </p:spTree>
    <p:extLst>
      <p:ext uri="{BB962C8B-B14F-4D97-AF65-F5344CB8AC3E}">
        <p14:creationId xmlns:p14="http://schemas.microsoft.com/office/powerpoint/2010/main" val="3906257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F154758-E5DA-48C6-8164-583987A99749}" type="datetime1">
              <a:rPr lang="en-NZ" smtClean="0"/>
              <a:t>6/08/2023</a:t>
            </a:fld>
            <a:endParaRPr lang="en-NZ"/>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GB"/>
              <a:t>Machine Learning, Week 1 - B</a:t>
            </a:r>
            <a:endParaRPr lang="en-NZ"/>
          </a:p>
        </p:txBody>
      </p:sp>
      <p:sp>
        <p:nvSpPr>
          <p:cNvPr id="9" name="Slide Number Placeholder 8"/>
          <p:cNvSpPr>
            <a:spLocks noGrp="1"/>
          </p:cNvSpPr>
          <p:nvPr>
            <p:ph type="sldNum" sz="quarter" idx="12"/>
          </p:nvPr>
        </p:nvSpPr>
        <p:spPr/>
        <p:txBody>
          <a:bodyPr/>
          <a:lstStyle/>
          <a:p>
            <a:fld id="{85B72991-F611-417C-9F25-3D67AC695963}" type="slidenum">
              <a:rPr lang="en-NZ" smtClean="0"/>
              <a:t>‹#›</a:t>
            </a:fld>
            <a:endParaRPr lang="en-NZ"/>
          </a:p>
        </p:txBody>
      </p:sp>
    </p:spTree>
    <p:extLst>
      <p:ext uri="{BB962C8B-B14F-4D97-AF65-F5344CB8AC3E}">
        <p14:creationId xmlns:p14="http://schemas.microsoft.com/office/powerpoint/2010/main" val="1339868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09E2E1E-A859-41EA-95A7-CC642571C31D}" type="datetime1">
              <a:rPr lang="en-NZ" smtClean="0"/>
              <a:t>6/08/2023</a:t>
            </a:fld>
            <a:endParaRPr lang="en-NZ"/>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GB"/>
              <a:t>Machine Learning, Week 1 - B</a:t>
            </a:r>
            <a:endParaRPr lang="en-NZ"/>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5B72991-F611-417C-9F25-3D67AC695963}" type="slidenum">
              <a:rPr lang="en-NZ" smtClean="0"/>
              <a:t>‹#›</a:t>
            </a:fld>
            <a:endParaRPr lang="en-NZ"/>
          </a:p>
        </p:txBody>
      </p:sp>
    </p:spTree>
    <p:extLst>
      <p:ext uri="{BB962C8B-B14F-4D97-AF65-F5344CB8AC3E}">
        <p14:creationId xmlns:p14="http://schemas.microsoft.com/office/powerpoint/2010/main" val="1632978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30E770-565F-4B85-8EAE-12045F1B1C50}" type="datetime1">
              <a:rPr lang="en-NZ" smtClean="0"/>
              <a:t>6/08/2023</a:t>
            </a:fld>
            <a:endParaRPr lang="en-NZ"/>
          </a:p>
        </p:txBody>
      </p:sp>
      <p:sp>
        <p:nvSpPr>
          <p:cNvPr id="6" name="Footer Placeholder 5"/>
          <p:cNvSpPr>
            <a:spLocks noGrp="1"/>
          </p:cNvSpPr>
          <p:nvPr>
            <p:ph type="ftr" sz="quarter" idx="11"/>
          </p:nvPr>
        </p:nvSpPr>
        <p:spPr/>
        <p:txBody>
          <a:bodyPr/>
          <a:lstStyle/>
          <a:p>
            <a:r>
              <a:rPr lang="en-GB"/>
              <a:t>Machine Learning, Week 1 - B</a:t>
            </a:r>
            <a:endParaRPr lang="en-NZ"/>
          </a:p>
        </p:txBody>
      </p:sp>
      <p:sp>
        <p:nvSpPr>
          <p:cNvPr id="7" name="Slide Number Placeholder 6"/>
          <p:cNvSpPr>
            <a:spLocks noGrp="1"/>
          </p:cNvSpPr>
          <p:nvPr>
            <p:ph type="sldNum" sz="quarter" idx="12"/>
          </p:nvPr>
        </p:nvSpPr>
        <p:spPr/>
        <p:txBody>
          <a:bodyPr/>
          <a:lstStyle/>
          <a:p>
            <a:fld id="{85B72991-F611-417C-9F25-3D67AC695963}" type="slidenum">
              <a:rPr lang="en-NZ" smtClean="0"/>
              <a:t>‹#›</a:t>
            </a:fld>
            <a:endParaRPr lang="en-NZ"/>
          </a:p>
        </p:txBody>
      </p:sp>
    </p:spTree>
    <p:extLst>
      <p:ext uri="{BB962C8B-B14F-4D97-AF65-F5344CB8AC3E}">
        <p14:creationId xmlns:p14="http://schemas.microsoft.com/office/powerpoint/2010/main" val="3604666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E23506-3967-418C-A33A-F2EE2A730DC4}" type="datetime1">
              <a:rPr lang="en-NZ" smtClean="0"/>
              <a:t>6/08/2023</a:t>
            </a:fld>
            <a:endParaRPr lang="en-NZ"/>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GB"/>
              <a:t>Machine Learning, Week 1 - B</a:t>
            </a:r>
            <a:endParaRPr lang="en-NZ"/>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5B72991-F611-417C-9F25-3D67AC695963}" type="slidenum">
              <a:rPr lang="en-NZ" smtClean="0"/>
              <a:t>‹#›</a:t>
            </a:fld>
            <a:endParaRPr lang="en-NZ"/>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13932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pub.towardsai.net/machine-learning-algorithms-for-beginners-with-python-code-examples-ml-19c6afd60daa"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80.png"/><Relationship Id="rId4" Type="http://schemas.openxmlformats.org/officeDocument/2006/relationships/chart" Target="../charts/char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3.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chart" Target="../charts/chart6.xml"/><Relationship Id="rId3" Type="http://schemas.openxmlformats.org/officeDocument/2006/relationships/image" Target="../media/image90.png"/><Relationship Id="rId7" Type="http://schemas.openxmlformats.org/officeDocument/2006/relationships/chart" Target="../charts/chart5.xml"/><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chart" Target="../charts/chart4.xml"/><Relationship Id="rId9"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20.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hyperlink" Target="https://www.tutorialandexample.com/supervised-machine-learning/"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548" y="473713"/>
            <a:ext cx="2190491" cy="857392"/>
          </a:xfrm>
          <a:prstGeom prst="rect">
            <a:avLst/>
          </a:prstGeom>
        </p:spPr>
      </p:pic>
      <p:sp>
        <p:nvSpPr>
          <p:cNvPr id="14" name="TextBox 13">
            <a:extLst>
              <a:ext uri="{FF2B5EF4-FFF2-40B4-BE49-F238E27FC236}">
                <a16:creationId xmlns:a16="http://schemas.microsoft.com/office/drawing/2014/main" id="{E8F7BA58-9166-4A96-8DDE-773F9D56D3E6}"/>
              </a:ext>
            </a:extLst>
          </p:cNvPr>
          <p:cNvSpPr txBox="1"/>
          <p:nvPr/>
        </p:nvSpPr>
        <p:spPr>
          <a:xfrm>
            <a:off x="1912689" y="1539840"/>
            <a:ext cx="7935986" cy="2616101"/>
          </a:xfrm>
          <a:prstGeom prst="rect">
            <a:avLst/>
          </a:prstGeom>
          <a:noFill/>
        </p:spPr>
        <p:txBody>
          <a:bodyPr wrap="square" rtlCol="0">
            <a:spAutoFit/>
          </a:bodyPr>
          <a:lstStyle/>
          <a:p>
            <a:pPr algn="ctr"/>
            <a:r>
              <a:rPr lang="en-GB" sz="3200" dirty="0"/>
              <a:t>ISCG8050</a:t>
            </a:r>
            <a:br>
              <a:rPr lang="en-GB" sz="3200" dirty="0"/>
            </a:br>
            <a:r>
              <a:rPr lang="en-GB" sz="4400" b="1" dirty="0"/>
              <a:t> Machine Learning </a:t>
            </a:r>
            <a:br>
              <a:rPr lang="en-GB" sz="3200" dirty="0"/>
            </a:br>
            <a:r>
              <a:rPr lang="en-GB" sz="3200" dirty="0"/>
              <a:t>for Intelligent Data and Information Processing</a:t>
            </a:r>
          </a:p>
          <a:p>
            <a:pPr algn="ctr"/>
            <a:endParaRPr lang="en-GB" sz="3200" dirty="0"/>
          </a:p>
          <a:p>
            <a:pPr algn="ctr"/>
            <a:r>
              <a:rPr lang="en-GB" sz="2000" dirty="0"/>
              <a:t>Week1 - B</a:t>
            </a:r>
            <a:endParaRPr lang="en-NZ" sz="2000" dirty="0"/>
          </a:p>
        </p:txBody>
      </p:sp>
      <p:grpSp>
        <p:nvGrpSpPr>
          <p:cNvPr id="24" name="Group 23">
            <a:extLst>
              <a:ext uri="{FF2B5EF4-FFF2-40B4-BE49-F238E27FC236}">
                <a16:creationId xmlns:a16="http://schemas.microsoft.com/office/drawing/2014/main" id="{D11E48C8-CFB8-4B25-BDBF-D398FC74A9C3}"/>
              </a:ext>
            </a:extLst>
          </p:cNvPr>
          <p:cNvGrpSpPr/>
          <p:nvPr/>
        </p:nvGrpSpPr>
        <p:grpSpPr>
          <a:xfrm>
            <a:off x="1425336" y="4439717"/>
            <a:ext cx="9341327" cy="1551710"/>
            <a:chOff x="169596" y="4347438"/>
            <a:chExt cx="9341327" cy="1551710"/>
          </a:xfrm>
        </p:grpSpPr>
        <p:pic>
          <p:nvPicPr>
            <p:cNvPr id="16" name="Picture 15" descr="Logo&#10;&#10;Description automatically generated">
              <a:extLst>
                <a:ext uri="{FF2B5EF4-FFF2-40B4-BE49-F238E27FC236}">
                  <a16:creationId xmlns:a16="http://schemas.microsoft.com/office/drawing/2014/main" id="{5A898486-0B38-4187-A097-B5EC90CE2844}"/>
                </a:ext>
              </a:extLst>
            </p:cNvPr>
            <p:cNvPicPr>
              <a:picLocks noChangeAspect="1"/>
            </p:cNvPicPr>
            <p:nvPr/>
          </p:nvPicPr>
          <p:blipFill rotWithShape="1">
            <a:blip r:embed="rId3"/>
            <a:srcRect l="24527" t="21786" r="54284" b="20397"/>
            <a:stretch/>
          </p:blipFill>
          <p:spPr>
            <a:xfrm>
              <a:off x="1497792" y="4569112"/>
              <a:ext cx="1009735" cy="1108362"/>
            </a:xfrm>
            <a:prstGeom prst="rect">
              <a:avLst/>
            </a:prstGeom>
          </p:spPr>
        </p:pic>
        <p:pic>
          <p:nvPicPr>
            <p:cNvPr id="17" name="Picture 16" descr="Logo, icon&#10;&#10;Description automatically generated">
              <a:extLst>
                <a:ext uri="{FF2B5EF4-FFF2-40B4-BE49-F238E27FC236}">
                  <a16:creationId xmlns:a16="http://schemas.microsoft.com/office/drawing/2014/main" id="{B79E744F-5C39-439C-B9C5-C6E45FF9E664}"/>
                </a:ext>
              </a:extLst>
            </p:cNvPr>
            <p:cNvPicPr>
              <a:picLocks noChangeAspect="1"/>
            </p:cNvPicPr>
            <p:nvPr/>
          </p:nvPicPr>
          <p:blipFill rotWithShape="1">
            <a:blip r:embed="rId4"/>
            <a:srcRect l="33756" t="15496" r="30989" b="9022"/>
            <a:stretch/>
          </p:blipFill>
          <p:spPr>
            <a:xfrm>
              <a:off x="8468223" y="4569112"/>
              <a:ext cx="1042700" cy="1108362"/>
            </a:xfrm>
            <a:prstGeom prst="rect">
              <a:avLst/>
            </a:prstGeom>
          </p:spPr>
        </p:pic>
        <p:pic>
          <p:nvPicPr>
            <p:cNvPr id="18" name="Picture 17" descr="A picture containing logo&#10;&#10;Description automatically generated">
              <a:extLst>
                <a:ext uri="{FF2B5EF4-FFF2-40B4-BE49-F238E27FC236}">
                  <a16:creationId xmlns:a16="http://schemas.microsoft.com/office/drawing/2014/main" id="{4FBB2E8D-5A7D-4C90-B71C-BFB2FB0B3379}"/>
                </a:ext>
              </a:extLst>
            </p:cNvPr>
            <p:cNvPicPr>
              <a:picLocks noChangeAspect="1"/>
            </p:cNvPicPr>
            <p:nvPr/>
          </p:nvPicPr>
          <p:blipFill rotWithShape="1">
            <a:blip r:embed="rId5"/>
            <a:srcRect l="67190" t="14786" r="1021" b="30904"/>
            <a:stretch/>
          </p:blipFill>
          <p:spPr>
            <a:xfrm>
              <a:off x="6432138" y="4347438"/>
              <a:ext cx="1634837" cy="1551710"/>
            </a:xfrm>
            <a:prstGeom prst="rect">
              <a:avLst/>
            </a:prstGeom>
          </p:spPr>
        </p:pic>
        <p:pic>
          <p:nvPicPr>
            <p:cNvPr id="19" name="Picture 18" descr="A picture containing logo&#10;&#10;Description automatically generated">
              <a:extLst>
                <a:ext uri="{FF2B5EF4-FFF2-40B4-BE49-F238E27FC236}">
                  <a16:creationId xmlns:a16="http://schemas.microsoft.com/office/drawing/2014/main" id="{154F9CB6-2D20-49EA-ADAF-03EE368E167B}"/>
                </a:ext>
              </a:extLst>
            </p:cNvPr>
            <p:cNvPicPr>
              <a:picLocks noChangeAspect="1"/>
            </p:cNvPicPr>
            <p:nvPr/>
          </p:nvPicPr>
          <p:blipFill rotWithShape="1">
            <a:blip r:embed="rId5"/>
            <a:srcRect l="3214" t="14333" r="63157" b="31356"/>
            <a:stretch/>
          </p:blipFill>
          <p:spPr>
            <a:xfrm>
              <a:off x="4573481" y="4347438"/>
              <a:ext cx="1729454" cy="1551710"/>
            </a:xfrm>
            <a:prstGeom prst="rect">
              <a:avLst/>
            </a:prstGeom>
          </p:spPr>
        </p:pic>
        <p:pic>
          <p:nvPicPr>
            <p:cNvPr id="20" name="Picture 19" descr="Logo&#10;&#10;Description automatically generated">
              <a:extLst>
                <a:ext uri="{FF2B5EF4-FFF2-40B4-BE49-F238E27FC236}">
                  <a16:creationId xmlns:a16="http://schemas.microsoft.com/office/drawing/2014/main" id="{F578E490-579F-41F9-98FF-6F732A838B7E}"/>
                </a:ext>
              </a:extLst>
            </p:cNvPr>
            <p:cNvPicPr>
              <a:picLocks noChangeAspect="1"/>
            </p:cNvPicPr>
            <p:nvPr/>
          </p:nvPicPr>
          <p:blipFill rotWithShape="1">
            <a:blip r:embed="rId3"/>
            <a:srcRect l="50557" t="25048" r="27013" b="17135"/>
            <a:stretch/>
          </p:blipFill>
          <p:spPr>
            <a:xfrm>
              <a:off x="169596" y="4472073"/>
              <a:ext cx="1068849" cy="1108362"/>
            </a:xfrm>
            <a:prstGeom prst="rect">
              <a:avLst/>
            </a:prstGeom>
          </p:spPr>
        </p:pic>
        <p:pic>
          <p:nvPicPr>
            <p:cNvPr id="22" name="Picture 21" descr="A picture containing circle&#10;&#10;Description automatically generated">
              <a:extLst>
                <a:ext uri="{FF2B5EF4-FFF2-40B4-BE49-F238E27FC236}">
                  <a16:creationId xmlns:a16="http://schemas.microsoft.com/office/drawing/2014/main" id="{5B93B765-D983-4B40-A196-5DA301C8CD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36730" y="4524787"/>
              <a:ext cx="1872150" cy="1008081"/>
            </a:xfrm>
            <a:prstGeom prst="rect">
              <a:avLst/>
            </a:prstGeom>
          </p:spPr>
        </p:pic>
      </p:grpSp>
      <p:sp>
        <p:nvSpPr>
          <p:cNvPr id="25" name="Footer Placeholder 24">
            <a:extLst>
              <a:ext uri="{FF2B5EF4-FFF2-40B4-BE49-F238E27FC236}">
                <a16:creationId xmlns:a16="http://schemas.microsoft.com/office/drawing/2014/main" id="{83996E44-9524-46C7-9587-3E0C861E062D}"/>
              </a:ext>
            </a:extLst>
          </p:cNvPr>
          <p:cNvSpPr>
            <a:spLocks noGrp="1"/>
          </p:cNvSpPr>
          <p:nvPr>
            <p:ph type="ftr" sz="quarter" idx="11"/>
          </p:nvPr>
        </p:nvSpPr>
        <p:spPr/>
        <p:txBody>
          <a:bodyPr/>
          <a:lstStyle/>
          <a:p>
            <a:r>
              <a:rPr lang="en-GB"/>
              <a:t>Machine Learning, Week 1 - B</a:t>
            </a:r>
            <a:endParaRPr lang="en-NZ"/>
          </a:p>
        </p:txBody>
      </p:sp>
      <p:sp>
        <p:nvSpPr>
          <p:cNvPr id="26" name="Slide Number Placeholder 25">
            <a:extLst>
              <a:ext uri="{FF2B5EF4-FFF2-40B4-BE49-F238E27FC236}">
                <a16:creationId xmlns:a16="http://schemas.microsoft.com/office/drawing/2014/main" id="{DD690AA7-DCD1-40BF-985A-8A3246653BE4}"/>
              </a:ext>
            </a:extLst>
          </p:cNvPr>
          <p:cNvSpPr>
            <a:spLocks noGrp="1"/>
          </p:cNvSpPr>
          <p:nvPr>
            <p:ph type="sldNum" sz="quarter" idx="12"/>
          </p:nvPr>
        </p:nvSpPr>
        <p:spPr/>
        <p:txBody>
          <a:bodyPr/>
          <a:lstStyle/>
          <a:p>
            <a:fld id="{85B72991-F611-417C-9F25-3D67AC695963}" type="slidenum">
              <a:rPr lang="en-NZ" smtClean="0"/>
              <a:t>1</a:t>
            </a:fld>
            <a:endParaRPr lang="en-NZ"/>
          </a:p>
        </p:txBody>
      </p:sp>
      <p:sp>
        <p:nvSpPr>
          <p:cNvPr id="2" name="TextBox 1">
            <a:extLst>
              <a:ext uri="{FF2B5EF4-FFF2-40B4-BE49-F238E27FC236}">
                <a16:creationId xmlns:a16="http://schemas.microsoft.com/office/drawing/2014/main" id="{FE241B42-E6F8-4CC1-877D-85633193FF64}"/>
              </a:ext>
            </a:extLst>
          </p:cNvPr>
          <p:cNvSpPr txBox="1"/>
          <p:nvPr/>
        </p:nvSpPr>
        <p:spPr>
          <a:xfrm>
            <a:off x="2656091" y="5961112"/>
            <a:ext cx="6879817" cy="400110"/>
          </a:xfrm>
          <a:prstGeom prst="rect">
            <a:avLst/>
          </a:prstGeom>
          <a:noFill/>
        </p:spPr>
        <p:txBody>
          <a:bodyPr wrap="square" rtlCol="0">
            <a:spAutoFit/>
          </a:bodyPr>
          <a:lstStyle/>
          <a:p>
            <a:pPr algn="ctr"/>
            <a:r>
              <a:rPr lang="en-GB" sz="1000" dirty="0"/>
              <a:t>Sources: Hands-On Machine Learning with Scikit-Learn, </a:t>
            </a:r>
            <a:r>
              <a:rPr lang="en-GB" sz="1000" dirty="0" err="1"/>
              <a:t>Keras</a:t>
            </a:r>
            <a:r>
              <a:rPr lang="en-GB" sz="1000" dirty="0"/>
              <a:t>, and TensorFlow by </a:t>
            </a:r>
            <a:r>
              <a:rPr lang="en-GB" sz="1000" dirty="0" err="1"/>
              <a:t>Aurélien</a:t>
            </a:r>
            <a:r>
              <a:rPr lang="en-GB" sz="1000" dirty="0"/>
              <a:t> </a:t>
            </a:r>
            <a:r>
              <a:rPr lang="en-GB" sz="1000" dirty="0" err="1"/>
              <a:t>Géron</a:t>
            </a:r>
            <a:endParaRPr lang="en-GB" sz="1000" dirty="0"/>
          </a:p>
          <a:p>
            <a:pPr algn="ctr"/>
            <a:r>
              <a:rPr lang="en-NZ" sz="1000" dirty="0">
                <a:hlinkClick r:id="rId7"/>
              </a:rPr>
              <a:t>https://pub.towardsai.net/machine-learning-algorithms-for-beginners-with-python-code-examples-ml-19c6afd60daa</a:t>
            </a:r>
            <a:endParaRPr lang="en-GB" sz="1000" dirty="0"/>
          </a:p>
        </p:txBody>
      </p:sp>
    </p:spTree>
    <p:extLst>
      <p:ext uri="{BB962C8B-B14F-4D97-AF65-F5344CB8AC3E}">
        <p14:creationId xmlns:p14="http://schemas.microsoft.com/office/powerpoint/2010/main" val="2012155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p:txBody>
          <a:bodyPr/>
          <a:lstStyle/>
          <a:p>
            <a:r>
              <a:rPr lang="en-NZ" sz="3200" dirty="0"/>
              <a:t>Terminology</a:t>
            </a:r>
            <a:br>
              <a:rPr lang="en-NZ" dirty="0"/>
            </a:br>
            <a:r>
              <a:rPr lang="en-NZ" dirty="0"/>
              <a:t>Hypothesis</a:t>
            </a:r>
          </a:p>
        </p:txBody>
      </p:sp>
      <p:sp>
        <p:nvSpPr>
          <p:cNvPr id="5" name="Footer Placeholder 4">
            <a:extLst>
              <a:ext uri="{FF2B5EF4-FFF2-40B4-BE49-F238E27FC236}">
                <a16:creationId xmlns:a16="http://schemas.microsoft.com/office/drawing/2014/main" id="{74D38D14-9CC3-4ED1-A291-87B02F4AD528}"/>
              </a:ext>
            </a:extLst>
          </p:cNvPr>
          <p:cNvSpPr>
            <a:spLocks noGrp="1"/>
          </p:cNvSpPr>
          <p:nvPr>
            <p:ph type="ftr" sz="quarter" idx="11"/>
          </p:nvPr>
        </p:nvSpPr>
        <p:spPr/>
        <p:txBody>
          <a:bodyPr/>
          <a:lstStyle/>
          <a:p>
            <a:r>
              <a:rPr lang="en-GB"/>
              <a:t>Machine Learning, Week 1 - B</a:t>
            </a:r>
            <a:endParaRPr lang="en-NZ"/>
          </a:p>
        </p:txBody>
      </p:sp>
      <p:sp>
        <p:nvSpPr>
          <p:cNvPr id="7" name="Slide Number Placeholder 6">
            <a:extLst>
              <a:ext uri="{FF2B5EF4-FFF2-40B4-BE49-F238E27FC236}">
                <a16:creationId xmlns:a16="http://schemas.microsoft.com/office/drawing/2014/main" id="{E8946BD0-41DE-47E0-A598-BF94FB8AC7DD}"/>
              </a:ext>
            </a:extLst>
          </p:cNvPr>
          <p:cNvSpPr>
            <a:spLocks noGrp="1"/>
          </p:cNvSpPr>
          <p:nvPr>
            <p:ph type="sldNum" sz="quarter" idx="12"/>
          </p:nvPr>
        </p:nvSpPr>
        <p:spPr/>
        <p:txBody>
          <a:bodyPr/>
          <a:lstStyle/>
          <a:p>
            <a:fld id="{85B72991-F611-417C-9F25-3D67AC695963}" type="slidenum">
              <a:rPr lang="en-NZ" smtClean="0"/>
              <a:t>10</a:t>
            </a:fld>
            <a:endParaRPr lang="en-NZ"/>
          </a:p>
        </p:txBody>
      </p:sp>
      <p:sp>
        <p:nvSpPr>
          <p:cNvPr id="16" name="TextBox 15">
            <a:extLst>
              <a:ext uri="{FF2B5EF4-FFF2-40B4-BE49-F238E27FC236}">
                <a16:creationId xmlns:a16="http://schemas.microsoft.com/office/drawing/2014/main" id="{A2BBE28E-1FCC-4AEB-9084-E9E35FF34CDE}"/>
              </a:ext>
            </a:extLst>
          </p:cNvPr>
          <p:cNvSpPr txBox="1"/>
          <p:nvPr/>
        </p:nvSpPr>
        <p:spPr>
          <a:xfrm>
            <a:off x="1097280" y="1701969"/>
            <a:ext cx="9808408" cy="189128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sz="2000" dirty="0"/>
              <a:t>In most supervised machine learning algorithm, our main goal is to find out a possible hypothesis that could approximately find a mapping from the inputs to the proper outputs.</a:t>
            </a:r>
          </a:p>
          <a:p>
            <a:pPr marL="285750" indent="-285750">
              <a:lnSpc>
                <a:spcPct val="150000"/>
              </a:lnSpc>
              <a:buFont typeface="Arial" panose="020B0604020202020204" pitchFamily="34" charset="0"/>
              <a:buChar char="•"/>
            </a:pPr>
            <a:r>
              <a:rPr lang="en-GB" sz="2000" dirty="0"/>
              <a:t>A hypothesis is a function that best describes the target in supervised machine learning.</a:t>
            </a:r>
          </a:p>
        </p:txBody>
      </p:sp>
      <p:sp>
        <p:nvSpPr>
          <p:cNvPr id="22" name="TextBox 21">
            <a:extLst>
              <a:ext uri="{FF2B5EF4-FFF2-40B4-BE49-F238E27FC236}">
                <a16:creationId xmlns:a16="http://schemas.microsoft.com/office/drawing/2014/main" id="{B323BAC0-FA14-4955-9C61-6DB02C448C19}"/>
              </a:ext>
            </a:extLst>
          </p:cNvPr>
          <p:cNvSpPr txBox="1"/>
          <p:nvPr/>
        </p:nvSpPr>
        <p:spPr>
          <a:xfrm>
            <a:off x="5007641" y="5633957"/>
            <a:ext cx="184731" cy="400110"/>
          </a:xfrm>
          <a:prstGeom prst="rect">
            <a:avLst/>
          </a:prstGeom>
          <a:noFill/>
        </p:spPr>
        <p:txBody>
          <a:bodyPr wrap="none" rtlCol="0">
            <a:spAutoFit/>
          </a:bodyPr>
          <a:lstStyle/>
          <a:p>
            <a:pPr algn="ctr"/>
            <a:endParaRPr lang="en-US" sz="2000" b="1" i="1" dirty="0"/>
          </a:p>
        </p:txBody>
      </p:sp>
      <p:grpSp>
        <p:nvGrpSpPr>
          <p:cNvPr id="33" name="Group 32">
            <a:extLst>
              <a:ext uri="{FF2B5EF4-FFF2-40B4-BE49-F238E27FC236}">
                <a16:creationId xmlns:a16="http://schemas.microsoft.com/office/drawing/2014/main" id="{0C23715A-0497-4288-A554-CBE06ABAEE9D}"/>
              </a:ext>
            </a:extLst>
          </p:cNvPr>
          <p:cNvGrpSpPr/>
          <p:nvPr/>
        </p:nvGrpSpPr>
        <p:grpSpPr>
          <a:xfrm>
            <a:off x="661801" y="3714338"/>
            <a:ext cx="5822816" cy="2529233"/>
            <a:chOff x="2406711" y="3717693"/>
            <a:chExt cx="5822816" cy="2529233"/>
          </a:xfrm>
        </p:grpSpPr>
        <p:grpSp>
          <p:nvGrpSpPr>
            <p:cNvPr id="24" name="Group 23">
              <a:extLst>
                <a:ext uri="{FF2B5EF4-FFF2-40B4-BE49-F238E27FC236}">
                  <a16:creationId xmlns:a16="http://schemas.microsoft.com/office/drawing/2014/main" id="{B75D7907-EA43-48BA-99D9-79444BC1DBA3}"/>
                </a:ext>
              </a:extLst>
            </p:cNvPr>
            <p:cNvGrpSpPr/>
            <p:nvPr/>
          </p:nvGrpSpPr>
          <p:grpSpPr>
            <a:xfrm>
              <a:off x="2406711" y="3717693"/>
              <a:ext cx="5822816" cy="2529233"/>
              <a:chOff x="989045" y="1402318"/>
              <a:chExt cx="6710357" cy="3021426"/>
            </a:xfrm>
          </p:grpSpPr>
          <p:graphicFrame>
            <p:nvGraphicFramePr>
              <p:cNvPr id="25" name="Chart 24">
                <a:extLst>
                  <a:ext uri="{FF2B5EF4-FFF2-40B4-BE49-F238E27FC236}">
                    <a16:creationId xmlns:a16="http://schemas.microsoft.com/office/drawing/2014/main" id="{3595AEF5-7C2E-4ADB-B5EA-73C8CD60A13F}"/>
                  </a:ext>
                </a:extLst>
              </p:cNvPr>
              <p:cNvGraphicFramePr>
                <a:graphicFrameLocks/>
              </p:cNvGraphicFramePr>
              <p:nvPr>
                <p:extLst>
                  <p:ext uri="{D42A27DB-BD31-4B8C-83A1-F6EECF244321}">
                    <p14:modId xmlns:p14="http://schemas.microsoft.com/office/powerpoint/2010/main" val="3901575250"/>
                  </p:ext>
                </p:extLst>
              </p:nvPr>
            </p:nvGraphicFramePr>
            <p:xfrm>
              <a:off x="2380642" y="1402318"/>
              <a:ext cx="531876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Chart 25">
                <a:extLst>
                  <a:ext uri="{FF2B5EF4-FFF2-40B4-BE49-F238E27FC236}">
                    <a16:creationId xmlns:a16="http://schemas.microsoft.com/office/drawing/2014/main" id="{3143B18C-70CC-48A9-8899-7840E224527A}"/>
                  </a:ext>
                </a:extLst>
              </p:cNvPr>
              <p:cNvGraphicFramePr>
                <a:graphicFrameLocks/>
              </p:cNvGraphicFramePr>
              <p:nvPr>
                <p:extLst>
                  <p:ext uri="{D42A27DB-BD31-4B8C-83A1-F6EECF244321}">
                    <p14:modId xmlns:p14="http://schemas.microsoft.com/office/powerpoint/2010/main" val="526511996"/>
                  </p:ext>
                </p:extLst>
              </p:nvPr>
            </p:nvGraphicFramePr>
            <p:xfrm>
              <a:off x="2380642" y="1402318"/>
              <a:ext cx="531876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27" name="TextBox 26">
                <a:extLst>
                  <a:ext uri="{FF2B5EF4-FFF2-40B4-BE49-F238E27FC236}">
                    <a16:creationId xmlns:a16="http://schemas.microsoft.com/office/drawing/2014/main" id="{659B98B6-C665-48C5-85C1-16BF831DF291}"/>
                  </a:ext>
                </a:extLst>
              </p:cNvPr>
              <p:cNvSpPr txBox="1"/>
              <p:nvPr/>
            </p:nvSpPr>
            <p:spPr>
              <a:xfrm>
                <a:off x="989045" y="2285823"/>
                <a:ext cx="1575412" cy="738664"/>
              </a:xfrm>
              <a:prstGeom prst="rect">
                <a:avLst/>
              </a:prstGeom>
              <a:noFill/>
            </p:spPr>
            <p:txBody>
              <a:bodyPr wrap="square" rtlCol="0">
                <a:spAutoFit/>
              </a:bodyPr>
              <a:lstStyle/>
              <a:p>
                <a:pPr algn="ctr"/>
                <a:r>
                  <a:rPr lang="en-US" sz="1400" dirty="0"/>
                  <a:t>Price</a:t>
                </a:r>
              </a:p>
              <a:p>
                <a:pPr algn="ctr"/>
                <a:r>
                  <a:rPr lang="en-US" sz="1400" dirty="0"/>
                  <a:t>(in 1000s of dollars)</a:t>
                </a:r>
              </a:p>
            </p:txBody>
          </p:sp>
          <p:sp>
            <p:nvSpPr>
              <p:cNvPr id="28" name="TextBox 27">
                <a:extLst>
                  <a:ext uri="{FF2B5EF4-FFF2-40B4-BE49-F238E27FC236}">
                    <a16:creationId xmlns:a16="http://schemas.microsoft.com/office/drawing/2014/main" id="{C77C4AF9-1982-415D-ABE0-F48340EC1FE2}"/>
                  </a:ext>
                </a:extLst>
              </p:cNvPr>
              <p:cNvSpPr txBox="1"/>
              <p:nvPr/>
            </p:nvSpPr>
            <p:spPr>
              <a:xfrm>
                <a:off x="4450795" y="4115967"/>
                <a:ext cx="963854" cy="307777"/>
              </a:xfrm>
              <a:prstGeom prst="rect">
                <a:avLst/>
              </a:prstGeom>
              <a:noFill/>
            </p:spPr>
            <p:txBody>
              <a:bodyPr wrap="none" rtlCol="0">
                <a:spAutoFit/>
              </a:bodyPr>
              <a:lstStyle/>
              <a:p>
                <a:r>
                  <a:rPr lang="en-US" sz="1400" dirty="0"/>
                  <a:t>Size (feet</a:t>
                </a:r>
                <a:r>
                  <a:rPr lang="en-US" sz="1400" baseline="30000" dirty="0"/>
                  <a:t>2</a:t>
                </a:r>
                <a:r>
                  <a:rPr lang="en-US" sz="1400" dirty="0"/>
                  <a:t>)</a:t>
                </a:r>
              </a:p>
            </p:txBody>
          </p:sp>
        </p:grpSp>
        <p:cxnSp>
          <p:nvCxnSpPr>
            <p:cNvPr id="6" name="Straight Connector 5">
              <a:extLst>
                <a:ext uri="{FF2B5EF4-FFF2-40B4-BE49-F238E27FC236}">
                  <a16:creationId xmlns:a16="http://schemas.microsoft.com/office/drawing/2014/main" id="{0823A671-1E64-4B5C-92F4-8CF9F12E1F64}"/>
                </a:ext>
              </a:extLst>
            </p:cNvPr>
            <p:cNvCxnSpPr>
              <a:cxnSpLocks/>
            </p:cNvCxnSpPr>
            <p:nvPr/>
          </p:nvCxnSpPr>
          <p:spPr>
            <a:xfrm flipV="1">
              <a:off x="4496499" y="3806115"/>
              <a:ext cx="3137483" cy="1737409"/>
            </a:xfrm>
            <a:prstGeom prst="line">
              <a:avLst/>
            </a:prstGeom>
          </p:spPr>
          <p:style>
            <a:lnRef idx="3">
              <a:schemeClr val="accent2"/>
            </a:lnRef>
            <a:fillRef idx="0">
              <a:schemeClr val="accent2"/>
            </a:fillRef>
            <a:effectRef idx="2">
              <a:schemeClr val="accent2"/>
            </a:effectRef>
            <a:fontRef idx="minor">
              <a:schemeClr val="tx1"/>
            </a:fontRef>
          </p:style>
        </p:cxnSp>
      </p:gr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1BECA8A6-51CB-4257-A442-E0F6E6FBE7A3}"/>
                  </a:ext>
                </a:extLst>
              </p:cNvPr>
              <p:cNvSpPr txBox="1"/>
              <p:nvPr/>
            </p:nvSpPr>
            <p:spPr>
              <a:xfrm>
                <a:off x="6883420" y="3965487"/>
                <a:ext cx="4329063" cy="2308324"/>
              </a:xfrm>
              <a:prstGeom prst="rect">
                <a:avLst/>
              </a:prstGeom>
              <a:noFill/>
            </p:spPr>
            <p:txBody>
              <a:bodyPr wrap="square" rtlCol="0">
                <a:spAutoFit/>
              </a:bodyPr>
              <a:lstStyle/>
              <a:p>
                <a:r>
                  <a:rPr lang="en-US" sz="2400" dirty="0"/>
                  <a:t>Hypothesis:   </a:t>
                </a:r>
                <a14:m>
                  <m:oMath xmlns:m="http://schemas.openxmlformats.org/officeDocument/2006/math">
                    <m:sSub>
                      <m:sSubPr>
                        <m:ctrlPr>
                          <a:rPr lang="en-US" sz="2400" i="1" smtClean="0">
                            <a:latin typeface="Cambria Math" panose="02040503050406030204" pitchFamily="18" charset="0"/>
                          </a:rPr>
                        </m:ctrlPr>
                      </m:sSubPr>
                      <m:e>
                        <m:r>
                          <a:rPr lang="en-NZ" sz="2400" b="0" i="1" smtClean="0">
                            <a:latin typeface="Cambria Math" panose="02040503050406030204" pitchFamily="18" charset="0"/>
                          </a:rPr>
                          <m:t>h</m:t>
                        </m:r>
                      </m:e>
                      <m:sub>
                        <m:r>
                          <a:rPr lang="en-US" sz="2400" i="1" smtClean="0">
                            <a:latin typeface="Cambria Math" panose="02040503050406030204" pitchFamily="18" charset="0"/>
                            <a:ea typeface="Cambria Math" panose="02040503050406030204" pitchFamily="18" charset="0"/>
                          </a:rPr>
                          <m:t>𝜃</m:t>
                        </m:r>
                      </m:sub>
                    </m:sSub>
                    <m:d>
                      <m:dPr>
                        <m:ctrlPr>
                          <a:rPr lang="en-NZ" sz="2400" b="0" i="1" smtClean="0">
                            <a:latin typeface="Cambria Math" panose="02040503050406030204" pitchFamily="18" charset="0"/>
                          </a:rPr>
                        </m:ctrlPr>
                      </m:dPr>
                      <m:e>
                        <m:r>
                          <a:rPr lang="en-NZ" sz="2400" b="0" i="1" smtClean="0">
                            <a:latin typeface="Cambria Math" panose="02040503050406030204" pitchFamily="18" charset="0"/>
                          </a:rPr>
                          <m:t>𝑥</m:t>
                        </m:r>
                      </m:e>
                    </m:d>
                    <m:r>
                      <a:rPr lang="en-NZ" sz="2400" b="0" i="1" smtClean="0">
                        <a:latin typeface="Cambria Math" panose="02040503050406030204" pitchFamily="18" charset="0"/>
                      </a:rPr>
                      <m:t>= </m:t>
                    </m:r>
                    <m:sSub>
                      <m:sSubPr>
                        <m:ctrlPr>
                          <a:rPr lang="en-NZ" sz="2400" b="0" i="1" smtClean="0">
                            <a:latin typeface="Cambria Math" panose="02040503050406030204" pitchFamily="18" charset="0"/>
                          </a:rPr>
                        </m:ctrlPr>
                      </m:sSubPr>
                      <m:e>
                        <m:r>
                          <a:rPr lang="en-NZ" sz="2400" b="0" i="1" smtClean="0">
                            <a:latin typeface="Cambria Math" panose="02040503050406030204" pitchFamily="18" charset="0"/>
                            <a:ea typeface="Cambria Math" panose="02040503050406030204" pitchFamily="18" charset="0"/>
                          </a:rPr>
                          <m:t>𝜃</m:t>
                        </m:r>
                      </m:e>
                      <m:sub>
                        <m:r>
                          <a:rPr lang="en-NZ" sz="2400" b="0" i="1" smtClean="0">
                            <a:latin typeface="Cambria Math" panose="02040503050406030204" pitchFamily="18" charset="0"/>
                          </a:rPr>
                          <m:t>0</m:t>
                        </m:r>
                      </m:sub>
                    </m:sSub>
                    <m:r>
                      <a:rPr lang="en-NZ" sz="2400" b="0" i="1" smtClean="0">
                        <a:latin typeface="Cambria Math" panose="02040503050406030204" pitchFamily="18" charset="0"/>
                      </a:rPr>
                      <m:t>+</m:t>
                    </m:r>
                    <m:sSub>
                      <m:sSubPr>
                        <m:ctrlPr>
                          <a:rPr lang="en-NZ" sz="2400" i="1">
                            <a:latin typeface="Cambria Math" panose="02040503050406030204" pitchFamily="18" charset="0"/>
                          </a:rPr>
                        </m:ctrlPr>
                      </m:sSubPr>
                      <m:e>
                        <m:r>
                          <a:rPr lang="en-NZ" sz="2400" i="1">
                            <a:latin typeface="Cambria Math" panose="02040503050406030204" pitchFamily="18" charset="0"/>
                            <a:ea typeface="Cambria Math" panose="02040503050406030204" pitchFamily="18" charset="0"/>
                          </a:rPr>
                          <m:t>𝜃</m:t>
                        </m:r>
                      </m:e>
                      <m:sub>
                        <m:r>
                          <a:rPr lang="en-NZ" sz="2400" b="0" i="1" smtClean="0">
                            <a:latin typeface="Cambria Math" panose="02040503050406030204" pitchFamily="18" charset="0"/>
                            <a:ea typeface="Cambria Math" panose="02040503050406030204" pitchFamily="18" charset="0"/>
                          </a:rPr>
                          <m:t>1</m:t>
                        </m:r>
                      </m:sub>
                    </m:sSub>
                    <m:r>
                      <a:rPr lang="en-NZ" sz="2400" b="0" i="1" smtClean="0">
                        <a:latin typeface="Cambria Math" panose="02040503050406030204" pitchFamily="18" charset="0"/>
                      </a:rPr>
                      <m:t>𝑥</m:t>
                    </m:r>
                  </m:oMath>
                </a14:m>
                <a:endParaRPr lang="en-US" sz="2400" dirty="0"/>
              </a:p>
              <a:p>
                <a:endParaRPr lang="en-US" sz="2400" dirty="0"/>
              </a:p>
              <a:p>
                <a14:m>
                  <m:oMath xmlns:m="http://schemas.openxmlformats.org/officeDocument/2006/math">
                    <m:sSub>
                      <m:sSubPr>
                        <m:ctrlPr>
                          <a:rPr lang="en-NZ" sz="2400" b="0" i="1" smtClean="0">
                            <a:latin typeface="Cambria Math" panose="02040503050406030204" pitchFamily="18" charset="0"/>
                          </a:rPr>
                        </m:ctrlPr>
                      </m:sSubPr>
                      <m:e>
                        <m:r>
                          <a:rPr lang="en-NZ" sz="2400" b="0" i="1" smtClean="0">
                            <a:latin typeface="Cambria Math" panose="02040503050406030204" pitchFamily="18" charset="0"/>
                            <a:ea typeface="Cambria Math" panose="02040503050406030204" pitchFamily="18" charset="0"/>
                          </a:rPr>
                          <m:t>𝜃</m:t>
                        </m:r>
                      </m:e>
                      <m:sub>
                        <m:r>
                          <a:rPr lang="en-NZ" sz="2400" b="0" i="1" smtClean="0">
                            <a:latin typeface="Cambria Math" panose="02040503050406030204" pitchFamily="18" charset="0"/>
                          </a:rPr>
                          <m:t>0</m:t>
                        </m:r>
                      </m:sub>
                    </m:sSub>
                  </m:oMath>
                </a14:m>
                <a:r>
                  <a:rPr lang="en-US" sz="2400" dirty="0"/>
                  <a:t> = ?   </a:t>
                </a:r>
                <a:r>
                  <a:rPr lang="en-US" sz="2400" dirty="0">
                    <a:solidFill>
                      <a:srgbClr val="FF0000"/>
                    </a:solidFill>
                    <a:latin typeface="Lato" panose="020F0502020204030203" pitchFamily="34" charset="0"/>
                    <a:cs typeface="Lato" panose="020F0502020204030203" pitchFamily="34" charset="0"/>
                  </a:rPr>
                  <a:t>≈ </a:t>
                </a:r>
                <a:r>
                  <a:rPr lang="en-US" sz="1600" dirty="0">
                    <a:solidFill>
                      <a:srgbClr val="FF0000"/>
                    </a:solidFill>
                    <a:latin typeface="Lato" panose="020F0502020204030203" pitchFamily="34" charset="0"/>
                    <a:cs typeface="Lato" panose="020F0502020204030203" pitchFamily="34" charset="0"/>
                  </a:rPr>
                  <a:t>-100</a:t>
                </a:r>
                <a:endParaRPr lang="en-US" sz="2400" dirty="0">
                  <a:solidFill>
                    <a:srgbClr val="FF0000"/>
                  </a:solidFill>
                </a:endParaRPr>
              </a:p>
              <a:p>
                <a14:m>
                  <m:oMath xmlns:m="http://schemas.openxmlformats.org/officeDocument/2006/math">
                    <m:sSub>
                      <m:sSubPr>
                        <m:ctrlPr>
                          <a:rPr lang="en-NZ" sz="2400" b="0" i="1" smtClean="0">
                            <a:latin typeface="Cambria Math" panose="02040503050406030204" pitchFamily="18" charset="0"/>
                          </a:rPr>
                        </m:ctrlPr>
                      </m:sSubPr>
                      <m:e>
                        <m:r>
                          <a:rPr lang="en-NZ" sz="2400" b="0" i="1" smtClean="0">
                            <a:latin typeface="Cambria Math" panose="02040503050406030204" pitchFamily="18" charset="0"/>
                            <a:ea typeface="Cambria Math" panose="02040503050406030204" pitchFamily="18" charset="0"/>
                          </a:rPr>
                          <m:t>𝜃</m:t>
                        </m:r>
                      </m:e>
                      <m:sub>
                        <m:r>
                          <a:rPr lang="en-NZ" sz="2400" b="0" i="1" smtClean="0">
                            <a:latin typeface="Cambria Math" panose="02040503050406030204" pitchFamily="18" charset="0"/>
                          </a:rPr>
                          <m:t>1</m:t>
                        </m:r>
                      </m:sub>
                    </m:sSub>
                  </m:oMath>
                </a14:m>
                <a:r>
                  <a:rPr lang="en-US" sz="2400" dirty="0"/>
                  <a:t> = ?   </a:t>
                </a:r>
                <a:r>
                  <a:rPr lang="en-US" sz="2400" dirty="0">
                    <a:solidFill>
                      <a:srgbClr val="FF0000"/>
                    </a:solidFill>
                    <a:latin typeface="Lato" panose="020F0502020204030203" pitchFamily="34" charset="0"/>
                    <a:cs typeface="Lato" panose="020F0502020204030203" pitchFamily="34" charset="0"/>
                  </a:rPr>
                  <a:t>≈ </a:t>
                </a:r>
                <a:r>
                  <a:rPr lang="en-US" sz="1600" dirty="0">
                    <a:solidFill>
                      <a:srgbClr val="FF0000"/>
                    </a:solidFill>
                    <a:latin typeface="Lato" panose="020F0502020204030203" pitchFamily="34" charset="0"/>
                    <a:cs typeface="Lato" panose="020F0502020204030203" pitchFamily="34" charset="0"/>
                  </a:rPr>
                  <a:t>0.5</a:t>
                </a:r>
                <a:endParaRPr lang="en-US" sz="2400" dirty="0">
                  <a:solidFill>
                    <a:srgbClr val="FF0000"/>
                  </a:solidFill>
                </a:endParaRPr>
              </a:p>
              <a:p>
                <a:r>
                  <a:rPr lang="en-US" sz="2400" dirty="0"/>
                  <a:t>  </a:t>
                </a:r>
              </a:p>
              <a:p>
                <a:endParaRPr lang="en-US" sz="2400" dirty="0"/>
              </a:p>
            </p:txBody>
          </p:sp>
        </mc:Choice>
        <mc:Fallback xmlns="">
          <p:sp>
            <p:nvSpPr>
              <p:cNvPr id="35" name="TextBox 34">
                <a:extLst>
                  <a:ext uri="{FF2B5EF4-FFF2-40B4-BE49-F238E27FC236}">
                    <a16:creationId xmlns:a16="http://schemas.microsoft.com/office/drawing/2014/main" id="{1BECA8A6-51CB-4257-A442-E0F6E6FBE7A3}"/>
                  </a:ext>
                </a:extLst>
              </p:cNvPr>
              <p:cNvSpPr txBox="1">
                <a:spLocks noRot="1" noChangeAspect="1" noMove="1" noResize="1" noEditPoints="1" noAdjustHandles="1" noChangeArrowheads="1" noChangeShapeType="1" noTextEdit="1"/>
              </p:cNvSpPr>
              <p:nvPr/>
            </p:nvSpPr>
            <p:spPr>
              <a:xfrm>
                <a:off x="6883420" y="3965487"/>
                <a:ext cx="4329063" cy="2308324"/>
              </a:xfrm>
              <a:prstGeom prst="rect">
                <a:avLst/>
              </a:prstGeom>
              <a:blipFill>
                <a:blip r:embed="rId5"/>
                <a:stretch>
                  <a:fillRect l="-2113" t="-2116"/>
                </a:stretch>
              </a:blipFill>
            </p:spPr>
            <p:txBody>
              <a:bodyPr/>
              <a:lstStyle/>
              <a:p>
                <a:r>
                  <a:rPr lang="en-NZ">
                    <a:noFill/>
                  </a:rPr>
                  <a:t> </a:t>
                </a:r>
              </a:p>
            </p:txBody>
          </p:sp>
        </mc:Fallback>
      </mc:AlternateContent>
    </p:spTree>
    <p:extLst>
      <p:ext uri="{BB962C8B-B14F-4D97-AF65-F5344CB8AC3E}">
        <p14:creationId xmlns:p14="http://schemas.microsoft.com/office/powerpoint/2010/main" val="4092003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p:txBody>
          <a:bodyPr/>
          <a:lstStyle/>
          <a:p>
            <a:r>
              <a:rPr lang="en-NZ" dirty="0"/>
              <a:t>A Supervised Model</a:t>
            </a:r>
          </a:p>
        </p:txBody>
      </p:sp>
      <p:sp>
        <p:nvSpPr>
          <p:cNvPr id="5" name="Footer Placeholder 4">
            <a:extLst>
              <a:ext uri="{FF2B5EF4-FFF2-40B4-BE49-F238E27FC236}">
                <a16:creationId xmlns:a16="http://schemas.microsoft.com/office/drawing/2014/main" id="{0C0E3736-651D-4BB9-8722-3B53873DD3E8}"/>
              </a:ext>
            </a:extLst>
          </p:cNvPr>
          <p:cNvSpPr>
            <a:spLocks noGrp="1"/>
          </p:cNvSpPr>
          <p:nvPr>
            <p:ph type="ftr" sz="quarter" idx="11"/>
          </p:nvPr>
        </p:nvSpPr>
        <p:spPr/>
        <p:txBody>
          <a:bodyPr/>
          <a:lstStyle/>
          <a:p>
            <a:r>
              <a:rPr lang="en-GB"/>
              <a:t>Machine Learning, Week 1 - B</a:t>
            </a:r>
            <a:endParaRPr lang="en-NZ"/>
          </a:p>
        </p:txBody>
      </p:sp>
      <p:sp>
        <p:nvSpPr>
          <p:cNvPr id="7" name="Slide Number Placeholder 6">
            <a:extLst>
              <a:ext uri="{FF2B5EF4-FFF2-40B4-BE49-F238E27FC236}">
                <a16:creationId xmlns:a16="http://schemas.microsoft.com/office/drawing/2014/main" id="{64329968-C04F-4E90-B9BA-50485897F012}"/>
              </a:ext>
            </a:extLst>
          </p:cNvPr>
          <p:cNvSpPr>
            <a:spLocks noGrp="1"/>
          </p:cNvSpPr>
          <p:nvPr>
            <p:ph type="sldNum" sz="quarter" idx="12"/>
          </p:nvPr>
        </p:nvSpPr>
        <p:spPr/>
        <p:txBody>
          <a:bodyPr/>
          <a:lstStyle/>
          <a:p>
            <a:fld id="{85B72991-F611-417C-9F25-3D67AC695963}" type="slidenum">
              <a:rPr lang="en-NZ" smtClean="0"/>
              <a:t>11</a:t>
            </a:fld>
            <a:endParaRPr lang="en-NZ"/>
          </a:p>
        </p:txBody>
      </p:sp>
      <p:grpSp>
        <p:nvGrpSpPr>
          <p:cNvPr id="22" name="Group 21">
            <a:extLst>
              <a:ext uri="{FF2B5EF4-FFF2-40B4-BE49-F238E27FC236}">
                <a16:creationId xmlns:a16="http://schemas.microsoft.com/office/drawing/2014/main" id="{3A45FA70-0D8B-E218-50AB-559CC3B48FF6}"/>
              </a:ext>
            </a:extLst>
          </p:cNvPr>
          <p:cNvGrpSpPr/>
          <p:nvPr/>
        </p:nvGrpSpPr>
        <p:grpSpPr>
          <a:xfrm>
            <a:off x="458185" y="1678637"/>
            <a:ext cx="11336589" cy="4600740"/>
            <a:chOff x="458185" y="1678637"/>
            <a:chExt cx="11336589" cy="4600740"/>
          </a:xfrm>
        </p:grpSpPr>
        <p:grpSp>
          <p:nvGrpSpPr>
            <p:cNvPr id="20" name="Group 19">
              <a:extLst>
                <a:ext uri="{FF2B5EF4-FFF2-40B4-BE49-F238E27FC236}">
                  <a16:creationId xmlns:a16="http://schemas.microsoft.com/office/drawing/2014/main" id="{36B07229-0A94-A877-CE08-A7796F16E3B9}"/>
                </a:ext>
              </a:extLst>
            </p:cNvPr>
            <p:cNvGrpSpPr/>
            <p:nvPr/>
          </p:nvGrpSpPr>
          <p:grpSpPr>
            <a:xfrm>
              <a:off x="458185" y="1678637"/>
              <a:ext cx="11336589" cy="4600740"/>
              <a:chOff x="614793" y="1737360"/>
              <a:chExt cx="11336589" cy="4600740"/>
            </a:xfrm>
          </p:grpSpPr>
          <p:pic>
            <p:nvPicPr>
              <p:cNvPr id="1026" name="Picture 2" descr="Supervised and Unsupervised Learning (an Intuitive Approach) | by Metehan  Kozan | Medium">
                <a:extLst>
                  <a:ext uri="{FF2B5EF4-FFF2-40B4-BE49-F238E27FC236}">
                    <a16:creationId xmlns:a16="http://schemas.microsoft.com/office/drawing/2014/main" id="{48364DA4-3D33-1672-36AE-10A84A71A38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78" t="18503" r="6404" b="2585"/>
              <a:stretch/>
            </p:blipFill>
            <p:spPr bwMode="auto">
              <a:xfrm>
                <a:off x="909054" y="1859045"/>
                <a:ext cx="9174340" cy="447905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83A58B1-F7C5-BE82-121F-F5873F009624}"/>
                  </a:ext>
                </a:extLst>
              </p:cNvPr>
              <p:cNvSpPr/>
              <p:nvPr/>
            </p:nvSpPr>
            <p:spPr>
              <a:xfrm>
                <a:off x="614793" y="1737360"/>
                <a:ext cx="2249271" cy="4380506"/>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NZ" dirty="0">
                  <a:ln w="0"/>
                  <a:solidFill>
                    <a:schemeClr val="tx1"/>
                  </a:solidFill>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F0F1D5C6-DFAE-2285-5EFD-95641E2B0CC7}"/>
                  </a:ext>
                </a:extLst>
              </p:cNvPr>
              <p:cNvSpPr/>
              <p:nvPr/>
            </p:nvSpPr>
            <p:spPr>
              <a:xfrm>
                <a:off x="5433284" y="5337998"/>
                <a:ext cx="2342692" cy="1000102"/>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NZ"/>
              </a:p>
            </p:txBody>
          </p:sp>
          <p:sp>
            <p:nvSpPr>
              <p:cNvPr id="10" name="Rectangle 9">
                <a:extLst>
                  <a:ext uri="{FF2B5EF4-FFF2-40B4-BE49-F238E27FC236}">
                    <a16:creationId xmlns:a16="http://schemas.microsoft.com/office/drawing/2014/main" id="{EA1274CF-49EF-A732-D209-638F27A317EE}"/>
                  </a:ext>
                </a:extLst>
              </p:cNvPr>
              <p:cNvSpPr/>
              <p:nvPr/>
            </p:nvSpPr>
            <p:spPr>
              <a:xfrm>
                <a:off x="3390587" y="2470202"/>
                <a:ext cx="4211274" cy="2256639"/>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NZ"/>
              </a:p>
            </p:txBody>
          </p:sp>
          <p:sp>
            <p:nvSpPr>
              <p:cNvPr id="11" name="Rectangle 10">
                <a:extLst>
                  <a:ext uri="{FF2B5EF4-FFF2-40B4-BE49-F238E27FC236}">
                    <a16:creationId xmlns:a16="http://schemas.microsoft.com/office/drawing/2014/main" id="{205AB7EF-7E43-DFA6-BF1E-40F8FF5AFE84}"/>
                  </a:ext>
                </a:extLst>
              </p:cNvPr>
              <p:cNvSpPr/>
              <p:nvPr/>
            </p:nvSpPr>
            <p:spPr>
              <a:xfrm>
                <a:off x="9925612" y="2461947"/>
                <a:ext cx="2025770" cy="63840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NZ" b="1" dirty="0">
                    <a:solidFill>
                      <a:schemeClr val="tx1"/>
                    </a:solidFill>
                  </a:rPr>
                  <a:t>Target (Expected Outcome)</a:t>
                </a:r>
              </a:p>
            </p:txBody>
          </p:sp>
          <p:pic>
            <p:nvPicPr>
              <p:cNvPr id="13" name="Picture 2" descr="Supervised and Unsupervised Learning (an Intuitive Approach) | by Metehan  Kozan | Medium">
                <a:extLst>
                  <a:ext uri="{FF2B5EF4-FFF2-40B4-BE49-F238E27FC236}">
                    <a16:creationId xmlns:a16="http://schemas.microsoft.com/office/drawing/2014/main" id="{C3B4F844-EE8A-45AA-ED82-9288D8D230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7425" t="39376" r="6404" b="32394"/>
              <a:stretch/>
            </p:blipFill>
            <p:spPr bwMode="auto">
              <a:xfrm>
                <a:off x="10051145" y="3036815"/>
                <a:ext cx="1631788" cy="160229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C3DB2781-0110-200F-C356-77A6F027142D}"/>
                  </a:ext>
                </a:extLst>
              </p:cNvPr>
              <p:cNvSpPr/>
              <p:nvPr/>
            </p:nvSpPr>
            <p:spPr>
              <a:xfrm>
                <a:off x="8028264" y="2541864"/>
                <a:ext cx="1679233" cy="49495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5" name="Rectangle 14">
                <a:extLst>
                  <a:ext uri="{FF2B5EF4-FFF2-40B4-BE49-F238E27FC236}">
                    <a16:creationId xmlns:a16="http://schemas.microsoft.com/office/drawing/2014/main" id="{309580E2-9DBA-5CD2-CD78-6055CEC6B28F}"/>
                  </a:ext>
                </a:extLst>
              </p:cNvPr>
              <p:cNvSpPr/>
              <p:nvPr/>
            </p:nvSpPr>
            <p:spPr>
              <a:xfrm>
                <a:off x="8051097" y="2470202"/>
                <a:ext cx="1719166" cy="63827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NZ" b="1" dirty="0">
                    <a:solidFill>
                      <a:schemeClr val="tx1"/>
                    </a:solidFill>
                  </a:rPr>
                  <a:t>Prediction</a:t>
                </a:r>
              </a:p>
            </p:txBody>
          </p:sp>
          <p:cxnSp>
            <p:nvCxnSpPr>
              <p:cNvPr id="17" name="Straight Connector 16">
                <a:extLst>
                  <a:ext uri="{FF2B5EF4-FFF2-40B4-BE49-F238E27FC236}">
                    <a16:creationId xmlns:a16="http://schemas.microsoft.com/office/drawing/2014/main" id="{F0364C26-CEAC-06EA-BBA9-86569CCECA81}"/>
                  </a:ext>
                </a:extLst>
              </p:cNvPr>
              <p:cNvCxnSpPr/>
              <p:nvPr/>
            </p:nvCxnSpPr>
            <p:spPr>
              <a:xfrm>
                <a:off x="10051145" y="2277491"/>
                <a:ext cx="0" cy="269263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Rectangle 18">
                <a:extLst>
                  <a:ext uri="{FF2B5EF4-FFF2-40B4-BE49-F238E27FC236}">
                    <a16:creationId xmlns:a16="http://schemas.microsoft.com/office/drawing/2014/main" id="{55CE8303-CE1B-C0F2-502B-D215C4FE6130}"/>
                  </a:ext>
                </a:extLst>
              </p:cNvPr>
              <p:cNvSpPr/>
              <p:nvPr/>
            </p:nvSpPr>
            <p:spPr>
              <a:xfrm>
                <a:off x="9128794" y="5154578"/>
                <a:ext cx="2183492" cy="667382"/>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NZ" b="1" dirty="0">
                    <a:solidFill>
                      <a:srgbClr val="FF0000"/>
                    </a:solidFill>
                  </a:rPr>
                  <a:t>Cost Function: Prediction vs Target</a:t>
                </a:r>
              </a:p>
            </p:txBody>
          </p:sp>
        </p:grpSp>
        <p:sp>
          <p:nvSpPr>
            <p:cNvPr id="21" name="Rectangle 20">
              <a:extLst>
                <a:ext uri="{FF2B5EF4-FFF2-40B4-BE49-F238E27FC236}">
                  <a16:creationId xmlns:a16="http://schemas.microsoft.com/office/drawing/2014/main" id="{53DB3135-7D91-AE21-B429-59CA2931BCFF}"/>
                </a:ext>
              </a:extLst>
            </p:cNvPr>
            <p:cNvSpPr/>
            <p:nvPr/>
          </p:nvSpPr>
          <p:spPr>
            <a:xfrm>
              <a:off x="7928419" y="2316225"/>
              <a:ext cx="3805383" cy="2448721"/>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NZ"/>
            </a:p>
          </p:txBody>
        </p:sp>
      </p:grpSp>
      <p:sp>
        <p:nvSpPr>
          <p:cNvPr id="3" name="Rectangle 2">
            <a:extLst>
              <a:ext uri="{FF2B5EF4-FFF2-40B4-BE49-F238E27FC236}">
                <a16:creationId xmlns:a16="http://schemas.microsoft.com/office/drawing/2014/main" id="{1E05972B-7321-8C9E-4953-4D501033F000}"/>
              </a:ext>
            </a:extLst>
          </p:cNvPr>
          <p:cNvSpPr/>
          <p:nvPr/>
        </p:nvSpPr>
        <p:spPr>
          <a:xfrm>
            <a:off x="4140368" y="1873509"/>
            <a:ext cx="1955632" cy="442716"/>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NZ" b="1" dirty="0">
                <a:solidFill>
                  <a:srgbClr val="FF0000"/>
                </a:solidFill>
              </a:rPr>
              <a:t>Hypothesis</a:t>
            </a:r>
          </a:p>
        </p:txBody>
      </p:sp>
    </p:spTree>
    <p:extLst>
      <p:ext uri="{BB962C8B-B14F-4D97-AF65-F5344CB8AC3E}">
        <p14:creationId xmlns:p14="http://schemas.microsoft.com/office/powerpoint/2010/main" val="2998676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p:txBody>
          <a:bodyPr/>
          <a:lstStyle/>
          <a:p>
            <a:r>
              <a:rPr lang="en-NZ" dirty="0"/>
              <a:t>Predictive Models</a:t>
            </a:r>
          </a:p>
        </p:txBody>
      </p:sp>
      <p:sp>
        <p:nvSpPr>
          <p:cNvPr id="5" name="Footer Placeholder 4">
            <a:extLst>
              <a:ext uri="{FF2B5EF4-FFF2-40B4-BE49-F238E27FC236}">
                <a16:creationId xmlns:a16="http://schemas.microsoft.com/office/drawing/2014/main" id="{74D38D14-9CC3-4ED1-A291-87B02F4AD528}"/>
              </a:ext>
            </a:extLst>
          </p:cNvPr>
          <p:cNvSpPr>
            <a:spLocks noGrp="1"/>
          </p:cNvSpPr>
          <p:nvPr>
            <p:ph type="ftr" sz="quarter" idx="11"/>
          </p:nvPr>
        </p:nvSpPr>
        <p:spPr/>
        <p:txBody>
          <a:bodyPr/>
          <a:lstStyle/>
          <a:p>
            <a:r>
              <a:rPr lang="en-GB"/>
              <a:t>Machine Learning, Week 1 - B</a:t>
            </a:r>
            <a:endParaRPr lang="en-NZ"/>
          </a:p>
        </p:txBody>
      </p:sp>
      <p:sp>
        <p:nvSpPr>
          <p:cNvPr id="7" name="Slide Number Placeholder 6">
            <a:extLst>
              <a:ext uri="{FF2B5EF4-FFF2-40B4-BE49-F238E27FC236}">
                <a16:creationId xmlns:a16="http://schemas.microsoft.com/office/drawing/2014/main" id="{E8946BD0-41DE-47E0-A598-BF94FB8AC7DD}"/>
              </a:ext>
            </a:extLst>
          </p:cNvPr>
          <p:cNvSpPr>
            <a:spLocks noGrp="1"/>
          </p:cNvSpPr>
          <p:nvPr>
            <p:ph type="sldNum" sz="quarter" idx="12"/>
          </p:nvPr>
        </p:nvSpPr>
        <p:spPr/>
        <p:txBody>
          <a:bodyPr/>
          <a:lstStyle/>
          <a:p>
            <a:fld id="{85B72991-F611-417C-9F25-3D67AC695963}" type="slidenum">
              <a:rPr lang="en-NZ" smtClean="0"/>
              <a:t>12</a:t>
            </a:fld>
            <a:endParaRPr lang="en-NZ"/>
          </a:p>
        </p:txBody>
      </p:sp>
      <p:sp>
        <p:nvSpPr>
          <p:cNvPr id="16" name="TextBox 15">
            <a:extLst>
              <a:ext uri="{FF2B5EF4-FFF2-40B4-BE49-F238E27FC236}">
                <a16:creationId xmlns:a16="http://schemas.microsoft.com/office/drawing/2014/main" id="{A2BBE28E-1FCC-4AEB-9084-E9E35FF34CDE}"/>
              </a:ext>
            </a:extLst>
          </p:cNvPr>
          <p:cNvSpPr txBox="1"/>
          <p:nvPr/>
        </p:nvSpPr>
        <p:spPr>
          <a:xfrm>
            <a:off x="1097280" y="1737360"/>
            <a:ext cx="5527455" cy="428239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sz="2400" dirty="0"/>
              <a:t>Linear Regression</a:t>
            </a:r>
          </a:p>
          <a:p>
            <a:pPr marL="742950" lvl="1" indent="-285750">
              <a:lnSpc>
                <a:spcPct val="150000"/>
              </a:lnSpc>
              <a:buFont typeface="Arial" panose="020B0604020202020204" pitchFamily="34" charset="0"/>
              <a:buChar char="•"/>
            </a:pPr>
            <a:r>
              <a:rPr lang="en-GB" sz="2000" dirty="0"/>
              <a:t>Simple Linear Regression</a:t>
            </a:r>
          </a:p>
          <a:p>
            <a:pPr marL="742950" lvl="1" indent="-285750">
              <a:lnSpc>
                <a:spcPct val="150000"/>
              </a:lnSpc>
              <a:buFont typeface="Arial" panose="020B0604020202020204" pitchFamily="34" charset="0"/>
              <a:buChar char="•"/>
            </a:pPr>
            <a:r>
              <a:rPr lang="en-GB" sz="2000" dirty="0"/>
              <a:t>Multivariable Linear Regression</a:t>
            </a:r>
            <a:endParaRPr lang="en-GB" dirty="0"/>
          </a:p>
          <a:p>
            <a:pPr marL="285750" indent="-285750">
              <a:lnSpc>
                <a:spcPct val="150000"/>
              </a:lnSpc>
              <a:buFont typeface="Arial" panose="020B0604020202020204" pitchFamily="34" charset="0"/>
              <a:buChar char="•"/>
            </a:pPr>
            <a:r>
              <a:rPr lang="en-GB" sz="2400" dirty="0"/>
              <a:t>Polynomial Regression</a:t>
            </a:r>
          </a:p>
          <a:p>
            <a:pPr marL="285750" indent="-285750">
              <a:lnSpc>
                <a:spcPct val="150000"/>
              </a:lnSpc>
              <a:buFont typeface="Arial" panose="020B0604020202020204" pitchFamily="34" charset="0"/>
              <a:buChar char="•"/>
            </a:pPr>
            <a:r>
              <a:rPr lang="en-GB" sz="2400" dirty="0"/>
              <a:t>Exponential Regression</a:t>
            </a:r>
          </a:p>
          <a:p>
            <a:pPr marL="285750" indent="-285750">
              <a:lnSpc>
                <a:spcPct val="150000"/>
              </a:lnSpc>
              <a:buFont typeface="Arial" panose="020B0604020202020204" pitchFamily="34" charset="0"/>
              <a:buChar char="•"/>
            </a:pPr>
            <a:r>
              <a:rPr lang="en-GB" sz="2400" dirty="0"/>
              <a:t>Logistic Regression</a:t>
            </a:r>
          </a:p>
          <a:p>
            <a:pPr marL="285750" indent="-285750">
              <a:lnSpc>
                <a:spcPct val="150000"/>
              </a:lnSpc>
              <a:buFont typeface="Arial" panose="020B0604020202020204" pitchFamily="34" charset="0"/>
              <a:buChar char="•"/>
            </a:pPr>
            <a:r>
              <a:rPr lang="en-GB" sz="2400" dirty="0"/>
              <a:t>Logarithmic Regression</a:t>
            </a:r>
          </a:p>
          <a:p>
            <a:pPr marL="285750" indent="-285750">
              <a:lnSpc>
                <a:spcPct val="150000"/>
              </a:lnSpc>
              <a:buFont typeface="Arial" panose="020B0604020202020204" pitchFamily="34" charset="0"/>
              <a:buChar char="•"/>
            </a:pPr>
            <a:endParaRPr lang="en-GB" sz="2400" dirty="0"/>
          </a:p>
        </p:txBody>
      </p:sp>
    </p:spTree>
    <p:extLst>
      <p:ext uri="{BB962C8B-B14F-4D97-AF65-F5344CB8AC3E}">
        <p14:creationId xmlns:p14="http://schemas.microsoft.com/office/powerpoint/2010/main" val="4166405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0"/>
                                  </p:iterate>
                                  <p:childTnLst>
                                    <p:set>
                                      <p:cBhvr>
                                        <p:cTn id="8" dur="1" fill="hold">
                                          <p:stCondLst>
                                            <p:cond delay="0"/>
                                          </p:stCondLst>
                                        </p:cTn>
                                        <p:tgtEl>
                                          <p:spTgt spid="1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5" presetClass="emph" presetSubtype="0" nodeType="clickEffect">
                                  <p:stCondLst>
                                    <p:cond delay="0"/>
                                  </p:stCondLst>
                                  <p:iterate type="lt">
                                    <p:tmAbs val="25"/>
                                  </p:iterate>
                                  <p:childTnLst>
                                    <p:set>
                                      <p:cBhvr override="childStyle">
                                        <p:cTn id="30" dur="indefinite"/>
                                        <p:tgtEl>
                                          <p:spTgt spid="16">
                                            <p:txEl>
                                              <p:pRg st="1" end="1"/>
                                            </p:txEl>
                                          </p:spTgt>
                                        </p:tgtEl>
                                        <p:attrNameLst>
                                          <p:attrName>style.fontWeight</p:attrName>
                                        </p:attrNameLst>
                                      </p:cBhvr>
                                      <p:to>
                                        <p:strVal val="bold"/>
                                      </p:to>
                                    </p:set>
                                  </p:childTnLst>
                                </p:cTn>
                              </p:par>
                              <p:par>
                                <p:cTn id="31" presetID="15" presetClass="emph" presetSubtype="0" nodeType="withEffect">
                                  <p:stCondLst>
                                    <p:cond delay="0"/>
                                  </p:stCondLst>
                                  <p:iterate type="lt">
                                    <p:tmAbs val="25"/>
                                  </p:iterate>
                                  <p:childTnLst>
                                    <p:set>
                                      <p:cBhvr override="childStyle">
                                        <p:cTn id="32" dur="indefinite"/>
                                        <p:tgtEl>
                                          <p:spTgt spid="16">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7E50938-A245-4A07-8871-74A4E5B76A57}"/>
              </a:ext>
            </a:extLst>
          </p:cNvPr>
          <p:cNvGrpSpPr/>
          <p:nvPr/>
        </p:nvGrpSpPr>
        <p:grpSpPr>
          <a:xfrm>
            <a:off x="6469924" y="2584766"/>
            <a:ext cx="5541170" cy="2935280"/>
            <a:chOff x="5738404" y="2621758"/>
            <a:chExt cx="5541170" cy="2935280"/>
          </a:xfrm>
        </p:grpSpPr>
        <p:graphicFrame>
          <p:nvGraphicFramePr>
            <p:cNvPr id="9" name="Chart 8">
              <a:extLst>
                <a:ext uri="{FF2B5EF4-FFF2-40B4-BE49-F238E27FC236}">
                  <a16:creationId xmlns:a16="http://schemas.microsoft.com/office/drawing/2014/main" id="{9921EADA-9E12-4FB9-86D7-A9816D51078D}"/>
                </a:ext>
              </a:extLst>
            </p:cNvPr>
            <p:cNvGraphicFramePr>
              <a:graphicFrameLocks/>
            </p:cNvGraphicFramePr>
            <p:nvPr>
              <p:extLst>
                <p:ext uri="{D42A27DB-BD31-4B8C-83A1-F6EECF244321}">
                  <p14:modId xmlns:p14="http://schemas.microsoft.com/office/powerpoint/2010/main" val="4229992930"/>
                </p:ext>
              </p:extLst>
            </p:nvPr>
          </p:nvGraphicFramePr>
          <p:xfrm>
            <a:off x="5738404" y="2621758"/>
            <a:ext cx="5541170" cy="2621504"/>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83B3F7E6-7B06-4393-8D2D-8173E7F476FE}"/>
                </a:ext>
              </a:extLst>
            </p:cNvPr>
            <p:cNvSpPr txBox="1"/>
            <p:nvPr/>
          </p:nvSpPr>
          <p:spPr>
            <a:xfrm>
              <a:off x="8316061" y="5280039"/>
              <a:ext cx="944361" cy="276999"/>
            </a:xfrm>
            <a:prstGeom prst="rect">
              <a:avLst/>
            </a:prstGeom>
            <a:noFill/>
          </p:spPr>
          <p:txBody>
            <a:bodyPr vert="horz" wrap="none" rtlCol="0">
              <a:spAutoFit/>
            </a:bodyPr>
            <a:lstStyle/>
            <a:p>
              <a:pPr algn="ctr"/>
              <a:r>
                <a:rPr lang="en-US" sz="1200" dirty="0"/>
                <a:t>Size in feet</a:t>
              </a:r>
              <a:r>
                <a:rPr lang="en-US" sz="1200" baseline="30000" dirty="0"/>
                <a:t>2</a:t>
              </a:r>
              <a:r>
                <a:rPr lang="en-US" sz="1200" dirty="0"/>
                <a:t> </a:t>
              </a:r>
            </a:p>
          </p:txBody>
        </p:sp>
        <p:cxnSp>
          <p:nvCxnSpPr>
            <p:cNvPr id="11" name="Straight Connector 10">
              <a:extLst>
                <a:ext uri="{FF2B5EF4-FFF2-40B4-BE49-F238E27FC236}">
                  <a16:creationId xmlns:a16="http://schemas.microsoft.com/office/drawing/2014/main" id="{F67C5465-C457-4EB3-91CF-B9F85F8C09AE}"/>
                </a:ext>
              </a:extLst>
            </p:cNvPr>
            <p:cNvCxnSpPr/>
            <p:nvPr/>
          </p:nvCxnSpPr>
          <p:spPr bwMode="auto">
            <a:xfrm flipV="1">
              <a:off x="6789935" y="2844180"/>
              <a:ext cx="3909526" cy="1579653"/>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13" name="Freeform 16">
              <a:extLst>
                <a:ext uri="{FF2B5EF4-FFF2-40B4-BE49-F238E27FC236}">
                  <a16:creationId xmlns:a16="http://schemas.microsoft.com/office/drawing/2014/main" id="{C040C3E7-60E8-4EC1-8343-C00130EFF2DE}"/>
                </a:ext>
              </a:extLst>
            </p:cNvPr>
            <p:cNvSpPr/>
            <p:nvPr/>
          </p:nvSpPr>
          <p:spPr bwMode="auto">
            <a:xfrm>
              <a:off x="6939225" y="3254965"/>
              <a:ext cx="3713583" cy="1315378"/>
            </a:xfrm>
            <a:custGeom>
              <a:avLst/>
              <a:gdLst>
                <a:gd name="connsiteX0" fmla="*/ 0 w 3713583"/>
                <a:gd name="connsiteY0" fmla="*/ 1315378 h 1315378"/>
                <a:gd name="connsiteX1" fmla="*/ 1352938 w 3713583"/>
                <a:gd name="connsiteY1" fmla="*/ 130390 h 1315378"/>
                <a:gd name="connsiteX2" fmla="*/ 3713583 w 3713583"/>
                <a:gd name="connsiteY2" fmla="*/ 83737 h 1315378"/>
              </a:gdLst>
              <a:ahLst/>
              <a:cxnLst>
                <a:cxn ang="0">
                  <a:pos x="connsiteX0" y="connsiteY0"/>
                </a:cxn>
                <a:cxn ang="0">
                  <a:pos x="connsiteX1" y="connsiteY1"/>
                </a:cxn>
                <a:cxn ang="0">
                  <a:pos x="connsiteX2" y="connsiteY2"/>
                </a:cxn>
              </a:cxnLst>
              <a:rect l="l" t="t" r="r" b="b"/>
              <a:pathLst>
                <a:path w="3713583" h="1315378">
                  <a:moveTo>
                    <a:pt x="0" y="1315378"/>
                  </a:moveTo>
                  <a:cubicBezTo>
                    <a:pt x="367004" y="825520"/>
                    <a:pt x="734008" y="335663"/>
                    <a:pt x="1352938" y="130390"/>
                  </a:cubicBezTo>
                  <a:cubicBezTo>
                    <a:pt x="1971868" y="-74883"/>
                    <a:pt x="2842725" y="4427"/>
                    <a:pt x="3713583" y="83737"/>
                  </a:cubicBezTo>
                </a:path>
              </a:pathLst>
            </a:custGeom>
            <a:ln>
              <a:solidFill>
                <a:srgbClr val="002060"/>
              </a:solidFill>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1800" b="0" i="0" u="none" strike="noStrike" cap="none" normalizeH="0" baseline="0" dirty="0">
                <a:ln>
                  <a:noFill/>
                </a:ln>
                <a:solidFill>
                  <a:schemeClr val="tx1"/>
                </a:solidFill>
                <a:effectLst/>
                <a:latin typeface="Verdana" charset="0"/>
              </a:endParaRPr>
            </a:p>
          </p:txBody>
        </p:sp>
      </p:grpSp>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p:txBody>
          <a:bodyPr/>
          <a:lstStyle/>
          <a:p>
            <a:r>
              <a:rPr lang="en-NZ" sz="3200" dirty="0"/>
              <a:t>Predictive Models</a:t>
            </a:r>
            <a:br>
              <a:rPr lang="en-NZ" dirty="0"/>
            </a:br>
            <a:r>
              <a:rPr lang="en-NZ" dirty="0"/>
              <a:t>Linear Regression</a:t>
            </a:r>
          </a:p>
        </p:txBody>
      </p:sp>
      <p:sp>
        <p:nvSpPr>
          <p:cNvPr id="5" name="Footer Placeholder 4">
            <a:extLst>
              <a:ext uri="{FF2B5EF4-FFF2-40B4-BE49-F238E27FC236}">
                <a16:creationId xmlns:a16="http://schemas.microsoft.com/office/drawing/2014/main" id="{74D38D14-9CC3-4ED1-A291-87B02F4AD528}"/>
              </a:ext>
            </a:extLst>
          </p:cNvPr>
          <p:cNvSpPr>
            <a:spLocks noGrp="1"/>
          </p:cNvSpPr>
          <p:nvPr>
            <p:ph type="ftr" sz="quarter" idx="11"/>
          </p:nvPr>
        </p:nvSpPr>
        <p:spPr/>
        <p:txBody>
          <a:bodyPr/>
          <a:lstStyle/>
          <a:p>
            <a:r>
              <a:rPr lang="en-GB"/>
              <a:t>Machine Learning, Week 1 - B</a:t>
            </a:r>
            <a:endParaRPr lang="en-NZ"/>
          </a:p>
        </p:txBody>
      </p:sp>
      <p:sp>
        <p:nvSpPr>
          <p:cNvPr id="7" name="Slide Number Placeholder 6">
            <a:extLst>
              <a:ext uri="{FF2B5EF4-FFF2-40B4-BE49-F238E27FC236}">
                <a16:creationId xmlns:a16="http://schemas.microsoft.com/office/drawing/2014/main" id="{E8946BD0-41DE-47E0-A598-BF94FB8AC7DD}"/>
              </a:ext>
            </a:extLst>
          </p:cNvPr>
          <p:cNvSpPr>
            <a:spLocks noGrp="1"/>
          </p:cNvSpPr>
          <p:nvPr>
            <p:ph type="sldNum" sz="quarter" idx="12"/>
          </p:nvPr>
        </p:nvSpPr>
        <p:spPr/>
        <p:txBody>
          <a:bodyPr/>
          <a:lstStyle/>
          <a:p>
            <a:fld id="{85B72991-F611-417C-9F25-3D67AC695963}" type="slidenum">
              <a:rPr lang="en-NZ" smtClean="0"/>
              <a:t>13</a:t>
            </a:fld>
            <a:endParaRPr lang="en-NZ"/>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2BBE28E-1FCC-4AEB-9084-E9E35FF34CDE}"/>
                  </a:ext>
                </a:extLst>
              </p:cNvPr>
              <p:cNvSpPr txBox="1"/>
              <p:nvPr/>
            </p:nvSpPr>
            <p:spPr>
              <a:xfrm>
                <a:off x="1097280" y="1737360"/>
                <a:ext cx="10058401" cy="379821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dirty="0"/>
                  <a:t>Linear regression is a statistical approach that models the relationship between input features and output.</a:t>
                </a:r>
              </a:p>
              <a:p>
                <a:pPr marL="285750" indent="-285750">
                  <a:lnSpc>
                    <a:spcPct val="150000"/>
                  </a:lnSpc>
                  <a:buFont typeface="Arial" panose="020B0604020202020204" pitchFamily="34" charset="0"/>
                  <a:buChar char="•"/>
                </a:pPr>
                <a:r>
                  <a:rPr lang="en-GB" dirty="0"/>
                  <a:t>Fit a line to a data set of observations</a:t>
                </a:r>
              </a:p>
              <a:p>
                <a:pPr marL="285750" indent="-285750">
                  <a:lnSpc>
                    <a:spcPct val="150000"/>
                  </a:lnSpc>
                  <a:buFont typeface="Arial" panose="020B0604020202020204" pitchFamily="34" charset="0"/>
                  <a:buChar char="•"/>
                </a:pPr>
                <a:r>
                  <a:rPr lang="en-GB" dirty="0"/>
                  <a:t>Use this line to predict the unobserved data</a:t>
                </a:r>
              </a:p>
              <a:p>
                <a:pPr marL="285750" indent="-285750">
                  <a:lnSpc>
                    <a:spcPct val="150000"/>
                  </a:lnSpc>
                  <a:buFont typeface="Arial" panose="020B0604020202020204" pitchFamily="34" charset="0"/>
                  <a:buChar char="•"/>
                </a:pPr>
                <a:r>
                  <a:rPr lang="en-GB" dirty="0"/>
                  <a:t>Predicts points</a:t>
                </a:r>
              </a:p>
              <a:p>
                <a:pPr marL="285750" indent="-285750">
                  <a:lnSpc>
                    <a:spcPct val="150000"/>
                  </a:lnSpc>
                  <a:buFont typeface="Arial" panose="020B0604020202020204" pitchFamily="34" charset="0"/>
                  <a:buChar char="•"/>
                </a:pPr>
                <a:r>
                  <a:rPr lang="en-GB" dirty="0"/>
                  <a:t>The input features are called the </a:t>
                </a:r>
                <a:r>
                  <a:rPr lang="en-GB" b="1" dirty="0"/>
                  <a:t>independent variables</a:t>
                </a:r>
                <a:endParaRPr lang="en-GB" dirty="0"/>
              </a:p>
              <a:p>
                <a:pPr marL="285750" indent="-285750">
                  <a:lnSpc>
                    <a:spcPct val="150000"/>
                  </a:lnSpc>
                  <a:buFont typeface="Arial" panose="020B0604020202020204" pitchFamily="34" charset="0"/>
                  <a:buChar char="•"/>
                </a:pPr>
                <a:r>
                  <a:rPr lang="en-GB" dirty="0"/>
                  <a:t>The output is called </a:t>
                </a:r>
                <a:r>
                  <a:rPr lang="en-GB" b="1" dirty="0"/>
                  <a:t>a dependent variable</a:t>
                </a:r>
              </a:p>
              <a:p>
                <a:pPr marL="285750" indent="-285750">
                  <a:lnSpc>
                    <a:spcPct val="150000"/>
                  </a:lnSpc>
                  <a:buFont typeface="Arial" panose="020B0604020202020204" pitchFamily="34" charset="0"/>
                  <a:buChar char="•"/>
                </a:pPr>
                <a:r>
                  <a:rPr lang="en-US" dirty="0"/>
                  <a:t>Hypothesis:   </a:t>
                </a:r>
                <a14:m>
                  <m:oMath xmlns:m="http://schemas.openxmlformats.org/officeDocument/2006/math">
                    <m:sSub>
                      <m:sSubPr>
                        <m:ctrlPr>
                          <a:rPr lang="en-US" i="1">
                            <a:latin typeface="Cambria Math" panose="02040503050406030204" pitchFamily="18" charset="0"/>
                          </a:rPr>
                        </m:ctrlPr>
                      </m:sSubPr>
                      <m:e>
                        <m:r>
                          <a:rPr lang="en-NZ" i="1">
                            <a:latin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NZ" i="1">
                            <a:latin typeface="Cambria Math" panose="02040503050406030204" pitchFamily="18" charset="0"/>
                          </a:rPr>
                        </m:ctrlPr>
                      </m:dPr>
                      <m:e>
                        <m:r>
                          <a:rPr lang="en-NZ" i="1">
                            <a:latin typeface="Cambria Math" panose="02040503050406030204" pitchFamily="18" charset="0"/>
                          </a:rPr>
                          <m:t>𝑥</m:t>
                        </m:r>
                      </m:e>
                    </m:d>
                    <m:r>
                      <a:rPr lang="en-NZ" i="1">
                        <a:latin typeface="Cambria Math" panose="02040503050406030204" pitchFamily="18" charset="0"/>
                      </a:rPr>
                      <m:t>= </m:t>
                    </m:r>
                    <m:sSub>
                      <m:sSubPr>
                        <m:ctrlPr>
                          <a:rPr lang="en-NZ" b="1" i="1" smtClean="0">
                            <a:solidFill>
                              <a:schemeClr val="accent1">
                                <a:lumMod val="75000"/>
                              </a:schemeClr>
                            </a:solidFill>
                            <a:latin typeface="Cambria Math" panose="02040503050406030204" pitchFamily="18" charset="0"/>
                          </a:rPr>
                        </m:ctrlPr>
                      </m:sSubPr>
                      <m:e>
                        <m:r>
                          <a:rPr lang="en-NZ" b="1" i="1">
                            <a:solidFill>
                              <a:schemeClr val="accent1">
                                <a:lumMod val="75000"/>
                              </a:schemeClr>
                            </a:solidFill>
                            <a:latin typeface="Cambria Math" panose="02040503050406030204" pitchFamily="18" charset="0"/>
                            <a:ea typeface="Cambria Math" panose="02040503050406030204" pitchFamily="18" charset="0"/>
                          </a:rPr>
                          <m:t>𝜽</m:t>
                        </m:r>
                      </m:e>
                      <m:sub>
                        <m:r>
                          <a:rPr lang="en-NZ" b="1" i="1">
                            <a:solidFill>
                              <a:schemeClr val="accent1">
                                <a:lumMod val="75000"/>
                              </a:schemeClr>
                            </a:solidFill>
                            <a:latin typeface="Cambria Math" panose="02040503050406030204" pitchFamily="18" charset="0"/>
                          </a:rPr>
                          <m:t>𝟎</m:t>
                        </m:r>
                      </m:sub>
                    </m:sSub>
                    <m:r>
                      <a:rPr lang="en-NZ" b="1" i="1">
                        <a:solidFill>
                          <a:schemeClr val="accent1">
                            <a:lumMod val="75000"/>
                          </a:schemeClr>
                        </a:solidFill>
                        <a:latin typeface="Cambria Math" panose="02040503050406030204" pitchFamily="18" charset="0"/>
                      </a:rPr>
                      <m:t>+</m:t>
                    </m:r>
                    <m:sSub>
                      <m:sSubPr>
                        <m:ctrlPr>
                          <a:rPr lang="en-NZ" b="1" i="1">
                            <a:solidFill>
                              <a:schemeClr val="accent1">
                                <a:lumMod val="75000"/>
                              </a:schemeClr>
                            </a:solidFill>
                            <a:latin typeface="Cambria Math" panose="02040503050406030204" pitchFamily="18" charset="0"/>
                          </a:rPr>
                        </m:ctrlPr>
                      </m:sSubPr>
                      <m:e>
                        <m:r>
                          <a:rPr lang="en-NZ" b="1" i="1">
                            <a:solidFill>
                              <a:schemeClr val="accent1">
                                <a:lumMod val="75000"/>
                              </a:schemeClr>
                            </a:solidFill>
                            <a:latin typeface="Cambria Math" panose="02040503050406030204" pitchFamily="18" charset="0"/>
                            <a:ea typeface="Cambria Math" panose="02040503050406030204" pitchFamily="18" charset="0"/>
                          </a:rPr>
                          <m:t>𝜽</m:t>
                        </m:r>
                      </m:e>
                      <m:sub>
                        <m:r>
                          <a:rPr lang="en-NZ" b="1" i="1">
                            <a:solidFill>
                              <a:schemeClr val="accent1">
                                <a:lumMod val="75000"/>
                              </a:schemeClr>
                            </a:solidFill>
                            <a:latin typeface="Cambria Math" panose="02040503050406030204" pitchFamily="18" charset="0"/>
                            <a:ea typeface="Cambria Math" panose="02040503050406030204" pitchFamily="18" charset="0"/>
                          </a:rPr>
                          <m:t>𝟏</m:t>
                        </m:r>
                      </m:sub>
                    </m:sSub>
                    <m:r>
                      <a:rPr lang="en-NZ" b="1" i="1">
                        <a:solidFill>
                          <a:schemeClr val="accent1">
                            <a:lumMod val="75000"/>
                          </a:schemeClr>
                        </a:solidFill>
                        <a:latin typeface="Cambria Math" panose="02040503050406030204" pitchFamily="18" charset="0"/>
                      </a:rPr>
                      <m:t>𝒙</m:t>
                    </m:r>
                  </m:oMath>
                </a14:m>
                <a:r>
                  <a:rPr lang="en-US" b="1" dirty="0">
                    <a:solidFill>
                      <a:schemeClr val="accent1">
                        <a:lumMod val="75000"/>
                      </a:schemeClr>
                    </a:solidFill>
                  </a:rPr>
                  <a:t> </a:t>
                </a:r>
                <a:r>
                  <a:rPr lang="en-US" dirty="0"/>
                  <a:t>or </a:t>
                </a:r>
                <a14:m>
                  <m:oMath xmlns:m="http://schemas.openxmlformats.org/officeDocument/2006/math">
                    <m:sSub>
                      <m:sSubPr>
                        <m:ctrlPr>
                          <a:rPr lang="en-NZ" b="1" i="1" smtClean="0">
                            <a:solidFill>
                              <a:schemeClr val="accent5">
                                <a:lumMod val="75000"/>
                              </a:schemeClr>
                            </a:solidFill>
                            <a:latin typeface="Cambria Math" panose="02040503050406030204" pitchFamily="18" charset="0"/>
                          </a:rPr>
                        </m:ctrlPr>
                      </m:sSubPr>
                      <m:e>
                        <m:r>
                          <a:rPr lang="en-NZ" b="1" i="1">
                            <a:solidFill>
                              <a:schemeClr val="accent5">
                                <a:lumMod val="75000"/>
                              </a:schemeClr>
                            </a:solidFill>
                            <a:latin typeface="Cambria Math" panose="02040503050406030204" pitchFamily="18" charset="0"/>
                            <a:ea typeface="Cambria Math" panose="02040503050406030204" pitchFamily="18" charset="0"/>
                          </a:rPr>
                          <m:t>𝜽</m:t>
                        </m:r>
                      </m:e>
                      <m:sub>
                        <m:r>
                          <a:rPr lang="en-NZ" b="1" i="1">
                            <a:solidFill>
                              <a:schemeClr val="accent5">
                                <a:lumMod val="75000"/>
                              </a:schemeClr>
                            </a:solidFill>
                            <a:latin typeface="Cambria Math" panose="02040503050406030204" pitchFamily="18" charset="0"/>
                          </a:rPr>
                          <m:t>𝟎</m:t>
                        </m:r>
                      </m:sub>
                    </m:sSub>
                    <m:r>
                      <a:rPr lang="en-NZ" b="1" i="1">
                        <a:solidFill>
                          <a:schemeClr val="accent5">
                            <a:lumMod val="75000"/>
                          </a:schemeClr>
                        </a:solidFill>
                        <a:latin typeface="Cambria Math" panose="02040503050406030204" pitchFamily="18" charset="0"/>
                      </a:rPr>
                      <m:t>+</m:t>
                    </m:r>
                    <m:sSub>
                      <m:sSubPr>
                        <m:ctrlPr>
                          <a:rPr lang="en-NZ" b="1" i="1">
                            <a:solidFill>
                              <a:schemeClr val="accent5">
                                <a:lumMod val="75000"/>
                              </a:schemeClr>
                            </a:solidFill>
                            <a:latin typeface="Cambria Math" panose="02040503050406030204" pitchFamily="18" charset="0"/>
                          </a:rPr>
                        </m:ctrlPr>
                      </m:sSubPr>
                      <m:e>
                        <m:r>
                          <a:rPr lang="en-NZ" b="1" i="1">
                            <a:solidFill>
                              <a:schemeClr val="accent5">
                                <a:lumMod val="75000"/>
                              </a:schemeClr>
                            </a:solidFill>
                            <a:latin typeface="Cambria Math" panose="02040503050406030204" pitchFamily="18" charset="0"/>
                            <a:ea typeface="Cambria Math" panose="02040503050406030204" pitchFamily="18" charset="0"/>
                          </a:rPr>
                          <m:t>𝜽</m:t>
                        </m:r>
                      </m:e>
                      <m:sub>
                        <m:r>
                          <a:rPr lang="en-NZ" b="1" i="1">
                            <a:solidFill>
                              <a:schemeClr val="accent5">
                                <a:lumMod val="75000"/>
                              </a:schemeClr>
                            </a:solidFill>
                            <a:latin typeface="Cambria Math" panose="02040503050406030204" pitchFamily="18" charset="0"/>
                            <a:ea typeface="Cambria Math" panose="02040503050406030204" pitchFamily="18" charset="0"/>
                          </a:rPr>
                          <m:t>𝟏</m:t>
                        </m:r>
                      </m:sub>
                    </m:sSub>
                    <m:r>
                      <a:rPr lang="en-NZ" b="1" i="1" smtClean="0">
                        <a:solidFill>
                          <a:schemeClr val="accent5">
                            <a:lumMod val="75000"/>
                          </a:schemeClr>
                        </a:solidFill>
                        <a:latin typeface="Cambria Math" panose="02040503050406030204" pitchFamily="18" charset="0"/>
                        <a:ea typeface="Cambria Math" panose="02040503050406030204" pitchFamily="18" charset="0"/>
                      </a:rPr>
                      <m:t>𝒙</m:t>
                    </m:r>
                    <m:r>
                      <a:rPr lang="en-NZ" b="1" i="1" smtClean="0">
                        <a:solidFill>
                          <a:schemeClr val="accent5">
                            <a:lumMod val="75000"/>
                          </a:schemeClr>
                        </a:solidFill>
                        <a:latin typeface="Cambria Math" panose="02040503050406030204" pitchFamily="18" charset="0"/>
                        <a:ea typeface="Cambria Math" panose="02040503050406030204" pitchFamily="18" charset="0"/>
                      </a:rPr>
                      <m:t>+</m:t>
                    </m:r>
                    <m:sSub>
                      <m:sSubPr>
                        <m:ctrlPr>
                          <a:rPr lang="en-NZ" b="1" i="1">
                            <a:solidFill>
                              <a:schemeClr val="accent5">
                                <a:lumMod val="75000"/>
                              </a:schemeClr>
                            </a:solidFill>
                            <a:latin typeface="Cambria Math" panose="02040503050406030204" pitchFamily="18" charset="0"/>
                          </a:rPr>
                        </m:ctrlPr>
                      </m:sSubPr>
                      <m:e>
                        <m:r>
                          <a:rPr lang="en-NZ" b="1" i="1">
                            <a:solidFill>
                              <a:schemeClr val="accent5">
                                <a:lumMod val="75000"/>
                              </a:schemeClr>
                            </a:solidFill>
                            <a:latin typeface="Cambria Math" panose="02040503050406030204" pitchFamily="18" charset="0"/>
                            <a:ea typeface="Cambria Math" panose="02040503050406030204" pitchFamily="18" charset="0"/>
                          </a:rPr>
                          <m:t>𝜽</m:t>
                        </m:r>
                      </m:e>
                      <m:sub>
                        <m:r>
                          <a:rPr lang="en-NZ" b="1" i="1" smtClean="0">
                            <a:solidFill>
                              <a:schemeClr val="accent5">
                                <a:lumMod val="75000"/>
                              </a:schemeClr>
                            </a:solidFill>
                            <a:latin typeface="Cambria Math" panose="02040503050406030204" pitchFamily="18" charset="0"/>
                            <a:ea typeface="Cambria Math" panose="02040503050406030204" pitchFamily="18" charset="0"/>
                          </a:rPr>
                          <m:t>𝟐</m:t>
                        </m:r>
                      </m:sub>
                    </m:sSub>
                    <m:sSup>
                      <m:sSupPr>
                        <m:ctrlPr>
                          <a:rPr lang="en-NZ" b="1" i="1" smtClean="0">
                            <a:solidFill>
                              <a:schemeClr val="accent5">
                                <a:lumMod val="75000"/>
                              </a:schemeClr>
                            </a:solidFill>
                            <a:latin typeface="Cambria Math" panose="02040503050406030204" pitchFamily="18" charset="0"/>
                            <a:ea typeface="Cambria Math" panose="02040503050406030204" pitchFamily="18" charset="0"/>
                          </a:rPr>
                        </m:ctrlPr>
                      </m:sSupPr>
                      <m:e>
                        <m:r>
                          <a:rPr lang="en-NZ" b="1" i="1" smtClean="0">
                            <a:solidFill>
                              <a:schemeClr val="accent5">
                                <a:lumMod val="75000"/>
                              </a:schemeClr>
                            </a:solidFill>
                            <a:latin typeface="Cambria Math" panose="02040503050406030204" pitchFamily="18" charset="0"/>
                            <a:ea typeface="Cambria Math" panose="02040503050406030204" pitchFamily="18" charset="0"/>
                          </a:rPr>
                          <m:t>𝒙</m:t>
                        </m:r>
                      </m:e>
                      <m:sup>
                        <m:r>
                          <a:rPr lang="en-NZ" b="1" i="1" smtClean="0">
                            <a:solidFill>
                              <a:schemeClr val="accent5">
                                <a:lumMod val="75000"/>
                              </a:schemeClr>
                            </a:solidFill>
                            <a:latin typeface="Cambria Math" panose="02040503050406030204" pitchFamily="18" charset="0"/>
                            <a:ea typeface="Cambria Math" panose="02040503050406030204" pitchFamily="18" charset="0"/>
                          </a:rPr>
                          <m:t>𝟐</m:t>
                        </m:r>
                      </m:sup>
                    </m:sSup>
                  </m:oMath>
                </a14:m>
                <a:endParaRPr lang="en-NZ" b="1" dirty="0">
                  <a:solidFill>
                    <a:schemeClr val="accent5">
                      <a:lumMod val="75000"/>
                    </a:schemeClr>
                  </a:solidFill>
                  <a:ea typeface="Cambria Math" panose="02040503050406030204" pitchFamily="18" charset="0"/>
                </a:endParaRPr>
              </a:p>
              <a:p>
                <a:pPr lvl="1">
                  <a:lnSpc>
                    <a:spcPct val="150000"/>
                  </a:lnSpc>
                </a:pPr>
                <a:r>
                  <a:rPr lang="en-US" dirty="0"/>
                  <a:t>			Or …</a:t>
                </a:r>
              </a:p>
            </p:txBody>
          </p:sp>
        </mc:Choice>
        <mc:Fallback xmlns="">
          <p:sp>
            <p:nvSpPr>
              <p:cNvPr id="16" name="TextBox 15">
                <a:extLst>
                  <a:ext uri="{FF2B5EF4-FFF2-40B4-BE49-F238E27FC236}">
                    <a16:creationId xmlns:a16="http://schemas.microsoft.com/office/drawing/2014/main" id="{A2BBE28E-1FCC-4AEB-9084-E9E35FF34CDE}"/>
                  </a:ext>
                </a:extLst>
              </p:cNvPr>
              <p:cNvSpPr txBox="1">
                <a:spLocks noRot="1" noChangeAspect="1" noMove="1" noResize="1" noEditPoints="1" noAdjustHandles="1" noChangeArrowheads="1" noChangeShapeType="1" noTextEdit="1"/>
              </p:cNvSpPr>
              <p:nvPr/>
            </p:nvSpPr>
            <p:spPr>
              <a:xfrm>
                <a:off x="1097280" y="1737360"/>
                <a:ext cx="10058401" cy="3798219"/>
              </a:xfrm>
              <a:prstGeom prst="rect">
                <a:avLst/>
              </a:prstGeom>
              <a:blipFill>
                <a:blip r:embed="rId4"/>
                <a:stretch>
                  <a:fillRect l="-364" b="-1605"/>
                </a:stretch>
              </a:blipFill>
            </p:spPr>
            <p:txBody>
              <a:bodyPr/>
              <a:lstStyle/>
              <a:p>
                <a:r>
                  <a:rPr lang="en-NZ">
                    <a:noFill/>
                  </a:rPr>
                  <a:t> </a:t>
                </a:r>
              </a:p>
            </p:txBody>
          </p:sp>
        </mc:Fallback>
      </mc:AlternateContent>
      <p:sp>
        <p:nvSpPr>
          <p:cNvPr id="14" name="TextBox 13">
            <a:extLst>
              <a:ext uri="{FF2B5EF4-FFF2-40B4-BE49-F238E27FC236}">
                <a16:creationId xmlns:a16="http://schemas.microsoft.com/office/drawing/2014/main" id="{4883EDC9-B30D-45A8-B099-36927C75C51B}"/>
              </a:ext>
            </a:extLst>
          </p:cNvPr>
          <p:cNvSpPr txBox="1"/>
          <p:nvPr/>
        </p:nvSpPr>
        <p:spPr>
          <a:xfrm>
            <a:off x="7793655" y="5759478"/>
            <a:ext cx="3362025" cy="369332"/>
          </a:xfrm>
          <a:prstGeom prst="rect">
            <a:avLst/>
          </a:prstGeom>
          <a:noFill/>
        </p:spPr>
        <p:txBody>
          <a:bodyPr wrap="square">
            <a:spAutoFit/>
          </a:bodyPr>
          <a:lstStyle/>
          <a:p>
            <a:r>
              <a:rPr lang="en-NZ" dirty="0"/>
              <a:t>Housing Price Prediction Example</a:t>
            </a:r>
          </a:p>
        </p:txBody>
      </p:sp>
      <p:sp>
        <p:nvSpPr>
          <p:cNvPr id="15" name="TextBox 14">
            <a:extLst>
              <a:ext uri="{FF2B5EF4-FFF2-40B4-BE49-F238E27FC236}">
                <a16:creationId xmlns:a16="http://schemas.microsoft.com/office/drawing/2014/main" id="{CE960DBB-F811-4A83-A816-67F20583929C}"/>
              </a:ext>
            </a:extLst>
          </p:cNvPr>
          <p:cNvSpPr txBox="1"/>
          <p:nvPr/>
        </p:nvSpPr>
        <p:spPr>
          <a:xfrm>
            <a:off x="6240509" y="3381570"/>
            <a:ext cx="700833" cy="430887"/>
          </a:xfrm>
          <a:prstGeom prst="rect">
            <a:avLst/>
          </a:prstGeom>
          <a:noFill/>
        </p:spPr>
        <p:txBody>
          <a:bodyPr vert="horz" wrap="none" rtlCol="0">
            <a:spAutoFit/>
          </a:bodyPr>
          <a:lstStyle/>
          <a:p>
            <a:pPr algn="ctr"/>
            <a:r>
              <a:rPr lang="en-US" sz="1100" dirty="0"/>
              <a:t>Price ($) </a:t>
            </a:r>
          </a:p>
          <a:p>
            <a:pPr algn="ctr"/>
            <a:r>
              <a:rPr lang="en-US" sz="1100" dirty="0"/>
              <a:t>in 1000’s</a:t>
            </a:r>
          </a:p>
        </p:txBody>
      </p:sp>
    </p:spTree>
    <p:extLst>
      <p:ext uri="{BB962C8B-B14F-4D97-AF65-F5344CB8AC3E}">
        <p14:creationId xmlns:p14="http://schemas.microsoft.com/office/powerpoint/2010/main" val="80159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bldLvl="2"/>
      <p:bldP spid="14"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p:txBody>
          <a:bodyPr/>
          <a:lstStyle/>
          <a:p>
            <a:r>
              <a:rPr lang="en-NZ" sz="3200" dirty="0"/>
              <a:t>Predictive Models </a:t>
            </a:r>
            <a:br>
              <a:rPr lang="en-NZ" sz="4800" dirty="0"/>
            </a:br>
            <a:r>
              <a:rPr lang="en-NZ" dirty="0"/>
              <a:t>Simple Linear Regression</a:t>
            </a:r>
          </a:p>
        </p:txBody>
      </p:sp>
      <p:sp>
        <p:nvSpPr>
          <p:cNvPr id="5" name="Footer Placeholder 4">
            <a:extLst>
              <a:ext uri="{FF2B5EF4-FFF2-40B4-BE49-F238E27FC236}">
                <a16:creationId xmlns:a16="http://schemas.microsoft.com/office/drawing/2014/main" id="{74D38D14-9CC3-4ED1-A291-87B02F4AD528}"/>
              </a:ext>
            </a:extLst>
          </p:cNvPr>
          <p:cNvSpPr>
            <a:spLocks noGrp="1"/>
          </p:cNvSpPr>
          <p:nvPr>
            <p:ph type="ftr" sz="quarter" idx="11"/>
          </p:nvPr>
        </p:nvSpPr>
        <p:spPr/>
        <p:txBody>
          <a:bodyPr/>
          <a:lstStyle/>
          <a:p>
            <a:r>
              <a:rPr lang="en-GB"/>
              <a:t>Machine Learning, Week 1 - B</a:t>
            </a:r>
            <a:endParaRPr lang="en-NZ"/>
          </a:p>
        </p:txBody>
      </p:sp>
      <p:sp>
        <p:nvSpPr>
          <p:cNvPr id="7" name="Slide Number Placeholder 6">
            <a:extLst>
              <a:ext uri="{FF2B5EF4-FFF2-40B4-BE49-F238E27FC236}">
                <a16:creationId xmlns:a16="http://schemas.microsoft.com/office/drawing/2014/main" id="{E8946BD0-41DE-47E0-A598-BF94FB8AC7DD}"/>
              </a:ext>
            </a:extLst>
          </p:cNvPr>
          <p:cNvSpPr>
            <a:spLocks noGrp="1"/>
          </p:cNvSpPr>
          <p:nvPr>
            <p:ph type="sldNum" sz="quarter" idx="12"/>
          </p:nvPr>
        </p:nvSpPr>
        <p:spPr/>
        <p:txBody>
          <a:bodyPr/>
          <a:lstStyle/>
          <a:p>
            <a:fld id="{85B72991-F611-417C-9F25-3D67AC695963}" type="slidenum">
              <a:rPr lang="en-NZ" smtClean="0"/>
              <a:t>14</a:t>
            </a:fld>
            <a:endParaRPr lang="en-NZ"/>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2BBE28E-1FCC-4AEB-9084-E9E35FF34CDE}"/>
                  </a:ext>
                </a:extLst>
              </p:cNvPr>
              <p:cNvSpPr txBox="1"/>
              <p:nvPr/>
            </p:nvSpPr>
            <p:spPr>
              <a:xfrm>
                <a:off x="1097280" y="1737360"/>
                <a:ext cx="10058401" cy="35118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dirty="0"/>
                  <a:t>In simple linear regression, we predict the output/dependent variable based on only one input feature.</a:t>
                </a:r>
              </a:p>
              <a:p>
                <a:pPr marL="285750" indent="-285750">
                  <a:lnSpc>
                    <a:spcPct val="150000"/>
                  </a:lnSpc>
                  <a:buFont typeface="Arial" panose="020B0604020202020204" pitchFamily="34" charset="0"/>
                  <a:buChar char="•"/>
                </a:pPr>
                <a:r>
                  <a:rPr lang="en-GB" dirty="0"/>
                  <a:t>The simple linear regression is represented by:</a:t>
                </a:r>
              </a:p>
              <a:p>
                <a:pPr marL="742950" lvl="1" indent="-285750">
                  <a:lnSpc>
                    <a:spcPct val="150000"/>
                  </a:lnSpc>
                  <a:buFont typeface="Arial" panose="020B0604020202020204" pitchFamily="34" charset="0"/>
                  <a:buChar char="•"/>
                </a:pPr>
                <a14:m>
                  <m:oMath xmlns:m="http://schemas.openxmlformats.org/officeDocument/2006/math">
                    <m:r>
                      <a:rPr lang="en-NZ" sz="2400" b="1" i="1" smtClean="0">
                        <a:latin typeface="Cambria Math" panose="02040503050406030204" pitchFamily="18" charset="0"/>
                      </a:rPr>
                      <m:t>𝒀</m:t>
                    </m:r>
                    <m:r>
                      <a:rPr lang="pt-BR" sz="2400" b="1" i="1" smtClean="0">
                        <a:latin typeface="Cambria Math" panose="02040503050406030204" pitchFamily="18" charset="0"/>
                      </a:rPr>
                      <m:t>=</m:t>
                    </m:r>
                    <m:r>
                      <a:rPr lang="en-NZ" sz="2400" b="1" i="1" smtClean="0">
                        <a:latin typeface="Cambria Math" panose="02040503050406030204" pitchFamily="18" charset="0"/>
                      </a:rPr>
                      <m:t> </m:t>
                    </m:r>
                    <m:sSub>
                      <m:sSubPr>
                        <m:ctrlPr>
                          <a:rPr lang="en-NZ" sz="2400" b="1" i="1" smtClean="0">
                            <a:latin typeface="Cambria Math" panose="02040503050406030204" pitchFamily="18" charset="0"/>
                          </a:rPr>
                        </m:ctrlPr>
                      </m:sSubPr>
                      <m:e>
                        <m:r>
                          <a:rPr lang="en-NZ" sz="2400" b="1" i="1" smtClean="0">
                            <a:latin typeface="Cambria Math" panose="02040503050406030204" pitchFamily="18" charset="0"/>
                            <a:ea typeface="Cambria Math" panose="02040503050406030204" pitchFamily="18" charset="0"/>
                          </a:rPr>
                          <m:t>𝜽</m:t>
                        </m:r>
                      </m:e>
                      <m:sub>
                        <m:r>
                          <a:rPr lang="en-NZ" sz="2400" b="1" i="1" smtClean="0">
                            <a:latin typeface="Cambria Math" panose="02040503050406030204" pitchFamily="18" charset="0"/>
                          </a:rPr>
                          <m:t>𝟎</m:t>
                        </m:r>
                        <m:r>
                          <a:rPr lang="en-NZ" sz="2400" b="1" i="1" smtClean="0">
                            <a:latin typeface="Cambria Math" panose="02040503050406030204" pitchFamily="18" charset="0"/>
                          </a:rPr>
                          <m:t> </m:t>
                        </m:r>
                      </m:sub>
                    </m:sSub>
                    <m:r>
                      <a:rPr lang="en-NZ" sz="2400" b="1" i="1" smtClean="0">
                        <a:latin typeface="Cambria Math" panose="02040503050406030204" pitchFamily="18" charset="0"/>
                      </a:rPr>
                      <m:t>+ </m:t>
                    </m:r>
                    <m:sSub>
                      <m:sSubPr>
                        <m:ctrlPr>
                          <a:rPr lang="en-NZ" sz="2400" b="1" i="1" smtClean="0">
                            <a:latin typeface="Cambria Math" panose="02040503050406030204" pitchFamily="18" charset="0"/>
                          </a:rPr>
                        </m:ctrlPr>
                      </m:sSubPr>
                      <m:e>
                        <m:r>
                          <a:rPr lang="en-NZ" sz="2400" b="1" i="1" smtClean="0">
                            <a:latin typeface="Cambria Math" panose="02040503050406030204" pitchFamily="18" charset="0"/>
                            <a:ea typeface="Cambria Math" panose="02040503050406030204" pitchFamily="18" charset="0"/>
                          </a:rPr>
                          <m:t>𝜽</m:t>
                        </m:r>
                      </m:e>
                      <m:sub>
                        <m:r>
                          <a:rPr lang="en-NZ" sz="2400" b="1" i="1" smtClean="0">
                            <a:latin typeface="Cambria Math" panose="02040503050406030204" pitchFamily="18" charset="0"/>
                          </a:rPr>
                          <m:t>𝟏</m:t>
                        </m:r>
                        <m:r>
                          <a:rPr lang="en-NZ" sz="2400" b="1" i="1" smtClean="0">
                            <a:latin typeface="Cambria Math" panose="02040503050406030204" pitchFamily="18" charset="0"/>
                          </a:rPr>
                          <m:t> </m:t>
                        </m:r>
                      </m:sub>
                    </m:sSub>
                    <m:sSub>
                      <m:sSubPr>
                        <m:ctrlPr>
                          <a:rPr lang="en-NZ" sz="2400" b="1" i="1" smtClean="0">
                            <a:latin typeface="Cambria Math" panose="02040503050406030204" pitchFamily="18" charset="0"/>
                          </a:rPr>
                        </m:ctrlPr>
                      </m:sSubPr>
                      <m:e>
                        <m:r>
                          <a:rPr lang="en-NZ" sz="2400" b="1" i="1" smtClean="0">
                            <a:latin typeface="Cambria Math" panose="02040503050406030204" pitchFamily="18" charset="0"/>
                          </a:rPr>
                          <m:t>𝑿</m:t>
                        </m:r>
                      </m:e>
                      <m:sub>
                        <m:r>
                          <a:rPr lang="en-NZ" sz="2400" b="1" i="1" smtClean="0">
                            <a:latin typeface="Cambria Math" panose="02040503050406030204" pitchFamily="18" charset="0"/>
                          </a:rPr>
                          <m:t>𝟏</m:t>
                        </m:r>
                      </m:sub>
                    </m:sSub>
                  </m:oMath>
                </a14:m>
                <a:r>
                  <a:rPr lang="en-GB" sz="2400" b="1" dirty="0"/>
                  <a:t>  (</a:t>
                </a:r>
                <a:r>
                  <a:rPr lang="en-GB" sz="2400" dirty="0"/>
                  <a:t>Hypothesis</a:t>
                </a:r>
                <a:r>
                  <a:rPr lang="en-GB" sz="2400" b="1" dirty="0"/>
                  <a:t>)</a:t>
                </a:r>
              </a:p>
              <a:p>
                <a:pPr marL="742950" lvl="1" indent="-285750">
                  <a:lnSpc>
                    <a:spcPct val="150000"/>
                  </a:lnSpc>
                  <a:buFont typeface="Arial" panose="020B0604020202020204" pitchFamily="34" charset="0"/>
                  <a:buChar char="•"/>
                </a:pPr>
                <a:r>
                  <a:rPr lang="en-GB" dirty="0"/>
                  <a:t>where </a:t>
                </a:r>
                <a14:m>
                  <m:oMath xmlns:m="http://schemas.openxmlformats.org/officeDocument/2006/math">
                    <m:sSub>
                      <m:sSubPr>
                        <m:ctrlPr>
                          <a:rPr lang="en-NZ" b="1" i="1">
                            <a:latin typeface="Cambria Math" panose="02040503050406030204" pitchFamily="18" charset="0"/>
                          </a:rPr>
                        </m:ctrlPr>
                      </m:sSubPr>
                      <m:e>
                        <m:r>
                          <a:rPr lang="en-NZ" b="1" i="1">
                            <a:latin typeface="Cambria Math" panose="02040503050406030204" pitchFamily="18" charset="0"/>
                            <a:ea typeface="Cambria Math" panose="02040503050406030204" pitchFamily="18" charset="0"/>
                          </a:rPr>
                          <m:t>𝜽</m:t>
                        </m:r>
                      </m:e>
                      <m:sub>
                        <m:r>
                          <a:rPr lang="en-NZ" b="1" i="1">
                            <a:latin typeface="Cambria Math" panose="02040503050406030204" pitchFamily="18" charset="0"/>
                          </a:rPr>
                          <m:t>𝟎</m:t>
                        </m:r>
                        <m:r>
                          <a:rPr lang="en-NZ" b="1" i="1">
                            <a:latin typeface="Cambria Math" panose="02040503050406030204" pitchFamily="18" charset="0"/>
                          </a:rPr>
                          <m:t> </m:t>
                        </m:r>
                      </m:sub>
                    </m:sSub>
                  </m:oMath>
                </a14:m>
                <a:r>
                  <a:rPr lang="en-GB" dirty="0"/>
                  <a:t> is the constant (</a:t>
                </a:r>
                <a:r>
                  <a:rPr lang="en-NZ" dirty="0"/>
                  <a:t>intercept)</a:t>
                </a:r>
                <a:r>
                  <a:rPr lang="en-GB" dirty="0"/>
                  <a:t>, </a:t>
                </a:r>
                <a14:m>
                  <m:oMath xmlns:m="http://schemas.openxmlformats.org/officeDocument/2006/math">
                    <m:sSub>
                      <m:sSubPr>
                        <m:ctrlPr>
                          <a:rPr lang="en-NZ" b="1" i="1">
                            <a:latin typeface="Cambria Math" panose="02040503050406030204" pitchFamily="18" charset="0"/>
                          </a:rPr>
                        </m:ctrlPr>
                      </m:sSubPr>
                      <m:e>
                        <m:r>
                          <a:rPr lang="en-NZ" b="1" i="1">
                            <a:latin typeface="Cambria Math" panose="02040503050406030204" pitchFamily="18" charset="0"/>
                            <a:ea typeface="Cambria Math" panose="02040503050406030204" pitchFamily="18" charset="0"/>
                          </a:rPr>
                          <m:t>𝜽</m:t>
                        </m:r>
                      </m:e>
                      <m:sub>
                        <m:r>
                          <a:rPr lang="en-NZ" b="1" i="1">
                            <a:latin typeface="Cambria Math" panose="02040503050406030204" pitchFamily="18" charset="0"/>
                          </a:rPr>
                          <m:t>𝟏</m:t>
                        </m:r>
                        <m:r>
                          <a:rPr lang="en-NZ" b="1" i="1">
                            <a:latin typeface="Cambria Math" panose="02040503050406030204" pitchFamily="18" charset="0"/>
                          </a:rPr>
                          <m:t> </m:t>
                        </m:r>
                      </m:sub>
                    </m:sSub>
                  </m:oMath>
                </a14:m>
                <a:r>
                  <a:rPr lang="en-GB" dirty="0"/>
                  <a:t>is the coefficient of the input features, </a:t>
                </a:r>
                <a14:m>
                  <m:oMath xmlns:m="http://schemas.openxmlformats.org/officeDocument/2006/math">
                    <m:sSub>
                      <m:sSubPr>
                        <m:ctrlPr>
                          <a:rPr lang="en-NZ" b="1" i="1">
                            <a:latin typeface="Cambria Math" panose="02040503050406030204" pitchFamily="18" charset="0"/>
                          </a:rPr>
                        </m:ctrlPr>
                      </m:sSubPr>
                      <m:e>
                        <m:r>
                          <a:rPr lang="en-NZ" b="1" i="1">
                            <a:latin typeface="Cambria Math" panose="02040503050406030204" pitchFamily="18" charset="0"/>
                          </a:rPr>
                          <m:t>𝑿</m:t>
                        </m:r>
                      </m:e>
                      <m:sub>
                        <m:r>
                          <a:rPr lang="en-NZ" b="1" i="1">
                            <a:latin typeface="Cambria Math" panose="02040503050406030204" pitchFamily="18" charset="0"/>
                          </a:rPr>
                          <m:t>𝟏</m:t>
                        </m:r>
                      </m:sub>
                    </m:sSub>
                  </m:oMath>
                </a14:m>
                <a:r>
                  <a:rPr lang="en-GB" b="1" dirty="0"/>
                  <a:t> </a:t>
                </a:r>
                <a:r>
                  <a:rPr lang="en-GB" dirty="0"/>
                  <a:t>is the input feature and </a:t>
                </a:r>
                <a14:m>
                  <m:oMath xmlns:m="http://schemas.openxmlformats.org/officeDocument/2006/math">
                    <m:r>
                      <a:rPr lang="en-NZ" b="1" i="1">
                        <a:latin typeface="Cambria Math" panose="02040503050406030204" pitchFamily="18" charset="0"/>
                      </a:rPr>
                      <m:t>𝒀</m:t>
                    </m:r>
                  </m:oMath>
                </a14:m>
                <a:r>
                  <a:rPr lang="en-GB" dirty="0"/>
                  <a:t> is the output.</a:t>
                </a:r>
              </a:p>
              <a:p>
                <a:pPr marL="285750" indent="-285750">
                  <a:lnSpc>
                    <a:spcPct val="150000"/>
                  </a:lnSpc>
                  <a:buFont typeface="Arial" panose="020B0604020202020204" pitchFamily="34" charset="0"/>
                  <a:buChar char="•"/>
                </a:pPr>
                <a:endParaRPr lang="en-GB" dirty="0"/>
              </a:p>
              <a:p>
                <a:pPr marL="285750" indent="-285750">
                  <a:lnSpc>
                    <a:spcPct val="150000"/>
                  </a:lnSpc>
                  <a:buFont typeface="Arial" panose="020B0604020202020204" pitchFamily="34" charset="0"/>
                  <a:buChar char="•"/>
                </a:pPr>
                <a:endParaRPr lang="en-GB" dirty="0"/>
              </a:p>
              <a:p>
                <a:pPr marL="285750" indent="-285750">
                  <a:lnSpc>
                    <a:spcPct val="150000"/>
                  </a:lnSpc>
                  <a:buFont typeface="Arial" panose="020B0604020202020204" pitchFamily="34" charset="0"/>
                  <a:buChar char="•"/>
                </a:pPr>
                <a:endParaRPr lang="en-GB" dirty="0"/>
              </a:p>
            </p:txBody>
          </p:sp>
        </mc:Choice>
        <mc:Fallback xmlns="">
          <p:sp>
            <p:nvSpPr>
              <p:cNvPr id="16" name="TextBox 15">
                <a:extLst>
                  <a:ext uri="{FF2B5EF4-FFF2-40B4-BE49-F238E27FC236}">
                    <a16:creationId xmlns:a16="http://schemas.microsoft.com/office/drawing/2014/main" id="{A2BBE28E-1FCC-4AEB-9084-E9E35FF34CDE}"/>
                  </a:ext>
                </a:extLst>
              </p:cNvPr>
              <p:cNvSpPr txBox="1">
                <a:spLocks noRot="1" noChangeAspect="1" noMove="1" noResize="1" noEditPoints="1" noAdjustHandles="1" noChangeArrowheads="1" noChangeShapeType="1" noTextEdit="1"/>
              </p:cNvSpPr>
              <p:nvPr/>
            </p:nvSpPr>
            <p:spPr>
              <a:xfrm>
                <a:off x="1097280" y="1737360"/>
                <a:ext cx="10058401" cy="3511859"/>
              </a:xfrm>
              <a:prstGeom prst="rect">
                <a:avLst/>
              </a:prstGeom>
              <a:blipFill>
                <a:blip r:embed="rId3"/>
                <a:stretch>
                  <a:fillRect l="-364" r="-424"/>
                </a:stretch>
              </a:blipFill>
            </p:spPr>
            <p:txBody>
              <a:bodyPr/>
              <a:lstStyle/>
              <a:p>
                <a:r>
                  <a:rPr lang="en-NZ">
                    <a:noFill/>
                  </a:rPr>
                  <a:t> </a:t>
                </a:r>
              </a:p>
            </p:txBody>
          </p:sp>
        </mc:Fallback>
      </mc:AlternateContent>
      <p:grpSp>
        <p:nvGrpSpPr>
          <p:cNvPr id="4" name="Group 3">
            <a:extLst>
              <a:ext uri="{FF2B5EF4-FFF2-40B4-BE49-F238E27FC236}">
                <a16:creationId xmlns:a16="http://schemas.microsoft.com/office/drawing/2014/main" id="{C1446281-7D20-49C5-85CD-51A2774E6A5C}"/>
              </a:ext>
            </a:extLst>
          </p:cNvPr>
          <p:cNvGrpSpPr>
            <a:grpSpLocks noChangeAspect="1"/>
          </p:cNvGrpSpPr>
          <p:nvPr/>
        </p:nvGrpSpPr>
        <p:grpSpPr>
          <a:xfrm>
            <a:off x="2793025" y="3883935"/>
            <a:ext cx="6666910" cy="2337372"/>
            <a:chOff x="1652904" y="1871282"/>
            <a:chExt cx="8886192" cy="3115437"/>
          </a:xfrm>
        </p:grpSpPr>
        <p:graphicFrame>
          <p:nvGraphicFramePr>
            <p:cNvPr id="35" name="Chart 34">
              <a:extLst>
                <a:ext uri="{FF2B5EF4-FFF2-40B4-BE49-F238E27FC236}">
                  <a16:creationId xmlns:a16="http://schemas.microsoft.com/office/drawing/2014/main" id="{335A6CBD-1239-4A8D-B5EA-E18D5C9D6DC7}"/>
                </a:ext>
              </a:extLst>
            </p:cNvPr>
            <p:cNvGraphicFramePr>
              <a:graphicFrameLocks/>
            </p:cNvGraphicFramePr>
            <p:nvPr>
              <p:extLst>
                <p:ext uri="{D42A27DB-BD31-4B8C-83A1-F6EECF244321}">
                  <p14:modId xmlns:p14="http://schemas.microsoft.com/office/powerpoint/2010/main" val="2979193246"/>
                </p:ext>
              </p:extLst>
            </p:nvPr>
          </p:nvGraphicFramePr>
          <p:xfrm>
            <a:off x="1652904" y="1871282"/>
            <a:ext cx="2832694" cy="2400300"/>
          </p:xfrm>
          <a:graphic>
            <a:graphicData uri="http://schemas.openxmlformats.org/drawingml/2006/chart">
              <c:chart xmlns:c="http://schemas.openxmlformats.org/drawingml/2006/chart" xmlns:r="http://schemas.openxmlformats.org/officeDocument/2006/relationships" r:id="rId4"/>
            </a:graphicData>
          </a:graphic>
        </p:graphicFrame>
        <p:pic>
          <p:nvPicPr>
            <p:cNvPr id="36" name="Picture 35">
              <a:extLst>
                <a:ext uri="{FF2B5EF4-FFF2-40B4-BE49-F238E27FC236}">
                  <a16:creationId xmlns:a16="http://schemas.microsoft.com/office/drawing/2014/main" id="{8C56353A-631B-40E0-9A7A-0DB8D7CA6D7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32998" y="4360355"/>
              <a:ext cx="1044702" cy="626364"/>
            </a:xfrm>
            <a:prstGeom prst="rect">
              <a:avLst/>
            </a:prstGeom>
          </p:spPr>
        </p:pic>
        <p:grpSp>
          <p:nvGrpSpPr>
            <p:cNvPr id="37" name="Group 36">
              <a:extLst>
                <a:ext uri="{FF2B5EF4-FFF2-40B4-BE49-F238E27FC236}">
                  <a16:creationId xmlns:a16="http://schemas.microsoft.com/office/drawing/2014/main" id="{FFDCD5B4-FD7F-4921-8232-AD705AC4C88C}"/>
                </a:ext>
              </a:extLst>
            </p:cNvPr>
            <p:cNvGrpSpPr/>
            <p:nvPr/>
          </p:nvGrpSpPr>
          <p:grpSpPr>
            <a:xfrm>
              <a:off x="4679653" y="1871282"/>
              <a:ext cx="2832694" cy="3115437"/>
              <a:chOff x="3359202" y="2260161"/>
              <a:chExt cx="2832694" cy="3115437"/>
            </a:xfrm>
          </p:grpSpPr>
          <p:pic>
            <p:nvPicPr>
              <p:cNvPr id="44" name="Picture 43">
                <a:extLst>
                  <a:ext uri="{FF2B5EF4-FFF2-40B4-BE49-F238E27FC236}">
                    <a16:creationId xmlns:a16="http://schemas.microsoft.com/office/drawing/2014/main" id="{BC0211E7-23B1-4856-A42F-B6E176F40D7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84347" y="4749234"/>
                <a:ext cx="1044702" cy="626364"/>
              </a:xfrm>
              <a:prstGeom prst="rect">
                <a:avLst/>
              </a:prstGeom>
            </p:spPr>
          </p:pic>
          <p:graphicFrame>
            <p:nvGraphicFramePr>
              <p:cNvPr id="45" name="Chart 44">
                <a:extLst>
                  <a:ext uri="{FF2B5EF4-FFF2-40B4-BE49-F238E27FC236}">
                    <a16:creationId xmlns:a16="http://schemas.microsoft.com/office/drawing/2014/main" id="{01CDDD35-8BA7-441C-9CCC-0E146357B4A5}"/>
                  </a:ext>
                </a:extLst>
              </p:cNvPr>
              <p:cNvGraphicFramePr>
                <a:graphicFrameLocks/>
              </p:cNvGraphicFramePr>
              <p:nvPr/>
            </p:nvGraphicFramePr>
            <p:xfrm>
              <a:off x="3359202" y="2260161"/>
              <a:ext cx="2832694" cy="2400300"/>
            </p:xfrm>
            <a:graphic>
              <a:graphicData uri="http://schemas.openxmlformats.org/drawingml/2006/chart">
                <c:chart xmlns:c="http://schemas.openxmlformats.org/drawingml/2006/chart" xmlns:r="http://schemas.openxmlformats.org/officeDocument/2006/relationships" r:id="rId7"/>
              </a:graphicData>
            </a:graphic>
          </p:graphicFrame>
        </p:grpSp>
        <p:grpSp>
          <p:nvGrpSpPr>
            <p:cNvPr id="38" name="Group 37">
              <a:extLst>
                <a:ext uri="{FF2B5EF4-FFF2-40B4-BE49-F238E27FC236}">
                  <a16:creationId xmlns:a16="http://schemas.microsoft.com/office/drawing/2014/main" id="{156127D5-4EF9-4085-8215-6C2EDEF09B59}"/>
                </a:ext>
              </a:extLst>
            </p:cNvPr>
            <p:cNvGrpSpPr/>
            <p:nvPr/>
          </p:nvGrpSpPr>
          <p:grpSpPr>
            <a:xfrm>
              <a:off x="7706402" y="1871282"/>
              <a:ext cx="2832694" cy="3115437"/>
              <a:chOff x="6385951" y="2260161"/>
              <a:chExt cx="2832694" cy="3115437"/>
            </a:xfrm>
          </p:grpSpPr>
          <p:graphicFrame>
            <p:nvGraphicFramePr>
              <p:cNvPr id="43" name="Chart 42">
                <a:extLst>
                  <a:ext uri="{FF2B5EF4-FFF2-40B4-BE49-F238E27FC236}">
                    <a16:creationId xmlns:a16="http://schemas.microsoft.com/office/drawing/2014/main" id="{F5145BA2-C563-4804-B77E-1CC30488C378}"/>
                  </a:ext>
                </a:extLst>
              </p:cNvPr>
              <p:cNvGraphicFramePr>
                <a:graphicFrameLocks/>
              </p:cNvGraphicFramePr>
              <p:nvPr/>
            </p:nvGraphicFramePr>
            <p:xfrm>
              <a:off x="6385951" y="2260161"/>
              <a:ext cx="2832694" cy="2400300"/>
            </p:xfrm>
            <a:graphic>
              <a:graphicData uri="http://schemas.openxmlformats.org/drawingml/2006/chart">
                <c:chart xmlns:c="http://schemas.openxmlformats.org/drawingml/2006/chart" xmlns:r="http://schemas.openxmlformats.org/officeDocument/2006/relationships" r:id="rId8"/>
              </a:graphicData>
            </a:graphic>
          </p:graphicFrame>
          <p:pic>
            <p:nvPicPr>
              <p:cNvPr id="42" name="Picture 41">
                <a:extLst>
                  <a:ext uri="{FF2B5EF4-FFF2-40B4-BE49-F238E27FC236}">
                    <a16:creationId xmlns:a16="http://schemas.microsoft.com/office/drawing/2014/main" id="{81573DCD-8918-47B9-9F14-49CA407091F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279947" y="4749234"/>
                <a:ext cx="1044702" cy="626364"/>
              </a:xfrm>
              <a:prstGeom prst="rect">
                <a:avLst/>
              </a:prstGeom>
            </p:spPr>
          </p:pic>
        </p:grpSp>
        <p:cxnSp>
          <p:nvCxnSpPr>
            <p:cNvPr id="39" name="Straight Connector 38">
              <a:extLst>
                <a:ext uri="{FF2B5EF4-FFF2-40B4-BE49-F238E27FC236}">
                  <a16:creationId xmlns:a16="http://schemas.microsoft.com/office/drawing/2014/main" id="{62B82DAF-9A76-4388-A151-8527946A9837}"/>
                </a:ext>
              </a:extLst>
            </p:cNvPr>
            <p:cNvCxnSpPr/>
            <p:nvPr/>
          </p:nvCxnSpPr>
          <p:spPr bwMode="auto">
            <a:xfrm>
              <a:off x="2154640" y="2862647"/>
              <a:ext cx="2201417" cy="0"/>
            </a:xfrm>
            <a:prstGeom prst="line">
              <a:avLst/>
            </a:prstGeom>
            <a:ln>
              <a:solidFill>
                <a:srgbClr val="C00000"/>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40" name="Straight Connector 39">
              <a:extLst>
                <a:ext uri="{FF2B5EF4-FFF2-40B4-BE49-F238E27FC236}">
                  <a16:creationId xmlns:a16="http://schemas.microsoft.com/office/drawing/2014/main" id="{58B50E06-4E2C-4EA4-9477-DD448B654227}"/>
                </a:ext>
              </a:extLst>
            </p:cNvPr>
            <p:cNvCxnSpPr/>
            <p:nvPr/>
          </p:nvCxnSpPr>
          <p:spPr bwMode="auto">
            <a:xfrm flipV="1">
              <a:off x="5221898" y="2660094"/>
              <a:ext cx="2230017" cy="914400"/>
            </a:xfrm>
            <a:prstGeom prst="line">
              <a:avLst/>
            </a:prstGeom>
            <a:ln>
              <a:solidFill>
                <a:srgbClr val="C00000"/>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41" name="Straight Connector 40">
              <a:extLst>
                <a:ext uri="{FF2B5EF4-FFF2-40B4-BE49-F238E27FC236}">
                  <a16:creationId xmlns:a16="http://schemas.microsoft.com/office/drawing/2014/main" id="{BBB0A3B8-7599-4549-B2FA-A0A977AEEEB8}"/>
                </a:ext>
              </a:extLst>
            </p:cNvPr>
            <p:cNvCxnSpPr/>
            <p:nvPr/>
          </p:nvCxnSpPr>
          <p:spPr bwMode="auto">
            <a:xfrm flipV="1">
              <a:off x="8215375" y="2202894"/>
              <a:ext cx="2230017" cy="914400"/>
            </a:xfrm>
            <a:prstGeom prst="line">
              <a:avLst/>
            </a:prstGeom>
            <a:ln>
              <a:solidFill>
                <a:srgbClr val="C00000"/>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677461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bldLvl="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p:txBody>
          <a:bodyPr/>
          <a:lstStyle/>
          <a:p>
            <a:r>
              <a:rPr lang="en-NZ" sz="3200" dirty="0"/>
              <a:t>Predictive Models </a:t>
            </a:r>
            <a:br>
              <a:rPr lang="en-NZ" sz="4800" dirty="0"/>
            </a:br>
            <a:r>
              <a:rPr lang="en-NZ" dirty="0"/>
              <a:t>Simple Linear Regression</a:t>
            </a:r>
          </a:p>
        </p:txBody>
      </p:sp>
      <p:sp>
        <p:nvSpPr>
          <p:cNvPr id="5" name="Footer Placeholder 4">
            <a:extLst>
              <a:ext uri="{FF2B5EF4-FFF2-40B4-BE49-F238E27FC236}">
                <a16:creationId xmlns:a16="http://schemas.microsoft.com/office/drawing/2014/main" id="{74D38D14-9CC3-4ED1-A291-87B02F4AD528}"/>
              </a:ext>
            </a:extLst>
          </p:cNvPr>
          <p:cNvSpPr>
            <a:spLocks noGrp="1"/>
          </p:cNvSpPr>
          <p:nvPr>
            <p:ph type="ftr" sz="quarter" idx="11"/>
          </p:nvPr>
        </p:nvSpPr>
        <p:spPr/>
        <p:txBody>
          <a:bodyPr/>
          <a:lstStyle/>
          <a:p>
            <a:r>
              <a:rPr lang="en-GB"/>
              <a:t>Machine Learning, Week 1 - B</a:t>
            </a:r>
            <a:endParaRPr lang="en-NZ"/>
          </a:p>
        </p:txBody>
      </p:sp>
      <p:sp>
        <p:nvSpPr>
          <p:cNvPr id="7" name="Slide Number Placeholder 6">
            <a:extLst>
              <a:ext uri="{FF2B5EF4-FFF2-40B4-BE49-F238E27FC236}">
                <a16:creationId xmlns:a16="http://schemas.microsoft.com/office/drawing/2014/main" id="{E8946BD0-41DE-47E0-A598-BF94FB8AC7DD}"/>
              </a:ext>
            </a:extLst>
          </p:cNvPr>
          <p:cNvSpPr>
            <a:spLocks noGrp="1"/>
          </p:cNvSpPr>
          <p:nvPr>
            <p:ph type="sldNum" sz="quarter" idx="12"/>
          </p:nvPr>
        </p:nvSpPr>
        <p:spPr/>
        <p:txBody>
          <a:bodyPr/>
          <a:lstStyle/>
          <a:p>
            <a:fld id="{85B72991-F611-417C-9F25-3D67AC695963}" type="slidenum">
              <a:rPr lang="en-NZ" smtClean="0"/>
              <a:t>15</a:t>
            </a:fld>
            <a:endParaRPr lang="en-NZ"/>
          </a:p>
        </p:txBody>
      </p:sp>
      <p:sp>
        <p:nvSpPr>
          <p:cNvPr id="16" name="TextBox 15">
            <a:extLst>
              <a:ext uri="{FF2B5EF4-FFF2-40B4-BE49-F238E27FC236}">
                <a16:creationId xmlns:a16="http://schemas.microsoft.com/office/drawing/2014/main" id="{A2BBE28E-1FCC-4AEB-9084-E9E35FF34CDE}"/>
              </a:ext>
            </a:extLst>
          </p:cNvPr>
          <p:cNvSpPr txBox="1"/>
          <p:nvPr/>
        </p:nvSpPr>
        <p:spPr>
          <a:xfrm>
            <a:off x="1097280" y="2633899"/>
            <a:ext cx="5381997" cy="327628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NZ" sz="2000" dirty="0"/>
              <a:t>Open the Jupyter </a:t>
            </a:r>
            <a:r>
              <a:rPr lang="en-NZ" sz="2000" dirty="0" err="1"/>
              <a:t>Notebbok</a:t>
            </a:r>
            <a:endParaRPr lang="en-NZ" sz="2000" dirty="0"/>
          </a:p>
          <a:p>
            <a:pPr marL="285750" indent="-285750">
              <a:lnSpc>
                <a:spcPct val="150000"/>
              </a:lnSpc>
              <a:buFont typeface="Arial" panose="020B0604020202020204" pitchFamily="34" charset="0"/>
              <a:buChar char="•"/>
            </a:pPr>
            <a:r>
              <a:rPr lang="en-NZ" sz="2000" dirty="0"/>
              <a:t>Now we will implement a simple linear regression model to predict the cars’ CO2 emission based on their engine size </a:t>
            </a:r>
            <a:endParaRPr lang="en-GB" sz="2000" dirty="0"/>
          </a:p>
          <a:p>
            <a:pPr marL="285750" indent="-285750">
              <a:lnSpc>
                <a:spcPct val="150000"/>
              </a:lnSpc>
              <a:buFont typeface="Arial" panose="020B0604020202020204" pitchFamily="34" charset="0"/>
              <a:buChar char="•"/>
            </a:pPr>
            <a:endParaRPr lang="en-GB" sz="2000" dirty="0"/>
          </a:p>
          <a:p>
            <a:pPr marL="285750" indent="-285750">
              <a:lnSpc>
                <a:spcPct val="150000"/>
              </a:lnSpc>
              <a:buFont typeface="Arial" panose="020B0604020202020204" pitchFamily="34" charset="0"/>
              <a:buChar char="•"/>
            </a:pPr>
            <a:endParaRPr lang="en-GB" sz="2000" dirty="0"/>
          </a:p>
          <a:p>
            <a:pPr marL="285750" indent="-285750">
              <a:lnSpc>
                <a:spcPct val="150000"/>
              </a:lnSpc>
              <a:buFont typeface="Arial" panose="020B0604020202020204" pitchFamily="34" charset="0"/>
              <a:buChar char="•"/>
            </a:pPr>
            <a:endParaRPr lang="en-GB" sz="2000" dirty="0"/>
          </a:p>
        </p:txBody>
      </p:sp>
      <p:pic>
        <p:nvPicPr>
          <p:cNvPr id="6" name="Picture 5" descr="Chart, scatter chart&#10;&#10;Description automatically generated">
            <a:extLst>
              <a:ext uri="{FF2B5EF4-FFF2-40B4-BE49-F238E27FC236}">
                <a16:creationId xmlns:a16="http://schemas.microsoft.com/office/drawing/2014/main" id="{32DB737F-435D-40DC-AD35-CF22945E4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975" y="1995497"/>
            <a:ext cx="5738830" cy="3825886"/>
          </a:xfrm>
          <a:prstGeom prst="rect">
            <a:avLst/>
          </a:prstGeom>
        </p:spPr>
      </p:pic>
    </p:spTree>
    <p:extLst>
      <p:ext uri="{BB962C8B-B14F-4D97-AF65-F5344CB8AC3E}">
        <p14:creationId xmlns:p14="http://schemas.microsoft.com/office/powerpoint/2010/main" val="2491952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bldLvl="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p:txBody>
          <a:bodyPr/>
          <a:lstStyle/>
          <a:p>
            <a:r>
              <a:rPr lang="en-NZ" sz="3200" dirty="0"/>
              <a:t>Predictive Models </a:t>
            </a:r>
            <a:br>
              <a:rPr lang="en-NZ" sz="4800" dirty="0"/>
            </a:br>
            <a:r>
              <a:rPr lang="en-NZ" dirty="0"/>
              <a:t>Simple Linear Regression</a:t>
            </a:r>
          </a:p>
        </p:txBody>
      </p:sp>
      <p:sp>
        <p:nvSpPr>
          <p:cNvPr id="5" name="Footer Placeholder 4">
            <a:extLst>
              <a:ext uri="{FF2B5EF4-FFF2-40B4-BE49-F238E27FC236}">
                <a16:creationId xmlns:a16="http://schemas.microsoft.com/office/drawing/2014/main" id="{74D38D14-9CC3-4ED1-A291-87B02F4AD528}"/>
              </a:ext>
            </a:extLst>
          </p:cNvPr>
          <p:cNvSpPr>
            <a:spLocks noGrp="1"/>
          </p:cNvSpPr>
          <p:nvPr>
            <p:ph type="ftr" sz="quarter" idx="11"/>
          </p:nvPr>
        </p:nvSpPr>
        <p:spPr/>
        <p:txBody>
          <a:bodyPr/>
          <a:lstStyle/>
          <a:p>
            <a:r>
              <a:rPr lang="en-GB"/>
              <a:t>Machine Learning, Week 1 - B</a:t>
            </a:r>
            <a:endParaRPr lang="en-NZ"/>
          </a:p>
        </p:txBody>
      </p:sp>
      <p:sp>
        <p:nvSpPr>
          <p:cNvPr id="7" name="Slide Number Placeholder 6">
            <a:extLst>
              <a:ext uri="{FF2B5EF4-FFF2-40B4-BE49-F238E27FC236}">
                <a16:creationId xmlns:a16="http://schemas.microsoft.com/office/drawing/2014/main" id="{E8946BD0-41DE-47E0-A598-BF94FB8AC7DD}"/>
              </a:ext>
            </a:extLst>
          </p:cNvPr>
          <p:cNvSpPr>
            <a:spLocks noGrp="1"/>
          </p:cNvSpPr>
          <p:nvPr>
            <p:ph type="sldNum" sz="quarter" idx="12"/>
          </p:nvPr>
        </p:nvSpPr>
        <p:spPr/>
        <p:txBody>
          <a:bodyPr/>
          <a:lstStyle/>
          <a:p>
            <a:fld id="{85B72991-F611-417C-9F25-3D67AC695963}" type="slidenum">
              <a:rPr lang="en-NZ" smtClean="0"/>
              <a:t>16</a:t>
            </a:fld>
            <a:endParaRPr lang="en-NZ"/>
          </a:p>
        </p:txBody>
      </p:sp>
      <p:sp>
        <p:nvSpPr>
          <p:cNvPr id="16" name="TextBox 15">
            <a:extLst>
              <a:ext uri="{FF2B5EF4-FFF2-40B4-BE49-F238E27FC236}">
                <a16:creationId xmlns:a16="http://schemas.microsoft.com/office/drawing/2014/main" id="{A2BBE28E-1FCC-4AEB-9084-E9E35FF34CDE}"/>
              </a:ext>
            </a:extLst>
          </p:cNvPr>
          <p:cNvSpPr txBox="1"/>
          <p:nvPr/>
        </p:nvSpPr>
        <p:spPr>
          <a:xfrm>
            <a:off x="1103407" y="1737359"/>
            <a:ext cx="5196725" cy="406585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dirty="0"/>
              <a:t>Import the necessary libraries</a:t>
            </a:r>
          </a:p>
          <a:p>
            <a:pPr>
              <a:lnSpc>
                <a:spcPct val="150000"/>
              </a:lnSpc>
            </a:pPr>
            <a:endParaRPr lang="en-GB" dirty="0"/>
          </a:p>
          <a:p>
            <a:pPr>
              <a:lnSpc>
                <a:spcPct val="150000"/>
              </a:lnSpc>
            </a:pPr>
            <a:endParaRPr lang="en-GB" dirty="0"/>
          </a:p>
          <a:p>
            <a:pPr marL="285750" indent="-285750">
              <a:lnSpc>
                <a:spcPct val="150000"/>
              </a:lnSpc>
              <a:buFont typeface="Arial" panose="020B0604020202020204" pitchFamily="34" charset="0"/>
              <a:buChar char="•"/>
            </a:pPr>
            <a:r>
              <a:rPr lang="en-GB" dirty="0"/>
              <a:t>Read the “FuelConsumptionCo2.CSV” file. It is uploaded in the model.</a:t>
            </a:r>
          </a:p>
          <a:p>
            <a:pPr>
              <a:lnSpc>
                <a:spcPct val="150000"/>
              </a:lnSpc>
            </a:pPr>
            <a:endParaRPr lang="en-GB" dirty="0"/>
          </a:p>
          <a:p>
            <a:endParaRPr lang="en-GB" dirty="0"/>
          </a:p>
          <a:p>
            <a:pPr marL="285750" indent="-285750">
              <a:lnSpc>
                <a:spcPct val="150000"/>
              </a:lnSpc>
              <a:buFont typeface="Arial" panose="020B0604020202020204" pitchFamily="34" charset="0"/>
              <a:buChar char="•"/>
            </a:pPr>
            <a:r>
              <a:rPr lang="en-GB" dirty="0"/>
              <a:t>Plot the data. The goal is to predict the value of “co2 emissions” from the value of “engine size” in the dataset.</a:t>
            </a:r>
          </a:p>
        </p:txBody>
      </p:sp>
      <p:sp>
        <p:nvSpPr>
          <p:cNvPr id="9" name="TextBox 8">
            <a:extLst>
              <a:ext uri="{FF2B5EF4-FFF2-40B4-BE49-F238E27FC236}">
                <a16:creationId xmlns:a16="http://schemas.microsoft.com/office/drawing/2014/main" id="{89B0994F-5C99-40C1-BFBF-5A750315F899}"/>
              </a:ext>
            </a:extLst>
          </p:cNvPr>
          <p:cNvSpPr txBox="1"/>
          <p:nvPr/>
        </p:nvSpPr>
        <p:spPr>
          <a:xfrm>
            <a:off x="6515605" y="1871399"/>
            <a:ext cx="4822804" cy="954107"/>
          </a:xfrm>
          <a:prstGeom prst="rect">
            <a:avLst/>
          </a:prstGeom>
          <a:noFill/>
        </p:spPr>
        <p:txBody>
          <a:bodyPr wrap="square">
            <a:spAutoFit/>
          </a:bodyPr>
          <a:lstStyle/>
          <a:p>
            <a:r>
              <a:rPr lang="en-NZ" sz="1400" dirty="0"/>
              <a:t>import pandas as pd</a:t>
            </a:r>
          </a:p>
          <a:p>
            <a:r>
              <a:rPr lang="en-NZ" sz="1400" dirty="0"/>
              <a:t>import </a:t>
            </a:r>
            <a:r>
              <a:rPr lang="en-NZ" sz="1400" dirty="0" err="1"/>
              <a:t>numpy</a:t>
            </a:r>
            <a:r>
              <a:rPr lang="en-NZ" sz="1400" dirty="0"/>
              <a:t> as np</a:t>
            </a:r>
          </a:p>
          <a:p>
            <a:r>
              <a:rPr lang="en-NZ" sz="1400" dirty="0"/>
              <a:t>import </a:t>
            </a:r>
            <a:r>
              <a:rPr lang="en-NZ" sz="1400" dirty="0" err="1"/>
              <a:t>matplotlib.pyplot</a:t>
            </a:r>
            <a:r>
              <a:rPr lang="en-NZ" sz="1400" dirty="0"/>
              <a:t> as </a:t>
            </a:r>
            <a:r>
              <a:rPr lang="en-NZ" sz="1400" dirty="0" err="1"/>
              <a:t>plt</a:t>
            </a:r>
            <a:endParaRPr lang="en-NZ" sz="1400" dirty="0"/>
          </a:p>
          <a:p>
            <a:r>
              <a:rPr lang="en-NZ" sz="1400" dirty="0"/>
              <a:t>from </a:t>
            </a:r>
            <a:r>
              <a:rPr lang="en-NZ" sz="1400" dirty="0" err="1"/>
              <a:t>sklearn</a:t>
            </a:r>
            <a:r>
              <a:rPr lang="en-NZ" sz="1400" dirty="0"/>
              <a:t> import </a:t>
            </a:r>
            <a:r>
              <a:rPr lang="en-NZ" sz="1400" dirty="0" err="1"/>
              <a:t>linear_model</a:t>
            </a:r>
            <a:endParaRPr lang="en-NZ" sz="1400" dirty="0"/>
          </a:p>
        </p:txBody>
      </p:sp>
      <p:sp>
        <p:nvSpPr>
          <p:cNvPr id="11" name="TextBox 10">
            <a:extLst>
              <a:ext uri="{FF2B5EF4-FFF2-40B4-BE49-F238E27FC236}">
                <a16:creationId xmlns:a16="http://schemas.microsoft.com/office/drawing/2014/main" id="{DB38CACB-B111-4115-9DE6-9891D588D60F}"/>
              </a:ext>
            </a:extLst>
          </p:cNvPr>
          <p:cNvSpPr txBox="1"/>
          <p:nvPr/>
        </p:nvSpPr>
        <p:spPr>
          <a:xfrm>
            <a:off x="6403461" y="3075215"/>
            <a:ext cx="3733400" cy="523220"/>
          </a:xfrm>
          <a:prstGeom prst="rect">
            <a:avLst/>
          </a:prstGeom>
          <a:noFill/>
        </p:spPr>
        <p:txBody>
          <a:bodyPr wrap="square">
            <a:spAutoFit/>
          </a:bodyPr>
          <a:lstStyle/>
          <a:p>
            <a:r>
              <a:rPr lang="en-NZ" sz="1400" dirty="0"/>
              <a:t>data = </a:t>
            </a:r>
            <a:r>
              <a:rPr lang="en-NZ" sz="1400" dirty="0" err="1"/>
              <a:t>pd.read_csv</a:t>
            </a:r>
            <a:r>
              <a:rPr lang="en-NZ" sz="1400" dirty="0"/>
              <a:t>('FuelConsumptionCo2.csv')</a:t>
            </a:r>
          </a:p>
          <a:p>
            <a:r>
              <a:rPr lang="en-NZ" sz="1400" dirty="0" err="1"/>
              <a:t>data.head</a:t>
            </a:r>
            <a:r>
              <a:rPr lang="en-NZ" sz="1400" dirty="0"/>
              <a:t>()</a:t>
            </a:r>
          </a:p>
        </p:txBody>
      </p:sp>
      <p:sp>
        <p:nvSpPr>
          <p:cNvPr id="13" name="TextBox 12">
            <a:extLst>
              <a:ext uri="{FF2B5EF4-FFF2-40B4-BE49-F238E27FC236}">
                <a16:creationId xmlns:a16="http://schemas.microsoft.com/office/drawing/2014/main" id="{CAAF2B9F-6C4F-4ACE-A38E-CD27FE2E4212}"/>
              </a:ext>
            </a:extLst>
          </p:cNvPr>
          <p:cNvSpPr txBox="1"/>
          <p:nvPr/>
        </p:nvSpPr>
        <p:spPr>
          <a:xfrm>
            <a:off x="6403461" y="4552056"/>
            <a:ext cx="5605660" cy="954107"/>
          </a:xfrm>
          <a:prstGeom prst="rect">
            <a:avLst/>
          </a:prstGeom>
          <a:noFill/>
        </p:spPr>
        <p:txBody>
          <a:bodyPr wrap="square">
            <a:spAutoFit/>
          </a:bodyPr>
          <a:lstStyle/>
          <a:p>
            <a:r>
              <a:rPr lang="en-NZ" sz="1400" dirty="0" err="1"/>
              <a:t>plt.scatter</a:t>
            </a:r>
            <a:r>
              <a:rPr lang="en-NZ" sz="1400" dirty="0"/>
              <a:t>(data['ENGINESIZE'] , data['CO2EMISSIONS'] , </a:t>
            </a:r>
            <a:r>
              <a:rPr lang="en-NZ" sz="1400" dirty="0" err="1"/>
              <a:t>color</a:t>
            </a:r>
            <a:r>
              <a:rPr lang="en-NZ" sz="1400" dirty="0"/>
              <a:t>='</a:t>
            </a:r>
            <a:r>
              <a:rPr lang="en-NZ" sz="1400" dirty="0" err="1"/>
              <a:t>lightblue</a:t>
            </a:r>
            <a:r>
              <a:rPr lang="en-NZ" sz="1400" dirty="0"/>
              <a:t>')</a:t>
            </a:r>
          </a:p>
          <a:p>
            <a:r>
              <a:rPr lang="en-NZ" sz="1400" dirty="0" err="1"/>
              <a:t>plt.xlabel</a:t>
            </a:r>
            <a:r>
              <a:rPr lang="en-NZ" sz="1400" dirty="0"/>
              <a:t>('ENGINESIZE')</a:t>
            </a:r>
          </a:p>
          <a:p>
            <a:r>
              <a:rPr lang="en-NZ" sz="1400" dirty="0" err="1"/>
              <a:t>plt.ylabel</a:t>
            </a:r>
            <a:r>
              <a:rPr lang="en-NZ" sz="1400" dirty="0"/>
              <a:t>('CO2EMISSIONS')</a:t>
            </a:r>
          </a:p>
          <a:p>
            <a:r>
              <a:rPr lang="en-NZ" sz="1400" dirty="0" err="1"/>
              <a:t>plt.show</a:t>
            </a:r>
            <a:r>
              <a:rPr lang="en-NZ" sz="1400" dirty="0"/>
              <a:t>()</a:t>
            </a:r>
          </a:p>
        </p:txBody>
      </p:sp>
    </p:spTree>
    <p:extLst>
      <p:ext uri="{BB962C8B-B14F-4D97-AF65-F5344CB8AC3E}">
        <p14:creationId xmlns:p14="http://schemas.microsoft.com/office/powerpoint/2010/main" val="630701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p:txBody>
          <a:bodyPr/>
          <a:lstStyle/>
          <a:p>
            <a:r>
              <a:rPr lang="en-NZ" sz="3200" dirty="0"/>
              <a:t>Predictive Models </a:t>
            </a:r>
            <a:br>
              <a:rPr lang="en-NZ" sz="4800" dirty="0"/>
            </a:br>
            <a:r>
              <a:rPr lang="en-NZ" dirty="0"/>
              <a:t>Simple Linear Regression</a:t>
            </a:r>
          </a:p>
        </p:txBody>
      </p:sp>
      <p:sp>
        <p:nvSpPr>
          <p:cNvPr id="5" name="Footer Placeholder 4">
            <a:extLst>
              <a:ext uri="{FF2B5EF4-FFF2-40B4-BE49-F238E27FC236}">
                <a16:creationId xmlns:a16="http://schemas.microsoft.com/office/drawing/2014/main" id="{74D38D14-9CC3-4ED1-A291-87B02F4AD528}"/>
              </a:ext>
            </a:extLst>
          </p:cNvPr>
          <p:cNvSpPr>
            <a:spLocks noGrp="1"/>
          </p:cNvSpPr>
          <p:nvPr>
            <p:ph type="ftr" sz="quarter" idx="11"/>
          </p:nvPr>
        </p:nvSpPr>
        <p:spPr/>
        <p:txBody>
          <a:bodyPr/>
          <a:lstStyle/>
          <a:p>
            <a:r>
              <a:rPr lang="en-GB"/>
              <a:t>Machine Learning, Week 1 - B</a:t>
            </a:r>
            <a:endParaRPr lang="en-NZ"/>
          </a:p>
        </p:txBody>
      </p:sp>
      <p:sp>
        <p:nvSpPr>
          <p:cNvPr id="7" name="Slide Number Placeholder 6">
            <a:extLst>
              <a:ext uri="{FF2B5EF4-FFF2-40B4-BE49-F238E27FC236}">
                <a16:creationId xmlns:a16="http://schemas.microsoft.com/office/drawing/2014/main" id="{E8946BD0-41DE-47E0-A598-BF94FB8AC7DD}"/>
              </a:ext>
            </a:extLst>
          </p:cNvPr>
          <p:cNvSpPr>
            <a:spLocks noGrp="1"/>
          </p:cNvSpPr>
          <p:nvPr>
            <p:ph type="sldNum" sz="quarter" idx="12"/>
          </p:nvPr>
        </p:nvSpPr>
        <p:spPr/>
        <p:txBody>
          <a:bodyPr/>
          <a:lstStyle/>
          <a:p>
            <a:fld id="{85B72991-F611-417C-9F25-3D67AC695963}" type="slidenum">
              <a:rPr lang="en-NZ" smtClean="0"/>
              <a:t>17</a:t>
            </a:fld>
            <a:endParaRPr lang="en-NZ"/>
          </a:p>
        </p:txBody>
      </p:sp>
      <p:sp>
        <p:nvSpPr>
          <p:cNvPr id="16" name="TextBox 15">
            <a:extLst>
              <a:ext uri="{FF2B5EF4-FFF2-40B4-BE49-F238E27FC236}">
                <a16:creationId xmlns:a16="http://schemas.microsoft.com/office/drawing/2014/main" id="{A2BBE28E-1FCC-4AEB-9084-E9E35FF34CDE}"/>
              </a:ext>
            </a:extLst>
          </p:cNvPr>
          <p:cNvSpPr txBox="1"/>
          <p:nvPr/>
        </p:nvSpPr>
        <p:spPr>
          <a:xfrm>
            <a:off x="1103406" y="1737359"/>
            <a:ext cx="9205251"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dirty="0"/>
              <a:t>Splitting the data into training and testing sets:</a:t>
            </a:r>
          </a:p>
          <a:p>
            <a:pPr marL="285750" indent="-285750">
              <a:lnSpc>
                <a:spcPct val="150000"/>
              </a:lnSpc>
              <a:buFont typeface="Arial" panose="020B0604020202020204" pitchFamily="34" charset="0"/>
              <a:buChar char="•"/>
            </a:pPr>
            <a:endParaRPr lang="en-GB" dirty="0"/>
          </a:p>
          <a:p>
            <a:pPr marL="285750" indent="-285750">
              <a:lnSpc>
                <a:spcPct val="150000"/>
              </a:lnSpc>
              <a:buFont typeface="Arial" panose="020B0604020202020204" pitchFamily="34" charset="0"/>
              <a:buChar char="•"/>
            </a:pPr>
            <a:r>
              <a:rPr lang="en-GB" dirty="0"/>
              <a:t>Training the linear regression model:</a:t>
            </a:r>
          </a:p>
          <a:p>
            <a:pPr marL="285750" indent="-285750">
              <a:lnSpc>
                <a:spcPct val="150000"/>
              </a:lnSpc>
              <a:buFont typeface="Arial" panose="020B0604020202020204" pitchFamily="34" charset="0"/>
              <a:buChar char="•"/>
            </a:pPr>
            <a:endParaRPr lang="en-GB" dirty="0"/>
          </a:p>
          <a:p>
            <a:pPr marL="285750" indent="-285750">
              <a:lnSpc>
                <a:spcPct val="150000"/>
              </a:lnSpc>
              <a:buFont typeface="Arial" panose="020B0604020202020204" pitchFamily="34" charset="0"/>
              <a:buChar char="•"/>
            </a:pPr>
            <a:endParaRPr lang="en-GB" dirty="0"/>
          </a:p>
          <a:p>
            <a:pPr marL="285750" indent="-285750">
              <a:lnSpc>
                <a:spcPct val="150000"/>
              </a:lnSpc>
              <a:buFont typeface="Arial" panose="020B0604020202020204" pitchFamily="34" charset="0"/>
              <a:buChar char="•"/>
            </a:pPr>
            <a:r>
              <a:rPr lang="en-GB" dirty="0"/>
              <a:t>Printing the coefficient and intercept:</a:t>
            </a:r>
          </a:p>
          <a:p>
            <a:pPr marL="285750" indent="-285750">
              <a:lnSpc>
                <a:spcPct val="150000"/>
              </a:lnSpc>
              <a:buFont typeface="Arial" panose="020B0604020202020204" pitchFamily="34" charset="0"/>
              <a:buChar char="•"/>
            </a:pPr>
            <a:endParaRPr lang="en-GB" dirty="0"/>
          </a:p>
          <a:p>
            <a:pPr marL="285750" indent="-285750">
              <a:lnSpc>
                <a:spcPct val="150000"/>
              </a:lnSpc>
              <a:buFont typeface="Arial" panose="020B0604020202020204" pitchFamily="34" charset="0"/>
              <a:buChar char="•"/>
            </a:pPr>
            <a:r>
              <a:rPr lang="en-GB" dirty="0"/>
              <a:t>Plotting the best fit line:</a:t>
            </a:r>
          </a:p>
        </p:txBody>
      </p:sp>
      <p:sp>
        <p:nvSpPr>
          <p:cNvPr id="15" name="TextBox 14">
            <a:extLst>
              <a:ext uri="{FF2B5EF4-FFF2-40B4-BE49-F238E27FC236}">
                <a16:creationId xmlns:a16="http://schemas.microsoft.com/office/drawing/2014/main" id="{5702C45A-7E8E-4687-B1E3-671D1D29CB2C}"/>
              </a:ext>
            </a:extLst>
          </p:cNvPr>
          <p:cNvSpPr txBox="1"/>
          <p:nvPr/>
        </p:nvSpPr>
        <p:spPr>
          <a:xfrm>
            <a:off x="6126480" y="1825720"/>
            <a:ext cx="5065294" cy="738664"/>
          </a:xfrm>
          <a:prstGeom prst="rect">
            <a:avLst/>
          </a:prstGeom>
          <a:noFill/>
        </p:spPr>
        <p:txBody>
          <a:bodyPr wrap="square">
            <a:spAutoFit/>
          </a:bodyPr>
          <a:lstStyle/>
          <a:p>
            <a:r>
              <a:rPr lang="en-NZ" sz="1400" dirty="0" err="1"/>
              <a:t>msk</a:t>
            </a:r>
            <a:r>
              <a:rPr lang="en-NZ" sz="1400" dirty="0"/>
              <a:t> = </a:t>
            </a:r>
            <a:r>
              <a:rPr lang="en-NZ" sz="1400" dirty="0" err="1"/>
              <a:t>np.random.rand</a:t>
            </a:r>
            <a:r>
              <a:rPr lang="en-NZ" sz="1400" dirty="0"/>
              <a:t>(</a:t>
            </a:r>
            <a:r>
              <a:rPr lang="en-NZ" sz="1400" dirty="0" err="1"/>
              <a:t>len</a:t>
            </a:r>
            <a:r>
              <a:rPr lang="en-NZ" sz="1400" dirty="0"/>
              <a:t>(data)) &lt; 0.8</a:t>
            </a:r>
          </a:p>
          <a:p>
            <a:r>
              <a:rPr lang="en-NZ" sz="1400" dirty="0"/>
              <a:t>train = data[</a:t>
            </a:r>
            <a:r>
              <a:rPr lang="en-NZ" sz="1400" dirty="0" err="1"/>
              <a:t>msk</a:t>
            </a:r>
            <a:r>
              <a:rPr lang="en-NZ" sz="1400" dirty="0"/>
              <a:t>]</a:t>
            </a:r>
          </a:p>
          <a:p>
            <a:r>
              <a:rPr lang="en-NZ" sz="1400" dirty="0"/>
              <a:t>test = data[~</a:t>
            </a:r>
            <a:r>
              <a:rPr lang="en-NZ" sz="1400" dirty="0" err="1"/>
              <a:t>msk</a:t>
            </a:r>
            <a:r>
              <a:rPr lang="en-NZ" sz="1400" dirty="0"/>
              <a:t>]</a:t>
            </a:r>
          </a:p>
        </p:txBody>
      </p:sp>
      <p:sp>
        <p:nvSpPr>
          <p:cNvPr id="17" name="TextBox 16">
            <a:extLst>
              <a:ext uri="{FF2B5EF4-FFF2-40B4-BE49-F238E27FC236}">
                <a16:creationId xmlns:a16="http://schemas.microsoft.com/office/drawing/2014/main" id="{0FC76A87-3971-435E-B5B1-927BA9BC9E76}"/>
              </a:ext>
            </a:extLst>
          </p:cNvPr>
          <p:cNvSpPr txBox="1"/>
          <p:nvPr/>
        </p:nvSpPr>
        <p:spPr>
          <a:xfrm>
            <a:off x="6126480" y="2713576"/>
            <a:ext cx="5200048" cy="954107"/>
          </a:xfrm>
          <a:prstGeom prst="rect">
            <a:avLst/>
          </a:prstGeom>
          <a:noFill/>
        </p:spPr>
        <p:txBody>
          <a:bodyPr wrap="square">
            <a:spAutoFit/>
          </a:bodyPr>
          <a:lstStyle/>
          <a:p>
            <a:r>
              <a:rPr lang="en-NZ" sz="1400" dirty="0" err="1"/>
              <a:t>regr</a:t>
            </a:r>
            <a:r>
              <a:rPr lang="en-NZ" sz="1400" dirty="0"/>
              <a:t> = </a:t>
            </a:r>
            <a:r>
              <a:rPr lang="en-NZ" sz="1400" dirty="0" err="1"/>
              <a:t>linear_model.LinearRegression</a:t>
            </a:r>
            <a:r>
              <a:rPr lang="en-NZ" sz="1400" dirty="0"/>
              <a:t>()</a:t>
            </a:r>
          </a:p>
          <a:p>
            <a:r>
              <a:rPr lang="en-NZ" sz="1400" dirty="0" err="1"/>
              <a:t>train_x</a:t>
            </a:r>
            <a:r>
              <a:rPr lang="en-NZ" sz="1400" dirty="0"/>
              <a:t> = </a:t>
            </a:r>
            <a:r>
              <a:rPr lang="en-NZ" sz="1400" dirty="0" err="1"/>
              <a:t>np.array</a:t>
            </a:r>
            <a:r>
              <a:rPr lang="en-NZ" sz="1400" dirty="0"/>
              <a:t>(train[['ENGINESIZE']])</a:t>
            </a:r>
          </a:p>
          <a:p>
            <a:r>
              <a:rPr lang="en-NZ" sz="1400" dirty="0" err="1"/>
              <a:t>train_y</a:t>
            </a:r>
            <a:r>
              <a:rPr lang="en-NZ" sz="1400" dirty="0"/>
              <a:t> = </a:t>
            </a:r>
            <a:r>
              <a:rPr lang="en-NZ" sz="1400" dirty="0" err="1"/>
              <a:t>np.array</a:t>
            </a:r>
            <a:r>
              <a:rPr lang="en-NZ" sz="1400" dirty="0"/>
              <a:t>(train[['CO2EMISSIONS']])</a:t>
            </a:r>
          </a:p>
          <a:p>
            <a:r>
              <a:rPr lang="en-NZ" sz="1400" dirty="0" err="1"/>
              <a:t>regr.fit</a:t>
            </a:r>
            <a:r>
              <a:rPr lang="en-NZ" sz="1400" dirty="0"/>
              <a:t>(</a:t>
            </a:r>
            <a:r>
              <a:rPr lang="en-NZ" sz="1400" dirty="0" err="1"/>
              <a:t>train_x,train_y</a:t>
            </a:r>
            <a:r>
              <a:rPr lang="en-NZ" sz="1400" dirty="0"/>
              <a:t>)</a:t>
            </a:r>
          </a:p>
        </p:txBody>
      </p:sp>
      <p:sp>
        <p:nvSpPr>
          <p:cNvPr id="19" name="TextBox 18">
            <a:extLst>
              <a:ext uri="{FF2B5EF4-FFF2-40B4-BE49-F238E27FC236}">
                <a16:creationId xmlns:a16="http://schemas.microsoft.com/office/drawing/2014/main" id="{10B3A1CF-174B-4614-B5C6-3466FFC26F3B}"/>
              </a:ext>
            </a:extLst>
          </p:cNvPr>
          <p:cNvSpPr txBox="1"/>
          <p:nvPr/>
        </p:nvSpPr>
        <p:spPr>
          <a:xfrm>
            <a:off x="6094396" y="4122877"/>
            <a:ext cx="6097604" cy="523220"/>
          </a:xfrm>
          <a:prstGeom prst="rect">
            <a:avLst/>
          </a:prstGeom>
          <a:noFill/>
        </p:spPr>
        <p:txBody>
          <a:bodyPr wrap="square">
            <a:spAutoFit/>
          </a:bodyPr>
          <a:lstStyle/>
          <a:p>
            <a:r>
              <a:rPr lang="en-NZ" sz="1400" dirty="0"/>
              <a:t>print ('coefficients : ',</a:t>
            </a:r>
            <a:r>
              <a:rPr lang="en-NZ" sz="1400" dirty="0" err="1"/>
              <a:t>regr.coef</a:t>
            </a:r>
            <a:r>
              <a:rPr lang="en-NZ" sz="1400" dirty="0"/>
              <a:t>_) #Slope</a:t>
            </a:r>
          </a:p>
          <a:p>
            <a:r>
              <a:rPr lang="en-NZ" sz="1400" dirty="0"/>
              <a:t>print ('Intercept : ',</a:t>
            </a:r>
            <a:r>
              <a:rPr lang="en-NZ" sz="1400" dirty="0" err="1"/>
              <a:t>regr.intercept</a:t>
            </a:r>
            <a:r>
              <a:rPr lang="en-NZ" sz="1400" dirty="0"/>
              <a:t>_) #Intercept</a:t>
            </a:r>
          </a:p>
        </p:txBody>
      </p:sp>
      <p:sp>
        <p:nvSpPr>
          <p:cNvPr id="21" name="TextBox 20">
            <a:extLst>
              <a:ext uri="{FF2B5EF4-FFF2-40B4-BE49-F238E27FC236}">
                <a16:creationId xmlns:a16="http://schemas.microsoft.com/office/drawing/2014/main" id="{84972A63-FE70-4432-8B32-875F577C34BA}"/>
              </a:ext>
            </a:extLst>
          </p:cNvPr>
          <p:cNvSpPr txBox="1"/>
          <p:nvPr/>
        </p:nvSpPr>
        <p:spPr>
          <a:xfrm>
            <a:off x="6126480" y="4860809"/>
            <a:ext cx="5640404" cy="1169551"/>
          </a:xfrm>
          <a:prstGeom prst="rect">
            <a:avLst/>
          </a:prstGeom>
          <a:noFill/>
        </p:spPr>
        <p:txBody>
          <a:bodyPr wrap="square">
            <a:spAutoFit/>
          </a:bodyPr>
          <a:lstStyle/>
          <a:p>
            <a:r>
              <a:rPr lang="en-NZ" sz="1400" dirty="0" err="1"/>
              <a:t>plt.scatter</a:t>
            </a:r>
            <a:r>
              <a:rPr lang="en-NZ" sz="1400" dirty="0"/>
              <a:t>(train['ENGINESIZE'], train['CO2EMISSIONS'], </a:t>
            </a:r>
            <a:r>
              <a:rPr lang="en-NZ" sz="1400" dirty="0" err="1"/>
              <a:t>color</a:t>
            </a:r>
            <a:r>
              <a:rPr lang="en-NZ" sz="1400" dirty="0"/>
              <a:t>='</a:t>
            </a:r>
            <a:r>
              <a:rPr lang="en-NZ" sz="1400" dirty="0" err="1"/>
              <a:t>lightblue</a:t>
            </a:r>
            <a:r>
              <a:rPr lang="en-NZ" sz="1400" dirty="0"/>
              <a:t>')</a:t>
            </a:r>
          </a:p>
          <a:p>
            <a:r>
              <a:rPr lang="en-NZ" sz="1400" dirty="0" err="1"/>
              <a:t>plt.plot</a:t>
            </a:r>
            <a:r>
              <a:rPr lang="en-NZ" sz="1400" dirty="0"/>
              <a:t>(</a:t>
            </a:r>
            <a:r>
              <a:rPr lang="en-NZ" sz="1400" dirty="0" err="1"/>
              <a:t>train_x</a:t>
            </a:r>
            <a:r>
              <a:rPr lang="en-NZ" sz="1400" dirty="0"/>
              <a:t>, </a:t>
            </a:r>
            <a:r>
              <a:rPr lang="en-NZ" sz="1400" dirty="0" err="1"/>
              <a:t>regr.coef</a:t>
            </a:r>
            <a:r>
              <a:rPr lang="en-NZ" sz="1400" dirty="0"/>
              <a:t>_*</a:t>
            </a:r>
            <a:r>
              <a:rPr lang="en-NZ" sz="1400" dirty="0" err="1"/>
              <a:t>train_x</a:t>
            </a:r>
            <a:r>
              <a:rPr lang="en-NZ" sz="1400" dirty="0"/>
              <a:t> + </a:t>
            </a:r>
            <a:r>
              <a:rPr lang="en-NZ" sz="1400" dirty="0" err="1"/>
              <a:t>regr.intercept</a:t>
            </a:r>
            <a:r>
              <a:rPr lang="en-NZ" sz="1400" dirty="0"/>
              <a:t>_, '-r')</a:t>
            </a:r>
          </a:p>
          <a:p>
            <a:r>
              <a:rPr lang="en-NZ" sz="1400" dirty="0" err="1"/>
              <a:t>plt.xlabel</a:t>
            </a:r>
            <a:r>
              <a:rPr lang="en-NZ" sz="1400" dirty="0"/>
              <a:t>('Engine size')</a:t>
            </a:r>
          </a:p>
          <a:p>
            <a:r>
              <a:rPr lang="en-NZ" sz="1400" dirty="0" err="1"/>
              <a:t>plt.ylabel</a:t>
            </a:r>
            <a:r>
              <a:rPr lang="en-NZ" sz="1400" dirty="0"/>
              <a:t>('Emission')</a:t>
            </a:r>
          </a:p>
          <a:p>
            <a:r>
              <a:rPr lang="en-NZ" sz="1400" dirty="0" err="1"/>
              <a:t>plt.savefig</a:t>
            </a:r>
            <a:r>
              <a:rPr lang="en-NZ" sz="1400" dirty="0"/>
              <a:t>('Linear Regression.png', dpi=300, transparent=True)</a:t>
            </a:r>
          </a:p>
        </p:txBody>
      </p:sp>
    </p:spTree>
    <p:extLst>
      <p:ext uri="{BB962C8B-B14F-4D97-AF65-F5344CB8AC3E}">
        <p14:creationId xmlns:p14="http://schemas.microsoft.com/office/powerpoint/2010/main" val="2292934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p:txBody>
          <a:bodyPr/>
          <a:lstStyle/>
          <a:p>
            <a:r>
              <a:rPr lang="en-NZ" sz="3200" dirty="0"/>
              <a:t>Predictive Models </a:t>
            </a:r>
            <a:br>
              <a:rPr lang="en-NZ" sz="4800" dirty="0"/>
            </a:br>
            <a:r>
              <a:rPr lang="en-NZ" dirty="0"/>
              <a:t>Simple Linear Regression</a:t>
            </a:r>
          </a:p>
        </p:txBody>
      </p:sp>
      <p:sp>
        <p:nvSpPr>
          <p:cNvPr id="5" name="Footer Placeholder 4">
            <a:extLst>
              <a:ext uri="{FF2B5EF4-FFF2-40B4-BE49-F238E27FC236}">
                <a16:creationId xmlns:a16="http://schemas.microsoft.com/office/drawing/2014/main" id="{74D38D14-9CC3-4ED1-A291-87B02F4AD528}"/>
              </a:ext>
            </a:extLst>
          </p:cNvPr>
          <p:cNvSpPr>
            <a:spLocks noGrp="1"/>
          </p:cNvSpPr>
          <p:nvPr>
            <p:ph type="ftr" sz="quarter" idx="11"/>
          </p:nvPr>
        </p:nvSpPr>
        <p:spPr/>
        <p:txBody>
          <a:bodyPr/>
          <a:lstStyle/>
          <a:p>
            <a:r>
              <a:rPr lang="en-GB"/>
              <a:t>Machine Learning, Week 1 - B</a:t>
            </a:r>
            <a:endParaRPr lang="en-NZ"/>
          </a:p>
        </p:txBody>
      </p:sp>
      <p:sp>
        <p:nvSpPr>
          <p:cNvPr id="7" name="Slide Number Placeholder 6">
            <a:extLst>
              <a:ext uri="{FF2B5EF4-FFF2-40B4-BE49-F238E27FC236}">
                <a16:creationId xmlns:a16="http://schemas.microsoft.com/office/drawing/2014/main" id="{E8946BD0-41DE-47E0-A598-BF94FB8AC7DD}"/>
              </a:ext>
            </a:extLst>
          </p:cNvPr>
          <p:cNvSpPr>
            <a:spLocks noGrp="1"/>
          </p:cNvSpPr>
          <p:nvPr>
            <p:ph type="sldNum" sz="quarter" idx="12"/>
          </p:nvPr>
        </p:nvSpPr>
        <p:spPr/>
        <p:txBody>
          <a:bodyPr/>
          <a:lstStyle/>
          <a:p>
            <a:fld id="{85B72991-F611-417C-9F25-3D67AC695963}" type="slidenum">
              <a:rPr lang="en-NZ" smtClean="0"/>
              <a:t>18</a:t>
            </a:fld>
            <a:endParaRPr lang="en-NZ"/>
          </a:p>
        </p:txBody>
      </p:sp>
      <p:sp>
        <p:nvSpPr>
          <p:cNvPr id="16" name="TextBox 15">
            <a:extLst>
              <a:ext uri="{FF2B5EF4-FFF2-40B4-BE49-F238E27FC236}">
                <a16:creationId xmlns:a16="http://schemas.microsoft.com/office/drawing/2014/main" id="{A2BBE28E-1FCC-4AEB-9084-E9E35FF34CDE}"/>
              </a:ext>
            </a:extLst>
          </p:cNvPr>
          <p:cNvSpPr txBox="1"/>
          <p:nvPr/>
        </p:nvSpPr>
        <p:spPr>
          <a:xfrm>
            <a:off x="1103406" y="1737359"/>
            <a:ext cx="9205251"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dirty="0"/>
              <a:t>Prediction function:</a:t>
            </a:r>
          </a:p>
          <a:p>
            <a:pPr>
              <a:lnSpc>
                <a:spcPct val="150000"/>
              </a:lnSpc>
            </a:pPr>
            <a:endParaRPr lang="en-GB" dirty="0"/>
          </a:p>
          <a:p>
            <a:pPr marL="285750" indent="-285750">
              <a:lnSpc>
                <a:spcPct val="150000"/>
              </a:lnSpc>
              <a:buFont typeface="Arial" panose="020B0604020202020204" pitchFamily="34" charset="0"/>
              <a:buChar char="•"/>
            </a:pPr>
            <a:r>
              <a:rPr lang="en-GB" dirty="0"/>
              <a:t>Predicting co2 emissions:</a:t>
            </a:r>
          </a:p>
          <a:p>
            <a:pPr marL="285750" indent="-285750">
              <a:lnSpc>
                <a:spcPct val="150000"/>
              </a:lnSpc>
              <a:buFont typeface="Arial" panose="020B0604020202020204" pitchFamily="34" charset="0"/>
              <a:buChar char="•"/>
            </a:pPr>
            <a:endParaRPr lang="en-GB" dirty="0"/>
          </a:p>
          <a:p>
            <a:pPr marL="285750" indent="-285750">
              <a:lnSpc>
                <a:spcPct val="150000"/>
              </a:lnSpc>
              <a:buFont typeface="Arial" panose="020B0604020202020204" pitchFamily="34" charset="0"/>
              <a:buChar char="•"/>
            </a:pPr>
            <a:endParaRPr lang="en-GB" dirty="0"/>
          </a:p>
          <a:p>
            <a:pPr marL="285750" indent="-285750">
              <a:lnSpc>
                <a:spcPct val="150000"/>
              </a:lnSpc>
              <a:buFont typeface="Arial" panose="020B0604020202020204" pitchFamily="34" charset="0"/>
              <a:buChar char="•"/>
            </a:pPr>
            <a:r>
              <a:rPr lang="en-GB" dirty="0"/>
              <a:t>Checking various accuracy:</a:t>
            </a:r>
          </a:p>
        </p:txBody>
      </p:sp>
      <p:sp>
        <p:nvSpPr>
          <p:cNvPr id="13" name="TextBox 12">
            <a:extLst>
              <a:ext uri="{FF2B5EF4-FFF2-40B4-BE49-F238E27FC236}">
                <a16:creationId xmlns:a16="http://schemas.microsoft.com/office/drawing/2014/main" id="{4061764C-141D-4000-B481-0EFAB6BBAD5C}"/>
              </a:ext>
            </a:extLst>
          </p:cNvPr>
          <p:cNvSpPr txBox="1"/>
          <p:nvPr/>
        </p:nvSpPr>
        <p:spPr>
          <a:xfrm>
            <a:off x="5328239" y="1810307"/>
            <a:ext cx="6097604" cy="738664"/>
          </a:xfrm>
          <a:prstGeom prst="rect">
            <a:avLst/>
          </a:prstGeom>
          <a:noFill/>
        </p:spPr>
        <p:txBody>
          <a:bodyPr wrap="square">
            <a:spAutoFit/>
          </a:bodyPr>
          <a:lstStyle/>
          <a:p>
            <a:r>
              <a:rPr lang="en-NZ" sz="1400" dirty="0"/>
              <a:t>def </a:t>
            </a:r>
            <a:r>
              <a:rPr lang="en-NZ" sz="1400" dirty="0" err="1"/>
              <a:t>get_regression_predictions</a:t>
            </a:r>
            <a:r>
              <a:rPr lang="en-NZ" sz="1400" dirty="0"/>
              <a:t>(</a:t>
            </a:r>
            <a:r>
              <a:rPr lang="en-NZ" sz="1400" dirty="0" err="1"/>
              <a:t>input_features,intercept,slope</a:t>
            </a:r>
            <a:r>
              <a:rPr lang="en-NZ" sz="1400" dirty="0"/>
              <a:t>):</a:t>
            </a:r>
          </a:p>
          <a:p>
            <a:r>
              <a:rPr lang="en-NZ" sz="1400" dirty="0"/>
              <a:t> </a:t>
            </a:r>
            <a:r>
              <a:rPr lang="en-NZ" sz="1400" dirty="0" err="1"/>
              <a:t>predicted_values</a:t>
            </a:r>
            <a:r>
              <a:rPr lang="en-NZ" sz="1400" dirty="0"/>
              <a:t> = </a:t>
            </a:r>
            <a:r>
              <a:rPr lang="en-NZ" sz="1400" dirty="0" err="1"/>
              <a:t>input_features</a:t>
            </a:r>
            <a:r>
              <a:rPr lang="en-NZ" sz="1400" dirty="0"/>
              <a:t>*slope + intercept</a:t>
            </a:r>
          </a:p>
          <a:p>
            <a:r>
              <a:rPr lang="en-NZ" sz="1400" dirty="0"/>
              <a:t> return </a:t>
            </a:r>
            <a:r>
              <a:rPr lang="en-NZ" sz="1400" dirty="0" err="1"/>
              <a:t>predicted_values</a:t>
            </a:r>
            <a:endParaRPr lang="en-NZ" sz="1400" dirty="0"/>
          </a:p>
        </p:txBody>
      </p:sp>
      <p:sp>
        <p:nvSpPr>
          <p:cNvPr id="14" name="TextBox 13">
            <a:extLst>
              <a:ext uri="{FF2B5EF4-FFF2-40B4-BE49-F238E27FC236}">
                <a16:creationId xmlns:a16="http://schemas.microsoft.com/office/drawing/2014/main" id="{0208AC62-C256-4751-947B-22A00598E2DD}"/>
              </a:ext>
            </a:extLst>
          </p:cNvPr>
          <p:cNvSpPr txBox="1"/>
          <p:nvPr/>
        </p:nvSpPr>
        <p:spPr>
          <a:xfrm>
            <a:off x="5328239" y="2801967"/>
            <a:ext cx="6097604" cy="954107"/>
          </a:xfrm>
          <a:prstGeom prst="rect">
            <a:avLst/>
          </a:prstGeom>
          <a:noFill/>
        </p:spPr>
        <p:txBody>
          <a:bodyPr wrap="square">
            <a:spAutoFit/>
          </a:bodyPr>
          <a:lstStyle/>
          <a:p>
            <a:r>
              <a:rPr lang="en-NZ" sz="1400" dirty="0" err="1"/>
              <a:t>my_engine_size</a:t>
            </a:r>
            <a:r>
              <a:rPr lang="en-NZ" sz="1400" dirty="0"/>
              <a:t> = 3.5</a:t>
            </a:r>
          </a:p>
          <a:p>
            <a:r>
              <a:rPr lang="en-NZ" sz="1400" dirty="0" err="1"/>
              <a:t>estimatd_emission</a:t>
            </a:r>
            <a:r>
              <a:rPr lang="en-NZ" sz="1400" dirty="0"/>
              <a:t> = </a:t>
            </a:r>
            <a:r>
              <a:rPr lang="en-NZ" sz="1400" dirty="0" err="1"/>
              <a:t>get_regression_predictions</a:t>
            </a:r>
            <a:r>
              <a:rPr lang="en-NZ" sz="1400" dirty="0"/>
              <a:t>(</a:t>
            </a:r>
            <a:r>
              <a:rPr lang="en-NZ" sz="1400" dirty="0" err="1"/>
              <a:t>my_engine_size,regr.intercept</a:t>
            </a:r>
            <a:r>
              <a:rPr lang="en-NZ" sz="1400" dirty="0"/>
              <a:t>_[0],</a:t>
            </a:r>
            <a:r>
              <a:rPr lang="en-NZ" sz="1400" dirty="0" err="1"/>
              <a:t>regr.coef</a:t>
            </a:r>
            <a:r>
              <a:rPr lang="en-NZ" sz="1400" dirty="0"/>
              <a:t>_[0][0])</a:t>
            </a:r>
          </a:p>
          <a:p>
            <a:r>
              <a:rPr lang="en-NZ" sz="1400" dirty="0"/>
              <a:t>print ('Estimated Emission :',</a:t>
            </a:r>
            <a:r>
              <a:rPr lang="en-NZ" sz="1400" dirty="0" err="1"/>
              <a:t>estimatd_emission</a:t>
            </a:r>
            <a:r>
              <a:rPr lang="en-NZ" sz="1400" dirty="0"/>
              <a:t>)</a:t>
            </a:r>
          </a:p>
        </p:txBody>
      </p:sp>
      <p:sp>
        <p:nvSpPr>
          <p:cNvPr id="18" name="TextBox 17">
            <a:extLst>
              <a:ext uri="{FF2B5EF4-FFF2-40B4-BE49-F238E27FC236}">
                <a16:creationId xmlns:a16="http://schemas.microsoft.com/office/drawing/2014/main" id="{CECD8DE0-91D4-44E1-B90E-C697A556FAEB}"/>
              </a:ext>
            </a:extLst>
          </p:cNvPr>
          <p:cNvSpPr txBox="1"/>
          <p:nvPr/>
        </p:nvSpPr>
        <p:spPr>
          <a:xfrm>
            <a:off x="5328239" y="4190852"/>
            <a:ext cx="6097604" cy="1600438"/>
          </a:xfrm>
          <a:prstGeom prst="rect">
            <a:avLst/>
          </a:prstGeom>
          <a:noFill/>
        </p:spPr>
        <p:txBody>
          <a:bodyPr wrap="square">
            <a:spAutoFit/>
          </a:bodyPr>
          <a:lstStyle/>
          <a:p>
            <a:r>
              <a:rPr lang="en-NZ" sz="1400" dirty="0"/>
              <a:t>from </a:t>
            </a:r>
            <a:r>
              <a:rPr lang="en-NZ" sz="1400" dirty="0" err="1"/>
              <a:t>sklearn.metrics</a:t>
            </a:r>
            <a:r>
              <a:rPr lang="en-NZ" sz="1400" dirty="0"/>
              <a:t> import r2_score</a:t>
            </a:r>
          </a:p>
          <a:p>
            <a:r>
              <a:rPr lang="en-NZ" sz="1400" dirty="0" err="1"/>
              <a:t>test_x</a:t>
            </a:r>
            <a:r>
              <a:rPr lang="en-NZ" sz="1400" dirty="0"/>
              <a:t> = </a:t>
            </a:r>
            <a:r>
              <a:rPr lang="en-NZ" sz="1400" dirty="0" err="1"/>
              <a:t>np.array</a:t>
            </a:r>
            <a:r>
              <a:rPr lang="en-NZ" sz="1400" dirty="0"/>
              <a:t>(test[['ENGINESIZE']])</a:t>
            </a:r>
          </a:p>
          <a:p>
            <a:r>
              <a:rPr lang="en-NZ" sz="1400" dirty="0" err="1"/>
              <a:t>test_y</a:t>
            </a:r>
            <a:r>
              <a:rPr lang="en-NZ" sz="1400" dirty="0"/>
              <a:t> = </a:t>
            </a:r>
            <a:r>
              <a:rPr lang="en-NZ" sz="1400" dirty="0" err="1"/>
              <a:t>np.array</a:t>
            </a:r>
            <a:r>
              <a:rPr lang="en-NZ" sz="1400" dirty="0"/>
              <a:t>(test[['CO2EMISSIONS']])</a:t>
            </a:r>
          </a:p>
          <a:p>
            <a:r>
              <a:rPr lang="en-NZ" sz="1400" dirty="0"/>
              <a:t>prediction = </a:t>
            </a:r>
            <a:r>
              <a:rPr lang="en-NZ" sz="1400" dirty="0" err="1"/>
              <a:t>regr.predict</a:t>
            </a:r>
            <a:r>
              <a:rPr lang="en-NZ" sz="1400" dirty="0"/>
              <a:t>(</a:t>
            </a:r>
            <a:r>
              <a:rPr lang="en-NZ" sz="1400" dirty="0" err="1"/>
              <a:t>test_x</a:t>
            </a:r>
            <a:r>
              <a:rPr lang="en-NZ" sz="1400" dirty="0"/>
              <a:t>)</a:t>
            </a:r>
          </a:p>
          <a:p>
            <a:r>
              <a:rPr lang="en-NZ" sz="1400" dirty="0"/>
              <a:t>print("Mean absolute error: %.2f" % </a:t>
            </a:r>
            <a:r>
              <a:rPr lang="en-NZ" sz="1400" dirty="0" err="1"/>
              <a:t>np.mean</a:t>
            </a:r>
            <a:r>
              <a:rPr lang="en-NZ" sz="1400" dirty="0"/>
              <a:t>(</a:t>
            </a:r>
            <a:r>
              <a:rPr lang="en-NZ" sz="1400" dirty="0" err="1"/>
              <a:t>np.absolute</a:t>
            </a:r>
            <a:r>
              <a:rPr lang="en-NZ" sz="1400" dirty="0"/>
              <a:t>(prediction - </a:t>
            </a:r>
            <a:r>
              <a:rPr lang="en-NZ" sz="1400" dirty="0" err="1"/>
              <a:t>test_y</a:t>
            </a:r>
            <a:r>
              <a:rPr lang="en-NZ" sz="1400" dirty="0"/>
              <a:t>)))</a:t>
            </a:r>
          </a:p>
          <a:p>
            <a:r>
              <a:rPr lang="en-NZ" sz="1400" dirty="0"/>
              <a:t>print("Mean sum of squares (MSS): %.2f" % </a:t>
            </a:r>
            <a:r>
              <a:rPr lang="en-NZ" sz="1400" dirty="0" err="1"/>
              <a:t>np.mean</a:t>
            </a:r>
            <a:r>
              <a:rPr lang="en-NZ" sz="1400" dirty="0"/>
              <a:t>((prediction - </a:t>
            </a:r>
            <a:r>
              <a:rPr lang="en-NZ" sz="1400" dirty="0" err="1"/>
              <a:t>test_y</a:t>
            </a:r>
            <a:r>
              <a:rPr lang="en-NZ" sz="1400" dirty="0"/>
              <a:t>) ** 2))</a:t>
            </a:r>
          </a:p>
          <a:p>
            <a:r>
              <a:rPr lang="en-NZ" sz="1400" dirty="0"/>
              <a:t>print("R2-score: %.2f" % r2_score(</a:t>
            </a:r>
            <a:r>
              <a:rPr lang="en-NZ" sz="1400" dirty="0" err="1"/>
              <a:t>test_y</a:t>
            </a:r>
            <a:r>
              <a:rPr lang="en-NZ" sz="1400" dirty="0"/>
              <a:t>, prediction) )</a:t>
            </a:r>
          </a:p>
        </p:txBody>
      </p:sp>
      <p:sp>
        <p:nvSpPr>
          <p:cNvPr id="11" name="TextBox 10">
            <a:extLst>
              <a:ext uri="{FF2B5EF4-FFF2-40B4-BE49-F238E27FC236}">
                <a16:creationId xmlns:a16="http://schemas.microsoft.com/office/drawing/2014/main" id="{8B6F11BA-2E02-4433-BB52-B9BF1A47A140}"/>
              </a:ext>
            </a:extLst>
          </p:cNvPr>
          <p:cNvSpPr txBox="1"/>
          <p:nvPr/>
        </p:nvSpPr>
        <p:spPr>
          <a:xfrm>
            <a:off x="1265060" y="4501245"/>
            <a:ext cx="3223050" cy="1426031"/>
          </a:xfrm>
          <a:prstGeom prst="rect">
            <a:avLst/>
          </a:prstGeom>
          <a:noFill/>
        </p:spPr>
        <p:txBody>
          <a:bodyPr wrap="square">
            <a:spAutoFit/>
          </a:bodyPr>
          <a:lstStyle/>
          <a:p>
            <a:r>
              <a:rPr lang="en-NZ" sz="1600" b="1" i="0" dirty="0">
                <a:solidFill>
                  <a:srgbClr val="273239"/>
                </a:solidFill>
                <a:effectLst/>
                <a:latin typeface="Consolas" panose="020B0609020204030204" pitchFamily="49" charset="0"/>
              </a:rPr>
              <a:t>R</a:t>
            </a:r>
            <a:r>
              <a:rPr lang="en-NZ" sz="1600" b="1" i="0" baseline="30000" dirty="0">
                <a:solidFill>
                  <a:srgbClr val="273239"/>
                </a:solidFill>
                <a:effectLst/>
                <a:latin typeface="Consolas" panose="020B0609020204030204" pitchFamily="49" charset="0"/>
              </a:rPr>
              <a:t>2</a:t>
            </a:r>
            <a:r>
              <a:rPr lang="en-NZ" sz="1600" b="1" i="0" dirty="0">
                <a:solidFill>
                  <a:srgbClr val="273239"/>
                </a:solidFill>
                <a:effectLst/>
                <a:latin typeface="Consolas" panose="020B0609020204030204" pitchFamily="49" charset="0"/>
              </a:rPr>
              <a:t>= 1- (</a:t>
            </a:r>
            <a:r>
              <a:rPr lang="en-NZ" sz="1600" b="1" i="0" dirty="0" err="1">
                <a:solidFill>
                  <a:srgbClr val="273239"/>
                </a:solidFill>
                <a:effectLst/>
                <a:latin typeface="Consolas" panose="020B0609020204030204" pitchFamily="49" charset="0"/>
              </a:rPr>
              <a:t>SS</a:t>
            </a:r>
            <a:r>
              <a:rPr lang="en-NZ" sz="1600" b="1" i="0" baseline="-25000" dirty="0" err="1">
                <a:solidFill>
                  <a:srgbClr val="273239"/>
                </a:solidFill>
                <a:effectLst/>
                <a:latin typeface="Consolas" panose="020B0609020204030204" pitchFamily="49" charset="0"/>
              </a:rPr>
              <a:t>res</a:t>
            </a:r>
            <a:r>
              <a:rPr lang="en-NZ" sz="1600" b="1" i="0" baseline="-25000" dirty="0">
                <a:solidFill>
                  <a:srgbClr val="273239"/>
                </a:solidFill>
                <a:effectLst/>
                <a:latin typeface="Consolas" panose="020B0609020204030204" pitchFamily="49" charset="0"/>
              </a:rPr>
              <a:t> </a:t>
            </a:r>
            <a:r>
              <a:rPr lang="en-NZ" sz="1600" b="1" i="0" dirty="0">
                <a:solidFill>
                  <a:srgbClr val="273239"/>
                </a:solidFill>
                <a:effectLst/>
                <a:latin typeface="Consolas" panose="020B0609020204030204" pitchFamily="49" charset="0"/>
              </a:rPr>
              <a:t>/ </a:t>
            </a:r>
            <a:r>
              <a:rPr lang="en-NZ" sz="1600" b="1" i="0" dirty="0" err="1">
                <a:solidFill>
                  <a:srgbClr val="273239"/>
                </a:solidFill>
                <a:effectLst/>
                <a:latin typeface="Consolas" panose="020B0609020204030204" pitchFamily="49" charset="0"/>
              </a:rPr>
              <a:t>Ss</a:t>
            </a:r>
            <a:r>
              <a:rPr lang="en-NZ" sz="1600" b="1" i="0" baseline="-25000" dirty="0" err="1">
                <a:solidFill>
                  <a:srgbClr val="273239"/>
                </a:solidFill>
                <a:effectLst/>
                <a:latin typeface="Consolas" panose="020B0609020204030204" pitchFamily="49" charset="0"/>
              </a:rPr>
              <a:t>tot</a:t>
            </a:r>
            <a:r>
              <a:rPr lang="en-NZ" sz="1600" b="1" i="0" baseline="-25000" dirty="0">
                <a:solidFill>
                  <a:srgbClr val="273239"/>
                </a:solidFill>
                <a:effectLst/>
                <a:latin typeface="Consolas" panose="020B0609020204030204" pitchFamily="49" charset="0"/>
              </a:rPr>
              <a:t>)</a:t>
            </a:r>
          </a:p>
          <a:p>
            <a:endParaRPr lang="en-NZ" sz="1600" b="1" baseline="-25000" dirty="0">
              <a:solidFill>
                <a:srgbClr val="273239"/>
              </a:solidFill>
              <a:latin typeface="Consolas" panose="020B0609020204030204" pitchFamily="49" charset="0"/>
            </a:endParaRPr>
          </a:p>
          <a:p>
            <a:r>
              <a:rPr lang="en-GB" sz="1200" b="0" i="0" dirty="0">
                <a:solidFill>
                  <a:srgbClr val="273239"/>
                </a:solidFill>
                <a:effectLst/>
                <a:latin typeface="urw-din"/>
              </a:rPr>
              <a:t>Where,</a:t>
            </a:r>
            <a:br>
              <a:rPr lang="en-GB" sz="1200" dirty="0"/>
            </a:br>
            <a:r>
              <a:rPr lang="en-GB" sz="1200" b="0" i="0" dirty="0" err="1">
                <a:solidFill>
                  <a:srgbClr val="273239"/>
                </a:solidFill>
                <a:effectLst/>
                <a:latin typeface="urw-din"/>
              </a:rPr>
              <a:t>SS</a:t>
            </a:r>
            <a:r>
              <a:rPr lang="en-GB" sz="1200" b="0" i="0" baseline="-25000" dirty="0" err="1">
                <a:solidFill>
                  <a:srgbClr val="273239"/>
                </a:solidFill>
                <a:effectLst/>
                <a:latin typeface="urw-din"/>
              </a:rPr>
              <a:t>res</a:t>
            </a:r>
            <a:r>
              <a:rPr lang="en-GB" sz="1200" b="0" i="0" dirty="0">
                <a:solidFill>
                  <a:srgbClr val="273239"/>
                </a:solidFill>
                <a:effectLst/>
                <a:latin typeface="urw-din"/>
              </a:rPr>
              <a:t> is the sum of squares of the residual errors.</a:t>
            </a:r>
            <a:br>
              <a:rPr lang="en-GB" sz="1200" dirty="0"/>
            </a:br>
            <a:r>
              <a:rPr lang="en-GB" sz="1200" b="0" i="0" dirty="0" err="1">
                <a:solidFill>
                  <a:srgbClr val="273239"/>
                </a:solidFill>
                <a:effectLst/>
                <a:latin typeface="urw-din"/>
              </a:rPr>
              <a:t>SS</a:t>
            </a:r>
            <a:r>
              <a:rPr lang="en-GB" sz="1200" b="0" i="0" baseline="-25000" dirty="0" err="1">
                <a:solidFill>
                  <a:srgbClr val="273239"/>
                </a:solidFill>
                <a:effectLst/>
                <a:latin typeface="urw-din"/>
              </a:rPr>
              <a:t>tot</a:t>
            </a:r>
            <a:r>
              <a:rPr lang="en-GB" sz="1200" b="0" i="0" dirty="0">
                <a:solidFill>
                  <a:srgbClr val="273239"/>
                </a:solidFill>
                <a:effectLst/>
                <a:latin typeface="urw-din"/>
              </a:rPr>
              <a:t> is the total sum of the errors.</a:t>
            </a:r>
          </a:p>
          <a:p>
            <a:endParaRPr lang="en-GB" sz="1200" b="0" i="0" dirty="0">
              <a:solidFill>
                <a:srgbClr val="273239"/>
              </a:solidFill>
              <a:effectLst/>
              <a:latin typeface="urw-din"/>
            </a:endParaRPr>
          </a:p>
          <a:p>
            <a:r>
              <a:rPr lang="en-GB" sz="1200" b="0" i="0" dirty="0">
                <a:solidFill>
                  <a:srgbClr val="273239"/>
                </a:solidFill>
                <a:effectLst/>
                <a:latin typeface="urw-din"/>
              </a:rPr>
              <a:t>Sum of squares </a:t>
            </a:r>
            <a:r>
              <a:rPr lang="el-GR" sz="1200" b="0" i="0" dirty="0">
                <a:solidFill>
                  <a:srgbClr val="333333"/>
                </a:solidFill>
                <a:effectLst/>
                <a:latin typeface="Roboto" panose="02000000000000000000" pitchFamily="2" charset="0"/>
              </a:rPr>
              <a:t>= Σ(</a:t>
            </a:r>
            <a:r>
              <a:rPr lang="en-NZ" sz="1200" b="0" i="0" dirty="0">
                <a:solidFill>
                  <a:srgbClr val="333333"/>
                </a:solidFill>
                <a:effectLst/>
                <a:latin typeface="Roboto" panose="02000000000000000000" pitchFamily="2" charset="0"/>
              </a:rPr>
              <a:t> x</a:t>
            </a:r>
            <a:r>
              <a:rPr lang="en-NZ" sz="1200" b="0" i="0" baseline="-25000" dirty="0">
                <a:solidFill>
                  <a:srgbClr val="333333"/>
                </a:solidFill>
                <a:effectLst/>
                <a:latin typeface="Roboto" panose="02000000000000000000" pitchFamily="2" charset="0"/>
              </a:rPr>
              <a:t>i</a:t>
            </a:r>
            <a:r>
              <a:rPr lang="en-NZ" sz="1200" b="0" i="0" dirty="0">
                <a:solidFill>
                  <a:srgbClr val="333333"/>
                </a:solidFill>
                <a:effectLst/>
                <a:latin typeface="Roboto" panose="02000000000000000000" pitchFamily="2" charset="0"/>
              </a:rPr>
              <a:t> - x̄ )</a:t>
            </a:r>
            <a:r>
              <a:rPr lang="en-NZ" sz="1200" b="0" i="0" baseline="30000" dirty="0">
                <a:solidFill>
                  <a:srgbClr val="333333"/>
                </a:solidFill>
                <a:effectLst/>
                <a:latin typeface="Roboto" panose="02000000000000000000" pitchFamily="2" charset="0"/>
              </a:rPr>
              <a:t>2</a:t>
            </a:r>
            <a:endParaRPr lang="en-NZ" sz="1200" dirty="0"/>
          </a:p>
        </p:txBody>
      </p:sp>
    </p:spTree>
    <p:extLst>
      <p:ext uri="{BB962C8B-B14F-4D97-AF65-F5344CB8AC3E}">
        <p14:creationId xmlns:p14="http://schemas.microsoft.com/office/powerpoint/2010/main" val="3794574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how to plot 3D linear regression - Stack Overflow">
            <a:extLst>
              <a:ext uri="{FF2B5EF4-FFF2-40B4-BE49-F238E27FC236}">
                <a16:creationId xmlns:a16="http://schemas.microsoft.com/office/drawing/2014/main" id="{264770D8-C6D5-4055-929B-7436E3CA672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955" t="10183" r="3435" b="6418"/>
          <a:stretch/>
        </p:blipFill>
        <p:spPr bwMode="auto">
          <a:xfrm>
            <a:off x="7378177" y="2003488"/>
            <a:ext cx="4158250" cy="381789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p:txBody>
          <a:bodyPr/>
          <a:lstStyle/>
          <a:p>
            <a:r>
              <a:rPr lang="en-NZ" sz="3200" dirty="0"/>
              <a:t>Predictive Models </a:t>
            </a:r>
            <a:br>
              <a:rPr lang="en-NZ" sz="4800" dirty="0"/>
            </a:br>
            <a:r>
              <a:rPr lang="en-NZ" dirty="0"/>
              <a:t>Multivariable Linear Regression</a:t>
            </a:r>
          </a:p>
        </p:txBody>
      </p:sp>
      <p:sp>
        <p:nvSpPr>
          <p:cNvPr id="5" name="Footer Placeholder 4">
            <a:extLst>
              <a:ext uri="{FF2B5EF4-FFF2-40B4-BE49-F238E27FC236}">
                <a16:creationId xmlns:a16="http://schemas.microsoft.com/office/drawing/2014/main" id="{74D38D14-9CC3-4ED1-A291-87B02F4AD528}"/>
              </a:ext>
            </a:extLst>
          </p:cNvPr>
          <p:cNvSpPr>
            <a:spLocks noGrp="1"/>
          </p:cNvSpPr>
          <p:nvPr>
            <p:ph type="ftr" sz="quarter" idx="11"/>
          </p:nvPr>
        </p:nvSpPr>
        <p:spPr/>
        <p:txBody>
          <a:bodyPr/>
          <a:lstStyle/>
          <a:p>
            <a:r>
              <a:rPr lang="en-GB"/>
              <a:t>Machine Learning, Week 1 - B</a:t>
            </a:r>
            <a:endParaRPr lang="en-NZ"/>
          </a:p>
        </p:txBody>
      </p:sp>
      <p:sp>
        <p:nvSpPr>
          <p:cNvPr id="7" name="Slide Number Placeholder 6">
            <a:extLst>
              <a:ext uri="{FF2B5EF4-FFF2-40B4-BE49-F238E27FC236}">
                <a16:creationId xmlns:a16="http://schemas.microsoft.com/office/drawing/2014/main" id="{E8946BD0-41DE-47E0-A598-BF94FB8AC7DD}"/>
              </a:ext>
            </a:extLst>
          </p:cNvPr>
          <p:cNvSpPr>
            <a:spLocks noGrp="1"/>
          </p:cNvSpPr>
          <p:nvPr>
            <p:ph type="sldNum" sz="quarter" idx="12"/>
          </p:nvPr>
        </p:nvSpPr>
        <p:spPr/>
        <p:txBody>
          <a:bodyPr/>
          <a:lstStyle/>
          <a:p>
            <a:fld id="{85B72991-F611-417C-9F25-3D67AC695963}" type="slidenum">
              <a:rPr lang="en-NZ" smtClean="0"/>
              <a:t>19</a:t>
            </a:fld>
            <a:endParaRPr lang="en-NZ"/>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2BBE28E-1FCC-4AEB-9084-E9E35FF34CDE}"/>
                  </a:ext>
                </a:extLst>
              </p:cNvPr>
              <p:cNvSpPr txBox="1"/>
              <p:nvPr/>
            </p:nvSpPr>
            <p:spPr>
              <a:xfrm>
                <a:off x="979517" y="2066556"/>
                <a:ext cx="6164425" cy="475835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dirty="0"/>
                  <a:t>In multivariable Linear Regression, we predict the output based on more than one input feature.</a:t>
                </a:r>
              </a:p>
              <a:p>
                <a:pPr marL="285750" indent="-285750">
                  <a:lnSpc>
                    <a:spcPct val="150000"/>
                  </a:lnSpc>
                  <a:buFont typeface="Arial" panose="020B0604020202020204" pitchFamily="34" charset="0"/>
                  <a:buChar char="•"/>
                </a:pPr>
                <a:endParaRPr lang="en-GB" dirty="0"/>
              </a:p>
              <a:p>
                <a:pPr marL="285750" indent="-285750">
                  <a:lnSpc>
                    <a:spcPct val="150000"/>
                  </a:lnSpc>
                  <a:buFont typeface="Arial" panose="020B0604020202020204" pitchFamily="34" charset="0"/>
                  <a:buChar char="•"/>
                </a:pPr>
                <a:r>
                  <a:rPr lang="en-GB" dirty="0"/>
                  <a:t>Multivariable linear regression is represented by:</a:t>
                </a:r>
              </a:p>
              <a:p>
                <a:pPr marL="742950" lvl="1" indent="-285750">
                  <a:lnSpc>
                    <a:spcPct val="150000"/>
                  </a:lnSpc>
                  <a:buFont typeface="Arial" panose="020B0604020202020204" pitchFamily="34" charset="0"/>
                  <a:buChar char="•"/>
                </a:pPr>
                <a14:m>
                  <m:oMath xmlns:m="http://schemas.openxmlformats.org/officeDocument/2006/math">
                    <m:r>
                      <a:rPr lang="en-NZ" sz="2400" b="1" i="1" smtClean="0">
                        <a:latin typeface="Cambria Math" panose="02040503050406030204" pitchFamily="18" charset="0"/>
                      </a:rPr>
                      <m:t>𝒀</m:t>
                    </m:r>
                    <m:r>
                      <a:rPr lang="pt-BR" sz="2400" b="1" i="1" smtClean="0">
                        <a:latin typeface="Cambria Math" panose="02040503050406030204" pitchFamily="18" charset="0"/>
                      </a:rPr>
                      <m:t>=</m:t>
                    </m:r>
                    <m:r>
                      <a:rPr lang="en-NZ" sz="2400" b="1" i="1" smtClean="0">
                        <a:latin typeface="Cambria Math" panose="02040503050406030204" pitchFamily="18" charset="0"/>
                      </a:rPr>
                      <m:t> </m:t>
                    </m:r>
                    <m:sSub>
                      <m:sSubPr>
                        <m:ctrlPr>
                          <a:rPr lang="en-NZ" sz="2400" b="1" i="1" smtClean="0">
                            <a:latin typeface="Cambria Math" panose="02040503050406030204" pitchFamily="18" charset="0"/>
                          </a:rPr>
                        </m:ctrlPr>
                      </m:sSubPr>
                      <m:e>
                        <m:r>
                          <a:rPr lang="en-NZ" sz="2400" b="1" i="1" smtClean="0">
                            <a:latin typeface="Cambria Math" panose="02040503050406030204" pitchFamily="18" charset="0"/>
                            <a:ea typeface="Cambria Math" panose="02040503050406030204" pitchFamily="18" charset="0"/>
                          </a:rPr>
                          <m:t>𝜽</m:t>
                        </m:r>
                      </m:e>
                      <m:sub>
                        <m:r>
                          <a:rPr lang="en-NZ" sz="2400" b="1" i="1" smtClean="0">
                            <a:latin typeface="Cambria Math" panose="02040503050406030204" pitchFamily="18" charset="0"/>
                          </a:rPr>
                          <m:t>𝟎</m:t>
                        </m:r>
                        <m:r>
                          <a:rPr lang="en-NZ" sz="2400" b="1" i="1" smtClean="0">
                            <a:latin typeface="Cambria Math" panose="02040503050406030204" pitchFamily="18" charset="0"/>
                          </a:rPr>
                          <m:t> </m:t>
                        </m:r>
                      </m:sub>
                    </m:sSub>
                    <m:r>
                      <a:rPr lang="en-NZ" sz="2400" b="1" i="1" smtClean="0">
                        <a:latin typeface="Cambria Math" panose="02040503050406030204" pitchFamily="18" charset="0"/>
                      </a:rPr>
                      <m:t>+ </m:t>
                    </m:r>
                    <m:sSub>
                      <m:sSubPr>
                        <m:ctrlPr>
                          <a:rPr lang="en-NZ" sz="2400" b="1" i="1" smtClean="0">
                            <a:latin typeface="Cambria Math" panose="02040503050406030204" pitchFamily="18" charset="0"/>
                          </a:rPr>
                        </m:ctrlPr>
                      </m:sSubPr>
                      <m:e>
                        <m:r>
                          <a:rPr lang="en-NZ" sz="2400" b="1" i="1" smtClean="0">
                            <a:latin typeface="Cambria Math" panose="02040503050406030204" pitchFamily="18" charset="0"/>
                            <a:ea typeface="Cambria Math" panose="02040503050406030204" pitchFamily="18" charset="0"/>
                          </a:rPr>
                          <m:t>𝜽</m:t>
                        </m:r>
                      </m:e>
                      <m:sub>
                        <m:r>
                          <a:rPr lang="en-NZ" sz="2400" b="1" i="1" smtClean="0">
                            <a:latin typeface="Cambria Math" panose="02040503050406030204" pitchFamily="18" charset="0"/>
                          </a:rPr>
                          <m:t>𝟏</m:t>
                        </m:r>
                        <m:r>
                          <a:rPr lang="en-NZ" sz="2400" b="1" i="1" smtClean="0">
                            <a:latin typeface="Cambria Math" panose="02040503050406030204" pitchFamily="18" charset="0"/>
                          </a:rPr>
                          <m:t> </m:t>
                        </m:r>
                      </m:sub>
                    </m:sSub>
                    <m:sSub>
                      <m:sSubPr>
                        <m:ctrlPr>
                          <a:rPr lang="en-NZ" sz="2400" b="1" i="1" smtClean="0">
                            <a:latin typeface="Cambria Math" panose="02040503050406030204" pitchFamily="18" charset="0"/>
                          </a:rPr>
                        </m:ctrlPr>
                      </m:sSubPr>
                      <m:e>
                        <m:r>
                          <a:rPr lang="en-NZ" sz="2400" b="1" i="1" smtClean="0">
                            <a:latin typeface="Cambria Math" panose="02040503050406030204" pitchFamily="18" charset="0"/>
                          </a:rPr>
                          <m:t>𝑿</m:t>
                        </m:r>
                      </m:e>
                      <m:sub>
                        <m:r>
                          <a:rPr lang="en-NZ" sz="2400" b="1" i="1" smtClean="0">
                            <a:latin typeface="Cambria Math" panose="02040503050406030204" pitchFamily="18" charset="0"/>
                          </a:rPr>
                          <m:t>𝟏</m:t>
                        </m:r>
                      </m:sub>
                    </m:sSub>
                  </m:oMath>
                </a14:m>
                <a:r>
                  <a:rPr lang="en-GB" sz="2400" b="1" dirty="0"/>
                  <a:t> </a:t>
                </a:r>
                <a14:m>
                  <m:oMath xmlns:m="http://schemas.openxmlformats.org/officeDocument/2006/math">
                    <m:r>
                      <a:rPr lang="en-NZ" sz="2400" b="1" i="1">
                        <a:latin typeface="Cambria Math" panose="02040503050406030204" pitchFamily="18" charset="0"/>
                      </a:rPr>
                      <m:t>+ </m:t>
                    </m:r>
                    <m:sSub>
                      <m:sSubPr>
                        <m:ctrlPr>
                          <a:rPr lang="en-NZ" sz="2400" b="1" i="1">
                            <a:latin typeface="Cambria Math" panose="02040503050406030204" pitchFamily="18" charset="0"/>
                          </a:rPr>
                        </m:ctrlPr>
                      </m:sSubPr>
                      <m:e>
                        <m:r>
                          <a:rPr lang="en-NZ" sz="2400" b="1" i="1">
                            <a:latin typeface="Cambria Math" panose="02040503050406030204" pitchFamily="18" charset="0"/>
                            <a:ea typeface="Cambria Math" panose="02040503050406030204" pitchFamily="18" charset="0"/>
                          </a:rPr>
                          <m:t>𝜽</m:t>
                        </m:r>
                      </m:e>
                      <m:sub>
                        <m:r>
                          <a:rPr lang="en-NZ" sz="2400" b="1" i="1" smtClean="0">
                            <a:latin typeface="Cambria Math" panose="02040503050406030204" pitchFamily="18" charset="0"/>
                          </a:rPr>
                          <m:t>𝟐</m:t>
                        </m:r>
                        <m:r>
                          <a:rPr lang="en-NZ" sz="2400" b="1" i="1">
                            <a:latin typeface="Cambria Math" panose="02040503050406030204" pitchFamily="18" charset="0"/>
                          </a:rPr>
                          <m:t> </m:t>
                        </m:r>
                      </m:sub>
                    </m:sSub>
                    <m:sSub>
                      <m:sSubPr>
                        <m:ctrlPr>
                          <a:rPr lang="en-NZ" sz="2400" b="1" i="1">
                            <a:latin typeface="Cambria Math" panose="02040503050406030204" pitchFamily="18" charset="0"/>
                          </a:rPr>
                        </m:ctrlPr>
                      </m:sSubPr>
                      <m:e>
                        <m:r>
                          <a:rPr lang="en-NZ" sz="2400" b="1" i="1">
                            <a:latin typeface="Cambria Math" panose="02040503050406030204" pitchFamily="18" charset="0"/>
                          </a:rPr>
                          <m:t>𝑿</m:t>
                        </m:r>
                      </m:e>
                      <m:sub>
                        <m:r>
                          <a:rPr lang="en-NZ" sz="2400" b="1" i="1" smtClean="0">
                            <a:latin typeface="Cambria Math" panose="02040503050406030204" pitchFamily="18" charset="0"/>
                          </a:rPr>
                          <m:t>𝟐</m:t>
                        </m:r>
                      </m:sub>
                    </m:sSub>
                  </m:oMath>
                </a14:m>
                <a:r>
                  <a:rPr lang="en-NZ" sz="2400" b="1" dirty="0"/>
                  <a:t> </a:t>
                </a:r>
                <a14:m>
                  <m:oMath xmlns:m="http://schemas.openxmlformats.org/officeDocument/2006/math">
                    <m:r>
                      <a:rPr lang="en-NZ" sz="2400" b="1" i="1">
                        <a:latin typeface="Cambria Math" panose="02040503050406030204" pitchFamily="18" charset="0"/>
                      </a:rPr>
                      <m:t>+ </m:t>
                    </m:r>
                    <m:r>
                      <a:rPr lang="en-NZ" sz="2400" b="1" i="1" smtClean="0">
                        <a:latin typeface="Cambria Math" panose="02040503050406030204" pitchFamily="18" charset="0"/>
                      </a:rPr>
                      <m:t>…+</m:t>
                    </m:r>
                    <m:sSub>
                      <m:sSubPr>
                        <m:ctrlPr>
                          <a:rPr lang="en-NZ" sz="2400" b="1" i="1">
                            <a:latin typeface="Cambria Math" panose="02040503050406030204" pitchFamily="18" charset="0"/>
                          </a:rPr>
                        </m:ctrlPr>
                      </m:sSubPr>
                      <m:e>
                        <m:r>
                          <a:rPr lang="en-NZ" sz="2400" b="1" i="1">
                            <a:latin typeface="Cambria Math" panose="02040503050406030204" pitchFamily="18" charset="0"/>
                            <a:ea typeface="Cambria Math" panose="02040503050406030204" pitchFamily="18" charset="0"/>
                          </a:rPr>
                          <m:t>𝜽</m:t>
                        </m:r>
                      </m:e>
                      <m:sub>
                        <m:r>
                          <a:rPr lang="en-NZ" sz="2400" b="1" i="1" smtClean="0">
                            <a:latin typeface="Cambria Math" panose="02040503050406030204" pitchFamily="18" charset="0"/>
                            <a:ea typeface="Cambria Math" panose="02040503050406030204" pitchFamily="18" charset="0"/>
                          </a:rPr>
                          <m:t>𝒏</m:t>
                        </m:r>
                        <m:r>
                          <a:rPr lang="en-NZ" sz="2400" b="1" i="1">
                            <a:latin typeface="Cambria Math" panose="02040503050406030204" pitchFamily="18" charset="0"/>
                          </a:rPr>
                          <m:t> </m:t>
                        </m:r>
                      </m:sub>
                    </m:sSub>
                    <m:sSub>
                      <m:sSubPr>
                        <m:ctrlPr>
                          <a:rPr lang="en-NZ" sz="2400" b="1" i="1">
                            <a:latin typeface="Cambria Math" panose="02040503050406030204" pitchFamily="18" charset="0"/>
                          </a:rPr>
                        </m:ctrlPr>
                      </m:sSubPr>
                      <m:e>
                        <m:r>
                          <a:rPr lang="en-NZ" sz="2400" b="1" i="1">
                            <a:latin typeface="Cambria Math" panose="02040503050406030204" pitchFamily="18" charset="0"/>
                          </a:rPr>
                          <m:t>𝑿</m:t>
                        </m:r>
                      </m:e>
                      <m:sub>
                        <m:r>
                          <a:rPr lang="en-NZ" sz="2400" b="1" i="1" smtClean="0">
                            <a:latin typeface="Cambria Math" panose="02040503050406030204" pitchFamily="18" charset="0"/>
                          </a:rPr>
                          <m:t>𝒏</m:t>
                        </m:r>
                      </m:sub>
                    </m:sSub>
                  </m:oMath>
                </a14:m>
                <a:r>
                  <a:rPr lang="en-GB" sz="2400" b="1" dirty="0"/>
                  <a:t> </a:t>
                </a:r>
                <a:r>
                  <a:rPr lang="en-GB" dirty="0"/>
                  <a:t>where </a:t>
                </a:r>
                <a14:m>
                  <m:oMath xmlns:m="http://schemas.openxmlformats.org/officeDocument/2006/math">
                    <m:sSub>
                      <m:sSubPr>
                        <m:ctrlPr>
                          <a:rPr lang="en-NZ" b="1" i="1">
                            <a:latin typeface="Cambria Math" panose="02040503050406030204" pitchFamily="18" charset="0"/>
                          </a:rPr>
                        </m:ctrlPr>
                      </m:sSubPr>
                      <m:e>
                        <m:r>
                          <a:rPr lang="en-NZ" b="1" i="1">
                            <a:latin typeface="Cambria Math" panose="02040503050406030204" pitchFamily="18" charset="0"/>
                            <a:ea typeface="Cambria Math" panose="02040503050406030204" pitchFamily="18" charset="0"/>
                          </a:rPr>
                          <m:t>𝜽</m:t>
                        </m:r>
                      </m:e>
                      <m:sub>
                        <m:r>
                          <a:rPr lang="en-NZ" b="1" i="1">
                            <a:latin typeface="Cambria Math" panose="02040503050406030204" pitchFamily="18" charset="0"/>
                          </a:rPr>
                          <m:t>𝟎</m:t>
                        </m:r>
                        <m:r>
                          <a:rPr lang="en-NZ" b="1" i="1">
                            <a:latin typeface="Cambria Math" panose="02040503050406030204" pitchFamily="18" charset="0"/>
                          </a:rPr>
                          <m:t> </m:t>
                        </m:r>
                      </m:sub>
                    </m:sSub>
                  </m:oMath>
                </a14:m>
                <a:r>
                  <a:rPr lang="en-GB" dirty="0"/>
                  <a:t> is the constant (</a:t>
                </a:r>
                <a:r>
                  <a:rPr lang="en-NZ" dirty="0"/>
                  <a:t>intercept)</a:t>
                </a:r>
                <a:r>
                  <a:rPr lang="en-GB" dirty="0"/>
                  <a:t>, </a:t>
                </a:r>
                <a14:m>
                  <m:oMath xmlns:m="http://schemas.openxmlformats.org/officeDocument/2006/math">
                    <m:sSub>
                      <m:sSubPr>
                        <m:ctrlPr>
                          <a:rPr lang="en-NZ" b="1" i="1">
                            <a:latin typeface="Cambria Math" panose="02040503050406030204" pitchFamily="18" charset="0"/>
                          </a:rPr>
                        </m:ctrlPr>
                      </m:sSubPr>
                      <m:e>
                        <m:r>
                          <a:rPr lang="en-NZ" b="1" i="1">
                            <a:latin typeface="Cambria Math" panose="02040503050406030204" pitchFamily="18" charset="0"/>
                            <a:ea typeface="Cambria Math" panose="02040503050406030204" pitchFamily="18" charset="0"/>
                          </a:rPr>
                          <m:t>𝜽</m:t>
                        </m:r>
                      </m:e>
                      <m:sub>
                        <m:r>
                          <a:rPr lang="en-NZ" b="1" i="1">
                            <a:latin typeface="Cambria Math" panose="02040503050406030204" pitchFamily="18" charset="0"/>
                          </a:rPr>
                          <m:t>𝟏</m:t>
                        </m:r>
                        <m:r>
                          <a:rPr lang="en-NZ" b="1" i="1" smtClean="0">
                            <a:latin typeface="Cambria Math" panose="02040503050406030204" pitchFamily="18" charset="0"/>
                          </a:rPr>
                          <m:t> </m:t>
                        </m:r>
                        <m:r>
                          <a:rPr lang="en-NZ" b="1" i="1" smtClean="0">
                            <a:latin typeface="Cambria Math" panose="02040503050406030204" pitchFamily="18" charset="0"/>
                          </a:rPr>
                          <m:t>𝒕𝒐</m:t>
                        </m:r>
                        <m:r>
                          <a:rPr lang="en-NZ" b="1" i="1" smtClean="0">
                            <a:latin typeface="Cambria Math" panose="02040503050406030204" pitchFamily="18" charset="0"/>
                          </a:rPr>
                          <m:t> </m:t>
                        </m:r>
                        <m:r>
                          <a:rPr lang="en-NZ" b="1" i="1" smtClean="0">
                            <a:latin typeface="Cambria Math" panose="02040503050406030204" pitchFamily="18" charset="0"/>
                          </a:rPr>
                          <m:t>𝒏</m:t>
                        </m:r>
                        <m:r>
                          <a:rPr lang="en-NZ" b="1" i="1">
                            <a:latin typeface="Cambria Math" panose="02040503050406030204" pitchFamily="18" charset="0"/>
                          </a:rPr>
                          <m:t> </m:t>
                        </m:r>
                      </m:sub>
                    </m:sSub>
                  </m:oMath>
                </a14:m>
                <a:r>
                  <a:rPr lang="en-GB" dirty="0"/>
                  <a:t>are the coefficient of the input features, </a:t>
                </a:r>
                <a14:m>
                  <m:oMath xmlns:m="http://schemas.openxmlformats.org/officeDocument/2006/math">
                    <m:sSub>
                      <m:sSubPr>
                        <m:ctrlPr>
                          <a:rPr lang="en-NZ" b="1" i="1">
                            <a:latin typeface="Cambria Math" panose="02040503050406030204" pitchFamily="18" charset="0"/>
                          </a:rPr>
                        </m:ctrlPr>
                      </m:sSubPr>
                      <m:e>
                        <m:r>
                          <a:rPr lang="en-NZ" b="1" i="1">
                            <a:latin typeface="Cambria Math" panose="02040503050406030204" pitchFamily="18" charset="0"/>
                          </a:rPr>
                          <m:t>𝑿</m:t>
                        </m:r>
                      </m:e>
                      <m:sub>
                        <m:r>
                          <a:rPr lang="en-NZ" b="1" i="1">
                            <a:latin typeface="Cambria Math" panose="02040503050406030204" pitchFamily="18" charset="0"/>
                          </a:rPr>
                          <m:t>𝟏</m:t>
                        </m:r>
                        <m:r>
                          <a:rPr lang="en-NZ" b="1" i="1" smtClean="0">
                            <a:latin typeface="Cambria Math" panose="02040503050406030204" pitchFamily="18" charset="0"/>
                          </a:rPr>
                          <m:t> </m:t>
                        </m:r>
                        <m:r>
                          <a:rPr lang="en-NZ" b="1" i="1" smtClean="0">
                            <a:latin typeface="Cambria Math" panose="02040503050406030204" pitchFamily="18" charset="0"/>
                          </a:rPr>
                          <m:t>𝒕𝒐</m:t>
                        </m:r>
                        <m:r>
                          <a:rPr lang="en-NZ" b="1" i="1" smtClean="0">
                            <a:latin typeface="Cambria Math" panose="02040503050406030204" pitchFamily="18" charset="0"/>
                          </a:rPr>
                          <m:t> </m:t>
                        </m:r>
                        <m:r>
                          <a:rPr lang="en-NZ" b="1" i="1" smtClean="0">
                            <a:latin typeface="Cambria Math" panose="02040503050406030204" pitchFamily="18" charset="0"/>
                          </a:rPr>
                          <m:t>𝒏</m:t>
                        </m:r>
                      </m:sub>
                    </m:sSub>
                  </m:oMath>
                </a14:m>
                <a:r>
                  <a:rPr lang="en-GB" b="1" dirty="0"/>
                  <a:t> </a:t>
                </a:r>
                <a:r>
                  <a:rPr lang="en-GB" dirty="0"/>
                  <a:t>are the input features and </a:t>
                </a:r>
                <a14:m>
                  <m:oMath xmlns:m="http://schemas.openxmlformats.org/officeDocument/2006/math">
                    <m:r>
                      <a:rPr lang="en-NZ" b="1" i="1">
                        <a:latin typeface="Cambria Math" panose="02040503050406030204" pitchFamily="18" charset="0"/>
                      </a:rPr>
                      <m:t>𝒀</m:t>
                    </m:r>
                  </m:oMath>
                </a14:m>
                <a:r>
                  <a:rPr lang="en-GB" dirty="0"/>
                  <a:t> is the output.</a:t>
                </a:r>
              </a:p>
              <a:p>
                <a:pPr marL="285750" indent="-285750">
                  <a:lnSpc>
                    <a:spcPct val="150000"/>
                  </a:lnSpc>
                  <a:buFont typeface="Arial" panose="020B0604020202020204" pitchFamily="34" charset="0"/>
                  <a:buChar char="•"/>
                </a:pPr>
                <a:endParaRPr lang="en-GB" dirty="0"/>
              </a:p>
              <a:p>
                <a:pPr marL="285750" indent="-285750">
                  <a:lnSpc>
                    <a:spcPct val="150000"/>
                  </a:lnSpc>
                  <a:buFont typeface="Arial" panose="020B0604020202020204" pitchFamily="34" charset="0"/>
                  <a:buChar char="•"/>
                </a:pPr>
                <a:endParaRPr lang="en-GB" dirty="0"/>
              </a:p>
              <a:p>
                <a:pPr marL="285750" indent="-285750">
                  <a:lnSpc>
                    <a:spcPct val="150000"/>
                  </a:lnSpc>
                  <a:buFont typeface="Arial" panose="020B0604020202020204" pitchFamily="34" charset="0"/>
                  <a:buChar char="•"/>
                </a:pPr>
                <a:endParaRPr lang="en-GB" dirty="0"/>
              </a:p>
            </p:txBody>
          </p:sp>
        </mc:Choice>
        <mc:Fallback xmlns="">
          <p:sp>
            <p:nvSpPr>
              <p:cNvPr id="16" name="TextBox 15">
                <a:extLst>
                  <a:ext uri="{FF2B5EF4-FFF2-40B4-BE49-F238E27FC236}">
                    <a16:creationId xmlns:a16="http://schemas.microsoft.com/office/drawing/2014/main" id="{A2BBE28E-1FCC-4AEB-9084-E9E35FF34CDE}"/>
                  </a:ext>
                </a:extLst>
              </p:cNvPr>
              <p:cNvSpPr txBox="1">
                <a:spLocks noRot="1" noChangeAspect="1" noMove="1" noResize="1" noEditPoints="1" noAdjustHandles="1" noChangeArrowheads="1" noChangeShapeType="1" noTextEdit="1"/>
              </p:cNvSpPr>
              <p:nvPr/>
            </p:nvSpPr>
            <p:spPr>
              <a:xfrm>
                <a:off x="979517" y="2066556"/>
                <a:ext cx="6164425" cy="4758354"/>
              </a:xfrm>
              <a:prstGeom prst="rect">
                <a:avLst/>
              </a:prstGeom>
              <a:blipFill>
                <a:blip r:embed="rId4"/>
                <a:stretch>
                  <a:fillRect l="-692"/>
                </a:stretch>
              </a:blipFill>
            </p:spPr>
            <p:txBody>
              <a:bodyPr/>
              <a:lstStyle/>
              <a:p>
                <a:r>
                  <a:rPr lang="en-NZ">
                    <a:noFill/>
                  </a:rPr>
                  <a:t> </a:t>
                </a:r>
              </a:p>
            </p:txBody>
          </p:sp>
        </mc:Fallback>
      </mc:AlternateContent>
    </p:spTree>
    <p:extLst>
      <p:ext uri="{BB962C8B-B14F-4D97-AF65-F5344CB8AC3E}">
        <p14:creationId xmlns:p14="http://schemas.microsoft.com/office/powerpoint/2010/main" val="239147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p:txBody>
          <a:bodyPr/>
          <a:lstStyle/>
          <a:p>
            <a:r>
              <a:rPr lang="en-NZ" dirty="0"/>
              <a:t>Spot Quiz</a:t>
            </a:r>
          </a:p>
        </p:txBody>
      </p:sp>
      <p:sp>
        <p:nvSpPr>
          <p:cNvPr id="6" name="TextBox 5">
            <a:extLst>
              <a:ext uri="{FF2B5EF4-FFF2-40B4-BE49-F238E27FC236}">
                <a16:creationId xmlns:a16="http://schemas.microsoft.com/office/drawing/2014/main" id="{074037F3-D7AC-4DB1-9B64-57D9B88B04CC}"/>
              </a:ext>
            </a:extLst>
          </p:cNvPr>
          <p:cNvSpPr txBox="1"/>
          <p:nvPr/>
        </p:nvSpPr>
        <p:spPr>
          <a:xfrm>
            <a:off x="1154083" y="1718334"/>
            <a:ext cx="10058400" cy="4804520"/>
          </a:xfrm>
          <a:prstGeom prst="rect">
            <a:avLst/>
          </a:prstGeom>
          <a:noFill/>
        </p:spPr>
        <p:txBody>
          <a:bodyPr wrap="square" numCol="1">
            <a:spAutoFit/>
          </a:bodyPr>
          <a:lstStyle/>
          <a:p>
            <a:pPr>
              <a:lnSpc>
                <a:spcPct val="150000"/>
              </a:lnSpc>
            </a:pPr>
            <a:r>
              <a:rPr lang="en-GB" dirty="0">
                <a:solidFill>
                  <a:srgbClr val="C00000"/>
                </a:solidFill>
              </a:rPr>
              <a:t>Identify the type of machine learning models we can use to solve these problems: </a:t>
            </a:r>
          </a:p>
          <a:p>
            <a:pPr>
              <a:lnSpc>
                <a:spcPct val="150000"/>
              </a:lnSpc>
            </a:pPr>
            <a:r>
              <a:rPr lang="en-GB" b="1" dirty="0"/>
              <a:t>A. </a:t>
            </a:r>
            <a:r>
              <a:rPr lang="en-GB" b="1" dirty="0">
                <a:solidFill>
                  <a:schemeClr val="accent5">
                    <a:lumMod val="50000"/>
                  </a:schemeClr>
                </a:solidFill>
              </a:rPr>
              <a:t>Supervised Classification </a:t>
            </a:r>
            <a:r>
              <a:rPr lang="en-GB" dirty="0"/>
              <a:t>/</a:t>
            </a:r>
            <a:r>
              <a:rPr lang="en-GB" b="1" dirty="0"/>
              <a:t> </a:t>
            </a:r>
            <a:r>
              <a:rPr lang="en-GB" b="1" dirty="0">
                <a:solidFill>
                  <a:schemeClr val="accent3">
                    <a:lumMod val="75000"/>
                  </a:schemeClr>
                </a:solidFill>
              </a:rPr>
              <a:t>B. Supervised Regression </a:t>
            </a:r>
            <a:r>
              <a:rPr lang="en-GB" dirty="0"/>
              <a:t>/</a:t>
            </a:r>
            <a:r>
              <a:rPr lang="en-GB" b="1" dirty="0"/>
              <a:t> </a:t>
            </a:r>
            <a:r>
              <a:rPr lang="en-GB" b="1" dirty="0">
                <a:solidFill>
                  <a:schemeClr val="accent6">
                    <a:lumMod val="50000"/>
                  </a:schemeClr>
                </a:solidFill>
              </a:rPr>
              <a:t>C. Unsupervised </a:t>
            </a:r>
            <a:r>
              <a:rPr lang="en-GB" dirty="0"/>
              <a:t>/</a:t>
            </a:r>
            <a:r>
              <a:rPr lang="en-GB" b="1" dirty="0"/>
              <a:t> </a:t>
            </a:r>
            <a:r>
              <a:rPr lang="en-GB" b="1" dirty="0">
                <a:solidFill>
                  <a:schemeClr val="accent4">
                    <a:lumMod val="75000"/>
                  </a:schemeClr>
                </a:solidFill>
              </a:rPr>
              <a:t>D. Reinforcement Learning</a:t>
            </a:r>
            <a:r>
              <a:rPr lang="en-GB" dirty="0">
                <a:solidFill>
                  <a:schemeClr val="accent4">
                    <a:lumMod val="75000"/>
                  </a:schemeClr>
                </a:solidFill>
              </a:rPr>
              <a:t>.</a:t>
            </a:r>
          </a:p>
          <a:p>
            <a:pPr>
              <a:lnSpc>
                <a:spcPct val="150000"/>
              </a:lnSpc>
            </a:pPr>
            <a:endParaRPr lang="en-GB" b="1" dirty="0"/>
          </a:p>
          <a:p>
            <a:pPr marL="800100" lvl="1" indent="-342900">
              <a:lnSpc>
                <a:spcPct val="150000"/>
              </a:lnSpc>
              <a:buFont typeface="+mj-lt"/>
              <a:buAutoNum type="arabicPeriod"/>
            </a:pPr>
            <a:r>
              <a:rPr lang="en-GB" sz="1600" dirty="0"/>
              <a:t>Analysing images of products on a production line to automatically classify them </a:t>
            </a:r>
          </a:p>
          <a:p>
            <a:pPr marL="800100" lvl="1" indent="-342900">
              <a:lnSpc>
                <a:spcPct val="150000"/>
              </a:lnSpc>
              <a:buFont typeface="+mj-lt"/>
              <a:buAutoNum type="arabicPeriod"/>
            </a:pPr>
            <a:r>
              <a:rPr lang="en-NZ" sz="1600" dirty="0"/>
              <a:t>Detecting tumours in brain scans</a:t>
            </a:r>
          </a:p>
          <a:p>
            <a:pPr marL="800100" lvl="1" indent="-342900">
              <a:lnSpc>
                <a:spcPct val="150000"/>
              </a:lnSpc>
              <a:buFont typeface="+mj-lt"/>
              <a:buAutoNum type="arabicPeriod"/>
            </a:pPr>
            <a:r>
              <a:rPr lang="en-NZ" sz="1600" dirty="0"/>
              <a:t>Automatically classifying news articles</a:t>
            </a:r>
          </a:p>
          <a:p>
            <a:pPr marL="800100" lvl="1" indent="-342900">
              <a:lnSpc>
                <a:spcPct val="150000"/>
              </a:lnSpc>
              <a:buFont typeface="+mj-lt"/>
              <a:buAutoNum type="arabicPeriod"/>
            </a:pPr>
            <a:r>
              <a:rPr lang="en-GB" sz="1600" dirty="0"/>
              <a:t>Forecasting your company’s revenue next year, based on many performance metrics</a:t>
            </a:r>
          </a:p>
          <a:p>
            <a:pPr marL="800100" lvl="1" indent="-342900">
              <a:lnSpc>
                <a:spcPct val="150000"/>
              </a:lnSpc>
              <a:buFont typeface="+mj-lt"/>
              <a:buAutoNum type="arabicPeriod"/>
            </a:pPr>
            <a:r>
              <a:rPr lang="en-GB" sz="1600" dirty="0"/>
              <a:t>Making your app react to voice commands</a:t>
            </a:r>
          </a:p>
          <a:p>
            <a:pPr marL="800100" lvl="1" indent="-342900">
              <a:lnSpc>
                <a:spcPct val="150000"/>
              </a:lnSpc>
              <a:buFont typeface="+mj-lt"/>
              <a:buAutoNum type="arabicPeriod"/>
            </a:pPr>
            <a:r>
              <a:rPr lang="en-NZ" sz="1600" dirty="0"/>
              <a:t>Detecting credit card fraud</a:t>
            </a:r>
          </a:p>
          <a:p>
            <a:pPr marL="800100" lvl="1" indent="-342900">
              <a:lnSpc>
                <a:spcPct val="150000"/>
              </a:lnSpc>
              <a:buFont typeface="+mj-lt"/>
              <a:buAutoNum type="arabicPeriod"/>
            </a:pPr>
            <a:r>
              <a:rPr lang="en-NZ" sz="1600" dirty="0"/>
              <a:t>Up-sampling images and videos</a:t>
            </a:r>
          </a:p>
          <a:p>
            <a:pPr marL="800100" lvl="1" indent="-342900">
              <a:lnSpc>
                <a:spcPct val="150000"/>
              </a:lnSpc>
              <a:buFont typeface="+mj-lt"/>
              <a:buAutoNum type="arabicPeriod"/>
            </a:pPr>
            <a:r>
              <a:rPr lang="en-GB" sz="1600" dirty="0"/>
              <a:t>Building an intelligent bot for a game</a:t>
            </a:r>
          </a:p>
          <a:p>
            <a:pPr marL="800100" lvl="1" indent="-342900">
              <a:lnSpc>
                <a:spcPct val="150000"/>
              </a:lnSpc>
              <a:buFont typeface="+mj-lt"/>
              <a:buAutoNum type="arabicPeriod"/>
            </a:pPr>
            <a:r>
              <a:rPr lang="en-GB" sz="1600" dirty="0"/>
              <a:t>Representing a complex, high-dimensional dataset in a clear and insightful diagram</a:t>
            </a:r>
          </a:p>
        </p:txBody>
      </p:sp>
      <p:sp>
        <p:nvSpPr>
          <p:cNvPr id="5" name="Footer Placeholder 4">
            <a:extLst>
              <a:ext uri="{FF2B5EF4-FFF2-40B4-BE49-F238E27FC236}">
                <a16:creationId xmlns:a16="http://schemas.microsoft.com/office/drawing/2014/main" id="{74D38D14-9CC3-4ED1-A291-87B02F4AD528}"/>
              </a:ext>
            </a:extLst>
          </p:cNvPr>
          <p:cNvSpPr>
            <a:spLocks noGrp="1"/>
          </p:cNvSpPr>
          <p:nvPr>
            <p:ph type="ftr" sz="quarter" idx="11"/>
          </p:nvPr>
        </p:nvSpPr>
        <p:spPr/>
        <p:txBody>
          <a:bodyPr/>
          <a:lstStyle/>
          <a:p>
            <a:r>
              <a:rPr lang="en-GB"/>
              <a:t>Machine Learning, Week 1 - B</a:t>
            </a:r>
            <a:endParaRPr lang="en-NZ"/>
          </a:p>
        </p:txBody>
      </p:sp>
      <p:sp>
        <p:nvSpPr>
          <p:cNvPr id="7" name="Slide Number Placeholder 6">
            <a:extLst>
              <a:ext uri="{FF2B5EF4-FFF2-40B4-BE49-F238E27FC236}">
                <a16:creationId xmlns:a16="http://schemas.microsoft.com/office/drawing/2014/main" id="{E8946BD0-41DE-47E0-A598-BF94FB8AC7DD}"/>
              </a:ext>
            </a:extLst>
          </p:cNvPr>
          <p:cNvSpPr>
            <a:spLocks noGrp="1"/>
          </p:cNvSpPr>
          <p:nvPr>
            <p:ph type="sldNum" sz="quarter" idx="12"/>
          </p:nvPr>
        </p:nvSpPr>
        <p:spPr/>
        <p:txBody>
          <a:bodyPr/>
          <a:lstStyle/>
          <a:p>
            <a:fld id="{85B72991-F611-417C-9F25-3D67AC695963}" type="slidenum">
              <a:rPr lang="en-NZ" smtClean="0"/>
              <a:t>2</a:t>
            </a:fld>
            <a:endParaRPr lang="en-NZ"/>
          </a:p>
        </p:txBody>
      </p:sp>
    </p:spTree>
    <p:extLst>
      <p:ext uri="{BB962C8B-B14F-4D97-AF65-F5344CB8AC3E}">
        <p14:creationId xmlns:p14="http://schemas.microsoft.com/office/powerpoint/2010/main" val="3469919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bldLvl="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p:txBody>
          <a:bodyPr/>
          <a:lstStyle/>
          <a:p>
            <a:r>
              <a:rPr lang="en-NZ" sz="3200" dirty="0"/>
              <a:t>Predictive Models </a:t>
            </a:r>
            <a:br>
              <a:rPr lang="en-NZ" sz="4800" dirty="0"/>
            </a:br>
            <a:r>
              <a:rPr lang="en-NZ" dirty="0"/>
              <a:t>Multivariable Linear Regression</a:t>
            </a:r>
          </a:p>
        </p:txBody>
      </p:sp>
      <p:sp>
        <p:nvSpPr>
          <p:cNvPr id="5" name="Footer Placeholder 4">
            <a:extLst>
              <a:ext uri="{FF2B5EF4-FFF2-40B4-BE49-F238E27FC236}">
                <a16:creationId xmlns:a16="http://schemas.microsoft.com/office/drawing/2014/main" id="{74D38D14-9CC3-4ED1-A291-87B02F4AD528}"/>
              </a:ext>
            </a:extLst>
          </p:cNvPr>
          <p:cNvSpPr>
            <a:spLocks noGrp="1"/>
          </p:cNvSpPr>
          <p:nvPr>
            <p:ph type="ftr" sz="quarter" idx="11"/>
          </p:nvPr>
        </p:nvSpPr>
        <p:spPr/>
        <p:txBody>
          <a:bodyPr/>
          <a:lstStyle/>
          <a:p>
            <a:r>
              <a:rPr lang="en-GB"/>
              <a:t>Machine Learning, Week 1 - B</a:t>
            </a:r>
            <a:endParaRPr lang="en-NZ"/>
          </a:p>
        </p:txBody>
      </p:sp>
      <p:sp>
        <p:nvSpPr>
          <p:cNvPr id="7" name="Slide Number Placeholder 6">
            <a:extLst>
              <a:ext uri="{FF2B5EF4-FFF2-40B4-BE49-F238E27FC236}">
                <a16:creationId xmlns:a16="http://schemas.microsoft.com/office/drawing/2014/main" id="{E8946BD0-41DE-47E0-A598-BF94FB8AC7DD}"/>
              </a:ext>
            </a:extLst>
          </p:cNvPr>
          <p:cNvSpPr>
            <a:spLocks noGrp="1"/>
          </p:cNvSpPr>
          <p:nvPr>
            <p:ph type="sldNum" sz="quarter" idx="12"/>
          </p:nvPr>
        </p:nvSpPr>
        <p:spPr/>
        <p:txBody>
          <a:bodyPr/>
          <a:lstStyle/>
          <a:p>
            <a:fld id="{85B72991-F611-417C-9F25-3D67AC695963}" type="slidenum">
              <a:rPr lang="en-NZ" smtClean="0"/>
              <a:t>20</a:t>
            </a:fld>
            <a:endParaRPr lang="en-NZ"/>
          </a:p>
        </p:txBody>
      </p:sp>
      <p:sp>
        <p:nvSpPr>
          <p:cNvPr id="16" name="TextBox 15">
            <a:extLst>
              <a:ext uri="{FF2B5EF4-FFF2-40B4-BE49-F238E27FC236}">
                <a16:creationId xmlns:a16="http://schemas.microsoft.com/office/drawing/2014/main" id="{A2BBE28E-1FCC-4AEB-9084-E9E35FF34CDE}"/>
              </a:ext>
            </a:extLst>
          </p:cNvPr>
          <p:cNvSpPr txBox="1"/>
          <p:nvPr/>
        </p:nvSpPr>
        <p:spPr>
          <a:xfrm>
            <a:off x="1103406" y="1737359"/>
            <a:ext cx="10600914" cy="452431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NZ" dirty="0"/>
              <a:t>Open the Jupyter Lab</a:t>
            </a:r>
          </a:p>
          <a:p>
            <a:pPr marL="285750" indent="-285750">
              <a:lnSpc>
                <a:spcPct val="150000"/>
              </a:lnSpc>
              <a:buFont typeface="Arial" panose="020B0604020202020204" pitchFamily="34" charset="0"/>
              <a:buChar char="•"/>
            </a:pPr>
            <a:r>
              <a:rPr lang="en-NZ" dirty="0"/>
              <a:t>Now we will implement a multivariable linear regression model to predict the cars’ CO2 emission based on their ‘Engine size’, ‘cylinders’, ‘fuel consumption in city’, ’fuel consumption in highway’, ‘fuel consumption combined’, ’fuel consumption combined mpg’</a:t>
            </a:r>
            <a:endParaRPr lang="en-GB" dirty="0"/>
          </a:p>
          <a:p>
            <a:pPr marL="285750" indent="-285750">
              <a:lnSpc>
                <a:spcPct val="150000"/>
              </a:lnSpc>
              <a:buFont typeface="Arial" panose="020B0604020202020204" pitchFamily="34" charset="0"/>
              <a:buChar char="•"/>
            </a:pPr>
            <a:r>
              <a:rPr lang="en-GB" dirty="0"/>
              <a:t>Import the necessary libraries</a:t>
            </a:r>
          </a:p>
          <a:p>
            <a:pPr>
              <a:lnSpc>
                <a:spcPct val="150000"/>
              </a:lnSpc>
            </a:pPr>
            <a:endParaRPr lang="en-GB" dirty="0"/>
          </a:p>
          <a:p>
            <a:pPr marL="285750" indent="-285750">
              <a:lnSpc>
                <a:spcPct val="150000"/>
              </a:lnSpc>
              <a:buFont typeface="Arial" panose="020B0604020202020204" pitchFamily="34" charset="0"/>
              <a:buChar char="•"/>
            </a:pPr>
            <a:r>
              <a:rPr lang="en-GB" dirty="0"/>
              <a:t>Read the “FuelConsumptionCo2.CSV” file. It is uploaded in the model.</a:t>
            </a:r>
          </a:p>
          <a:p>
            <a:pPr marL="285750" indent="-285750">
              <a:lnSpc>
                <a:spcPct val="150000"/>
              </a:lnSpc>
              <a:buFont typeface="Arial" panose="020B0604020202020204" pitchFamily="34" charset="0"/>
              <a:buChar char="•"/>
            </a:pPr>
            <a:endParaRPr lang="en-GB" dirty="0"/>
          </a:p>
          <a:p>
            <a:pPr marL="285750" indent="-285750">
              <a:lnSpc>
                <a:spcPct val="150000"/>
              </a:lnSpc>
              <a:buFont typeface="Arial" panose="020B0604020202020204" pitchFamily="34" charset="0"/>
              <a:buChar char="•"/>
            </a:pPr>
            <a:r>
              <a:rPr lang="en-GB" dirty="0"/>
              <a:t>Features we want to work on:</a:t>
            </a:r>
          </a:p>
          <a:p>
            <a:pPr>
              <a:lnSpc>
                <a:spcPct val="150000"/>
              </a:lnSpc>
            </a:pPr>
            <a:endParaRPr lang="en-GB" dirty="0"/>
          </a:p>
          <a:p>
            <a:endParaRPr lang="en-GB" dirty="0"/>
          </a:p>
        </p:txBody>
      </p:sp>
      <p:sp>
        <p:nvSpPr>
          <p:cNvPr id="9" name="TextBox 8">
            <a:extLst>
              <a:ext uri="{FF2B5EF4-FFF2-40B4-BE49-F238E27FC236}">
                <a16:creationId xmlns:a16="http://schemas.microsoft.com/office/drawing/2014/main" id="{89B0994F-5C99-40C1-BFBF-5A750315F899}"/>
              </a:ext>
            </a:extLst>
          </p:cNvPr>
          <p:cNvSpPr txBox="1"/>
          <p:nvPr/>
        </p:nvSpPr>
        <p:spPr>
          <a:xfrm>
            <a:off x="6403863" y="3380490"/>
            <a:ext cx="4822804" cy="954107"/>
          </a:xfrm>
          <a:prstGeom prst="rect">
            <a:avLst/>
          </a:prstGeom>
          <a:noFill/>
        </p:spPr>
        <p:txBody>
          <a:bodyPr wrap="square">
            <a:spAutoFit/>
          </a:bodyPr>
          <a:lstStyle/>
          <a:p>
            <a:r>
              <a:rPr lang="en-NZ" sz="1400" dirty="0"/>
              <a:t>import pandas as pd</a:t>
            </a:r>
          </a:p>
          <a:p>
            <a:r>
              <a:rPr lang="en-NZ" sz="1400" dirty="0"/>
              <a:t>import </a:t>
            </a:r>
            <a:r>
              <a:rPr lang="en-NZ" sz="1400" dirty="0" err="1"/>
              <a:t>numpy</a:t>
            </a:r>
            <a:r>
              <a:rPr lang="en-NZ" sz="1400" dirty="0"/>
              <a:t> as np</a:t>
            </a:r>
          </a:p>
          <a:p>
            <a:r>
              <a:rPr lang="en-NZ" sz="1400" dirty="0"/>
              <a:t>import </a:t>
            </a:r>
            <a:r>
              <a:rPr lang="en-NZ" sz="1400" dirty="0" err="1"/>
              <a:t>matplotlib.pyplot</a:t>
            </a:r>
            <a:r>
              <a:rPr lang="en-NZ" sz="1400" dirty="0"/>
              <a:t> as </a:t>
            </a:r>
            <a:r>
              <a:rPr lang="en-NZ" sz="1400" dirty="0" err="1"/>
              <a:t>plt</a:t>
            </a:r>
            <a:endParaRPr lang="en-NZ" sz="1400" dirty="0"/>
          </a:p>
          <a:p>
            <a:r>
              <a:rPr lang="en-NZ" sz="1400" dirty="0"/>
              <a:t>from </a:t>
            </a:r>
            <a:r>
              <a:rPr lang="en-NZ" sz="1400" dirty="0" err="1"/>
              <a:t>sklearn</a:t>
            </a:r>
            <a:r>
              <a:rPr lang="en-NZ" sz="1400" dirty="0"/>
              <a:t> import </a:t>
            </a:r>
            <a:r>
              <a:rPr lang="en-NZ" sz="1400" dirty="0" err="1"/>
              <a:t>linear_model</a:t>
            </a:r>
            <a:endParaRPr lang="en-NZ" sz="1400" dirty="0"/>
          </a:p>
        </p:txBody>
      </p:sp>
      <p:sp>
        <p:nvSpPr>
          <p:cNvPr id="11" name="TextBox 10">
            <a:extLst>
              <a:ext uri="{FF2B5EF4-FFF2-40B4-BE49-F238E27FC236}">
                <a16:creationId xmlns:a16="http://schemas.microsoft.com/office/drawing/2014/main" id="{DB38CACB-B111-4115-9DE6-9891D588D60F}"/>
              </a:ext>
            </a:extLst>
          </p:cNvPr>
          <p:cNvSpPr txBox="1"/>
          <p:nvPr/>
        </p:nvSpPr>
        <p:spPr>
          <a:xfrm>
            <a:off x="6403863" y="4711388"/>
            <a:ext cx="3733400" cy="523220"/>
          </a:xfrm>
          <a:prstGeom prst="rect">
            <a:avLst/>
          </a:prstGeom>
          <a:noFill/>
        </p:spPr>
        <p:txBody>
          <a:bodyPr wrap="square">
            <a:spAutoFit/>
          </a:bodyPr>
          <a:lstStyle/>
          <a:p>
            <a:r>
              <a:rPr lang="en-NZ" sz="1400" dirty="0"/>
              <a:t>data = </a:t>
            </a:r>
            <a:r>
              <a:rPr lang="en-NZ" sz="1400" dirty="0" err="1"/>
              <a:t>pd.read_csv</a:t>
            </a:r>
            <a:r>
              <a:rPr lang="en-NZ" sz="1400" dirty="0"/>
              <a:t>('FuelConsumptionCo2.csv')</a:t>
            </a:r>
          </a:p>
          <a:p>
            <a:r>
              <a:rPr lang="en-NZ" sz="1400" dirty="0" err="1"/>
              <a:t>data.head</a:t>
            </a:r>
            <a:r>
              <a:rPr lang="en-NZ" sz="1400" dirty="0"/>
              <a:t>()</a:t>
            </a:r>
          </a:p>
        </p:txBody>
      </p:sp>
      <p:sp>
        <p:nvSpPr>
          <p:cNvPr id="14" name="TextBox 13">
            <a:extLst>
              <a:ext uri="{FF2B5EF4-FFF2-40B4-BE49-F238E27FC236}">
                <a16:creationId xmlns:a16="http://schemas.microsoft.com/office/drawing/2014/main" id="{4C1558E5-A381-47F1-BDCD-8B6510CE358B}"/>
              </a:ext>
            </a:extLst>
          </p:cNvPr>
          <p:cNvSpPr txBox="1"/>
          <p:nvPr/>
        </p:nvSpPr>
        <p:spPr>
          <a:xfrm>
            <a:off x="6403863" y="5271087"/>
            <a:ext cx="5851230" cy="954107"/>
          </a:xfrm>
          <a:prstGeom prst="rect">
            <a:avLst/>
          </a:prstGeom>
          <a:noFill/>
        </p:spPr>
        <p:txBody>
          <a:bodyPr wrap="square">
            <a:spAutoFit/>
          </a:bodyPr>
          <a:lstStyle/>
          <a:p>
            <a:r>
              <a:rPr lang="en-NZ" sz="1400" dirty="0"/>
              <a:t>X = data[[ 'ENGINESIZE', 'CYLINDERS', 'FUELCONSUMPTION_CITY','FUELCONSUMPTION_HWY', </a:t>
            </a:r>
          </a:p>
          <a:p>
            <a:r>
              <a:rPr lang="en-NZ" sz="1400" dirty="0"/>
              <a:t> 'FUELCONSUMPTION_COMB','FUELCONSUMPTION_COMB_MPG']]</a:t>
            </a:r>
          </a:p>
          <a:p>
            <a:r>
              <a:rPr lang="en-NZ" sz="1400" dirty="0"/>
              <a:t>Y = data["CO2EMISSIONS"]</a:t>
            </a:r>
          </a:p>
        </p:txBody>
      </p:sp>
    </p:spTree>
    <p:extLst>
      <p:ext uri="{BB962C8B-B14F-4D97-AF65-F5344CB8AC3E}">
        <p14:creationId xmlns:p14="http://schemas.microsoft.com/office/powerpoint/2010/main" val="2845116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p:txBody>
          <a:bodyPr/>
          <a:lstStyle/>
          <a:p>
            <a:r>
              <a:rPr lang="en-NZ" sz="3200" dirty="0"/>
              <a:t>Predictive Models </a:t>
            </a:r>
            <a:br>
              <a:rPr lang="en-NZ" sz="4800" dirty="0"/>
            </a:br>
            <a:r>
              <a:rPr lang="en-NZ" dirty="0"/>
              <a:t>Multivariable Linear Regression</a:t>
            </a:r>
          </a:p>
        </p:txBody>
      </p:sp>
      <p:sp>
        <p:nvSpPr>
          <p:cNvPr id="5" name="Footer Placeholder 4">
            <a:extLst>
              <a:ext uri="{FF2B5EF4-FFF2-40B4-BE49-F238E27FC236}">
                <a16:creationId xmlns:a16="http://schemas.microsoft.com/office/drawing/2014/main" id="{74D38D14-9CC3-4ED1-A291-87B02F4AD528}"/>
              </a:ext>
            </a:extLst>
          </p:cNvPr>
          <p:cNvSpPr>
            <a:spLocks noGrp="1"/>
          </p:cNvSpPr>
          <p:nvPr>
            <p:ph type="ftr" sz="quarter" idx="11"/>
          </p:nvPr>
        </p:nvSpPr>
        <p:spPr/>
        <p:txBody>
          <a:bodyPr/>
          <a:lstStyle/>
          <a:p>
            <a:r>
              <a:rPr lang="en-GB"/>
              <a:t>Machine Learning, Week 1 - B</a:t>
            </a:r>
            <a:endParaRPr lang="en-NZ"/>
          </a:p>
        </p:txBody>
      </p:sp>
      <p:sp>
        <p:nvSpPr>
          <p:cNvPr id="7" name="Slide Number Placeholder 6">
            <a:extLst>
              <a:ext uri="{FF2B5EF4-FFF2-40B4-BE49-F238E27FC236}">
                <a16:creationId xmlns:a16="http://schemas.microsoft.com/office/drawing/2014/main" id="{E8946BD0-41DE-47E0-A598-BF94FB8AC7DD}"/>
              </a:ext>
            </a:extLst>
          </p:cNvPr>
          <p:cNvSpPr>
            <a:spLocks noGrp="1"/>
          </p:cNvSpPr>
          <p:nvPr>
            <p:ph type="sldNum" sz="quarter" idx="12"/>
          </p:nvPr>
        </p:nvSpPr>
        <p:spPr/>
        <p:txBody>
          <a:bodyPr/>
          <a:lstStyle/>
          <a:p>
            <a:fld id="{85B72991-F611-417C-9F25-3D67AC695963}" type="slidenum">
              <a:rPr lang="en-NZ" smtClean="0"/>
              <a:t>21</a:t>
            </a:fld>
            <a:endParaRPr lang="en-NZ"/>
          </a:p>
        </p:txBody>
      </p:sp>
      <p:sp>
        <p:nvSpPr>
          <p:cNvPr id="16" name="TextBox 15">
            <a:extLst>
              <a:ext uri="{FF2B5EF4-FFF2-40B4-BE49-F238E27FC236}">
                <a16:creationId xmlns:a16="http://schemas.microsoft.com/office/drawing/2014/main" id="{A2BBE28E-1FCC-4AEB-9084-E9E35FF34CDE}"/>
              </a:ext>
            </a:extLst>
          </p:cNvPr>
          <p:cNvSpPr txBox="1"/>
          <p:nvPr/>
        </p:nvSpPr>
        <p:spPr>
          <a:xfrm>
            <a:off x="1103406" y="1737359"/>
            <a:ext cx="9205251" cy="461985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dirty="0"/>
              <a:t>Splitting the data into training and testing sets:</a:t>
            </a:r>
          </a:p>
          <a:p>
            <a:pPr marL="285750" indent="-285750">
              <a:lnSpc>
                <a:spcPct val="150000"/>
              </a:lnSpc>
              <a:buFont typeface="Arial" panose="020B0604020202020204" pitchFamily="34" charset="0"/>
              <a:buChar char="•"/>
            </a:pPr>
            <a:endParaRPr lang="en-GB" dirty="0"/>
          </a:p>
          <a:p>
            <a:pPr marL="285750" indent="-285750">
              <a:lnSpc>
                <a:spcPct val="150000"/>
              </a:lnSpc>
              <a:buFont typeface="Arial" panose="020B0604020202020204" pitchFamily="34" charset="0"/>
              <a:buChar char="•"/>
            </a:pPr>
            <a:r>
              <a:rPr lang="en-GB" dirty="0"/>
              <a:t>Training the multivariable linear regression model:</a:t>
            </a:r>
          </a:p>
          <a:p>
            <a:pPr marL="285750" indent="-285750">
              <a:lnSpc>
                <a:spcPct val="150000"/>
              </a:lnSpc>
              <a:buFont typeface="Arial" panose="020B0604020202020204" pitchFamily="34" charset="0"/>
              <a:buChar char="•"/>
            </a:pPr>
            <a:endParaRPr lang="en-GB" dirty="0"/>
          </a:p>
          <a:p>
            <a:pPr marL="285750" indent="-285750">
              <a:lnSpc>
                <a:spcPct val="150000"/>
              </a:lnSpc>
              <a:buFont typeface="Arial" panose="020B0604020202020204" pitchFamily="34" charset="0"/>
              <a:buChar char="•"/>
            </a:pPr>
            <a:endParaRPr lang="en-GB" dirty="0"/>
          </a:p>
          <a:p>
            <a:pPr marL="285750" indent="-285750">
              <a:lnSpc>
                <a:spcPct val="150000"/>
              </a:lnSpc>
              <a:buFont typeface="Arial" panose="020B0604020202020204" pitchFamily="34" charset="0"/>
              <a:buChar char="•"/>
            </a:pPr>
            <a:endParaRPr lang="en-GB" dirty="0"/>
          </a:p>
          <a:p>
            <a:pPr marL="285750" indent="-285750">
              <a:lnSpc>
                <a:spcPct val="150000"/>
              </a:lnSpc>
              <a:buFont typeface="Arial" panose="020B0604020202020204" pitchFamily="34" charset="0"/>
              <a:buChar char="•"/>
            </a:pPr>
            <a:endParaRPr lang="en-GB" dirty="0"/>
          </a:p>
          <a:p>
            <a:pPr marL="285750" indent="-285750">
              <a:lnSpc>
                <a:spcPct val="150000"/>
              </a:lnSpc>
              <a:buFont typeface="Arial" panose="020B0604020202020204" pitchFamily="34" charset="0"/>
              <a:buChar char="•"/>
            </a:pPr>
            <a:endParaRPr lang="en-GB" dirty="0"/>
          </a:p>
          <a:p>
            <a:pPr marL="285750" indent="-285750">
              <a:lnSpc>
                <a:spcPct val="150000"/>
              </a:lnSpc>
              <a:buFont typeface="Arial" panose="020B0604020202020204" pitchFamily="34" charset="0"/>
              <a:buChar char="•"/>
            </a:pPr>
            <a:endParaRPr lang="en-GB" dirty="0"/>
          </a:p>
          <a:p>
            <a:pPr marL="285750" indent="-285750">
              <a:lnSpc>
                <a:spcPct val="150000"/>
              </a:lnSpc>
              <a:buFont typeface="Arial" panose="020B0604020202020204" pitchFamily="34" charset="0"/>
              <a:buChar char="•"/>
            </a:pPr>
            <a:r>
              <a:rPr lang="en-GB" dirty="0"/>
              <a:t>Printing the coefficients:</a:t>
            </a:r>
          </a:p>
          <a:p>
            <a:pPr marL="285750" indent="-285750">
              <a:lnSpc>
                <a:spcPct val="150000"/>
              </a:lnSpc>
              <a:buFont typeface="Arial" panose="020B0604020202020204" pitchFamily="34" charset="0"/>
              <a:buChar char="•"/>
            </a:pPr>
            <a:endParaRPr lang="en-GB" dirty="0"/>
          </a:p>
        </p:txBody>
      </p:sp>
      <p:sp>
        <p:nvSpPr>
          <p:cNvPr id="15" name="TextBox 14">
            <a:extLst>
              <a:ext uri="{FF2B5EF4-FFF2-40B4-BE49-F238E27FC236}">
                <a16:creationId xmlns:a16="http://schemas.microsoft.com/office/drawing/2014/main" id="{5702C45A-7E8E-4687-B1E3-671D1D29CB2C}"/>
              </a:ext>
            </a:extLst>
          </p:cNvPr>
          <p:cNvSpPr txBox="1"/>
          <p:nvPr/>
        </p:nvSpPr>
        <p:spPr>
          <a:xfrm>
            <a:off x="6829124" y="1973224"/>
            <a:ext cx="5065294" cy="738664"/>
          </a:xfrm>
          <a:prstGeom prst="rect">
            <a:avLst/>
          </a:prstGeom>
          <a:noFill/>
        </p:spPr>
        <p:txBody>
          <a:bodyPr wrap="square">
            <a:spAutoFit/>
          </a:bodyPr>
          <a:lstStyle/>
          <a:p>
            <a:r>
              <a:rPr lang="en-NZ" sz="1400" dirty="0" err="1"/>
              <a:t>msk</a:t>
            </a:r>
            <a:r>
              <a:rPr lang="en-NZ" sz="1400" dirty="0"/>
              <a:t> = </a:t>
            </a:r>
            <a:r>
              <a:rPr lang="en-NZ" sz="1400" dirty="0" err="1"/>
              <a:t>np.random.rand</a:t>
            </a:r>
            <a:r>
              <a:rPr lang="en-NZ" sz="1400" dirty="0"/>
              <a:t>(</a:t>
            </a:r>
            <a:r>
              <a:rPr lang="en-NZ" sz="1400" dirty="0" err="1"/>
              <a:t>len</a:t>
            </a:r>
            <a:r>
              <a:rPr lang="en-NZ" sz="1400" dirty="0"/>
              <a:t>(data)) &lt; 0.8</a:t>
            </a:r>
          </a:p>
          <a:p>
            <a:r>
              <a:rPr lang="en-NZ" sz="1400" dirty="0"/>
              <a:t>train = data[</a:t>
            </a:r>
            <a:r>
              <a:rPr lang="en-NZ" sz="1400" dirty="0" err="1"/>
              <a:t>msk</a:t>
            </a:r>
            <a:r>
              <a:rPr lang="en-NZ" sz="1400" dirty="0"/>
              <a:t>]</a:t>
            </a:r>
          </a:p>
          <a:p>
            <a:r>
              <a:rPr lang="en-NZ" sz="1400" dirty="0"/>
              <a:t>test = data[~</a:t>
            </a:r>
            <a:r>
              <a:rPr lang="en-NZ" sz="1400" dirty="0" err="1"/>
              <a:t>msk</a:t>
            </a:r>
            <a:r>
              <a:rPr lang="en-NZ" sz="1400" dirty="0"/>
              <a:t>]</a:t>
            </a:r>
          </a:p>
        </p:txBody>
      </p:sp>
      <p:sp>
        <p:nvSpPr>
          <p:cNvPr id="13" name="TextBox 12">
            <a:extLst>
              <a:ext uri="{FF2B5EF4-FFF2-40B4-BE49-F238E27FC236}">
                <a16:creationId xmlns:a16="http://schemas.microsoft.com/office/drawing/2014/main" id="{5283E024-681A-4821-A2CC-68794CC94B97}"/>
              </a:ext>
            </a:extLst>
          </p:cNvPr>
          <p:cNvSpPr txBox="1"/>
          <p:nvPr/>
        </p:nvSpPr>
        <p:spPr>
          <a:xfrm>
            <a:off x="5706031" y="3072882"/>
            <a:ext cx="6012580" cy="2246769"/>
          </a:xfrm>
          <a:prstGeom prst="rect">
            <a:avLst/>
          </a:prstGeom>
          <a:noFill/>
        </p:spPr>
        <p:txBody>
          <a:bodyPr wrap="square">
            <a:spAutoFit/>
          </a:bodyPr>
          <a:lstStyle/>
          <a:p>
            <a:r>
              <a:rPr lang="en-NZ" sz="1400" dirty="0" err="1"/>
              <a:t>regr</a:t>
            </a:r>
            <a:r>
              <a:rPr lang="en-NZ" sz="1400" dirty="0"/>
              <a:t> = </a:t>
            </a:r>
            <a:r>
              <a:rPr lang="en-NZ" sz="1400" dirty="0" err="1"/>
              <a:t>linear_model.LinearRegression</a:t>
            </a:r>
            <a:r>
              <a:rPr lang="en-NZ" sz="1400" dirty="0"/>
              <a:t>()</a:t>
            </a:r>
          </a:p>
          <a:p>
            <a:r>
              <a:rPr lang="en-NZ" sz="1400" dirty="0" err="1"/>
              <a:t>train_x</a:t>
            </a:r>
            <a:r>
              <a:rPr lang="en-NZ" sz="1400" dirty="0"/>
              <a:t> = </a:t>
            </a:r>
            <a:r>
              <a:rPr lang="en-NZ" sz="1400" dirty="0" err="1"/>
              <a:t>np.array</a:t>
            </a:r>
            <a:r>
              <a:rPr lang="en-NZ" sz="1400" dirty="0"/>
              <a:t>(train[[ 'ENGINESIZE', 'CYLINDERS', 'FUELCONSUMPTION_CITY',</a:t>
            </a:r>
          </a:p>
          <a:p>
            <a:r>
              <a:rPr lang="en-NZ" sz="1400" dirty="0"/>
              <a:t> 'FUELCONSUMPTION_HWY', 'FUELCONSUMPTION_COMB','FUELCONSUMPTION_COMB_MPG']])</a:t>
            </a:r>
          </a:p>
          <a:p>
            <a:r>
              <a:rPr lang="en-NZ" sz="1400" dirty="0" err="1"/>
              <a:t>train_y</a:t>
            </a:r>
            <a:r>
              <a:rPr lang="en-NZ" sz="1400" dirty="0"/>
              <a:t> = </a:t>
            </a:r>
            <a:r>
              <a:rPr lang="en-NZ" sz="1400" dirty="0" err="1"/>
              <a:t>np.array</a:t>
            </a:r>
            <a:r>
              <a:rPr lang="en-NZ" sz="1400" dirty="0"/>
              <a:t>(train["CO2EMISSIONS"])</a:t>
            </a:r>
          </a:p>
          <a:p>
            <a:r>
              <a:rPr lang="en-NZ" sz="1400" dirty="0" err="1"/>
              <a:t>regr.fit</a:t>
            </a:r>
            <a:r>
              <a:rPr lang="en-NZ" sz="1400" dirty="0"/>
              <a:t>(</a:t>
            </a:r>
            <a:r>
              <a:rPr lang="en-NZ" sz="1400" dirty="0" err="1"/>
              <a:t>train_x,train_y</a:t>
            </a:r>
            <a:r>
              <a:rPr lang="en-NZ" sz="1400" dirty="0"/>
              <a:t>)</a:t>
            </a:r>
          </a:p>
          <a:p>
            <a:r>
              <a:rPr lang="en-NZ" sz="1400" dirty="0" err="1"/>
              <a:t>test_x</a:t>
            </a:r>
            <a:r>
              <a:rPr lang="en-NZ" sz="1400" dirty="0"/>
              <a:t> = </a:t>
            </a:r>
            <a:r>
              <a:rPr lang="en-NZ" sz="1400" dirty="0" err="1"/>
              <a:t>np.array</a:t>
            </a:r>
            <a:r>
              <a:rPr lang="en-NZ" sz="1400" dirty="0"/>
              <a:t>(test[[ 'ENGINESIZE', 'CYLINDERS', 'FUELCONSUMPTION_CITY',</a:t>
            </a:r>
          </a:p>
          <a:p>
            <a:r>
              <a:rPr lang="en-NZ" sz="1400" dirty="0"/>
              <a:t> 'FUELCONSUMPTION_HWY', 'FUELCONSUMPTION_COMB','FUELCONSUMPTION_COMB_MPG']])</a:t>
            </a:r>
          </a:p>
          <a:p>
            <a:r>
              <a:rPr lang="en-NZ" sz="1400" dirty="0" err="1"/>
              <a:t>test_y</a:t>
            </a:r>
            <a:r>
              <a:rPr lang="en-NZ" sz="1400" dirty="0"/>
              <a:t> = </a:t>
            </a:r>
            <a:r>
              <a:rPr lang="en-NZ" sz="1400" dirty="0" err="1"/>
              <a:t>np.array</a:t>
            </a:r>
            <a:r>
              <a:rPr lang="en-NZ" sz="1400" dirty="0"/>
              <a:t>(test["CO2EMISSIONS"])</a:t>
            </a:r>
          </a:p>
        </p:txBody>
      </p:sp>
      <p:sp>
        <p:nvSpPr>
          <p:cNvPr id="14" name="TextBox 13">
            <a:extLst>
              <a:ext uri="{FF2B5EF4-FFF2-40B4-BE49-F238E27FC236}">
                <a16:creationId xmlns:a16="http://schemas.microsoft.com/office/drawing/2014/main" id="{CA012AAB-BBD0-464E-9770-9619BD4911BC}"/>
              </a:ext>
            </a:extLst>
          </p:cNvPr>
          <p:cNvSpPr txBox="1"/>
          <p:nvPr/>
        </p:nvSpPr>
        <p:spPr>
          <a:xfrm>
            <a:off x="5706031" y="5557447"/>
            <a:ext cx="6097604" cy="523220"/>
          </a:xfrm>
          <a:prstGeom prst="rect">
            <a:avLst/>
          </a:prstGeom>
          <a:noFill/>
        </p:spPr>
        <p:txBody>
          <a:bodyPr wrap="square">
            <a:spAutoFit/>
          </a:bodyPr>
          <a:lstStyle/>
          <a:p>
            <a:r>
              <a:rPr lang="en-NZ" sz="1400" dirty="0" err="1"/>
              <a:t>coeff_data</a:t>
            </a:r>
            <a:r>
              <a:rPr lang="en-NZ" sz="1400" dirty="0"/>
              <a:t> = </a:t>
            </a:r>
            <a:r>
              <a:rPr lang="en-NZ" sz="1400" dirty="0" err="1"/>
              <a:t>pd.DataFrame</a:t>
            </a:r>
            <a:r>
              <a:rPr lang="en-NZ" sz="1400" dirty="0"/>
              <a:t>(</a:t>
            </a:r>
            <a:r>
              <a:rPr lang="en-NZ" sz="1400" dirty="0" err="1"/>
              <a:t>regr.coef</a:t>
            </a:r>
            <a:r>
              <a:rPr lang="en-NZ" sz="1400" dirty="0"/>
              <a:t>_ , </a:t>
            </a:r>
            <a:r>
              <a:rPr lang="en-NZ" sz="1400" dirty="0" err="1"/>
              <a:t>X.columns</a:t>
            </a:r>
            <a:r>
              <a:rPr lang="en-NZ" sz="1400" dirty="0"/>
              <a:t> , columns=["Coefficients"])</a:t>
            </a:r>
          </a:p>
          <a:p>
            <a:r>
              <a:rPr lang="en-NZ" sz="1400" dirty="0" err="1"/>
              <a:t>coeff_data</a:t>
            </a:r>
            <a:endParaRPr lang="en-NZ" sz="1400" dirty="0"/>
          </a:p>
        </p:txBody>
      </p:sp>
    </p:spTree>
    <p:extLst>
      <p:ext uri="{BB962C8B-B14F-4D97-AF65-F5344CB8AC3E}">
        <p14:creationId xmlns:p14="http://schemas.microsoft.com/office/powerpoint/2010/main" val="536894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p:txBody>
          <a:bodyPr/>
          <a:lstStyle/>
          <a:p>
            <a:r>
              <a:rPr lang="en-NZ" sz="3200" dirty="0"/>
              <a:t>Predictive Models </a:t>
            </a:r>
            <a:br>
              <a:rPr lang="en-NZ" sz="4800" dirty="0"/>
            </a:br>
            <a:r>
              <a:rPr lang="en-NZ" dirty="0"/>
              <a:t>Multivariable Linear Regression</a:t>
            </a:r>
          </a:p>
        </p:txBody>
      </p:sp>
      <p:sp>
        <p:nvSpPr>
          <p:cNvPr id="5" name="Footer Placeholder 4">
            <a:extLst>
              <a:ext uri="{FF2B5EF4-FFF2-40B4-BE49-F238E27FC236}">
                <a16:creationId xmlns:a16="http://schemas.microsoft.com/office/drawing/2014/main" id="{74D38D14-9CC3-4ED1-A291-87B02F4AD528}"/>
              </a:ext>
            </a:extLst>
          </p:cNvPr>
          <p:cNvSpPr>
            <a:spLocks noGrp="1"/>
          </p:cNvSpPr>
          <p:nvPr>
            <p:ph type="ftr" sz="quarter" idx="11"/>
          </p:nvPr>
        </p:nvSpPr>
        <p:spPr/>
        <p:txBody>
          <a:bodyPr/>
          <a:lstStyle/>
          <a:p>
            <a:r>
              <a:rPr lang="en-GB"/>
              <a:t>Machine Learning, Week 1 - B</a:t>
            </a:r>
            <a:endParaRPr lang="en-NZ"/>
          </a:p>
        </p:txBody>
      </p:sp>
      <p:sp>
        <p:nvSpPr>
          <p:cNvPr id="7" name="Slide Number Placeholder 6">
            <a:extLst>
              <a:ext uri="{FF2B5EF4-FFF2-40B4-BE49-F238E27FC236}">
                <a16:creationId xmlns:a16="http://schemas.microsoft.com/office/drawing/2014/main" id="{E8946BD0-41DE-47E0-A598-BF94FB8AC7DD}"/>
              </a:ext>
            </a:extLst>
          </p:cNvPr>
          <p:cNvSpPr>
            <a:spLocks noGrp="1"/>
          </p:cNvSpPr>
          <p:nvPr>
            <p:ph type="sldNum" sz="quarter" idx="12"/>
          </p:nvPr>
        </p:nvSpPr>
        <p:spPr/>
        <p:txBody>
          <a:bodyPr/>
          <a:lstStyle/>
          <a:p>
            <a:fld id="{85B72991-F611-417C-9F25-3D67AC695963}" type="slidenum">
              <a:rPr lang="en-NZ" smtClean="0"/>
              <a:t>22</a:t>
            </a:fld>
            <a:endParaRPr lang="en-NZ"/>
          </a:p>
        </p:txBody>
      </p:sp>
      <p:sp>
        <p:nvSpPr>
          <p:cNvPr id="16" name="TextBox 15">
            <a:extLst>
              <a:ext uri="{FF2B5EF4-FFF2-40B4-BE49-F238E27FC236}">
                <a16:creationId xmlns:a16="http://schemas.microsoft.com/office/drawing/2014/main" id="{A2BBE28E-1FCC-4AEB-9084-E9E35FF34CDE}"/>
              </a:ext>
            </a:extLst>
          </p:cNvPr>
          <p:cNvSpPr txBox="1"/>
          <p:nvPr/>
        </p:nvSpPr>
        <p:spPr>
          <a:xfrm>
            <a:off x="1103406" y="1737359"/>
            <a:ext cx="9205251" cy="171136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dirty="0"/>
              <a:t>Prediction of the test data:</a:t>
            </a:r>
          </a:p>
          <a:p>
            <a:pPr marL="285750" indent="-285750">
              <a:lnSpc>
                <a:spcPct val="150000"/>
              </a:lnSpc>
              <a:buFont typeface="Arial" panose="020B0604020202020204" pitchFamily="34" charset="0"/>
              <a:buChar char="•"/>
            </a:pPr>
            <a:endParaRPr lang="en-GB" dirty="0"/>
          </a:p>
          <a:p>
            <a:pPr marL="285750" indent="-285750">
              <a:lnSpc>
                <a:spcPct val="150000"/>
              </a:lnSpc>
              <a:buFont typeface="Arial" panose="020B0604020202020204" pitchFamily="34" charset="0"/>
              <a:buChar char="•"/>
            </a:pPr>
            <a:endParaRPr lang="en-GB" dirty="0"/>
          </a:p>
          <a:p>
            <a:pPr marL="285750" indent="-285750">
              <a:lnSpc>
                <a:spcPct val="150000"/>
              </a:lnSpc>
              <a:buFont typeface="Arial" panose="020B0604020202020204" pitchFamily="34" charset="0"/>
              <a:buChar char="•"/>
            </a:pPr>
            <a:r>
              <a:rPr lang="en-GB" dirty="0"/>
              <a:t>accuracy:</a:t>
            </a:r>
          </a:p>
        </p:txBody>
      </p:sp>
      <p:sp>
        <p:nvSpPr>
          <p:cNvPr id="11" name="TextBox 10">
            <a:extLst>
              <a:ext uri="{FF2B5EF4-FFF2-40B4-BE49-F238E27FC236}">
                <a16:creationId xmlns:a16="http://schemas.microsoft.com/office/drawing/2014/main" id="{7B6B25B8-975E-449C-84A5-64A4E9A6C052}"/>
              </a:ext>
            </a:extLst>
          </p:cNvPr>
          <p:cNvSpPr txBox="1"/>
          <p:nvPr/>
        </p:nvSpPr>
        <p:spPr>
          <a:xfrm>
            <a:off x="5706031" y="3032778"/>
            <a:ext cx="6097604" cy="738664"/>
          </a:xfrm>
          <a:prstGeom prst="rect">
            <a:avLst/>
          </a:prstGeom>
          <a:noFill/>
        </p:spPr>
        <p:txBody>
          <a:bodyPr wrap="square">
            <a:spAutoFit/>
          </a:bodyPr>
          <a:lstStyle/>
          <a:p>
            <a:r>
              <a:rPr lang="en-NZ" sz="1400" dirty="0"/>
              <a:t>from </a:t>
            </a:r>
            <a:r>
              <a:rPr lang="en-NZ" sz="1400" dirty="0" err="1"/>
              <a:t>sklearn.metrics</a:t>
            </a:r>
            <a:r>
              <a:rPr lang="en-NZ" sz="1400" dirty="0"/>
              <a:t> import r2_score</a:t>
            </a:r>
          </a:p>
          <a:p>
            <a:r>
              <a:rPr lang="en-NZ" sz="1400" dirty="0"/>
              <a:t>R = r2_score(</a:t>
            </a:r>
            <a:r>
              <a:rPr lang="en-NZ" sz="1400" dirty="0" err="1"/>
              <a:t>test_y</a:t>
            </a:r>
            <a:r>
              <a:rPr lang="en-NZ" sz="1400" dirty="0"/>
              <a:t> , prediction)</a:t>
            </a:r>
          </a:p>
          <a:p>
            <a:r>
              <a:rPr lang="en-NZ" sz="1400" dirty="0"/>
              <a:t>print ("R² :",R)</a:t>
            </a:r>
          </a:p>
        </p:txBody>
      </p:sp>
      <p:sp>
        <p:nvSpPr>
          <p:cNvPr id="17" name="TextBox 16">
            <a:extLst>
              <a:ext uri="{FF2B5EF4-FFF2-40B4-BE49-F238E27FC236}">
                <a16:creationId xmlns:a16="http://schemas.microsoft.com/office/drawing/2014/main" id="{E538A81F-5962-4C5D-8C74-065A59C3FC50}"/>
              </a:ext>
            </a:extLst>
          </p:cNvPr>
          <p:cNvSpPr txBox="1"/>
          <p:nvPr/>
        </p:nvSpPr>
        <p:spPr>
          <a:xfrm>
            <a:off x="5706031" y="2150272"/>
            <a:ext cx="6097604" cy="307777"/>
          </a:xfrm>
          <a:prstGeom prst="rect">
            <a:avLst/>
          </a:prstGeom>
          <a:noFill/>
        </p:spPr>
        <p:txBody>
          <a:bodyPr wrap="square">
            <a:spAutoFit/>
          </a:bodyPr>
          <a:lstStyle/>
          <a:p>
            <a:r>
              <a:rPr lang="en-NZ" sz="1400" dirty="0"/>
              <a:t>prediction = </a:t>
            </a:r>
            <a:r>
              <a:rPr lang="en-NZ" sz="1400" dirty="0" err="1"/>
              <a:t>regr.predict</a:t>
            </a:r>
            <a:r>
              <a:rPr lang="en-NZ" sz="1400" dirty="0"/>
              <a:t>(</a:t>
            </a:r>
            <a:r>
              <a:rPr lang="en-NZ" sz="1400" dirty="0" err="1"/>
              <a:t>test_x</a:t>
            </a:r>
            <a:r>
              <a:rPr lang="en-NZ" sz="1400" dirty="0"/>
              <a:t>)</a:t>
            </a:r>
          </a:p>
        </p:txBody>
      </p:sp>
    </p:spTree>
    <p:extLst>
      <p:ext uri="{BB962C8B-B14F-4D97-AF65-F5344CB8AC3E}">
        <p14:creationId xmlns:p14="http://schemas.microsoft.com/office/powerpoint/2010/main" val="3586228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Polynomial Regression – NoSimpler">
            <a:extLst>
              <a:ext uri="{FF2B5EF4-FFF2-40B4-BE49-F238E27FC236}">
                <a16:creationId xmlns:a16="http://schemas.microsoft.com/office/drawing/2014/main" id="{0A21B6C6-2415-4977-AB0C-BD4DEED16E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4402" y="2267502"/>
            <a:ext cx="4772025" cy="33432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p:txBody>
          <a:bodyPr/>
          <a:lstStyle/>
          <a:p>
            <a:r>
              <a:rPr lang="en-NZ" sz="3200" dirty="0"/>
              <a:t>Predictive Models </a:t>
            </a:r>
            <a:br>
              <a:rPr lang="en-NZ" sz="4800" dirty="0"/>
            </a:br>
            <a:r>
              <a:rPr lang="en-NZ" dirty="0"/>
              <a:t>Polynomial Regression</a:t>
            </a:r>
          </a:p>
        </p:txBody>
      </p:sp>
      <p:sp>
        <p:nvSpPr>
          <p:cNvPr id="5" name="Footer Placeholder 4">
            <a:extLst>
              <a:ext uri="{FF2B5EF4-FFF2-40B4-BE49-F238E27FC236}">
                <a16:creationId xmlns:a16="http://schemas.microsoft.com/office/drawing/2014/main" id="{74D38D14-9CC3-4ED1-A291-87B02F4AD528}"/>
              </a:ext>
            </a:extLst>
          </p:cNvPr>
          <p:cNvSpPr>
            <a:spLocks noGrp="1"/>
          </p:cNvSpPr>
          <p:nvPr>
            <p:ph type="ftr" sz="quarter" idx="11"/>
          </p:nvPr>
        </p:nvSpPr>
        <p:spPr/>
        <p:txBody>
          <a:bodyPr/>
          <a:lstStyle/>
          <a:p>
            <a:r>
              <a:rPr lang="en-GB"/>
              <a:t>Machine Learning, Week 1 - B</a:t>
            </a:r>
            <a:endParaRPr lang="en-NZ"/>
          </a:p>
        </p:txBody>
      </p:sp>
      <p:sp>
        <p:nvSpPr>
          <p:cNvPr id="7" name="Slide Number Placeholder 6">
            <a:extLst>
              <a:ext uri="{FF2B5EF4-FFF2-40B4-BE49-F238E27FC236}">
                <a16:creationId xmlns:a16="http://schemas.microsoft.com/office/drawing/2014/main" id="{E8946BD0-41DE-47E0-A598-BF94FB8AC7DD}"/>
              </a:ext>
            </a:extLst>
          </p:cNvPr>
          <p:cNvSpPr>
            <a:spLocks noGrp="1"/>
          </p:cNvSpPr>
          <p:nvPr>
            <p:ph type="sldNum" sz="quarter" idx="12"/>
          </p:nvPr>
        </p:nvSpPr>
        <p:spPr/>
        <p:txBody>
          <a:bodyPr/>
          <a:lstStyle/>
          <a:p>
            <a:fld id="{85B72991-F611-417C-9F25-3D67AC695963}" type="slidenum">
              <a:rPr lang="en-NZ" smtClean="0"/>
              <a:t>23</a:t>
            </a:fld>
            <a:endParaRPr lang="en-NZ"/>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2BBE28E-1FCC-4AEB-9084-E9E35FF34CDE}"/>
                  </a:ext>
                </a:extLst>
              </p:cNvPr>
              <p:cNvSpPr txBox="1"/>
              <p:nvPr/>
            </p:nvSpPr>
            <p:spPr>
              <a:xfrm>
                <a:off x="603972" y="2086414"/>
                <a:ext cx="6164425" cy="3524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dirty="0"/>
                  <a:t>Uses polynomial trend to represent the data. </a:t>
                </a:r>
              </a:p>
              <a:p>
                <a:pPr marL="285750" indent="-285750">
                  <a:lnSpc>
                    <a:spcPct val="150000"/>
                  </a:lnSpc>
                  <a:buFont typeface="Arial" panose="020B0604020202020204" pitchFamily="34" charset="0"/>
                  <a:buChar char="•"/>
                </a:pPr>
                <a:endParaRPr lang="en-GB" dirty="0"/>
              </a:p>
              <a:p>
                <a:pPr marL="285750" indent="-285750">
                  <a:lnSpc>
                    <a:spcPct val="150000"/>
                  </a:lnSpc>
                  <a:buFont typeface="Arial" panose="020B0604020202020204" pitchFamily="34" charset="0"/>
                  <a:buChar char="•"/>
                </a:pPr>
                <a:r>
                  <a:rPr lang="en-NZ" dirty="0"/>
                  <a:t>Polynomial</a:t>
                </a:r>
                <a:r>
                  <a:rPr lang="en-GB" dirty="0"/>
                  <a:t> regression is represented by:</a:t>
                </a:r>
              </a:p>
              <a:p>
                <a:pPr marL="742950" lvl="1" indent="-285750">
                  <a:lnSpc>
                    <a:spcPct val="150000"/>
                  </a:lnSpc>
                  <a:buFont typeface="Arial" panose="020B0604020202020204" pitchFamily="34" charset="0"/>
                  <a:buChar char="•"/>
                </a:pPr>
                <a14:m>
                  <m:oMath xmlns:m="http://schemas.openxmlformats.org/officeDocument/2006/math">
                    <m:r>
                      <a:rPr lang="en-NZ" sz="2400" b="1" i="1" smtClean="0">
                        <a:latin typeface="Cambria Math" panose="02040503050406030204" pitchFamily="18" charset="0"/>
                      </a:rPr>
                      <m:t>𝒀</m:t>
                    </m:r>
                    <m:r>
                      <a:rPr lang="pt-BR" sz="2400" b="1" i="1" smtClean="0">
                        <a:latin typeface="Cambria Math" panose="02040503050406030204" pitchFamily="18" charset="0"/>
                      </a:rPr>
                      <m:t>=</m:t>
                    </m:r>
                    <m:r>
                      <a:rPr lang="en-NZ" sz="2400" b="1" i="1" smtClean="0">
                        <a:latin typeface="Cambria Math" panose="02040503050406030204" pitchFamily="18" charset="0"/>
                      </a:rPr>
                      <m:t> </m:t>
                    </m:r>
                    <m:sSub>
                      <m:sSubPr>
                        <m:ctrlPr>
                          <a:rPr lang="en-NZ" sz="2400" b="1" i="1" smtClean="0">
                            <a:latin typeface="Cambria Math" panose="02040503050406030204" pitchFamily="18" charset="0"/>
                          </a:rPr>
                        </m:ctrlPr>
                      </m:sSubPr>
                      <m:e>
                        <m:r>
                          <a:rPr lang="en-NZ" sz="2400" b="1" i="1" smtClean="0">
                            <a:latin typeface="Cambria Math" panose="02040503050406030204" pitchFamily="18" charset="0"/>
                            <a:ea typeface="Cambria Math" panose="02040503050406030204" pitchFamily="18" charset="0"/>
                          </a:rPr>
                          <m:t>𝜽</m:t>
                        </m:r>
                      </m:e>
                      <m:sub>
                        <m:r>
                          <a:rPr lang="en-NZ" sz="2400" b="1" i="1" smtClean="0">
                            <a:latin typeface="Cambria Math" panose="02040503050406030204" pitchFamily="18" charset="0"/>
                          </a:rPr>
                          <m:t>𝟎</m:t>
                        </m:r>
                        <m:r>
                          <a:rPr lang="en-NZ" sz="2400" b="1" i="1" smtClean="0">
                            <a:latin typeface="Cambria Math" panose="02040503050406030204" pitchFamily="18" charset="0"/>
                          </a:rPr>
                          <m:t> </m:t>
                        </m:r>
                      </m:sub>
                    </m:sSub>
                    <m:r>
                      <a:rPr lang="en-NZ" sz="2400" b="1" i="1" smtClean="0">
                        <a:latin typeface="Cambria Math" panose="02040503050406030204" pitchFamily="18" charset="0"/>
                      </a:rPr>
                      <m:t>+ </m:t>
                    </m:r>
                    <m:sSub>
                      <m:sSubPr>
                        <m:ctrlPr>
                          <a:rPr lang="en-NZ" sz="2400" b="1" i="1" smtClean="0">
                            <a:latin typeface="Cambria Math" panose="02040503050406030204" pitchFamily="18" charset="0"/>
                          </a:rPr>
                        </m:ctrlPr>
                      </m:sSubPr>
                      <m:e>
                        <m:r>
                          <a:rPr lang="en-NZ" sz="2400" b="1" i="1" smtClean="0">
                            <a:latin typeface="Cambria Math" panose="02040503050406030204" pitchFamily="18" charset="0"/>
                            <a:ea typeface="Cambria Math" panose="02040503050406030204" pitchFamily="18" charset="0"/>
                          </a:rPr>
                          <m:t>𝜽</m:t>
                        </m:r>
                      </m:e>
                      <m:sub>
                        <m:r>
                          <a:rPr lang="en-NZ" sz="2400" b="1" i="1" smtClean="0">
                            <a:latin typeface="Cambria Math" panose="02040503050406030204" pitchFamily="18" charset="0"/>
                          </a:rPr>
                          <m:t>𝟏</m:t>
                        </m:r>
                        <m:r>
                          <a:rPr lang="en-NZ" sz="2400" b="1" i="1" smtClean="0">
                            <a:latin typeface="Cambria Math" panose="02040503050406030204" pitchFamily="18" charset="0"/>
                          </a:rPr>
                          <m:t> </m:t>
                        </m:r>
                      </m:sub>
                    </m:sSub>
                    <m:r>
                      <a:rPr lang="en-NZ" sz="2400" b="1" i="1" smtClean="0">
                        <a:latin typeface="Cambria Math" panose="02040503050406030204" pitchFamily="18" charset="0"/>
                      </a:rPr>
                      <m:t>𝑿</m:t>
                    </m:r>
                    <m:r>
                      <a:rPr lang="en-NZ" sz="2400" b="1" i="1">
                        <a:latin typeface="Cambria Math" panose="02040503050406030204" pitchFamily="18" charset="0"/>
                      </a:rPr>
                      <m:t>+ </m:t>
                    </m:r>
                    <m:sSub>
                      <m:sSubPr>
                        <m:ctrlPr>
                          <a:rPr lang="en-NZ" sz="2400" b="1" i="1">
                            <a:latin typeface="Cambria Math" panose="02040503050406030204" pitchFamily="18" charset="0"/>
                          </a:rPr>
                        </m:ctrlPr>
                      </m:sSubPr>
                      <m:e>
                        <m:r>
                          <a:rPr lang="en-NZ" sz="2400" b="1" i="1">
                            <a:latin typeface="Cambria Math" panose="02040503050406030204" pitchFamily="18" charset="0"/>
                            <a:ea typeface="Cambria Math" panose="02040503050406030204" pitchFamily="18" charset="0"/>
                          </a:rPr>
                          <m:t>𝜽</m:t>
                        </m:r>
                      </m:e>
                      <m:sub>
                        <m:r>
                          <a:rPr lang="en-NZ" sz="2400" b="1" i="1" smtClean="0">
                            <a:latin typeface="Cambria Math" panose="02040503050406030204" pitchFamily="18" charset="0"/>
                          </a:rPr>
                          <m:t>𝟐</m:t>
                        </m:r>
                        <m:r>
                          <a:rPr lang="en-NZ" sz="2400" b="1" i="1">
                            <a:latin typeface="Cambria Math" panose="02040503050406030204" pitchFamily="18" charset="0"/>
                          </a:rPr>
                          <m:t> </m:t>
                        </m:r>
                      </m:sub>
                    </m:sSub>
                    <m:sSup>
                      <m:sSupPr>
                        <m:ctrlPr>
                          <a:rPr lang="en-NZ" sz="2400" b="1" i="1">
                            <a:latin typeface="Cambria Math" panose="02040503050406030204" pitchFamily="18" charset="0"/>
                          </a:rPr>
                        </m:ctrlPr>
                      </m:sSupPr>
                      <m:e>
                        <m:r>
                          <a:rPr lang="en-NZ" sz="2400" b="1" i="1">
                            <a:latin typeface="Cambria Math" panose="02040503050406030204" pitchFamily="18" charset="0"/>
                          </a:rPr>
                          <m:t>𝑿</m:t>
                        </m:r>
                      </m:e>
                      <m:sup>
                        <m:r>
                          <a:rPr lang="en-NZ" sz="2400" b="1" i="1" smtClean="0">
                            <a:latin typeface="Cambria Math" panose="02040503050406030204" pitchFamily="18" charset="0"/>
                          </a:rPr>
                          <m:t>𝟐</m:t>
                        </m:r>
                      </m:sup>
                    </m:sSup>
                    <m:r>
                      <a:rPr lang="en-NZ" sz="2400" b="1" i="1">
                        <a:latin typeface="Cambria Math" panose="02040503050406030204" pitchFamily="18" charset="0"/>
                      </a:rPr>
                      <m:t>+ </m:t>
                    </m:r>
                    <m:r>
                      <a:rPr lang="en-NZ" sz="2400" b="1" i="1" smtClean="0">
                        <a:latin typeface="Cambria Math" panose="02040503050406030204" pitchFamily="18" charset="0"/>
                      </a:rPr>
                      <m:t>…+</m:t>
                    </m:r>
                    <m:sSub>
                      <m:sSubPr>
                        <m:ctrlPr>
                          <a:rPr lang="en-NZ" sz="2400" b="1" i="1">
                            <a:latin typeface="Cambria Math" panose="02040503050406030204" pitchFamily="18" charset="0"/>
                          </a:rPr>
                        </m:ctrlPr>
                      </m:sSubPr>
                      <m:e>
                        <m:r>
                          <a:rPr lang="en-NZ" sz="2400" b="1" i="1">
                            <a:latin typeface="Cambria Math" panose="02040503050406030204" pitchFamily="18" charset="0"/>
                            <a:ea typeface="Cambria Math" panose="02040503050406030204" pitchFamily="18" charset="0"/>
                          </a:rPr>
                          <m:t>𝜽</m:t>
                        </m:r>
                      </m:e>
                      <m:sub>
                        <m:r>
                          <a:rPr lang="en-NZ" sz="2400" b="1" i="1" smtClean="0">
                            <a:latin typeface="Cambria Math" panose="02040503050406030204" pitchFamily="18" charset="0"/>
                            <a:ea typeface="Cambria Math" panose="02040503050406030204" pitchFamily="18" charset="0"/>
                          </a:rPr>
                          <m:t>𝒏</m:t>
                        </m:r>
                        <m:r>
                          <a:rPr lang="en-NZ" sz="2400" b="1" i="1">
                            <a:latin typeface="Cambria Math" panose="02040503050406030204" pitchFamily="18" charset="0"/>
                          </a:rPr>
                          <m:t> </m:t>
                        </m:r>
                      </m:sub>
                    </m:sSub>
                    <m:sSup>
                      <m:sSupPr>
                        <m:ctrlPr>
                          <a:rPr lang="en-NZ" sz="2400" b="1" i="1">
                            <a:latin typeface="Cambria Math" panose="02040503050406030204" pitchFamily="18" charset="0"/>
                          </a:rPr>
                        </m:ctrlPr>
                      </m:sSupPr>
                      <m:e>
                        <m:r>
                          <a:rPr lang="en-NZ" sz="2400" b="1" i="1">
                            <a:latin typeface="Cambria Math" panose="02040503050406030204" pitchFamily="18" charset="0"/>
                          </a:rPr>
                          <m:t>𝑿</m:t>
                        </m:r>
                      </m:e>
                      <m:sup>
                        <m:r>
                          <a:rPr lang="en-NZ" sz="2400" b="1" i="1" smtClean="0">
                            <a:latin typeface="Cambria Math" panose="02040503050406030204" pitchFamily="18" charset="0"/>
                          </a:rPr>
                          <m:t>𝒏</m:t>
                        </m:r>
                      </m:sup>
                    </m:sSup>
                  </m:oMath>
                </a14:m>
                <a:r>
                  <a:rPr lang="en-GB" dirty="0"/>
                  <a:t> where </a:t>
                </a:r>
                <a14:m>
                  <m:oMath xmlns:m="http://schemas.openxmlformats.org/officeDocument/2006/math">
                    <m:sSub>
                      <m:sSubPr>
                        <m:ctrlPr>
                          <a:rPr lang="en-NZ" b="1" i="1">
                            <a:latin typeface="Cambria Math" panose="02040503050406030204" pitchFamily="18" charset="0"/>
                          </a:rPr>
                        </m:ctrlPr>
                      </m:sSubPr>
                      <m:e>
                        <m:r>
                          <a:rPr lang="en-NZ" b="1" i="1">
                            <a:latin typeface="Cambria Math" panose="02040503050406030204" pitchFamily="18" charset="0"/>
                            <a:ea typeface="Cambria Math" panose="02040503050406030204" pitchFamily="18" charset="0"/>
                          </a:rPr>
                          <m:t>𝜽</m:t>
                        </m:r>
                      </m:e>
                      <m:sub>
                        <m:r>
                          <a:rPr lang="en-NZ" b="1" i="1">
                            <a:latin typeface="Cambria Math" panose="02040503050406030204" pitchFamily="18" charset="0"/>
                          </a:rPr>
                          <m:t>𝟎</m:t>
                        </m:r>
                        <m:r>
                          <a:rPr lang="en-NZ" b="1" i="1">
                            <a:latin typeface="Cambria Math" panose="02040503050406030204" pitchFamily="18" charset="0"/>
                          </a:rPr>
                          <m:t> </m:t>
                        </m:r>
                      </m:sub>
                    </m:sSub>
                  </m:oMath>
                </a14:m>
                <a:r>
                  <a:rPr lang="en-GB" dirty="0"/>
                  <a:t> is the constant (</a:t>
                </a:r>
                <a:r>
                  <a:rPr lang="en-NZ" dirty="0"/>
                  <a:t>intercept)</a:t>
                </a:r>
                <a:r>
                  <a:rPr lang="en-GB" dirty="0"/>
                  <a:t>, </a:t>
                </a:r>
                <a14:m>
                  <m:oMath xmlns:m="http://schemas.openxmlformats.org/officeDocument/2006/math">
                    <m:sSub>
                      <m:sSubPr>
                        <m:ctrlPr>
                          <a:rPr lang="en-NZ" b="1" i="1">
                            <a:latin typeface="Cambria Math" panose="02040503050406030204" pitchFamily="18" charset="0"/>
                          </a:rPr>
                        </m:ctrlPr>
                      </m:sSubPr>
                      <m:e>
                        <m:r>
                          <a:rPr lang="en-NZ" b="1" i="1">
                            <a:latin typeface="Cambria Math" panose="02040503050406030204" pitchFamily="18" charset="0"/>
                            <a:ea typeface="Cambria Math" panose="02040503050406030204" pitchFamily="18" charset="0"/>
                          </a:rPr>
                          <m:t>𝜽</m:t>
                        </m:r>
                      </m:e>
                      <m:sub>
                        <m:r>
                          <a:rPr lang="en-NZ" b="1" i="1">
                            <a:latin typeface="Cambria Math" panose="02040503050406030204" pitchFamily="18" charset="0"/>
                          </a:rPr>
                          <m:t>𝟏</m:t>
                        </m:r>
                        <m:r>
                          <a:rPr lang="en-NZ" b="1" i="1" smtClean="0">
                            <a:latin typeface="Cambria Math" panose="02040503050406030204" pitchFamily="18" charset="0"/>
                          </a:rPr>
                          <m:t> </m:t>
                        </m:r>
                        <m:r>
                          <a:rPr lang="en-NZ" b="1" i="1" smtClean="0">
                            <a:latin typeface="Cambria Math" panose="02040503050406030204" pitchFamily="18" charset="0"/>
                          </a:rPr>
                          <m:t>𝒕𝒐</m:t>
                        </m:r>
                        <m:r>
                          <a:rPr lang="en-NZ" b="1" i="1" smtClean="0">
                            <a:latin typeface="Cambria Math" panose="02040503050406030204" pitchFamily="18" charset="0"/>
                          </a:rPr>
                          <m:t> </m:t>
                        </m:r>
                        <m:r>
                          <a:rPr lang="en-NZ" b="1" i="1" smtClean="0">
                            <a:latin typeface="Cambria Math" panose="02040503050406030204" pitchFamily="18" charset="0"/>
                          </a:rPr>
                          <m:t>𝒏</m:t>
                        </m:r>
                        <m:r>
                          <a:rPr lang="en-NZ" b="1" i="1">
                            <a:latin typeface="Cambria Math" panose="02040503050406030204" pitchFamily="18" charset="0"/>
                          </a:rPr>
                          <m:t> </m:t>
                        </m:r>
                      </m:sub>
                    </m:sSub>
                  </m:oMath>
                </a14:m>
                <a:r>
                  <a:rPr lang="en-GB" dirty="0"/>
                  <a:t>are the coefficient of the input feature, </a:t>
                </a:r>
                <a14:m>
                  <m:oMath xmlns:m="http://schemas.openxmlformats.org/officeDocument/2006/math">
                    <m:r>
                      <a:rPr lang="en-NZ" b="1" i="1">
                        <a:latin typeface="Cambria Math" panose="02040503050406030204" pitchFamily="18" charset="0"/>
                      </a:rPr>
                      <m:t>𝑿</m:t>
                    </m:r>
                    <m:r>
                      <a:rPr lang="en-NZ" b="1" i="1">
                        <a:latin typeface="Cambria Math" panose="02040503050406030204" pitchFamily="18" charset="0"/>
                      </a:rPr>
                      <m:t> </m:t>
                    </m:r>
                  </m:oMath>
                </a14:m>
                <a:r>
                  <a:rPr lang="en-GB" dirty="0"/>
                  <a:t>is the input feature and </a:t>
                </a:r>
                <a14:m>
                  <m:oMath xmlns:m="http://schemas.openxmlformats.org/officeDocument/2006/math">
                    <m:r>
                      <a:rPr lang="en-NZ" b="1" i="1">
                        <a:latin typeface="Cambria Math" panose="02040503050406030204" pitchFamily="18" charset="0"/>
                      </a:rPr>
                      <m:t>𝒀</m:t>
                    </m:r>
                  </m:oMath>
                </a14:m>
                <a:r>
                  <a:rPr lang="en-GB" dirty="0"/>
                  <a:t> is the output.</a:t>
                </a:r>
              </a:p>
              <a:p>
                <a:pPr marL="285750" indent="-285750">
                  <a:lnSpc>
                    <a:spcPct val="150000"/>
                  </a:lnSpc>
                  <a:buFont typeface="Arial" panose="020B0604020202020204" pitchFamily="34" charset="0"/>
                  <a:buChar char="•"/>
                </a:pPr>
                <a:endParaRPr lang="en-GB" dirty="0"/>
              </a:p>
            </p:txBody>
          </p:sp>
        </mc:Choice>
        <mc:Fallback xmlns="">
          <p:sp>
            <p:nvSpPr>
              <p:cNvPr id="16" name="TextBox 15">
                <a:extLst>
                  <a:ext uri="{FF2B5EF4-FFF2-40B4-BE49-F238E27FC236}">
                    <a16:creationId xmlns:a16="http://schemas.microsoft.com/office/drawing/2014/main" id="{A2BBE28E-1FCC-4AEB-9084-E9E35FF34CDE}"/>
                  </a:ext>
                </a:extLst>
              </p:cNvPr>
              <p:cNvSpPr txBox="1">
                <a:spLocks noRot="1" noChangeAspect="1" noMove="1" noResize="1" noEditPoints="1" noAdjustHandles="1" noChangeArrowheads="1" noChangeShapeType="1" noTextEdit="1"/>
              </p:cNvSpPr>
              <p:nvPr/>
            </p:nvSpPr>
            <p:spPr>
              <a:xfrm>
                <a:off x="603972" y="2086414"/>
                <a:ext cx="6164425" cy="3524363"/>
              </a:xfrm>
              <a:prstGeom prst="rect">
                <a:avLst/>
              </a:prstGeom>
              <a:blipFill>
                <a:blip r:embed="rId4"/>
                <a:stretch>
                  <a:fillRect l="-593"/>
                </a:stretch>
              </a:blipFill>
            </p:spPr>
            <p:txBody>
              <a:bodyPr/>
              <a:lstStyle/>
              <a:p>
                <a:r>
                  <a:rPr lang="en-NZ">
                    <a:noFill/>
                  </a:rPr>
                  <a:t> </a:t>
                </a:r>
              </a:p>
            </p:txBody>
          </p:sp>
        </mc:Fallback>
      </mc:AlternateContent>
    </p:spTree>
    <p:extLst>
      <p:ext uri="{BB962C8B-B14F-4D97-AF65-F5344CB8AC3E}">
        <p14:creationId xmlns:p14="http://schemas.microsoft.com/office/powerpoint/2010/main" val="1378863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p:txBody>
          <a:bodyPr/>
          <a:lstStyle/>
          <a:p>
            <a:r>
              <a:rPr lang="en-NZ" sz="3200" dirty="0"/>
              <a:t>Predictive Models </a:t>
            </a:r>
            <a:br>
              <a:rPr lang="en-NZ" sz="4800" dirty="0"/>
            </a:br>
            <a:r>
              <a:rPr lang="en-NZ" dirty="0"/>
              <a:t>Polynomial Regression</a:t>
            </a:r>
          </a:p>
        </p:txBody>
      </p:sp>
      <p:sp>
        <p:nvSpPr>
          <p:cNvPr id="5" name="Footer Placeholder 4">
            <a:extLst>
              <a:ext uri="{FF2B5EF4-FFF2-40B4-BE49-F238E27FC236}">
                <a16:creationId xmlns:a16="http://schemas.microsoft.com/office/drawing/2014/main" id="{74D38D14-9CC3-4ED1-A291-87B02F4AD528}"/>
              </a:ext>
            </a:extLst>
          </p:cNvPr>
          <p:cNvSpPr>
            <a:spLocks noGrp="1"/>
          </p:cNvSpPr>
          <p:nvPr>
            <p:ph type="ftr" sz="quarter" idx="11"/>
          </p:nvPr>
        </p:nvSpPr>
        <p:spPr/>
        <p:txBody>
          <a:bodyPr/>
          <a:lstStyle/>
          <a:p>
            <a:r>
              <a:rPr lang="en-GB"/>
              <a:t>Machine Learning, Week 1 - B</a:t>
            </a:r>
            <a:endParaRPr lang="en-NZ"/>
          </a:p>
        </p:txBody>
      </p:sp>
      <p:sp>
        <p:nvSpPr>
          <p:cNvPr id="7" name="Slide Number Placeholder 6">
            <a:extLst>
              <a:ext uri="{FF2B5EF4-FFF2-40B4-BE49-F238E27FC236}">
                <a16:creationId xmlns:a16="http://schemas.microsoft.com/office/drawing/2014/main" id="{E8946BD0-41DE-47E0-A598-BF94FB8AC7DD}"/>
              </a:ext>
            </a:extLst>
          </p:cNvPr>
          <p:cNvSpPr>
            <a:spLocks noGrp="1"/>
          </p:cNvSpPr>
          <p:nvPr>
            <p:ph type="sldNum" sz="quarter" idx="12"/>
          </p:nvPr>
        </p:nvSpPr>
        <p:spPr/>
        <p:txBody>
          <a:bodyPr/>
          <a:lstStyle/>
          <a:p>
            <a:fld id="{85B72991-F611-417C-9F25-3D67AC695963}" type="slidenum">
              <a:rPr lang="en-NZ" smtClean="0"/>
              <a:t>24</a:t>
            </a:fld>
            <a:endParaRPr lang="en-NZ"/>
          </a:p>
        </p:txBody>
      </p:sp>
      <p:sp>
        <p:nvSpPr>
          <p:cNvPr id="16" name="TextBox 15">
            <a:extLst>
              <a:ext uri="{FF2B5EF4-FFF2-40B4-BE49-F238E27FC236}">
                <a16:creationId xmlns:a16="http://schemas.microsoft.com/office/drawing/2014/main" id="{A2BBE28E-1FCC-4AEB-9084-E9E35FF34CDE}"/>
              </a:ext>
            </a:extLst>
          </p:cNvPr>
          <p:cNvSpPr txBox="1"/>
          <p:nvPr/>
        </p:nvSpPr>
        <p:spPr>
          <a:xfrm>
            <a:off x="979517" y="2066556"/>
            <a:ext cx="9590611" cy="295786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NZ" dirty="0"/>
              <a:t>Let’s do a Lab exercise to implement a polynomial regression model in python.</a:t>
            </a:r>
          </a:p>
          <a:p>
            <a:pPr marL="285750" indent="-285750">
              <a:lnSpc>
                <a:spcPct val="150000"/>
              </a:lnSpc>
              <a:buFont typeface="Arial" panose="020B0604020202020204" pitchFamily="34" charset="0"/>
              <a:buChar char="•"/>
            </a:pPr>
            <a:r>
              <a:rPr lang="en-NZ" dirty="0"/>
              <a:t>We will generate some random datapoints and the train the polynomial model with them.</a:t>
            </a:r>
          </a:p>
          <a:p>
            <a:pPr marL="285750" indent="-285750">
              <a:lnSpc>
                <a:spcPct val="150000"/>
              </a:lnSpc>
              <a:buFont typeface="Arial" panose="020B0604020202020204" pitchFamily="34" charset="0"/>
              <a:buChar char="•"/>
            </a:pPr>
            <a:r>
              <a:rPr lang="en-NZ" dirty="0"/>
              <a:t>Random datapoints generator:</a:t>
            </a:r>
          </a:p>
          <a:p>
            <a:pPr marL="285750" indent="-285750">
              <a:lnSpc>
                <a:spcPct val="150000"/>
              </a:lnSpc>
              <a:buFont typeface="Arial" panose="020B0604020202020204" pitchFamily="34" charset="0"/>
              <a:buChar char="•"/>
            </a:pPr>
            <a:endParaRPr lang="en-GB" dirty="0"/>
          </a:p>
          <a:p>
            <a:pPr marL="285750" indent="-285750">
              <a:lnSpc>
                <a:spcPct val="150000"/>
              </a:lnSpc>
              <a:buFont typeface="Arial" panose="020B0604020202020204" pitchFamily="34" charset="0"/>
              <a:buChar char="•"/>
            </a:pPr>
            <a:endParaRPr lang="en-GB" dirty="0"/>
          </a:p>
          <a:p>
            <a:pPr marL="285750" indent="-285750">
              <a:lnSpc>
                <a:spcPct val="150000"/>
              </a:lnSpc>
              <a:buFont typeface="Arial" panose="020B0604020202020204" pitchFamily="34" charset="0"/>
              <a:buChar char="•"/>
            </a:pPr>
            <a:endParaRPr lang="en-GB" dirty="0"/>
          </a:p>
          <a:p>
            <a:pPr marL="285750" indent="-285750">
              <a:lnSpc>
                <a:spcPct val="150000"/>
              </a:lnSpc>
              <a:buFont typeface="Arial" panose="020B0604020202020204" pitchFamily="34" charset="0"/>
              <a:buChar char="•"/>
            </a:pPr>
            <a:endParaRPr lang="en-GB" dirty="0"/>
          </a:p>
        </p:txBody>
      </p:sp>
      <p:pic>
        <p:nvPicPr>
          <p:cNvPr id="4" name="Picture 3" descr="A picture containing web&#10;&#10;Description automatically generated">
            <a:extLst>
              <a:ext uri="{FF2B5EF4-FFF2-40B4-BE49-F238E27FC236}">
                <a16:creationId xmlns:a16="http://schemas.microsoft.com/office/drawing/2014/main" id="{F6142E45-AF5B-4B20-A35C-997EBFAAE0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1872" y="3172728"/>
            <a:ext cx="4599969" cy="3066646"/>
          </a:xfrm>
          <a:prstGeom prst="rect">
            <a:avLst/>
          </a:prstGeom>
        </p:spPr>
      </p:pic>
      <p:sp>
        <p:nvSpPr>
          <p:cNvPr id="10" name="TextBox 9">
            <a:extLst>
              <a:ext uri="{FF2B5EF4-FFF2-40B4-BE49-F238E27FC236}">
                <a16:creationId xmlns:a16="http://schemas.microsoft.com/office/drawing/2014/main" id="{50B8E051-5EE4-4859-B5AB-91ECFF5ACC9F}"/>
              </a:ext>
            </a:extLst>
          </p:cNvPr>
          <p:cNvSpPr txBox="1"/>
          <p:nvPr/>
        </p:nvSpPr>
        <p:spPr>
          <a:xfrm>
            <a:off x="6442745" y="3105620"/>
            <a:ext cx="5355582" cy="2462213"/>
          </a:xfrm>
          <a:prstGeom prst="rect">
            <a:avLst/>
          </a:prstGeom>
          <a:noFill/>
        </p:spPr>
        <p:txBody>
          <a:bodyPr wrap="square">
            <a:spAutoFit/>
          </a:bodyPr>
          <a:lstStyle/>
          <a:p>
            <a:r>
              <a:rPr lang="en-NZ" sz="1400" dirty="0"/>
              <a:t>import pandas as pd</a:t>
            </a:r>
          </a:p>
          <a:p>
            <a:r>
              <a:rPr lang="en-NZ" sz="1400" dirty="0"/>
              <a:t>import </a:t>
            </a:r>
            <a:r>
              <a:rPr lang="en-NZ" sz="1400" dirty="0" err="1"/>
              <a:t>numpy</a:t>
            </a:r>
            <a:r>
              <a:rPr lang="en-NZ" sz="1400" dirty="0"/>
              <a:t> as np</a:t>
            </a:r>
          </a:p>
          <a:p>
            <a:r>
              <a:rPr lang="en-NZ" sz="1400" dirty="0"/>
              <a:t>import </a:t>
            </a:r>
            <a:r>
              <a:rPr lang="en-NZ" sz="1400" dirty="0" err="1"/>
              <a:t>matplotlib.pyplot</a:t>
            </a:r>
            <a:r>
              <a:rPr lang="en-NZ" sz="1400" dirty="0"/>
              <a:t> as </a:t>
            </a:r>
            <a:r>
              <a:rPr lang="en-NZ" sz="1400" dirty="0" err="1"/>
              <a:t>plt</a:t>
            </a:r>
            <a:endParaRPr lang="en-NZ" sz="1400" dirty="0"/>
          </a:p>
          <a:p>
            <a:r>
              <a:rPr lang="en-NZ" sz="1400" dirty="0"/>
              <a:t>from </a:t>
            </a:r>
            <a:r>
              <a:rPr lang="en-NZ" sz="1400" dirty="0" err="1"/>
              <a:t>sklearn</a:t>
            </a:r>
            <a:r>
              <a:rPr lang="en-NZ" sz="1400" dirty="0"/>
              <a:t> import </a:t>
            </a:r>
            <a:r>
              <a:rPr lang="en-NZ" sz="1400" dirty="0" err="1"/>
              <a:t>linear_model</a:t>
            </a:r>
            <a:endParaRPr lang="en-NZ" sz="1400" dirty="0"/>
          </a:p>
          <a:p>
            <a:r>
              <a:rPr lang="en-NZ" sz="1400" dirty="0"/>
              <a:t>from </a:t>
            </a:r>
            <a:r>
              <a:rPr lang="en-NZ" sz="1400" dirty="0" err="1"/>
              <a:t>sklearn</a:t>
            </a:r>
            <a:r>
              <a:rPr lang="en-NZ" sz="1400" dirty="0"/>
              <a:t> import </a:t>
            </a:r>
            <a:r>
              <a:rPr lang="en-NZ" sz="1400" dirty="0" err="1"/>
              <a:t>preprocessing</a:t>
            </a:r>
            <a:endParaRPr lang="en-NZ" sz="1400" dirty="0"/>
          </a:p>
          <a:p>
            <a:r>
              <a:rPr lang="en-NZ" sz="1400" dirty="0"/>
              <a:t>from </a:t>
            </a:r>
            <a:r>
              <a:rPr lang="en-NZ" sz="1400" dirty="0" err="1"/>
              <a:t>sklearn</a:t>
            </a:r>
            <a:r>
              <a:rPr lang="en-NZ" sz="1400" dirty="0"/>
              <a:t> import metrics</a:t>
            </a:r>
          </a:p>
          <a:p>
            <a:endParaRPr lang="en-NZ" sz="1400" dirty="0"/>
          </a:p>
          <a:p>
            <a:r>
              <a:rPr lang="en-NZ" sz="1400" dirty="0"/>
              <a:t>x = </a:t>
            </a:r>
            <a:r>
              <a:rPr lang="en-NZ" sz="1400" dirty="0" err="1"/>
              <a:t>np.arange</a:t>
            </a:r>
            <a:r>
              <a:rPr lang="en-NZ" sz="1400" dirty="0"/>
              <a:t>(-8,8,0.1)</a:t>
            </a:r>
          </a:p>
          <a:p>
            <a:r>
              <a:rPr lang="en-NZ" sz="1400" dirty="0"/>
              <a:t>rand = 10 * </a:t>
            </a:r>
            <a:r>
              <a:rPr lang="en-NZ" sz="1400" dirty="0" err="1"/>
              <a:t>np.random.normal</a:t>
            </a:r>
            <a:r>
              <a:rPr lang="en-NZ" sz="1400" dirty="0"/>
              <a:t>(size = </a:t>
            </a:r>
            <a:r>
              <a:rPr lang="en-NZ" sz="1400" dirty="0" err="1"/>
              <a:t>len</a:t>
            </a:r>
            <a:r>
              <a:rPr lang="en-NZ" sz="1400" dirty="0"/>
              <a:t>(x))</a:t>
            </a:r>
          </a:p>
          <a:p>
            <a:r>
              <a:rPr lang="en-NZ" sz="1400" dirty="0"/>
              <a:t>y = 1*(x**2) + 1*x + 5+rand</a:t>
            </a:r>
          </a:p>
          <a:p>
            <a:r>
              <a:rPr lang="en-NZ" sz="1400" dirty="0" err="1"/>
              <a:t>plt.scatter</a:t>
            </a:r>
            <a:r>
              <a:rPr lang="en-NZ" sz="1400" dirty="0"/>
              <a:t>(</a:t>
            </a:r>
            <a:r>
              <a:rPr lang="en-NZ" sz="1400" dirty="0" err="1"/>
              <a:t>x,y</a:t>
            </a:r>
            <a:r>
              <a:rPr lang="en-NZ" sz="1400" dirty="0"/>
              <a:t>)</a:t>
            </a:r>
          </a:p>
        </p:txBody>
      </p:sp>
    </p:spTree>
    <p:extLst>
      <p:ext uri="{BB962C8B-B14F-4D97-AF65-F5344CB8AC3E}">
        <p14:creationId xmlns:p14="http://schemas.microsoft.com/office/powerpoint/2010/main" val="37111668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p:txBody>
          <a:bodyPr/>
          <a:lstStyle/>
          <a:p>
            <a:r>
              <a:rPr lang="en-NZ" sz="3200" dirty="0"/>
              <a:t>Predictive Models </a:t>
            </a:r>
            <a:br>
              <a:rPr lang="en-NZ" sz="4800" dirty="0"/>
            </a:br>
            <a:r>
              <a:rPr lang="en-NZ" dirty="0"/>
              <a:t>Polynomial Regression</a:t>
            </a:r>
          </a:p>
        </p:txBody>
      </p:sp>
      <p:sp>
        <p:nvSpPr>
          <p:cNvPr id="5" name="Footer Placeholder 4">
            <a:extLst>
              <a:ext uri="{FF2B5EF4-FFF2-40B4-BE49-F238E27FC236}">
                <a16:creationId xmlns:a16="http://schemas.microsoft.com/office/drawing/2014/main" id="{74D38D14-9CC3-4ED1-A291-87B02F4AD528}"/>
              </a:ext>
            </a:extLst>
          </p:cNvPr>
          <p:cNvSpPr>
            <a:spLocks noGrp="1"/>
          </p:cNvSpPr>
          <p:nvPr>
            <p:ph type="ftr" sz="quarter" idx="11"/>
          </p:nvPr>
        </p:nvSpPr>
        <p:spPr/>
        <p:txBody>
          <a:bodyPr/>
          <a:lstStyle/>
          <a:p>
            <a:r>
              <a:rPr lang="en-GB"/>
              <a:t>Machine Learning, Week 1 - B</a:t>
            </a:r>
            <a:endParaRPr lang="en-NZ"/>
          </a:p>
        </p:txBody>
      </p:sp>
      <p:sp>
        <p:nvSpPr>
          <p:cNvPr id="7" name="Slide Number Placeholder 6">
            <a:extLst>
              <a:ext uri="{FF2B5EF4-FFF2-40B4-BE49-F238E27FC236}">
                <a16:creationId xmlns:a16="http://schemas.microsoft.com/office/drawing/2014/main" id="{E8946BD0-41DE-47E0-A598-BF94FB8AC7DD}"/>
              </a:ext>
            </a:extLst>
          </p:cNvPr>
          <p:cNvSpPr>
            <a:spLocks noGrp="1"/>
          </p:cNvSpPr>
          <p:nvPr>
            <p:ph type="sldNum" sz="quarter" idx="12"/>
          </p:nvPr>
        </p:nvSpPr>
        <p:spPr/>
        <p:txBody>
          <a:bodyPr/>
          <a:lstStyle/>
          <a:p>
            <a:fld id="{85B72991-F611-417C-9F25-3D67AC695963}" type="slidenum">
              <a:rPr lang="en-NZ" smtClean="0"/>
              <a:t>25</a:t>
            </a:fld>
            <a:endParaRPr lang="en-NZ"/>
          </a:p>
        </p:txBody>
      </p:sp>
      <p:sp>
        <p:nvSpPr>
          <p:cNvPr id="16" name="TextBox 15">
            <a:extLst>
              <a:ext uri="{FF2B5EF4-FFF2-40B4-BE49-F238E27FC236}">
                <a16:creationId xmlns:a16="http://schemas.microsoft.com/office/drawing/2014/main" id="{A2BBE28E-1FCC-4AEB-9084-E9E35FF34CDE}"/>
              </a:ext>
            </a:extLst>
          </p:cNvPr>
          <p:cNvSpPr txBox="1"/>
          <p:nvPr/>
        </p:nvSpPr>
        <p:spPr>
          <a:xfrm>
            <a:off x="920794" y="1737360"/>
            <a:ext cx="5412894" cy="586635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dirty="0"/>
              <a:t>Combine the points into a </a:t>
            </a:r>
            <a:r>
              <a:rPr lang="en-GB" dirty="0" err="1"/>
              <a:t>dataframe</a:t>
            </a:r>
            <a:r>
              <a:rPr lang="en-GB" dirty="0"/>
              <a:t>:</a:t>
            </a:r>
          </a:p>
          <a:p>
            <a:pPr>
              <a:lnSpc>
                <a:spcPct val="150000"/>
              </a:lnSpc>
            </a:pPr>
            <a:endParaRPr lang="en-GB" dirty="0"/>
          </a:p>
          <a:p>
            <a:pPr marL="285750" indent="-285750">
              <a:lnSpc>
                <a:spcPct val="150000"/>
              </a:lnSpc>
              <a:buFont typeface="Arial" panose="020B0604020202020204" pitchFamily="34" charset="0"/>
              <a:buChar char="•"/>
            </a:pPr>
            <a:r>
              <a:rPr lang="en-GB" dirty="0"/>
              <a:t>Splitting the data into training and testing sets:</a:t>
            </a:r>
          </a:p>
          <a:p>
            <a:pPr marL="285750" indent="-285750">
              <a:lnSpc>
                <a:spcPct val="150000"/>
              </a:lnSpc>
              <a:buFont typeface="Arial" panose="020B0604020202020204" pitchFamily="34" charset="0"/>
              <a:buChar char="•"/>
            </a:pPr>
            <a:endParaRPr lang="en-GB" dirty="0"/>
          </a:p>
          <a:p>
            <a:pPr marL="285750" indent="-285750">
              <a:lnSpc>
                <a:spcPct val="150000"/>
              </a:lnSpc>
              <a:buFont typeface="Arial" panose="020B0604020202020204" pitchFamily="34" charset="0"/>
              <a:buChar char="•"/>
            </a:pPr>
            <a:endParaRPr lang="en-GB" dirty="0"/>
          </a:p>
          <a:p>
            <a:pPr marL="285750" indent="-285750">
              <a:lnSpc>
                <a:spcPct val="150000"/>
              </a:lnSpc>
              <a:buFont typeface="Arial" panose="020B0604020202020204" pitchFamily="34" charset="0"/>
              <a:buChar char="•"/>
            </a:pPr>
            <a:r>
              <a:rPr lang="en-NZ" dirty="0"/>
              <a:t>Extracting the </a:t>
            </a:r>
            <a:r>
              <a:rPr lang="en-NZ" dirty="0" err="1"/>
              <a:t>train_x</a:t>
            </a:r>
            <a:r>
              <a:rPr lang="en-NZ" dirty="0"/>
              <a:t> and </a:t>
            </a:r>
            <a:r>
              <a:rPr lang="en-NZ" dirty="0" err="1"/>
              <a:t>train_y</a:t>
            </a:r>
            <a:r>
              <a:rPr lang="en-NZ" dirty="0"/>
              <a:t> from the training set</a:t>
            </a:r>
          </a:p>
          <a:p>
            <a:pPr marL="285750" indent="-285750">
              <a:lnSpc>
                <a:spcPct val="150000"/>
              </a:lnSpc>
              <a:buFont typeface="Arial" panose="020B0604020202020204" pitchFamily="34" charset="0"/>
              <a:buChar char="•"/>
            </a:pPr>
            <a:r>
              <a:rPr lang="en-NZ" dirty="0"/>
              <a:t>Extracting the </a:t>
            </a:r>
            <a:r>
              <a:rPr lang="en-NZ" dirty="0" err="1"/>
              <a:t>test_x</a:t>
            </a:r>
            <a:r>
              <a:rPr lang="en-NZ" dirty="0"/>
              <a:t> and </a:t>
            </a:r>
            <a:r>
              <a:rPr lang="en-NZ" dirty="0" err="1"/>
              <a:t>test_y</a:t>
            </a:r>
            <a:r>
              <a:rPr lang="en-NZ" dirty="0"/>
              <a:t> from the testing set</a:t>
            </a:r>
          </a:p>
          <a:p>
            <a:pPr marL="285750" indent="-285750">
              <a:lnSpc>
                <a:spcPct val="150000"/>
              </a:lnSpc>
              <a:buFont typeface="Arial" panose="020B0604020202020204" pitchFamily="34" charset="0"/>
              <a:buChar char="•"/>
            </a:pPr>
            <a:endParaRPr lang="en-GB" dirty="0"/>
          </a:p>
          <a:p>
            <a:pPr marL="285750" indent="-285750">
              <a:lnSpc>
                <a:spcPct val="150000"/>
              </a:lnSpc>
              <a:buFont typeface="Arial" panose="020B0604020202020204" pitchFamily="34" charset="0"/>
              <a:buChar char="•"/>
            </a:pPr>
            <a:endParaRPr lang="en-GB" dirty="0"/>
          </a:p>
          <a:p>
            <a:pPr marL="285750" indent="-285750">
              <a:lnSpc>
                <a:spcPct val="150000"/>
              </a:lnSpc>
              <a:buFont typeface="Arial" panose="020B0604020202020204" pitchFamily="34" charset="0"/>
              <a:buChar char="•"/>
            </a:pPr>
            <a:endParaRPr lang="en-GB" dirty="0"/>
          </a:p>
          <a:p>
            <a:pPr marL="285750" indent="-285750">
              <a:lnSpc>
                <a:spcPct val="150000"/>
              </a:lnSpc>
              <a:buFont typeface="Arial" panose="020B0604020202020204" pitchFamily="34" charset="0"/>
              <a:buChar char="•"/>
            </a:pPr>
            <a:endParaRPr lang="en-GB" dirty="0"/>
          </a:p>
          <a:p>
            <a:pPr marL="285750" indent="-285750">
              <a:lnSpc>
                <a:spcPct val="150000"/>
              </a:lnSpc>
              <a:buFont typeface="Arial" panose="020B0604020202020204" pitchFamily="34" charset="0"/>
              <a:buChar char="•"/>
            </a:pPr>
            <a:endParaRPr lang="en-GB" dirty="0"/>
          </a:p>
          <a:p>
            <a:pPr marL="285750" indent="-285750">
              <a:lnSpc>
                <a:spcPct val="150000"/>
              </a:lnSpc>
              <a:buFont typeface="Arial" panose="020B0604020202020204" pitchFamily="34" charset="0"/>
              <a:buChar char="•"/>
            </a:pPr>
            <a:endParaRPr lang="en-GB" dirty="0"/>
          </a:p>
        </p:txBody>
      </p:sp>
      <p:sp>
        <p:nvSpPr>
          <p:cNvPr id="11" name="TextBox 10">
            <a:extLst>
              <a:ext uri="{FF2B5EF4-FFF2-40B4-BE49-F238E27FC236}">
                <a16:creationId xmlns:a16="http://schemas.microsoft.com/office/drawing/2014/main" id="{7C573FA9-0CBA-448C-8E33-5CAA5D063BA4}"/>
              </a:ext>
            </a:extLst>
          </p:cNvPr>
          <p:cNvSpPr txBox="1"/>
          <p:nvPr/>
        </p:nvSpPr>
        <p:spPr>
          <a:xfrm>
            <a:off x="6400800" y="1935554"/>
            <a:ext cx="4997741" cy="523220"/>
          </a:xfrm>
          <a:prstGeom prst="rect">
            <a:avLst/>
          </a:prstGeom>
          <a:noFill/>
        </p:spPr>
        <p:txBody>
          <a:bodyPr wrap="square">
            <a:spAutoFit/>
          </a:bodyPr>
          <a:lstStyle/>
          <a:p>
            <a:r>
              <a:rPr lang="en-NZ" sz="1400" dirty="0"/>
              <a:t>d = {'</a:t>
            </a:r>
            <a:r>
              <a:rPr lang="en-NZ" sz="1400" dirty="0" err="1"/>
              <a:t>x':x,'y':y</a:t>
            </a:r>
            <a:r>
              <a:rPr lang="en-NZ" sz="1400" dirty="0"/>
              <a:t>}</a:t>
            </a:r>
          </a:p>
          <a:p>
            <a:r>
              <a:rPr lang="en-NZ" sz="1400" dirty="0"/>
              <a:t>data = </a:t>
            </a:r>
            <a:r>
              <a:rPr lang="en-NZ" sz="1400" dirty="0" err="1"/>
              <a:t>pd.DataFrame</a:t>
            </a:r>
            <a:r>
              <a:rPr lang="en-NZ" sz="1400" dirty="0"/>
              <a:t>(d)</a:t>
            </a:r>
          </a:p>
        </p:txBody>
      </p:sp>
      <p:sp>
        <p:nvSpPr>
          <p:cNvPr id="13" name="TextBox 12">
            <a:extLst>
              <a:ext uri="{FF2B5EF4-FFF2-40B4-BE49-F238E27FC236}">
                <a16:creationId xmlns:a16="http://schemas.microsoft.com/office/drawing/2014/main" id="{DA64D845-9E5C-4F60-8D1F-BE2114E0C976}"/>
              </a:ext>
            </a:extLst>
          </p:cNvPr>
          <p:cNvSpPr txBox="1"/>
          <p:nvPr/>
        </p:nvSpPr>
        <p:spPr>
          <a:xfrm>
            <a:off x="6400800" y="2541786"/>
            <a:ext cx="5065294" cy="738664"/>
          </a:xfrm>
          <a:prstGeom prst="rect">
            <a:avLst/>
          </a:prstGeom>
          <a:noFill/>
        </p:spPr>
        <p:txBody>
          <a:bodyPr wrap="square">
            <a:spAutoFit/>
          </a:bodyPr>
          <a:lstStyle/>
          <a:p>
            <a:r>
              <a:rPr lang="en-NZ" sz="1400" dirty="0" err="1"/>
              <a:t>msk</a:t>
            </a:r>
            <a:r>
              <a:rPr lang="en-NZ" sz="1400" dirty="0"/>
              <a:t> = </a:t>
            </a:r>
            <a:r>
              <a:rPr lang="en-NZ" sz="1400" dirty="0" err="1"/>
              <a:t>np.random.rand</a:t>
            </a:r>
            <a:r>
              <a:rPr lang="en-NZ" sz="1400" dirty="0"/>
              <a:t>(</a:t>
            </a:r>
            <a:r>
              <a:rPr lang="en-NZ" sz="1400" dirty="0" err="1"/>
              <a:t>len</a:t>
            </a:r>
            <a:r>
              <a:rPr lang="en-NZ" sz="1400" dirty="0"/>
              <a:t>(data)) &lt; 0.8</a:t>
            </a:r>
          </a:p>
          <a:p>
            <a:r>
              <a:rPr lang="en-NZ" sz="1400" dirty="0"/>
              <a:t>train = data[</a:t>
            </a:r>
            <a:r>
              <a:rPr lang="en-NZ" sz="1400" dirty="0" err="1"/>
              <a:t>msk</a:t>
            </a:r>
            <a:r>
              <a:rPr lang="en-NZ" sz="1400" dirty="0"/>
              <a:t>]</a:t>
            </a:r>
          </a:p>
          <a:p>
            <a:r>
              <a:rPr lang="en-NZ" sz="1400" dirty="0"/>
              <a:t>test = data[~</a:t>
            </a:r>
            <a:r>
              <a:rPr lang="en-NZ" sz="1400" dirty="0" err="1"/>
              <a:t>msk</a:t>
            </a:r>
            <a:r>
              <a:rPr lang="en-NZ" sz="1400" dirty="0"/>
              <a:t>]</a:t>
            </a:r>
          </a:p>
        </p:txBody>
      </p:sp>
      <p:sp>
        <p:nvSpPr>
          <p:cNvPr id="14" name="TextBox 13">
            <a:extLst>
              <a:ext uri="{FF2B5EF4-FFF2-40B4-BE49-F238E27FC236}">
                <a16:creationId xmlns:a16="http://schemas.microsoft.com/office/drawing/2014/main" id="{05AD03F7-E76B-43DE-9DFF-F73B687BB270}"/>
              </a:ext>
            </a:extLst>
          </p:cNvPr>
          <p:cNvSpPr txBox="1"/>
          <p:nvPr/>
        </p:nvSpPr>
        <p:spPr>
          <a:xfrm>
            <a:off x="6400800" y="3792297"/>
            <a:ext cx="5620624" cy="1384995"/>
          </a:xfrm>
          <a:prstGeom prst="rect">
            <a:avLst/>
          </a:prstGeom>
          <a:noFill/>
        </p:spPr>
        <p:txBody>
          <a:bodyPr wrap="square">
            <a:spAutoFit/>
          </a:bodyPr>
          <a:lstStyle/>
          <a:p>
            <a:r>
              <a:rPr lang="en-NZ" sz="1400" dirty="0" err="1"/>
              <a:t>train_x</a:t>
            </a:r>
            <a:r>
              <a:rPr lang="en-NZ" sz="1400" dirty="0"/>
              <a:t> = </a:t>
            </a:r>
            <a:r>
              <a:rPr lang="en-NZ" sz="1400" dirty="0" err="1"/>
              <a:t>np.array</a:t>
            </a:r>
            <a:r>
              <a:rPr lang="en-NZ" sz="1400" dirty="0"/>
              <a:t>(train[['x']])</a:t>
            </a:r>
          </a:p>
          <a:p>
            <a:r>
              <a:rPr lang="en-NZ" sz="1400" dirty="0" err="1"/>
              <a:t>train_y</a:t>
            </a:r>
            <a:r>
              <a:rPr lang="en-NZ" sz="1400" dirty="0"/>
              <a:t> = </a:t>
            </a:r>
            <a:r>
              <a:rPr lang="en-NZ" sz="1400" dirty="0" err="1"/>
              <a:t>np.array</a:t>
            </a:r>
            <a:r>
              <a:rPr lang="en-NZ" sz="1400" dirty="0"/>
              <a:t>(train[['y']])</a:t>
            </a:r>
          </a:p>
          <a:p>
            <a:endParaRPr lang="en-NZ" sz="1400" dirty="0"/>
          </a:p>
          <a:p>
            <a:endParaRPr lang="en-NZ" sz="1400" dirty="0"/>
          </a:p>
          <a:p>
            <a:r>
              <a:rPr lang="en-NZ" sz="1400" dirty="0" err="1"/>
              <a:t>test_x</a:t>
            </a:r>
            <a:r>
              <a:rPr lang="en-NZ" sz="1400" dirty="0"/>
              <a:t> = </a:t>
            </a:r>
            <a:r>
              <a:rPr lang="en-NZ" sz="1400" dirty="0" err="1"/>
              <a:t>np.array</a:t>
            </a:r>
            <a:r>
              <a:rPr lang="en-NZ" sz="1400" dirty="0"/>
              <a:t>(test[['x']])</a:t>
            </a:r>
          </a:p>
          <a:p>
            <a:r>
              <a:rPr lang="en-NZ" sz="1400" dirty="0" err="1"/>
              <a:t>test_y</a:t>
            </a:r>
            <a:r>
              <a:rPr lang="en-NZ" sz="1400" dirty="0"/>
              <a:t> = </a:t>
            </a:r>
            <a:r>
              <a:rPr lang="en-NZ" sz="1400" dirty="0" err="1"/>
              <a:t>np.array</a:t>
            </a:r>
            <a:r>
              <a:rPr lang="en-NZ" sz="1400" dirty="0"/>
              <a:t>(test[['y']])</a:t>
            </a:r>
          </a:p>
        </p:txBody>
      </p:sp>
    </p:spTree>
    <p:extLst>
      <p:ext uri="{BB962C8B-B14F-4D97-AF65-F5344CB8AC3E}">
        <p14:creationId xmlns:p14="http://schemas.microsoft.com/office/powerpoint/2010/main" val="1305467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p:txBody>
          <a:bodyPr/>
          <a:lstStyle/>
          <a:p>
            <a:r>
              <a:rPr lang="en-NZ" sz="3200" dirty="0"/>
              <a:t>Predictive Models </a:t>
            </a:r>
            <a:br>
              <a:rPr lang="en-NZ" sz="4800" dirty="0"/>
            </a:br>
            <a:r>
              <a:rPr lang="en-NZ" dirty="0"/>
              <a:t>Polynomial Regression</a:t>
            </a:r>
          </a:p>
        </p:txBody>
      </p:sp>
      <p:sp>
        <p:nvSpPr>
          <p:cNvPr id="5" name="Footer Placeholder 4">
            <a:extLst>
              <a:ext uri="{FF2B5EF4-FFF2-40B4-BE49-F238E27FC236}">
                <a16:creationId xmlns:a16="http://schemas.microsoft.com/office/drawing/2014/main" id="{74D38D14-9CC3-4ED1-A291-87B02F4AD528}"/>
              </a:ext>
            </a:extLst>
          </p:cNvPr>
          <p:cNvSpPr>
            <a:spLocks noGrp="1"/>
          </p:cNvSpPr>
          <p:nvPr>
            <p:ph type="ftr" sz="quarter" idx="11"/>
          </p:nvPr>
        </p:nvSpPr>
        <p:spPr/>
        <p:txBody>
          <a:bodyPr/>
          <a:lstStyle/>
          <a:p>
            <a:r>
              <a:rPr lang="en-GB"/>
              <a:t>Machine Learning, Week 1 - B</a:t>
            </a:r>
            <a:endParaRPr lang="en-NZ"/>
          </a:p>
        </p:txBody>
      </p:sp>
      <p:sp>
        <p:nvSpPr>
          <p:cNvPr id="7" name="Slide Number Placeholder 6">
            <a:extLst>
              <a:ext uri="{FF2B5EF4-FFF2-40B4-BE49-F238E27FC236}">
                <a16:creationId xmlns:a16="http://schemas.microsoft.com/office/drawing/2014/main" id="{E8946BD0-41DE-47E0-A598-BF94FB8AC7DD}"/>
              </a:ext>
            </a:extLst>
          </p:cNvPr>
          <p:cNvSpPr>
            <a:spLocks noGrp="1"/>
          </p:cNvSpPr>
          <p:nvPr>
            <p:ph type="sldNum" sz="quarter" idx="12"/>
          </p:nvPr>
        </p:nvSpPr>
        <p:spPr/>
        <p:txBody>
          <a:bodyPr/>
          <a:lstStyle/>
          <a:p>
            <a:fld id="{85B72991-F611-417C-9F25-3D67AC695963}" type="slidenum">
              <a:rPr lang="en-NZ" smtClean="0"/>
              <a:t>26</a:t>
            </a:fld>
            <a:endParaRPr lang="en-NZ"/>
          </a:p>
        </p:txBody>
      </p:sp>
      <p:sp>
        <p:nvSpPr>
          <p:cNvPr id="16" name="TextBox 15">
            <a:extLst>
              <a:ext uri="{FF2B5EF4-FFF2-40B4-BE49-F238E27FC236}">
                <a16:creationId xmlns:a16="http://schemas.microsoft.com/office/drawing/2014/main" id="{A2BBE28E-1FCC-4AEB-9084-E9E35FF34CDE}"/>
              </a:ext>
            </a:extLst>
          </p:cNvPr>
          <p:cNvSpPr txBox="1"/>
          <p:nvPr/>
        </p:nvSpPr>
        <p:spPr>
          <a:xfrm>
            <a:off x="569629" y="1725819"/>
            <a:ext cx="5471617" cy="545085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NZ" dirty="0"/>
              <a:t>Specifying the degree of the polynomial equation</a:t>
            </a:r>
          </a:p>
          <a:p>
            <a:pPr marL="285750" indent="-285750">
              <a:lnSpc>
                <a:spcPct val="150000"/>
              </a:lnSpc>
              <a:buFont typeface="Arial" panose="020B0604020202020204" pitchFamily="34" charset="0"/>
              <a:buChar char="•"/>
            </a:pPr>
            <a:endParaRPr lang="en-GB" dirty="0"/>
          </a:p>
          <a:p>
            <a:pPr marL="285750" indent="-285750">
              <a:lnSpc>
                <a:spcPct val="150000"/>
              </a:lnSpc>
              <a:buFont typeface="Arial" panose="020B0604020202020204" pitchFamily="34" charset="0"/>
              <a:buChar char="•"/>
            </a:pPr>
            <a:endParaRPr lang="en-GB" dirty="0"/>
          </a:p>
          <a:p>
            <a:pPr marL="285750" indent="-285750">
              <a:lnSpc>
                <a:spcPct val="150000"/>
              </a:lnSpc>
              <a:buFont typeface="Arial" panose="020B0604020202020204" pitchFamily="34" charset="0"/>
              <a:buChar char="•"/>
            </a:pPr>
            <a:r>
              <a:rPr lang="en-GB" dirty="0"/>
              <a:t>Transforming the </a:t>
            </a:r>
            <a:r>
              <a:rPr lang="en-GB" dirty="0" err="1"/>
              <a:t>train_x</a:t>
            </a:r>
            <a:r>
              <a:rPr lang="en-GB" dirty="0"/>
              <a:t> to fit the polynomial feature</a:t>
            </a:r>
          </a:p>
          <a:p>
            <a:pPr marL="285750" indent="-285750">
              <a:lnSpc>
                <a:spcPct val="150000"/>
              </a:lnSpc>
              <a:buFont typeface="Arial" panose="020B0604020202020204" pitchFamily="34" charset="0"/>
              <a:buChar char="•"/>
            </a:pPr>
            <a:endParaRPr lang="en-GB" dirty="0"/>
          </a:p>
          <a:p>
            <a:pPr marL="285750" indent="-285750">
              <a:lnSpc>
                <a:spcPct val="150000"/>
              </a:lnSpc>
              <a:buFont typeface="Arial" panose="020B0604020202020204" pitchFamily="34" charset="0"/>
              <a:buChar char="•"/>
            </a:pPr>
            <a:endParaRPr lang="en-GB" dirty="0"/>
          </a:p>
          <a:p>
            <a:pPr marL="285750" indent="-285750">
              <a:lnSpc>
                <a:spcPct val="150000"/>
              </a:lnSpc>
              <a:buFont typeface="Arial" panose="020B0604020202020204" pitchFamily="34" charset="0"/>
              <a:buChar char="•"/>
            </a:pPr>
            <a:r>
              <a:rPr lang="en-GB" dirty="0"/>
              <a:t>Define and train the model</a:t>
            </a:r>
          </a:p>
          <a:p>
            <a:pPr marL="285750" indent="-285750">
              <a:lnSpc>
                <a:spcPct val="150000"/>
              </a:lnSpc>
              <a:buFont typeface="Arial" panose="020B0604020202020204" pitchFamily="34" charset="0"/>
              <a:buChar char="•"/>
            </a:pPr>
            <a:endParaRPr lang="en-GB" dirty="0"/>
          </a:p>
          <a:p>
            <a:pPr marL="285750" indent="-285750">
              <a:lnSpc>
                <a:spcPct val="150000"/>
              </a:lnSpc>
              <a:buFont typeface="Arial" panose="020B0604020202020204" pitchFamily="34" charset="0"/>
              <a:buChar char="•"/>
            </a:pPr>
            <a:endParaRPr lang="en-GB" dirty="0"/>
          </a:p>
          <a:p>
            <a:pPr marL="285750" indent="-285750">
              <a:lnSpc>
                <a:spcPct val="150000"/>
              </a:lnSpc>
              <a:buFont typeface="Arial" panose="020B0604020202020204" pitchFamily="34" charset="0"/>
              <a:buChar char="•"/>
            </a:pPr>
            <a:endParaRPr lang="en-GB" dirty="0"/>
          </a:p>
          <a:p>
            <a:pPr marL="285750" indent="-285750">
              <a:lnSpc>
                <a:spcPct val="150000"/>
              </a:lnSpc>
              <a:buFont typeface="Arial" panose="020B0604020202020204" pitchFamily="34" charset="0"/>
              <a:buChar char="•"/>
            </a:pPr>
            <a:endParaRPr lang="en-GB" dirty="0"/>
          </a:p>
          <a:p>
            <a:pPr marL="285750" indent="-285750">
              <a:lnSpc>
                <a:spcPct val="150000"/>
              </a:lnSpc>
              <a:buFont typeface="Arial" panose="020B0604020202020204" pitchFamily="34" charset="0"/>
              <a:buChar char="•"/>
            </a:pPr>
            <a:endParaRPr lang="en-GB" dirty="0"/>
          </a:p>
          <a:p>
            <a:pPr marL="285750" indent="-285750">
              <a:lnSpc>
                <a:spcPct val="150000"/>
              </a:lnSpc>
              <a:buFont typeface="Arial" panose="020B0604020202020204" pitchFamily="34" charset="0"/>
              <a:buChar char="•"/>
            </a:pPr>
            <a:endParaRPr lang="en-GB" dirty="0"/>
          </a:p>
        </p:txBody>
      </p:sp>
      <p:sp>
        <p:nvSpPr>
          <p:cNvPr id="15" name="TextBox 14">
            <a:extLst>
              <a:ext uri="{FF2B5EF4-FFF2-40B4-BE49-F238E27FC236}">
                <a16:creationId xmlns:a16="http://schemas.microsoft.com/office/drawing/2014/main" id="{E77EFE41-FDFF-481C-A9DD-2DEA110165E5}"/>
              </a:ext>
            </a:extLst>
          </p:cNvPr>
          <p:cNvSpPr txBox="1"/>
          <p:nvPr/>
        </p:nvSpPr>
        <p:spPr>
          <a:xfrm>
            <a:off x="6150756" y="1801385"/>
            <a:ext cx="6041244" cy="523220"/>
          </a:xfrm>
          <a:prstGeom prst="rect">
            <a:avLst/>
          </a:prstGeom>
          <a:noFill/>
        </p:spPr>
        <p:txBody>
          <a:bodyPr wrap="square">
            <a:spAutoFit/>
          </a:bodyPr>
          <a:lstStyle/>
          <a:p>
            <a:r>
              <a:rPr lang="en-NZ" sz="1400" dirty="0" err="1"/>
              <a:t>nb_degree</a:t>
            </a:r>
            <a:r>
              <a:rPr lang="en-NZ" sz="1400" dirty="0"/>
              <a:t> = 2</a:t>
            </a:r>
          </a:p>
          <a:p>
            <a:r>
              <a:rPr lang="en-NZ" sz="1400" dirty="0" err="1"/>
              <a:t>polynomial_features</a:t>
            </a:r>
            <a:r>
              <a:rPr lang="en-NZ" sz="1400" dirty="0"/>
              <a:t> = </a:t>
            </a:r>
            <a:r>
              <a:rPr lang="en-NZ" sz="1400" dirty="0" err="1"/>
              <a:t>preprocessing.PolynomialFeatures</a:t>
            </a:r>
            <a:r>
              <a:rPr lang="en-NZ" sz="1400" dirty="0"/>
              <a:t>(degree = </a:t>
            </a:r>
            <a:r>
              <a:rPr lang="en-NZ" sz="1400" dirty="0" err="1"/>
              <a:t>nb_degree</a:t>
            </a:r>
            <a:r>
              <a:rPr lang="en-NZ" sz="1400" dirty="0"/>
              <a:t>)</a:t>
            </a:r>
          </a:p>
        </p:txBody>
      </p:sp>
      <p:sp>
        <p:nvSpPr>
          <p:cNvPr id="17" name="TextBox 16">
            <a:extLst>
              <a:ext uri="{FF2B5EF4-FFF2-40B4-BE49-F238E27FC236}">
                <a16:creationId xmlns:a16="http://schemas.microsoft.com/office/drawing/2014/main" id="{55881A07-B0DD-426B-A3E9-70E0A12113AB}"/>
              </a:ext>
            </a:extLst>
          </p:cNvPr>
          <p:cNvSpPr txBox="1"/>
          <p:nvPr/>
        </p:nvSpPr>
        <p:spPr>
          <a:xfrm>
            <a:off x="6150756" y="3049999"/>
            <a:ext cx="6214616" cy="307777"/>
          </a:xfrm>
          <a:prstGeom prst="rect">
            <a:avLst/>
          </a:prstGeom>
          <a:noFill/>
        </p:spPr>
        <p:txBody>
          <a:bodyPr wrap="square">
            <a:spAutoFit/>
          </a:bodyPr>
          <a:lstStyle/>
          <a:p>
            <a:r>
              <a:rPr lang="en-NZ" sz="1400" dirty="0" err="1"/>
              <a:t>train_x_transformed</a:t>
            </a:r>
            <a:r>
              <a:rPr lang="en-NZ" sz="1400" dirty="0"/>
              <a:t> = </a:t>
            </a:r>
            <a:r>
              <a:rPr lang="en-NZ" sz="1400" dirty="0" err="1"/>
              <a:t>polynomial_features.fit_transform</a:t>
            </a:r>
            <a:r>
              <a:rPr lang="en-NZ" sz="1400" dirty="0"/>
              <a:t>(</a:t>
            </a:r>
            <a:r>
              <a:rPr lang="en-NZ" sz="1400" dirty="0" err="1"/>
              <a:t>train_x.reshape</a:t>
            </a:r>
            <a:r>
              <a:rPr lang="en-NZ" sz="1400" dirty="0"/>
              <a:t>(-1,1))</a:t>
            </a:r>
          </a:p>
        </p:txBody>
      </p:sp>
      <p:sp>
        <p:nvSpPr>
          <p:cNvPr id="18" name="TextBox 17">
            <a:extLst>
              <a:ext uri="{FF2B5EF4-FFF2-40B4-BE49-F238E27FC236}">
                <a16:creationId xmlns:a16="http://schemas.microsoft.com/office/drawing/2014/main" id="{B91E976B-3494-4322-AABF-83190A29F476}"/>
              </a:ext>
            </a:extLst>
          </p:cNvPr>
          <p:cNvSpPr txBox="1"/>
          <p:nvPr/>
        </p:nvSpPr>
        <p:spPr>
          <a:xfrm>
            <a:off x="6041246" y="4083170"/>
            <a:ext cx="6041244" cy="523220"/>
          </a:xfrm>
          <a:prstGeom prst="rect">
            <a:avLst/>
          </a:prstGeom>
          <a:noFill/>
        </p:spPr>
        <p:txBody>
          <a:bodyPr wrap="square">
            <a:spAutoFit/>
          </a:bodyPr>
          <a:lstStyle/>
          <a:p>
            <a:r>
              <a:rPr lang="en-NZ" sz="1400" dirty="0"/>
              <a:t>model = </a:t>
            </a:r>
            <a:r>
              <a:rPr lang="en-NZ" sz="1400" dirty="0" err="1"/>
              <a:t>linear_model.LinearRegression</a:t>
            </a:r>
            <a:r>
              <a:rPr lang="en-NZ" sz="1400" dirty="0"/>
              <a:t>()</a:t>
            </a:r>
          </a:p>
          <a:p>
            <a:r>
              <a:rPr lang="en-NZ" sz="1400" dirty="0" err="1"/>
              <a:t>model.fit</a:t>
            </a:r>
            <a:r>
              <a:rPr lang="en-NZ" sz="1400" dirty="0"/>
              <a:t>(</a:t>
            </a:r>
            <a:r>
              <a:rPr lang="en-NZ" sz="1400" dirty="0" err="1"/>
              <a:t>train_x_transformed</a:t>
            </a:r>
            <a:r>
              <a:rPr lang="en-NZ" sz="1400" dirty="0"/>
              <a:t>, </a:t>
            </a:r>
            <a:r>
              <a:rPr lang="en-NZ" sz="1400" dirty="0" err="1"/>
              <a:t>train_y</a:t>
            </a:r>
            <a:r>
              <a:rPr lang="en-NZ" sz="1400" dirty="0"/>
              <a:t>)</a:t>
            </a:r>
          </a:p>
        </p:txBody>
      </p:sp>
    </p:spTree>
    <p:extLst>
      <p:ext uri="{BB962C8B-B14F-4D97-AF65-F5344CB8AC3E}">
        <p14:creationId xmlns:p14="http://schemas.microsoft.com/office/powerpoint/2010/main" val="3913864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p:txBody>
          <a:bodyPr/>
          <a:lstStyle/>
          <a:p>
            <a:r>
              <a:rPr lang="en-NZ" sz="3200" dirty="0"/>
              <a:t>Predictive Models </a:t>
            </a:r>
            <a:br>
              <a:rPr lang="en-NZ" sz="4800" dirty="0"/>
            </a:br>
            <a:r>
              <a:rPr lang="en-NZ" dirty="0"/>
              <a:t>Polynomial Regression</a:t>
            </a:r>
          </a:p>
        </p:txBody>
      </p:sp>
      <p:sp>
        <p:nvSpPr>
          <p:cNvPr id="5" name="Footer Placeholder 4">
            <a:extLst>
              <a:ext uri="{FF2B5EF4-FFF2-40B4-BE49-F238E27FC236}">
                <a16:creationId xmlns:a16="http://schemas.microsoft.com/office/drawing/2014/main" id="{74D38D14-9CC3-4ED1-A291-87B02F4AD528}"/>
              </a:ext>
            </a:extLst>
          </p:cNvPr>
          <p:cNvSpPr>
            <a:spLocks noGrp="1"/>
          </p:cNvSpPr>
          <p:nvPr>
            <p:ph type="ftr" sz="quarter" idx="11"/>
          </p:nvPr>
        </p:nvSpPr>
        <p:spPr/>
        <p:txBody>
          <a:bodyPr/>
          <a:lstStyle/>
          <a:p>
            <a:r>
              <a:rPr lang="en-GB"/>
              <a:t>Machine Learning, Week 1 - B</a:t>
            </a:r>
            <a:endParaRPr lang="en-NZ"/>
          </a:p>
        </p:txBody>
      </p:sp>
      <p:sp>
        <p:nvSpPr>
          <p:cNvPr id="7" name="Slide Number Placeholder 6">
            <a:extLst>
              <a:ext uri="{FF2B5EF4-FFF2-40B4-BE49-F238E27FC236}">
                <a16:creationId xmlns:a16="http://schemas.microsoft.com/office/drawing/2014/main" id="{E8946BD0-41DE-47E0-A598-BF94FB8AC7DD}"/>
              </a:ext>
            </a:extLst>
          </p:cNvPr>
          <p:cNvSpPr>
            <a:spLocks noGrp="1"/>
          </p:cNvSpPr>
          <p:nvPr>
            <p:ph type="sldNum" sz="quarter" idx="12"/>
          </p:nvPr>
        </p:nvSpPr>
        <p:spPr/>
        <p:txBody>
          <a:bodyPr/>
          <a:lstStyle/>
          <a:p>
            <a:fld id="{85B72991-F611-417C-9F25-3D67AC695963}" type="slidenum">
              <a:rPr lang="en-NZ" smtClean="0"/>
              <a:t>27</a:t>
            </a:fld>
            <a:endParaRPr lang="en-NZ"/>
          </a:p>
        </p:txBody>
      </p:sp>
      <p:sp>
        <p:nvSpPr>
          <p:cNvPr id="16" name="TextBox 15">
            <a:extLst>
              <a:ext uri="{FF2B5EF4-FFF2-40B4-BE49-F238E27FC236}">
                <a16:creationId xmlns:a16="http://schemas.microsoft.com/office/drawing/2014/main" id="{A2BBE28E-1FCC-4AEB-9084-E9E35FF34CDE}"/>
              </a:ext>
            </a:extLst>
          </p:cNvPr>
          <p:cNvSpPr txBox="1"/>
          <p:nvPr/>
        </p:nvSpPr>
        <p:spPr>
          <a:xfrm>
            <a:off x="1097280" y="1737360"/>
            <a:ext cx="5471617" cy="461985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NZ"/>
              <a:t>Predicting the model:</a:t>
            </a:r>
          </a:p>
          <a:p>
            <a:pPr>
              <a:lnSpc>
                <a:spcPct val="150000"/>
              </a:lnSpc>
            </a:pPr>
            <a:endParaRPr lang="en-GB"/>
          </a:p>
          <a:p>
            <a:pPr marL="285750" indent="-285750">
              <a:lnSpc>
                <a:spcPct val="150000"/>
              </a:lnSpc>
              <a:buFont typeface="Arial" panose="020B0604020202020204" pitchFamily="34" charset="0"/>
              <a:buChar char="•"/>
            </a:pPr>
            <a:r>
              <a:rPr lang="en-GB"/>
              <a:t>Calculating RMSE and R2 Score</a:t>
            </a:r>
          </a:p>
          <a:p>
            <a:pPr>
              <a:lnSpc>
                <a:spcPct val="150000"/>
              </a:lnSpc>
            </a:pPr>
            <a:endParaRPr lang="en-GB"/>
          </a:p>
          <a:p>
            <a:pPr marL="285750" indent="-285750">
              <a:lnSpc>
                <a:spcPct val="150000"/>
              </a:lnSpc>
              <a:buFont typeface="Arial" panose="020B0604020202020204" pitchFamily="34" charset="0"/>
              <a:buChar char="•"/>
            </a:pPr>
            <a:r>
              <a:rPr lang="en-GB"/>
              <a:t>Plotting the best fit line:</a:t>
            </a:r>
          </a:p>
          <a:p>
            <a:pPr marL="285750" indent="-285750">
              <a:lnSpc>
                <a:spcPct val="150000"/>
              </a:lnSpc>
              <a:buFont typeface="Arial" panose="020B0604020202020204" pitchFamily="34" charset="0"/>
              <a:buChar char="•"/>
            </a:pPr>
            <a:endParaRPr lang="en-GB"/>
          </a:p>
          <a:p>
            <a:pPr marL="285750" indent="-285750">
              <a:lnSpc>
                <a:spcPct val="150000"/>
              </a:lnSpc>
              <a:buFont typeface="Arial" panose="020B0604020202020204" pitchFamily="34" charset="0"/>
              <a:buChar char="•"/>
            </a:pPr>
            <a:endParaRPr lang="en-GB"/>
          </a:p>
          <a:p>
            <a:pPr marL="285750" indent="-285750">
              <a:lnSpc>
                <a:spcPct val="150000"/>
              </a:lnSpc>
              <a:buFont typeface="Arial" panose="020B0604020202020204" pitchFamily="34" charset="0"/>
              <a:buChar char="•"/>
            </a:pPr>
            <a:endParaRPr lang="en-GB"/>
          </a:p>
          <a:p>
            <a:pPr marL="285750" indent="-285750">
              <a:lnSpc>
                <a:spcPct val="150000"/>
              </a:lnSpc>
              <a:buFont typeface="Arial" panose="020B0604020202020204" pitchFamily="34" charset="0"/>
              <a:buChar char="•"/>
            </a:pPr>
            <a:endParaRPr lang="en-GB"/>
          </a:p>
          <a:p>
            <a:pPr marL="285750" indent="-285750">
              <a:lnSpc>
                <a:spcPct val="150000"/>
              </a:lnSpc>
              <a:buFont typeface="Arial" panose="020B0604020202020204" pitchFamily="34" charset="0"/>
              <a:buChar char="•"/>
            </a:pPr>
            <a:endParaRPr lang="en-GB"/>
          </a:p>
          <a:p>
            <a:pPr marL="285750" indent="-285750">
              <a:lnSpc>
                <a:spcPct val="150000"/>
              </a:lnSpc>
              <a:buFont typeface="Arial" panose="020B0604020202020204" pitchFamily="34" charset="0"/>
              <a:buChar char="•"/>
            </a:pPr>
            <a:endParaRPr lang="en-GB" dirty="0"/>
          </a:p>
        </p:txBody>
      </p:sp>
      <p:sp>
        <p:nvSpPr>
          <p:cNvPr id="11" name="TextBox 10">
            <a:extLst>
              <a:ext uri="{FF2B5EF4-FFF2-40B4-BE49-F238E27FC236}">
                <a16:creationId xmlns:a16="http://schemas.microsoft.com/office/drawing/2014/main" id="{9E649FFC-968F-427D-8971-5E99FBC7EFD3}"/>
              </a:ext>
            </a:extLst>
          </p:cNvPr>
          <p:cNvSpPr txBox="1"/>
          <p:nvPr/>
        </p:nvSpPr>
        <p:spPr>
          <a:xfrm>
            <a:off x="5970165" y="1801385"/>
            <a:ext cx="6041244" cy="523220"/>
          </a:xfrm>
          <a:prstGeom prst="rect">
            <a:avLst/>
          </a:prstGeom>
          <a:noFill/>
        </p:spPr>
        <p:txBody>
          <a:bodyPr wrap="square">
            <a:spAutoFit/>
          </a:bodyPr>
          <a:lstStyle/>
          <a:p>
            <a:r>
              <a:rPr lang="en-NZ" sz="1400" dirty="0" err="1"/>
              <a:t>test_x_transformed</a:t>
            </a:r>
            <a:r>
              <a:rPr lang="en-NZ" sz="1400" dirty="0"/>
              <a:t> = </a:t>
            </a:r>
            <a:r>
              <a:rPr lang="en-NZ" sz="1400" dirty="0" err="1"/>
              <a:t>polynomial_features.fit_transform</a:t>
            </a:r>
            <a:r>
              <a:rPr lang="en-NZ" sz="1400" dirty="0"/>
              <a:t>(</a:t>
            </a:r>
            <a:r>
              <a:rPr lang="en-NZ" sz="1400" dirty="0" err="1"/>
              <a:t>test_x.reshape</a:t>
            </a:r>
            <a:r>
              <a:rPr lang="en-NZ" sz="1400" dirty="0"/>
              <a:t>(-1,1))</a:t>
            </a:r>
          </a:p>
          <a:p>
            <a:r>
              <a:rPr lang="en-NZ" sz="1400" dirty="0"/>
              <a:t>prediction = </a:t>
            </a:r>
            <a:r>
              <a:rPr lang="en-NZ" sz="1400" dirty="0" err="1"/>
              <a:t>model.predict</a:t>
            </a:r>
            <a:r>
              <a:rPr lang="en-NZ" sz="1400" dirty="0"/>
              <a:t>(</a:t>
            </a:r>
            <a:r>
              <a:rPr lang="en-NZ" sz="1400" dirty="0" err="1"/>
              <a:t>test_x_transformed</a:t>
            </a:r>
            <a:r>
              <a:rPr lang="en-NZ" sz="1400" dirty="0"/>
              <a:t>)</a:t>
            </a:r>
          </a:p>
        </p:txBody>
      </p:sp>
      <p:sp>
        <p:nvSpPr>
          <p:cNvPr id="13" name="TextBox 12">
            <a:extLst>
              <a:ext uri="{FF2B5EF4-FFF2-40B4-BE49-F238E27FC236}">
                <a16:creationId xmlns:a16="http://schemas.microsoft.com/office/drawing/2014/main" id="{7339637D-A749-45B9-9D03-2FD1BAB7DBCC}"/>
              </a:ext>
            </a:extLst>
          </p:cNvPr>
          <p:cNvSpPr txBox="1"/>
          <p:nvPr/>
        </p:nvSpPr>
        <p:spPr>
          <a:xfrm>
            <a:off x="5970165" y="2474893"/>
            <a:ext cx="6094602" cy="954107"/>
          </a:xfrm>
          <a:prstGeom prst="rect">
            <a:avLst/>
          </a:prstGeom>
          <a:noFill/>
        </p:spPr>
        <p:txBody>
          <a:bodyPr wrap="square">
            <a:spAutoFit/>
          </a:bodyPr>
          <a:lstStyle/>
          <a:p>
            <a:r>
              <a:rPr lang="en-NZ" sz="1400" dirty="0" err="1"/>
              <a:t>rmse</a:t>
            </a:r>
            <a:r>
              <a:rPr lang="en-NZ" sz="1400" dirty="0"/>
              <a:t> = </a:t>
            </a:r>
            <a:r>
              <a:rPr lang="en-NZ" sz="1400" dirty="0" err="1"/>
              <a:t>np.sqrt</a:t>
            </a:r>
            <a:r>
              <a:rPr lang="en-NZ" sz="1400" dirty="0"/>
              <a:t>(</a:t>
            </a:r>
            <a:r>
              <a:rPr lang="en-NZ" sz="1400" dirty="0" err="1"/>
              <a:t>metrics.mean_squared_error</a:t>
            </a:r>
            <a:r>
              <a:rPr lang="en-NZ" sz="1400" dirty="0"/>
              <a:t>(</a:t>
            </a:r>
            <a:r>
              <a:rPr lang="en-NZ" sz="1400" dirty="0" err="1"/>
              <a:t>test_y,prediction</a:t>
            </a:r>
            <a:r>
              <a:rPr lang="en-NZ" sz="1400" dirty="0"/>
              <a:t>))</a:t>
            </a:r>
          </a:p>
          <a:p>
            <a:r>
              <a:rPr lang="en-NZ" sz="1400" dirty="0"/>
              <a:t>r2 = metrics.r2_score(</a:t>
            </a:r>
            <a:r>
              <a:rPr lang="en-NZ" sz="1400" dirty="0" err="1"/>
              <a:t>test_y</a:t>
            </a:r>
            <a:r>
              <a:rPr lang="en-NZ" sz="1400" dirty="0"/>
              <a:t>, prediction)</a:t>
            </a:r>
          </a:p>
          <a:p>
            <a:r>
              <a:rPr lang="en-NZ" sz="1400" dirty="0"/>
              <a:t>print('RMSE: ', </a:t>
            </a:r>
            <a:r>
              <a:rPr lang="en-NZ" sz="1400" dirty="0" err="1"/>
              <a:t>rmse</a:t>
            </a:r>
            <a:r>
              <a:rPr lang="en-NZ" sz="1400" dirty="0"/>
              <a:t>)</a:t>
            </a:r>
          </a:p>
          <a:p>
            <a:r>
              <a:rPr lang="en-NZ" sz="1400" dirty="0"/>
              <a:t>print('R2: ', r2)</a:t>
            </a:r>
          </a:p>
        </p:txBody>
      </p:sp>
      <p:sp>
        <p:nvSpPr>
          <p:cNvPr id="19" name="TextBox 18">
            <a:extLst>
              <a:ext uri="{FF2B5EF4-FFF2-40B4-BE49-F238E27FC236}">
                <a16:creationId xmlns:a16="http://schemas.microsoft.com/office/drawing/2014/main" id="{2E016FC9-ADDE-4FB8-9BD2-7C67A2E32D31}"/>
              </a:ext>
            </a:extLst>
          </p:cNvPr>
          <p:cNvSpPr txBox="1"/>
          <p:nvPr/>
        </p:nvSpPr>
        <p:spPr>
          <a:xfrm>
            <a:off x="5970165" y="3579288"/>
            <a:ext cx="6094602" cy="2800767"/>
          </a:xfrm>
          <a:prstGeom prst="rect">
            <a:avLst/>
          </a:prstGeom>
          <a:noFill/>
        </p:spPr>
        <p:txBody>
          <a:bodyPr wrap="square">
            <a:spAutoFit/>
          </a:bodyPr>
          <a:lstStyle/>
          <a:p>
            <a:r>
              <a:rPr lang="en-NZ" sz="1100" dirty="0" err="1"/>
              <a:t>x_transformed</a:t>
            </a:r>
            <a:r>
              <a:rPr lang="en-NZ" sz="1100" dirty="0"/>
              <a:t> = </a:t>
            </a:r>
            <a:r>
              <a:rPr lang="en-NZ" sz="1100" dirty="0" err="1"/>
              <a:t>polynomial_features.fit_transform</a:t>
            </a:r>
            <a:r>
              <a:rPr lang="en-NZ" sz="1100" dirty="0"/>
              <a:t>(</a:t>
            </a:r>
            <a:r>
              <a:rPr lang="en-NZ" sz="1100" dirty="0" err="1"/>
              <a:t>x.reshape</a:t>
            </a:r>
            <a:r>
              <a:rPr lang="en-NZ" sz="1100" dirty="0"/>
              <a:t>(-1,1))</a:t>
            </a:r>
          </a:p>
          <a:p>
            <a:r>
              <a:rPr lang="en-NZ" sz="1100" dirty="0" err="1"/>
              <a:t>prediction_train</a:t>
            </a:r>
            <a:r>
              <a:rPr lang="en-NZ" sz="1100" dirty="0"/>
              <a:t> = </a:t>
            </a:r>
            <a:r>
              <a:rPr lang="en-NZ" sz="1100" dirty="0" err="1"/>
              <a:t>model.predict</a:t>
            </a:r>
            <a:r>
              <a:rPr lang="en-NZ" sz="1100" dirty="0"/>
              <a:t>(</a:t>
            </a:r>
            <a:r>
              <a:rPr lang="en-NZ" sz="1100" dirty="0" err="1"/>
              <a:t>x_transformed</a:t>
            </a:r>
            <a:r>
              <a:rPr lang="en-NZ" sz="1100" dirty="0"/>
              <a:t>)</a:t>
            </a:r>
          </a:p>
          <a:p>
            <a:endParaRPr lang="en-NZ" sz="1100" dirty="0"/>
          </a:p>
          <a:p>
            <a:r>
              <a:rPr lang="en-NZ" sz="1100" dirty="0" err="1"/>
              <a:t>x_min</a:t>
            </a:r>
            <a:r>
              <a:rPr lang="en-NZ" sz="1100" dirty="0"/>
              <a:t> = </a:t>
            </a:r>
            <a:r>
              <a:rPr lang="en-NZ" sz="1100" dirty="0" err="1"/>
              <a:t>np.amin</a:t>
            </a:r>
            <a:r>
              <a:rPr lang="en-NZ" sz="1100" dirty="0"/>
              <a:t>(x)</a:t>
            </a:r>
          </a:p>
          <a:p>
            <a:r>
              <a:rPr lang="en-NZ" sz="1100" dirty="0" err="1"/>
              <a:t>x_max</a:t>
            </a:r>
            <a:r>
              <a:rPr lang="en-NZ" sz="1100" dirty="0"/>
              <a:t> = </a:t>
            </a:r>
            <a:r>
              <a:rPr lang="en-NZ" sz="1100" dirty="0" err="1"/>
              <a:t>np.amax</a:t>
            </a:r>
            <a:r>
              <a:rPr lang="en-NZ" sz="1100" dirty="0"/>
              <a:t>(x)</a:t>
            </a:r>
          </a:p>
          <a:p>
            <a:r>
              <a:rPr lang="en-NZ" sz="1100" dirty="0" err="1"/>
              <a:t>y_min</a:t>
            </a:r>
            <a:r>
              <a:rPr lang="en-NZ" sz="1100" dirty="0"/>
              <a:t> = </a:t>
            </a:r>
            <a:r>
              <a:rPr lang="en-NZ" sz="1100" dirty="0" err="1"/>
              <a:t>np.amin</a:t>
            </a:r>
            <a:r>
              <a:rPr lang="en-NZ" sz="1100" dirty="0"/>
              <a:t>(y)</a:t>
            </a:r>
          </a:p>
          <a:p>
            <a:r>
              <a:rPr lang="en-NZ" sz="1100" dirty="0" err="1"/>
              <a:t>y_max</a:t>
            </a:r>
            <a:r>
              <a:rPr lang="en-NZ" sz="1100" dirty="0"/>
              <a:t> = </a:t>
            </a:r>
            <a:r>
              <a:rPr lang="en-NZ" sz="1100" dirty="0" err="1"/>
              <a:t>np.amax</a:t>
            </a:r>
            <a:r>
              <a:rPr lang="en-NZ" sz="1100" dirty="0"/>
              <a:t>(y)</a:t>
            </a:r>
          </a:p>
          <a:p>
            <a:endParaRPr lang="en-NZ" sz="1100" dirty="0"/>
          </a:p>
          <a:p>
            <a:r>
              <a:rPr lang="en-NZ" sz="1100" dirty="0" err="1"/>
              <a:t>x_new</a:t>
            </a:r>
            <a:r>
              <a:rPr lang="en-NZ" sz="1100" dirty="0"/>
              <a:t> = </a:t>
            </a:r>
            <a:r>
              <a:rPr lang="en-NZ" sz="1100" dirty="0" err="1"/>
              <a:t>np.linspace</a:t>
            </a:r>
            <a:r>
              <a:rPr lang="en-NZ" sz="1100" dirty="0"/>
              <a:t>(</a:t>
            </a:r>
            <a:r>
              <a:rPr lang="en-NZ" sz="1100" dirty="0" err="1"/>
              <a:t>x_min</a:t>
            </a:r>
            <a:r>
              <a:rPr lang="en-NZ" sz="1100" dirty="0"/>
              <a:t>, </a:t>
            </a:r>
            <a:r>
              <a:rPr lang="en-NZ" sz="1100" dirty="0" err="1"/>
              <a:t>x_max</a:t>
            </a:r>
            <a:r>
              <a:rPr lang="en-NZ" sz="1100" dirty="0"/>
              <a:t>, </a:t>
            </a:r>
            <a:r>
              <a:rPr lang="en-NZ" sz="1100" dirty="0" err="1"/>
              <a:t>len</a:t>
            </a:r>
            <a:r>
              <a:rPr lang="en-NZ" sz="1100" dirty="0"/>
              <a:t>(</a:t>
            </a:r>
            <a:r>
              <a:rPr lang="en-NZ" sz="1100" dirty="0" err="1"/>
              <a:t>x_transformed</a:t>
            </a:r>
            <a:r>
              <a:rPr lang="en-NZ" sz="1100" dirty="0"/>
              <a:t>))</a:t>
            </a:r>
          </a:p>
          <a:p>
            <a:r>
              <a:rPr lang="en-NZ" sz="1100" dirty="0" err="1"/>
              <a:t>x_new</a:t>
            </a:r>
            <a:r>
              <a:rPr lang="en-NZ" sz="1100" dirty="0"/>
              <a:t> = </a:t>
            </a:r>
            <a:r>
              <a:rPr lang="en-NZ" sz="1100" dirty="0" err="1"/>
              <a:t>x_new</a:t>
            </a:r>
            <a:r>
              <a:rPr lang="en-NZ" sz="1100" dirty="0"/>
              <a:t>[:,</a:t>
            </a:r>
            <a:r>
              <a:rPr lang="en-NZ" sz="1100" dirty="0" err="1"/>
              <a:t>np.newaxis</a:t>
            </a:r>
            <a:r>
              <a:rPr lang="en-NZ" sz="1100" dirty="0"/>
              <a:t>]</a:t>
            </a:r>
          </a:p>
          <a:p>
            <a:endParaRPr lang="en-NZ" sz="1100" dirty="0"/>
          </a:p>
          <a:p>
            <a:r>
              <a:rPr lang="en-NZ" sz="1100" dirty="0" err="1"/>
              <a:t>plt.plot</a:t>
            </a:r>
            <a:r>
              <a:rPr lang="en-NZ" sz="1100" dirty="0"/>
              <a:t>(</a:t>
            </a:r>
            <a:r>
              <a:rPr lang="en-NZ" sz="1100" dirty="0" err="1"/>
              <a:t>x_new</a:t>
            </a:r>
            <a:r>
              <a:rPr lang="en-NZ" sz="1100" dirty="0"/>
              <a:t>, </a:t>
            </a:r>
            <a:r>
              <a:rPr lang="en-NZ" sz="1100" dirty="0" err="1"/>
              <a:t>prediction_train</a:t>
            </a:r>
            <a:r>
              <a:rPr lang="en-NZ" sz="1100" dirty="0"/>
              <a:t>, </a:t>
            </a:r>
            <a:r>
              <a:rPr lang="en-NZ" sz="1100" dirty="0" err="1"/>
              <a:t>color</a:t>
            </a:r>
            <a:r>
              <a:rPr lang="en-NZ" sz="1100" dirty="0"/>
              <a:t>='coral', linewidth=3)</a:t>
            </a:r>
          </a:p>
          <a:p>
            <a:r>
              <a:rPr lang="en-NZ" sz="1100" dirty="0" err="1"/>
              <a:t>plt.grid</a:t>
            </a:r>
            <a:r>
              <a:rPr lang="en-NZ" sz="1100" dirty="0"/>
              <a:t>()</a:t>
            </a:r>
          </a:p>
          <a:p>
            <a:r>
              <a:rPr lang="en-NZ" sz="1100" dirty="0" err="1"/>
              <a:t>plt.xlim</a:t>
            </a:r>
            <a:r>
              <a:rPr lang="en-NZ" sz="1100" dirty="0"/>
              <a:t>(</a:t>
            </a:r>
            <a:r>
              <a:rPr lang="en-NZ" sz="1100" dirty="0" err="1"/>
              <a:t>x_min,x_max</a:t>
            </a:r>
            <a:r>
              <a:rPr lang="en-NZ" sz="1100" dirty="0"/>
              <a:t>)</a:t>
            </a:r>
          </a:p>
          <a:p>
            <a:r>
              <a:rPr lang="en-NZ" sz="1100" dirty="0" err="1"/>
              <a:t>plt.ylim</a:t>
            </a:r>
            <a:r>
              <a:rPr lang="en-NZ" sz="1100" dirty="0"/>
              <a:t>(</a:t>
            </a:r>
            <a:r>
              <a:rPr lang="en-NZ" sz="1100" dirty="0" err="1"/>
              <a:t>y_min,y_max</a:t>
            </a:r>
            <a:r>
              <a:rPr lang="en-NZ" sz="1100" dirty="0"/>
              <a:t>)</a:t>
            </a:r>
          </a:p>
          <a:p>
            <a:r>
              <a:rPr lang="en-NZ" sz="1100" dirty="0" err="1"/>
              <a:t>plt.scatter</a:t>
            </a:r>
            <a:r>
              <a:rPr lang="en-NZ" sz="1100" dirty="0"/>
              <a:t>(</a:t>
            </a:r>
            <a:r>
              <a:rPr lang="en-NZ" sz="1100" dirty="0" err="1"/>
              <a:t>train_x,train_y</a:t>
            </a:r>
            <a:r>
              <a:rPr lang="en-NZ" sz="1100" dirty="0"/>
              <a:t>)</a:t>
            </a:r>
          </a:p>
        </p:txBody>
      </p:sp>
      <p:pic>
        <p:nvPicPr>
          <p:cNvPr id="9" name="Picture 8" descr="Chart, scatter chart&#10;&#10;Description automatically generated">
            <a:extLst>
              <a:ext uri="{FF2B5EF4-FFF2-40B4-BE49-F238E27FC236}">
                <a16:creationId xmlns:a16="http://schemas.microsoft.com/office/drawing/2014/main" id="{FC783A1A-B16F-41B5-97DE-35D0A8AF90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364" y="3942826"/>
            <a:ext cx="3261014" cy="2197640"/>
          </a:xfrm>
          <a:prstGeom prst="rect">
            <a:avLst/>
          </a:prstGeom>
        </p:spPr>
      </p:pic>
    </p:spTree>
    <p:extLst>
      <p:ext uri="{BB962C8B-B14F-4D97-AF65-F5344CB8AC3E}">
        <p14:creationId xmlns:p14="http://schemas.microsoft.com/office/powerpoint/2010/main" val="38006627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548" y="473713"/>
            <a:ext cx="2190491" cy="857392"/>
          </a:xfrm>
          <a:prstGeom prst="rect">
            <a:avLst/>
          </a:prstGeom>
        </p:spPr>
      </p:pic>
      <p:sp>
        <p:nvSpPr>
          <p:cNvPr id="14" name="TextBox 13">
            <a:extLst>
              <a:ext uri="{FF2B5EF4-FFF2-40B4-BE49-F238E27FC236}">
                <a16:creationId xmlns:a16="http://schemas.microsoft.com/office/drawing/2014/main" id="{E8F7BA58-9166-4A96-8DDE-773F9D56D3E6}"/>
              </a:ext>
            </a:extLst>
          </p:cNvPr>
          <p:cNvSpPr txBox="1"/>
          <p:nvPr/>
        </p:nvSpPr>
        <p:spPr>
          <a:xfrm>
            <a:off x="2075793" y="2281734"/>
            <a:ext cx="7935986" cy="830997"/>
          </a:xfrm>
          <a:prstGeom prst="rect">
            <a:avLst/>
          </a:prstGeom>
          <a:noFill/>
        </p:spPr>
        <p:txBody>
          <a:bodyPr wrap="square" rtlCol="0">
            <a:spAutoFit/>
          </a:bodyPr>
          <a:lstStyle/>
          <a:p>
            <a:pPr algn="ctr"/>
            <a:r>
              <a:rPr lang="en-GB" sz="4800" dirty="0"/>
              <a:t>Any Questions?</a:t>
            </a:r>
          </a:p>
        </p:txBody>
      </p:sp>
      <p:grpSp>
        <p:nvGrpSpPr>
          <p:cNvPr id="24" name="Group 23">
            <a:extLst>
              <a:ext uri="{FF2B5EF4-FFF2-40B4-BE49-F238E27FC236}">
                <a16:creationId xmlns:a16="http://schemas.microsoft.com/office/drawing/2014/main" id="{D11E48C8-CFB8-4B25-BDBF-D398FC74A9C3}"/>
              </a:ext>
            </a:extLst>
          </p:cNvPr>
          <p:cNvGrpSpPr>
            <a:grpSpLocks noChangeAspect="1"/>
          </p:cNvGrpSpPr>
          <p:nvPr/>
        </p:nvGrpSpPr>
        <p:grpSpPr>
          <a:xfrm>
            <a:off x="2968911" y="4906314"/>
            <a:ext cx="6024088" cy="1000676"/>
            <a:chOff x="169596" y="4347438"/>
            <a:chExt cx="9341327" cy="1551710"/>
          </a:xfrm>
        </p:grpSpPr>
        <p:pic>
          <p:nvPicPr>
            <p:cNvPr id="16" name="Picture 15" descr="Logo&#10;&#10;Description automatically generated">
              <a:extLst>
                <a:ext uri="{FF2B5EF4-FFF2-40B4-BE49-F238E27FC236}">
                  <a16:creationId xmlns:a16="http://schemas.microsoft.com/office/drawing/2014/main" id="{5A898486-0B38-4187-A097-B5EC90CE2844}"/>
                </a:ext>
              </a:extLst>
            </p:cNvPr>
            <p:cNvPicPr>
              <a:picLocks noChangeAspect="1"/>
            </p:cNvPicPr>
            <p:nvPr/>
          </p:nvPicPr>
          <p:blipFill rotWithShape="1">
            <a:blip r:embed="rId3"/>
            <a:srcRect l="24527" t="21786" r="54284" b="20397"/>
            <a:stretch/>
          </p:blipFill>
          <p:spPr>
            <a:xfrm>
              <a:off x="1497792" y="4569112"/>
              <a:ext cx="1009735" cy="1108362"/>
            </a:xfrm>
            <a:prstGeom prst="rect">
              <a:avLst/>
            </a:prstGeom>
          </p:spPr>
        </p:pic>
        <p:pic>
          <p:nvPicPr>
            <p:cNvPr id="17" name="Picture 16" descr="Logo, icon&#10;&#10;Description automatically generated">
              <a:extLst>
                <a:ext uri="{FF2B5EF4-FFF2-40B4-BE49-F238E27FC236}">
                  <a16:creationId xmlns:a16="http://schemas.microsoft.com/office/drawing/2014/main" id="{B79E744F-5C39-439C-B9C5-C6E45FF9E664}"/>
                </a:ext>
              </a:extLst>
            </p:cNvPr>
            <p:cNvPicPr>
              <a:picLocks noChangeAspect="1"/>
            </p:cNvPicPr>
            <p:nvPr/>
          </p:nvPicPr>
          <p:blipFill rotWithShape="1">
            <a:blip r:embed="rId4"/>
            <a:srcRect l="33756" t="15496" r="30989" b="9022"/>
            <a:stretch/>
          </p:blipFill>
          <p:spPr>
            <a:xfrm>
              <a:off x="8468223" y="4569112"/>
              <a:ext cx="1042700" cy="1108362"/>
            </a:xfrm>
            <a:prstGeom prst="rect">
              <a:avLst/>
            </a:prstGeom>
          </p:spPr>
        </p:pic>
        <p:pic>
          <p:nvPicPr>
            <p:cNvPr id="18" name="Picture 17" descr="A picture containing logo&#10;&#10;Description automatically generated">
              <a:extLst>
                <a:ext uri="{FF2B5EF4-FFF2-40B4-BE49-F238E27FC236}">
                  <a16:creationId xmlns:a16="http://schemas.microsoft.com/office/drawing/2014/main" id="{4FBB2E8D-5A7D-4C90-B71C-BFB2FB0B3379}"/>
                </a:ext>
              </a:extLst>
            </p:cNvPr>
            <p:cNvPicPr>
              <a:picLocks noChangeAspect="1"/>
            </p:cNvPicPr>
            <p:nvPr/>
          </p:nvPicPr>
          <p:blipFill rotWithShape="1">
            <a:blip r:embed="rId5"/>
            <a:srcRect l="67190" t="14786" r="1021" b="30904"/>
            <a:stretch/>
          </p:blipFill>
          <p:spPr>
            <a:xfrm>
              <a:off x="6432138" y="4347438"/>
              <a:ext cx="1634837" cy="1551710"/>
            </a:xfrm>
            <a:prstGeom prst="rect">
              <a:avLst/>
            </a:prstGeom>
          </p:spPr>
        </p:pic>
        <p:pic>
          <p:nvPicPr>
            <p:cNvPr id="19" name="Picture 18" descr="A picture containing logo&#10;&#10;Description automatically generated">
              <a:extLst>
                <a:ext uri="{FF2B5EF4-FFF2-40B4-BE49-F238E27FC236}">
                  <a16:creationId xmlns:a16="http://schemas.microsoft.com/office/drawing/2014/main" id="{154F9CB6-2D20-49EA-ADAF-03EE368E167B}"/>
                </a:ext>
              </a:extLst>
            </p:cNvPr>
            <p:cNvPicPr>
              <a:picLocks noChangeAspect="1"/>
            </p:cNvPicPr>
            <p:nvPr/>
          </p:nvPicPr>
          <p:blipFill rotWithShape="1">
            <a:blip r:embed="rId5"/>
            <a:srcRect l="3214" t="14333" r="63157" b="31356"/>
            <a:stretch/>
          </p:blipFill>
          <p:spPr>
            <a:xfrm>
              <a:off x="4573481" y="4347438"/>
              <a:ext cx="1729454" cy="1551710"/>
            </a:xfrm>
            <a:prstGeom prst="rect">
              <a:avLst/>
            </a:prstGeom>
          </p:spPr>
        </p:pic>
        <p:pic>
          <p:nvPicPr>
            <p:cNvPr id="20" name="Picture 19" descr="Logo&#10;&#10;Description automatically generated">
              <a:extLst>
                <a:ext uri="{FF2B5EF4-FFF2-40B4-BE49-F238E27FC236}">
                  <a16:creationId xmlns:a16="http://schemas.microsoft.com/office/drawing/2014/main" id="{F578E490-579F-41F9-98FF-6F732A838B7E}"/>
                </a:ext>
              </a:extLst>
            </p:cNvPr>
            <p:cNvPicPr>
              <a:picLocks noChangeAspect="1"/>
            </p:cNvPicPr>
            <p:nvPr/>
          </p:nvPicPr>
          <p:blipFill rotWithShape="1">
            <a:blip r:embed="rId3"/>
            <a:srcRect l="50557" t="25048" r="27013" b="17135"/>
            <a:stretch/>
          </p:blipFill>
          <p:spPr>
            <a:xfrm>
              <a:off x="169596" y="4472073"/>
              <a:ext cx="1068849" cy="1108362"/>
            </a:xfrm>
            <a:prstGeom prst="rect">
              <a:avLst/>
            </a:prstGeom>
          </p:spPr>
        </p:pic>
        <p:pic>
          <p:nvPicPr>
            <p:cNvPr id="22" name="Picture 21" descr="A picture containing circle&#10;&#10;Description automatically generated">
              <a:extLst>
                <a:ext uri="{FF2B5EF4-FFF2-40B4-BE49-F238E27FC236}">
                  <a16:creationId xmlns:a16="http://schemas.microsoft.com/office/drawing/2014/main" id="{5B93B765-D983-4B40-A196-5DA301C8CD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36730" y="4524787"/>
              <a:ext cx="1872150" cy="1008081"/>
            </a:xfrm>
            <a:prstGeom prst="rect">
              <a:avLst/>
            </a:prstGeom>
          </p:spPr>
        </p:pic>
      </p:grpSp>
      <p:sp>
        <p:nvSpPr>
          <p:cNvPr id="25" name="Footer Placeholder 24">
            <a:extLst>
              <a:ext uri="{FF2B5EF4-FFF2-40B4-BE49-F238E27FC236}">
                <a16:creationId xmlns:a16="http://schemas.microsoft.com/office/drawing/2014/main" id="{83996E44-9524-46C7-9587-3E0C861E062D}"/>
              </a:ext>
            </a:extLst>
          </p:cNvPr>
          <p:cNvSpPr>
            <a:spLocks noGrp="1"/>
          </p:cNvSpPr>
          <p:nvPr>
            <p:ph type="ftr" sz="quarter" idx="11"/>
          </p:nvPr>
        </p:nvSpPr>
        <p:spPr/>
        <p:txBody>
          <a:bodyPr/>
          <a:lstStyle/>
          <a:p>
            <a:r>
              <a:rPr lang="en-GB"/>
              <a:t>Machine Learning, Week 1 - B</a:t>
            </a:r>
            <a:endParaRPr lang="en-NZ"/>
          </a:p>
        </p:txBody>
      </p:sp>
      <p:sp>
        <p:nvSpPr>
          <p:cNvPr id="26" name="Slide Number Placeholder 25">
            <a:extLst>
              <a:ext uri="{FF2B5EF4-FFF2-40B4-BE49-F238E27FC236}">
                <a16:creationId xmlns:a16="http://schemas.microsoft.com/office/drawing/2014/main" id="{DD690AA7-DCD1-40BF-985A-8A3246653BE4}"/>
              </a:ext>
            </a:extLst>
          </p:cNvPr>
          <p:cNvSpPr>
            <a:spLocks noGrp="1"/>
          </p:cNvSpPr>
          <p:nvPr>
            <p:ph type="sldNum" sz="quarter" idx="12"/>
          </p:nvPr>
        </p:nvSpPr>
        <p:spPr/>
        <p:txBody>
          <a:bodyPr/>
          <a:lstStyle/>
          <a:p>
            <a:fld id="{85B72991-F611-417C-9F25-3D67AC695963}" type="slidenum">
              <a:rPr lang="en-NZ" smtClean="0"/>
              <a:t>28</a:t>
            </a:fld>
            <a:endParaRPr lang="en-NZ"/>
          </a:p>
        </p:txBody>
      </p:sp>
    </p:spTree>
    <p:extLst>
      <p:ext uri="{BB962C8B-B14F-4D97-AF65-F5344CB8AC3E}">
        <p14:creationId xmlns:p14="http://schemas.microsoft.com/office/powerpoint/2010/main" val="1524891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p:txBody>
          <a:bodyPr/>
          <a:lstStyle/>
          <a:p>
            <a:r>
              <a:rPr lang="en-GB" dirty="0"/>
              <a:t>An Example of Supervised Learning</a:t>
            </a:r>
            <a:endParaRPr lang="en-NZ" dirty="0"/>
          </a:p>
        </p:txBody>
      </p:sp>
      <p:sp>
        <p:nvSpPr>
          <p:cNvPr id="5" name="Footer Placeholder 4">
            <a:extLst>
              <a:ext uri="{FF2B5EF4-FFF2-40B4-BE49-F238E27FC236}">
                <a16:creationId xmlns:a16="http://schemas.microsoft.com/office/drawing/2014/main" id="{0C0E3736-651D-4BB9-8722-3B53873DD3E8}"/>
              </a:ext>
            </a:extLst>
          </p:cNvPr>
          <p:cNvSpPr>
            <a:spLocks noGrp="1"/>
          </p:cNvSpPr>
          <p:nvPr>
            <p:ph type="ftr" sz="quarter" idx="11"/>
          </p:nvPr>
        </p:nvSpPr>
        <p:spPr/>
        <p:txBody>
          <a:bodyPr/>
          <a:lstStyle/>
          <a:p>
            <a:r>
              <a:rPr lang="en-GB"/>
              <a:t>Machine Learning, Week 1 - B</a:t>
            </a:r>
            <a:endParaRPr lang="en-NZ"/>
          </a:p>
        </p:txBody>
      </p:sp>
      <p:sp>
        <p:nvSpPr>
          <p:cNvPr id="7" name="Slide Number Placeholder 6">
            <a:extLst>
              <a:ext uri="{FF2B5EF4-FFF2-40B4-BE49-F238E27FC236}">
                <a16:creationId xmlns:a16="http://schemas.microsoft.com/office/drawing/2014/main" id="{64329968-C04F-4E90-B9BA-50485897F012}"/>
              </a:ext>
            </a:extLst>
          </p:cNvPr>
          <p:cNvSpPr>
            <a:spLocks noGrp="1"/>
          </p:cNvSpPr>
          <p:nvPr>
            <p:ph type="sldNum" sz="quarter" idx="12"/>
          </p:nvPr>
        </p:nvSpPr>
        <p:spPr/>
        <p:txBody>
          <a:bodyPr/>
          <a:lstStyle/>
          <a:p>
            <a:fld id="{85B72991-F611-417C-9F25-3D67AC695963}" type="slidenum">
              <a:rPr lang="en-NZ" smtClean="0"/>
              <a:t>3</a:t>
            </a:fld>
            <a:endParaRPr lang="en-NZ"/>
          </a:p>
        </p:txBody>
      </p:sp>
      <p:grpSp>
        <p:nvGrpSpPr>
          <p:cNvPr id="4" name="Group 3">
            <a:extLst>
              <a:ext uri="{FF2B5EF4-FFF2-40B4-BE49-F238E27FC236}">
                <a16:creationId xmlns:a16="http://schemas.microsoft.com/office/drawing/2014/main" id="{7A63817D-1D81-49AA-A9B5-0FA8C4DA758B}"/>
              </a:ext>
            </a:extLst>
          </p:cNvPr>
          <p:cNvGrpSpPr>
            <a:grpSpLocks noChangeAspect="1"/>
          </p:cNvGrpSpPr>
          <p:nvPr/>
        </p:nvGrpSpPr>
        <p:grpSpPr>
          <a:xfrm>
            <a:off x="553070" y="2558913"/>
            <a:ext cx="5474506" cy="3028450"/>
            <a:chOff x="685800" y="1793032"/>
            <a:chExt cx="7162800" cy="3962400"/>
          </a:xfrm>
        </p:grpSpPr>
        <p:sp>
          <p:nvSpPr>
            <p:cNvPr id="9" name="Oval 2">
              <a:extLst>
                <a:ext uri="{FF2B5EF4-FFF2-40B4-BE49-F238E27FC236}">
                  <a16:creationId xmlns:a16="http://schemas.microsoft.com/office/drawing/2014/main" id="{8AF02A5B-C4D7-4F1F-92A0-C91BCC1E0742}"/>
                </a:ext>
              </a:extLst>
            </p:cNvPr>
            <p:cNvSpPr>
              <a:spLocks noChangeArrowheads="1"/>
            </p:cNvSpPr>
            <p:nvPr/>
          </p:nvSpPr>
          <p:spPr bwMode="auto">
            <a:xfrm>
              <a:off x="1752600" y="1869232"/>
              <a:ext cx="5486400" cy="2362200"/>
            </a:xfrm>
            <a:prstGeom prst="ellipse">
              <a:avLst/>
            </a:prstGeom>
            <a:solidFill>
              <a:schemeClr val="accent5">
                <a:lumMod val="60000"/>
                <a:lumOff val="40000"/>
                <a:alpha val="0"/>
              </a:schemeClr>
            </a:solidFill>
            <a:ln w="9525">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sz="1600"/>
            </a:p>
          </p:txBody>
        </p:sp>
        <p:sp>
          <p:nvSpPr>
            <p:cNvPr id="10" name="Oval 3">
              <a:extLst>
                <a:ext uri="{FF2B5EF4-FFF2-40B4-BE49-F238E27FC236}">
                  <a16:creationId xmlns:a16="http://schemas.microsoft.com/office/drawing/2014/main" id="{F736A89D-D9A8-4F26-9D90-CDDF8029F290}"/>
                </a:ext>
              </a:extLst>
            </p:cNvPr>
            <p:cNvSpPr>
              <a:spLocks noChangeArrowheads="1"/>
            </p:cNvSpPr>
            <p:nvPr/>
          </p:nvSpPr>
          <p:spPr bwMode="auto">
            <a:xfrm>
              <a:off x="685800" y="4155232"/>
              <a:ext cx="2514600" cy="990600"/>
            </a:xfrm>
            <a:prstGeom prst="ellipse">
              <a:avLst/>
            </a:prstGeom>
            <a:solidFill>
              <a:schemeClr val="accent1">
                <a:alpha val="0"/>
              </a:schemeClr>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NZ" sz="1400"/>
            </a:p>
          </p:txBody>
        </p:sp>
        <p:sp>
          <p:nvSpPr>
            <p:cNvPr id="11" name="Rectangle 10">
              <a:extLst>
                <a:ext uri="{FF2B5EF4-FFF2-40B4-BE49-F238E27FC236}">
                  <a16:creationId xmlns:a16="http://schemas.microsoft.com/office/drawing/2014/main" id="{4260C68A-7230-4A92-9D1C-4A80E5E843AB}"/>
                </a:ext>
              </a:extLst>
            </p:cNvPr>
            <p:cNvSpPr>
              <a:spLocks noChangeArrowheads="1"/>
            </p:cNvSpPr>
            <p:nvPr/>
          </p:nvSpPr>
          <p:spPr bwMode="auto">
            <a:xfrm>
              <a:off x="2667000" y="2174032"/>
              <a:ext cx="1371600" cy="1828800"/>
            </a:xfrm>
            <a:prstGeom prst="rect">
              <a:avLst/>
            </a:prstGeom>
            <a:solidFill>
              <a:schemeClr val="accent3">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600">
                  <a:ea typeface="굴림" panose="020B0600000101010101" pitchFamily="34" charset="-127"/>
                </a:rPr>
                <a:t>Normal</a:t>
              </a:r>
            </a:p>
            <a:p>
              <a:pPr algn="ctr"/>
              <a:r>
                <a:rPr lang="en-US" altLang="ko-KR" sz="1600">
                  <a:ea typeface="굴림" panose="020B0600000101010101" pitchFamily="34" charset="-127"/>
                </a:rPr>
                <a:t>Emails</a:t>
              </a:r>
            </a:p>
            <a:p>
              <a:pPr algn="ctr"/>
              <a:r>
                <a:rPr lang="en-US" altLang="ko-KR" sz="1600">
                  <a:ea typeface="굴림" panose="020B0600000101010101" pitchFamily="34" charset="-127"/>
                </a:rPr>
                <a:t>…</a:t>
              </a:r>
            </a:p>
            <a:p>
              <a:pPr algn="ctr"/>
              <a:r>
                <a:rPr lang="en-US" altLang="ko-KR" sz="1600">
                  <a:ea typeface="굴림" panose="020B0600000101010101" pitchFamily="34" charset="-127"/>
                </a:rPr>
                <a:t>…</a:t>
              </a:r>
            </a:p>
            <a:p>
              <a:pPr algn="ctr"/>
              <a:r>
                <a:rPr lang="en-US" altLang="ko-KR" sz="1600">
                  <a:ea typeface="굴림" panose="020B0600000101010101" pitchFamily="34" charset="-127"/>
                </a:rPr>
                <a:t>…</a:t>
              </a:r>
            </a:p>
            <a:p>
              <a:pPr algn="ctr"/>
              <a:endParaRPr lang="ko-KR" altLang="en-US" sz="1600">
                <a:ea typeface="굴림" panose="020B0600000101010101" pitchFamily="34" charset="-127"/>
              </a:endParaRPr>
            </a:p>
          </p:txBody>
        </p:sp>
        <p:sp>
          <p:nvSpPr>
            <p:cNvPr id="13" name="Rectangle 12">
              <a:extLst>
                <a:ext uri="{FF2B5EF4-FFF2-40B4-BE49-F238E27FC236}">
                  <a16:creationId xmlns:a16="http://schemas.microsoft.com/office/drawing/2014/main" id="{453B527C-01AE-43CD-A4A1-778FC8CA4D88}"/>
                </a:ext>
              </a:extLst>
            </p:cNvPr>
            <p:cNvSpPr>
              <a:spLocks noChangeArrowheads="1"/>
            </p:cNvSpPr>
            <p:nvPr/>
          </p:nvSpPr>
          <p:spPr bwMode="auto">
            <a:xfrm>
              <a:off x="5105400" y="2174032"/>
              <a:ext cx="1371600" cy="1828800"/>
            </a:xfrm>
            <a:prstGeom prst="rect">
              <a:avLst/>
            </a:prstGeom>
            <a:solidFill>
              <a:schemeClr val="accent1">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600" dirty="0">
                  <a:ea typeface="굴림" panose="020B0600000101010101" pitchFamily="34" charset="-127"/>
                </a:rPr>
                <a:t>Spam</a:t>
              </a:r>
            </a:p>
            <a:p>
              <a:pPr algn="ctr"/>
              <a:r>
                <a:rPr lang="en-US" altLang="ko-KR" sz="1600" dirty="0">
                  <a:ea typeface="굴림" panose="020B0600000101010101" pitchFamily="34" charset="-127"/>
                </a:rPr>
                <a:t>…</a:t>
              </a:r>
            </a:p>
            <a:p>
              <a:pPr algn="ctr"/>
              <a:r>
                <a:rPr lang="en-US" altLang="ko-KR" sz="1600" dirty="0">
                  <a:ea typeface="굴림" panose="020B0600000101010101" pitchFamily="34" charset="-127"/>
                </a:rPr>
                <a:t>…</a:t>
              </a:r>
            </a:p>
            <a:p>
              <a:pPr algn="ctr"/>
              <a:r>
                <a:rPr lang="en-US" altLang="ko-KR" sz="1600" dirty="0">
                  <a:ea typeface="굴림" panose="020B0600000101010101" pitchFamily="34" charset="-127"/>
                </a:rPr>
                <a:t>…</a:t>
              </a:r>
            </a:p>
            <a:p>
              <a:pPr algn="ctr"/>
              <a:r>
                <a:rPr lang="en-US" altLang="ko-KR" sz="1600" dirty="0">
                  <a:ea typeface="굴림" panose="020B0600000101010101" pitchFamily="34" charset="-127"/>
                </a:rPr>
                <a:t>…</a:t>
              </a:r>
            </a:p>
            <a:p>
              <a:pPr algn="ctr"/>
              <a:endParaRPr lang="ko-KR" altLang="en-US" sz="1600" dirty="0">
                <a:ea typeface="굴림" panose="020B0600000101010101" pitchFamily="34" charset="-127"/>
              </a:endParaRPr>
            </a:p>
          </p:txBody>
        </p:sp>
        <p:sp>
          <p:nvSpPr>
            <p:cNvPr id="14" name="Rectangle 13">
              <a:extLst>
                <a:ext uri="{FF2B5EF4-FFF2-40B4-BE49-F238E27FC236}">
                  <a16:creationId xmlns:a16="http://schemas.microsoft.com/office/drawing/2014/main" id="{689B9AC4-2EBB-4C8A-8D2F-83CDF9163708}"/>
                </a:ext>
              </a:extLst>
            </p:cNvPr>
            <p:cNvSpPr>
              <a:spLocks noChangeArrowheads="1"/>
            </p:cNvSpPr>
            <p:nvPr/>
          </p:nvSpPr>
          <p:spPr bwMode="auto">
            <a:xfrm>
              <a:off x="3505200" y="4612432"/>
              <a:ext cx="22860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600">
                  <a:ea typeface="굴림" panose="020B0600000101010101" pitchFamily="34" charset="-127"/>
                </a:rPr>
                <a:t>Learner …</a:t>
              </a:r>
            </a:p>
          </p:txBody>
        </p:sp>
        <p:sp>
          <p:nvSpPr>
            <p:cNvPr id="15" name="Line 9">
              <a:extLst>
                <a:ext uri="{FF2B5EF4-FFF2-40B4-BE49-F238E27FC236}">
                  <a16:creationId xmlns:a16="http://schemas.microsoft.com/office/drawing/2014/main" id="{B1DBA8B5-B23F-4DE9-8659-AC3FF0A939C6}"/>
                </a:ext>
              </a:extLst>
            </p:cNvPr>
            <p:cNvSpPr>
              <a:spLocks noChangeShapeType="1"/>
            </p:cNvSpPr>
            <p:nvPr/>
          </p:nvSpPr>
          <p:spPr bwMode="auto">
            <a:xfrm>
              <a:off x="3352800" y="4002832"/>
              <a:ext cx="9906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Z" sz="1600"/>
            </a:p>
          </p:txBody>
        </p:sp>
        <p:sp>
          <p:nvSpPr>
            <p:cNvPr id="16" name="Line 10">
              <a:extLst>
                <a:ext uri="{FF2B5EF4-FFF2-40B4-BE49-F238E27FC236}">
                  <a16:creationId xmlns:a16="http://schemas.microsoft.com/office/drawing/2014/main" id="{EB4DEDCD-389B-425A-A66B-7C9F3B3DD96B}"/>
                </a:ext>
              </a:extLst>
            </p:cNvPr>
            <p:cNvSpPr>
              <a:spLocks noChangeShapeType="1"/>
            </p:cNvSpPr>
            <p:nvPr/>
          </p:nvSpPr>
          <p:spPr bwMode="auto">
            <a:xfrm flipH="1">
              <a:off x="5029200" y="4002832"/>
              <a:ext cx="685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Z" sz="1600"/>
            </a:p>
          </p:txBody>
        </p:sp>
        <p:sp>
          <p:nvSpPr>
            <p:cNvPr id="17" name="Line 11">
              <a:extLst>
                <a:ext uri="{FF2B5EF4-FFF2-40B4-BE49-F238E27FC236}">
                  <a16:creationId xmlns:a16="http://schemas.microsoft.com/office/drawing/2014/main" id="{40497C3A-A484-425F-9977-1496B8827ABA}"/>
                </a:ext>
              </a:extLst>
            </p:cNvPr>
            <p:cNvSpPr>
              <a:spLocks noChangeShapeType="1"/>
            </p:cNvSpPr>
            <p:nvPr/>
          </p:nvSpPr>
          <p:spPr bwMode="auto">
            <a:xfrm>
              <a:off x="838200" y="4841032"/>
              <a:ext cx="2590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Z" sz="1600"/>
            </a:p>
          </p:txBody>
        </p:sp>
        <p:sp>
          <p:nvSpPr>
            <p:cNvPr id="18" name="Rectangle 17">
              <a:extLst>
                <a:ext uri="{FF2B5EF4-FFF2-40B4-BE49-F238E27FC236}">
                  <a16:creationId xmlns:a16="http://schemas.microsoft.com/office/drawing/2014/main" id="{1B24E3DC-1DAF-4ABA-AC6B-BF2E3DF17642}"/>
                </a:ext>
              </a:extLst>
            </p:cNvPr>
            <p:cNvSpPr>
              <a:spLocks noChangeArrowheads="1"/>
            </p:cNvSpPr>
            <p:nvPr/>
          </p:nvSpPr>
          <p:spPr bwMode="auto">
            <a:xfrm>
              <a:off x="1143000" y="4460032"/>
              <a:ext cx="1676400" cy="304800"/>
            </a:xfrm>
            <a:prstGeom prst="rect">
              <a:avLst/>
            </a:prstGeom>
            <a:solidFill>
              <a:schemeClr val="accent5">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600" dirty="0">
                  <a:ea typeface="굴림" panose="020B0600000101010101" pitchFamily="34" charset="-127"/>
                </a:rPr>
                <a:t>New emails</a:t>
              </a:r>
            </a:p>
          </p:txBody>
        </p:sp>
        <p:sp>
          <p:nvSpPr>
            <p:cNvPr id="19" name="Line 13">
              <a:extLst>
                <a:ext uri="{FF2B5EF4-FFF2-40B4-BE49-F238E27FC236}">
                  <a16:creationId xmlns:a16="http://schemas.microsoft.com/office/drawing/2014/main" id="{D8FD0F36-10A6-42BF-A01E-5FECEF2F3966}"/>
                </a:ext>
              </a:extLst>
            </p:cNvPr>
            <p:cNvSpPr>
              <a:spLocks noChangeShapeType="1"/>
            </p:cNvSpPr>
            <p:nvPr/>
          </p:nvSpPr>
          <p:spPr bwMode="auto">
            <a:xfrm>
              <a:off x="4648200" y="5069632"/>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Z" sz="1600"/>
            </a:p>
          </p:txBody>
        </p:sp>
        <p:sp>
          <p:nvSpPr>
            <p:cNvPr id="20" name="Rectangle 19">
              <a:extLst>
                <a:ext uri="{FF2B5EF4-FFF2-40B4-BE49-F238E27FC236}">
                  <a16:creationId xmlns:a16="http://schemas.microsoft.com/office/drawing/2014/main" id="{B891A9BB-8645-440D-A0EA-FE999191F703}"/>
                </a:ext>
              </a:extLst>
            </p:cNvPr>
            <p:cNvSpPr>
              <a:spLocks noChangeArrowheads="1"/>
            </p:cNvSpPr>
            <p:nvPr/>
          </p:nvSpPr>
          <p:spPr bwMode="auto">
            <a:xfrm>
              <a:off x="4724400" y="5374432"/>
              <a:ext cx="1600200" cy="228600"/>
            </a:xfrm>
            <a:prstGeom prst="rect">
              <a:avLst/>
            </a:prstGeom>
            <a:solidFill>
              <a:schemeClr val="accent3">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400" dirty="0">
                  <a:ea typeface="굴림" panose="020B0600000101010101" pitchFamily="34" charset="-127"/>
                </a:rPr>
                <a:t>Normal emails</a:t>
              </a:r>
            </a:p>
          </p:txBody>
        </p:sp>
        <p:sp>
          <p:nvSpPr>
            <p:cNvPr id="21" name="Line 15">
              <a:extLst>
                <a:ext uri="{FF2B5EF4-FFF2-40B4-BE49-F238E27FC236}">
                  <a16:creationId xmlns:a16="http://schemas.microsoft.com/office/drawing/2014/main" id="{61C6349F-35BC-419B-9507-6FC38B444F44}"/>
                </a:ext>
              </a:extLst>
            </p:cNvPr>
            <p:cNvSpPr>
              <a:spLocks noChangeShapeType="1"/>
            </p:cNvSpPr>
            <p:nvPr/>
          </p:nvSpPr>
          <p:spPr bwMode="auto">
            <a:xfrm>
              <a:off x="5791200" y="4841032"/>
              <a:ext cx="1981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Z" sz="1600"/>
            </a:p>
          </p:txBody>
        </p:sp>
        <p:sp>
          <p:nvSpPr>
            <p:cNvPr id="22" name="Rectangle 21">
              <a:extLst>
                <a:ext uri="{FF2B5EF4-FFF2-40B4-BE49-F238E27FC236}">
                  <a16:creationId xmlns:a16="http://schemas.microsoft.com/office/drawing/2014/main" id="{2919857B-12F7-4409-BC3A-FA6DCBF38E46}"/>
                </a:ext>
              </a:extLst>
            </p:cNvPr>
            <p:cNvSpPr>
              <a:spLocks noChangeArrowheads="1"/>
            </p:cNvSpPr>
            <p:nvPr/>
          </p:nvSpPr>
          <p:spPr bwMode="auto">
            <a:xfrm>
              <a:off x="6400800" y="4993432"/>
              <a:ext cx="1219200" cy="228600"/>
            </a:xfrm>
            <a:prstGeom prst="rect">
              <a:avLst/>
            </a:prstGeom>
            <a:solidFill>
              <a:schemeClr val="accent1">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400" dirty="0">
                  <a:ea typeface="굴림" panose="020B0600000101010101" pitchFamily="34" charset="-127"/>
                </a:rPr>
                <a:t>Spam</a:t>
              </a:r>
            </a:p>
          </p:txBody>
        </p:sp>
        <p:sp>
          <p:nvSpPr>
            <p:cNvPr id="23" name="Text Box 17">
              <a:extLst>
                <a:ext uri="{FF2B5EF4-FFF2-40B4-BE49-F238E27FC236}">
                  <a16:creationId xmlns:a16="http://schemas.microsoft.com/office/drawing/2014/main" id="{9C47AD53-C7F3-4DAD-A300-A140E0CDEFA1}"/>
                </a:ext>
              </a:extLst>
            </p:cNvPr>
            <p:cNvSpPr txBox="1">
              <a:spLocks noChangeArrowheads="1"/>
            </p:cNvSpPr>
            <p:nvPr/>
          </p:nvSpPr>
          <p:spPr bwMode="auto">
            <a:xfrm>
              <a:off x="5943600" y="1793032"/>
              <a:ext cx="1905000" cy="442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ko-KR" sz="1600">
                  <a:solidFill>
                    <a:srgbClr val="FF9900"/>
                  </a:solidFill>
                  <a:ea typeface="굴림" panose="020B0600000101010101" pitchFamily="34" charset="-127"/>
                </a:rPr>
                <a:t>Known</a:t>
              </a:r>
            </a:p>
          </p:txBody>
        </p:sp>
        <p:sp>
          <p:nvSpPr>
            <p:cNvPr id="24" name="Text Box 18">
              <a:extLst>
                <a:ext uri="{FF2B5EF4-FFF2-40B4-BE49-F238E27FC236}">
                  <a16:creationId xmlns:a16="http://schemas.microsoft.com/office/drawing/2014/main" id="{8D0517B9-1FA7-41A6-A79E-C29ED4D57CA2}"/>
                </a:ext>
              </a:extLst>
            </p:cNvPr>
            <p:cNvSpPr txBox="1">
              <a:spLocks noChangeArrowheads="1"/>
            </p:cNvSpPr>
            <p:nvPr/>
          </p:nvSpPr>
          <p:spPr bwMode="auto">
            <a:xfrm>
              <a:off x="1143001" y="5145833"/>
              <a:ext cx="1676400" cy="442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ko-KR" sz="1600">
                  <a:solidFill>
                    <a:srgbClr val="FF0000"/>
                  </a:solidFill>
                  <a:ea typeface="굴림" panose="020B0600000101010101" pitchFamily="34" charset="-127"/>
                </a:rPr>
                <a:t>Unknown</a:t>
              </a:r>
            </a:p>
          </p:txBody>
        </p:sp>
      </p:grpSp>
      <p:pic>
        <p:nvPicPr>
          <p:cNvPr id="1026" name="Picture 2" descr="Machine Learning: a brief breakdown | Quantdare">
            <a:extLst>
              <a:ext uri="{FF2B5EF4-FFF2-40B4-BE49-F238E27FC236}">
                <a16:creationId xmlns:a16="http://schemas.microsoft.com/office/drawing/2014/main" id="{07B20FBA-C8B7-41CA-B2C4-B280235A04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3491" y="2517400"/>
            <a:ext cx="5271944" cy="2523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61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p:txBody>
          <a:bodyPr/>
          <a:lstStyle/>
          <a:p>
            <a:r>
              <a:rPr lang="en-NZ" dirty="0"/>
              <a:t>Outlines</a:t>
            </a:r>
          </a:p>
        </p:txBody>
      </p:sp>
      <p:sp>
        <p:nvSpPr>
          <p:cNvPr id="3" name="TextBox 2">
            <a:extLst>
              <a:ext uri="{FF2B5EF4-FFF2-40B4-BE49-F238E27FC236}">
                <a16:creationId xmlns:a16="http://schemas.microsoft.com/office/drawing/2014/main" id="{50FFFF27-D2FC-40C6-8256-57F21E612F25}"/>
              </a:ext>
            </a:extLst>
          </p:cNvPr>
          <p:cNvSpPr txBox="1"/>
          <p:nvPr/>
        </p:nvSpPr>
        <p:spPr>
          <a:xfrm>
            <a:off x="1251284" y="1737360"/>
            <a:ext cx="9750392" cy="325717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NZ" sz="2800" cap="all" dirty="0"/>
              <a:t>Terminology</a:t>
            </a:r>
          </a:p>
          <a:p>
            <a:pPr marL="342900" indent="-342900">
              <a:lnSpc>
                <a:spcPct val="150000"/>
              </a:lnSpc>
              <a:buFont typeface="Arial" panose="020B0604020202020204" pitchFamily="34" charset="0"/>
              <a:buChar char="•"/>
            </a:pPr>
            <a:r>
              <a:rPr lang="en-NZ" sz="2800" cap="all" dirty="0"/>
              <a:t>Predictive Models</a:t>
            </a:r>
          </a:p>
          <a:p>
            <a:pPr marL="342900" indent="-342900">
              <a:lnSpc>
                <a:spcPct val="150000"/>
              </a:lnSpc>
              <a:buFont typeface="Arial" panose="020B0604020202020204" pitchFamily="34" charset="0"/>
              <a:buChar char="•"/>
            </a:pPr>
            <a:r>
              <a:rPr lang="en-NZ" sz="2800" cap="all" dirty="0"/>
              <a:t>Creating Models</a:t>
            </a:r>
          </a:p>
          <a:p>
            <a:pPr marL="342900" indent="-342900">
              <a:lnSpc>
                <a:spcPct val="150000"/>
              </a:lnSpc>
              <a:buFont typeface="Arial" panose="020B0604020202020204" pitchFamily="34" charset="0"/>
              <a:buChar char="•"/>
            </a:pPr>
            <a:r>
              <a:rPr lang="en-NZ" sz="2800" cap="all" dirty="0"/>
              <a:t>First Test explanation and release</a:t>
            </a:r>
          </a:p>
          <a:p>
            <a:pPr marL="342900" indent="-342900">
              <a:lnSpc>
                <a:spcPct val="150000"/>
              </a:lnSpc>
              <a:buFont typeface="Arial" panose="020B0604020202020204" pitchFamily="34" charset="0"/>
              <a:buChar char="•"/>
            </a:pPr>
            <a:r>
              <a:rPr lang="en-NZ" sz="2800" cap="all" dirty="0"/>
              <a:t>First Assignment explanation and release</a:t>
            </a:r>
          </a:p>
        </p:txBody>
      </p:sp>
      <p:sp>
        <p:nvSpPr>
          <p:cNvPr id="5" name="Footer Placeholder 4">
            <a:extLst>
              <a:ext uri="{FF2B5EF4-FFF2-40B4-BE49-F238E27FC236}">
                <a16:creationId xmlns:a16="http://schemas.microsoft.com/office/drawing/2014/main" id="{0C0E3736-651D-4BB9-8722-3B53873DD3E8}"/>
              </a:ext>
            </a:extLst>
          </p:cNvPr>
          <p:cNvSpPr>
            <a:spLocks noGrp="1"/>
          </p:cNvSpPr>
          <p:nvPr>
            <p:ph type="ftr" sz="quarter" idx="11"/>
          </p:nvPr>
        </p:nvSpPr>
        <p:spPr/>
        <p:txBody>
          <a:bodyPr/>
          <a:lstStyle/>
          <a:p>
            <a:r>
              <a:rPr lang="en-GB"/>
              <a:t>Machine Learning, Week 1 - B</a:t>
            </a:r>
            <a:endParaRPr lang="en-NZ"/>
          </a:p>
        </p:txBody>
      </p:sp>
      <p:sp>
        <p:nvSpPr>
          <p:cNvPr id="7" name="Slide Number Placeholder 6">
            <a:extLst>
              <a:ext uri="{FF2B5EF4-FFF2-40B4-BE49-F238E27FC236}">
                <a16:creationId xmlns:a16="http://schemas.microsoft.com/office/drawing/2014/main" id="{64329968-C04F-4E90-B9BA-50485897F012}"/>
              </a:ext>
            </a:extLst>
          </p:cNvPr>
          <p:cNvSpPr>
            <a:spLocks noGrp="1"/>
          </p:cNvSpPr>
          <p:nvPr>
            <p:ph type="sldNum" sz="quarter" idx="12"/>
          </p:nvPr>
        </p:nvSpPr>
        <p:spPr/>
        <p:txBody>
          <a:bodyPr/>
          <a:lstStyle/>
          <a:p>
            <a:fld id="{85B72991-F611-417C-9F25-3D67AC695963}" type="slidenum">
              <a:rPr lang="en-NZ" smtClean="0"/>
              <a:t>4</a:t>
            </a:fld>
            <a:endParaRPr lang="en-NZ"/>
          </a:p>
        </p:txBody>
      </p:sp>
    </p:spTree>
    <p:extLst>
      <p:ext uri="{BB962C8B-B14F-4D97-AF65-F5344CB8AC3E}">
        <p14:creationId xmlns:p14="http://schemas.microsoft.com/office/powerpoint/2010/main" val="651414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p:txBody>
          <a:bodyPr/>
          <a:lstStyle/>
          <a:p>
            <a:r>
              <a:rPr lang="en-NZ" dirty="0"/>
              <a:t>A Supervised Model</a:t>
            </a:r>
          </a:p>
        </p:txBody>
      </p:sp>
      <p:sp>
        <p:nvSpPr>
          <p:cNvPr id="5" name="Footer Placeholder 4">
            <a:extLst>
              <a:ext uri="{FF2B5EF4-FFF2-40B4-BE49-F238E27FC236}">
                <a16:creationId xmlns:a16="http://schemas.microsoft.com/office/drawing/2014/main" id="{0C0E3736-651D-4BB9-8722-3B53873DD3E8}"/>
              </a:ext>
            </a:extLst>
          </p:cNvPr>
          <p:cNvSpPr>
            <a:spLocks noGrp="1"/>
          </p:cNvSpPr>
          <p:nvPr>
            <p:ph type="ftr" sz="quarter" idx="11"/>
          </p:nvPr>
        </p:nvSpPr>
        <p:spPr/>
        <p:txBody>
          <a:bodyPr/>
          <a:lstStyle/>
          <a:p>
            <a:r>
              <a:rPr lang="en-GB"/>
              <a:t>Machine Learning, Week 1 - B</a:t>
            </a:r>
            <a:endParaRPr lang="en-NZ"/>
          </a:p>
        </p:txBody>
      </p:sp>
      <p:sp>
        <p:nvSpPr>
          <p:cNvPr id="7" name="Slide Number Placeholder 6">
            <a:extLst>
              <a:ext uri="{FF2B5EF4-FFF2-40B4-BE49-F238E27FC236}">
                <a16:creationId xmlns:a16="http://schemas.microsoft.com/office/drawing/2014/main" id="{64329968-C04F-4E90-B9BA-50485897F012}"/>
              </a:ext>
            </a:extLst>
          </p:cNvPr>
          <p:cNvSpPr>
            <a:spLocks noGrp="1"/>
          </p:cNvSpPr>
          <p:nvPr>
            <p:ph type="sldNum" sz="quarter" idx="12"/>
          </p:nvPr>
        </p:nvSpPr>
        <p:spPr/>
        <p:txBody>
          <a:bodyPr/>
          <a:lstStyle/>
          <a:p>
            <a:fld id="{85B72991-F611-417C-9F25-3D67AC695963}" type="slidenum">
              <a:rPr lang="en-NZ" smtClean="0"/>
              <a:t>5</a:t>
            </a:fld>
            <a:endParaRPr lang="en-NZ"/>
          </a:p>
        </p:txBody>
      </p:sp>
      <p:grpSp>
        <p:nvGrpSpPr>
          <p:cNvPr id="22" name="Group 21">
            <a:extLst>
              <a:ext uri="{FF2B5EF4-FFF2-40B4-BE49-F238E27FC236}">
                <a16:creationId xmlns:a16="http://schemas.microsoft.com/office/drawing/2014/main" id="{3A45FA70-0D8B-E218-50AB-559CC3B48FF6}"/>
              </a:ext>
            </a:extLst>
          </p:cNvPr>
          <p:cNvGrpSpPr/>
          <p:nvPr/>
        </p:nvGrpSpPr>
        <p:grpSpPr>
          <a:xfrm>
            <a:off x="458185" y="1678637"/>
            <a:ext cx="11336589" cy="4600740"/>
            <a:chOff x="458185" y="1678637"/>
            <a:chExt cx="11336589" cy="4600740"/>
          </a:xfrm>
        </p:grpSpPr>
        <p:grpSp>
          <p:nvGrpSpPr>
            <p:cNvPr id="20" name="Group 19">
              <a:extLst>
                <a:ext uri="{FF2B5EF4-FFF2-40B4-BE49-F238E27FC236}">
                  <a16:creationId xmlns:a16="http://schemas.microsoft.com/office/drawing/2014/main" id="{36B07229-0A94-A877-CE08-A7796F16E3B9}"/>
                </a:ext>
              </a:extLst>
            </p:cNvPr>
            <p:cNvGrpSpPr/>
            <p:nvPr/>
          </p:nvGrpSpPr>
          <p:grpSpPr>
            <a:xfrm>
              <a:off x="458185" y="1678637"/>
              <a:ext cx="11336589" cy="4600740"/>
              <a:chOff x="614793" y="1737360"/>
              <a:chExt cx="11336589" cy="4600740"/>
            </a:xfrm>
          </p:grpSpPr>
          <p:pic>
            <p:nvPicPr>
              <p:cNvPr id="1026" name="Picture 2" descr="Supervised and Unsupervised Learning (an Intuitive Approach) | by Metehan  Kozan | Medium">
                <a:extLst>
                  <a:ext uri="{FF2B5EF4-FFF2-40B4-BE49-F238E27FC236}">
                    <a16:creationId xmlns:a16="http://schemas.microsoft.com/office/drawing/2014/main" id="{48364DA4-3D33-1672-36AE-10A84A71A38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78" t="18503" r="6404" b="2585"/>
              <a:stretch/>
            </p:blipFill>
            <p:spPr bwMode="auto">
              <a:xfrm>
                <a:off x="909054" y="1859045"/>
                <a:ext cx="9174340" cy="447905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83A58B1-F7C5-BE82-121F-F5873F009624}"/>
                  </a:ext>
                </a:extLst>
              </p:cNvPr>
              <p:cNvSpPr/>
              <p:nvPr/>
            </p:nvSpPr>
            <p:spPr>
              <a:xfrm>
                <a:off x="614793" y="1737360"/>
                <a:ext cx="2249271" cy="4380506"/>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NZ"/>
              </a:p>
            </p:txBody>
          </p:sp>
          <p:sp>
            <p:nvSpPr>
              <p:cNvPr id="9" name="Rectangle 8">
                <a:extLst>
                  <a:ext uri="{FF2B5EF4-FFF2-40B4-BE49-F238E27FC236}">
                    <a16:creationId xmlns:a16="http://schemas.microsoft.com/office/drawing/2014/main" id="{F0F1D5C6-DFAE-2285-5EFD-95641E2B0CC7}"/>
                  </a:ext>
                </a:extLst>
              </p:cNvPr>
              <p:cNvSpPr/>
              <p:nvPr/>
            </p:nvSpPr>
            <p:spPr>
              <a:xfrm>
                <a:off x="5433284" y="5337998"/>
                <a:ext cx="2342692" cy="1000102"/>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NZ"/>
              </a:p>
            </p:txBody>
          </p:sp>
          <p:sp>
            <p:nvSpPr>
              <p:cNvPr id="10" name="Rectangle 9">
                <a:extLst>
                  <a:ext uri="{FF2B5EF4-FFF2-40B4-BE49-F238E27FC236}">
                    <a16:creationId xmlns:a16="http://schemas.microsoft.com/office/drawing/2014/main" id="{EA1274CF-49EF-A732-D209-638F27A317EE}"/>
                  </a:ext>
                </a:extLst>
              </p:cNvPr>
              <p:cNvSpPr/>
              <p:nvPr/>
            </p:nvSpPr>
            <p:spPr>
              <a:xfrm>
                <a:off x="3390587" y="2470202"/>
                <a:ext cx="4211274" cy="2256639"/>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NZ"/>
              </a:p>
            </p:txBody>
          </p:sp>
          <p:sp>
            <p:nvSpPr>
              <p:cNvPr id="11" name="Rectangle 10">
                <a:extLst>
                  <a:ext uri="{FF2B5EF4-FFF2-40B4-BE49-F238E27FC236}">
                    <a16:creationId xmlns:a16="http://schemas.microsoft.com/office/drawing/2014/main" id="{205AB7EF-7E43-DFA6-BF1E-40F8FF5AFE84}"/>
                  </a:ext>
                </a:extLst>
              </p:cNvPr>
              <p:cNvSpPr/>
              <p:nvPr/>
            </p:nvSpPr>
            <p:spPr>
              <a:xfrm>
                <a:off x="9925612" y="2461947"/>
                <a:ext cx="2025770" cy="63840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NZ" b="1" dirty="0">
                    <a:solidFill>
                      <a:schemeClr val="tx1"/>
                    </a:solidFill>
                  </a:rPr>
                  <a:t>Target (Expected Outcome)</a:t>
                </a:r>
              </a:p>
            </p:txBody>
          </p:sp>
          <p:pic>
            <p:nvPicPr>
              <p:cNvPr id="13" name="Picture 2" descr="Supervised and Unsupervised Learning (an Intuitive Approach) | by Metehan  Kozan | Medium">
                <a:extLst>
                  <a:ext uri="{FF2B5EF4-FFF2-40B4-BE49-F238E27FC236}">
                    <a16:creationId xmlns:a16="http://schemas.microsoft.com/office/drawing/2014/main" id="{C3B4F844-EE8A-45AA-ED82-9288D8D230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7425" t="39376" r="6404" b="32394"/>
              <a:stretch/>
            </p:blipFill>
            <p:spPr bwMode="auto">
              <a:xfrm>
                <a:off x="10051145" y="3036815"/>
                <a:ext cx="1631788" cy="160229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C3DB2781-0110-200F-C356-77A6F027142D}"/>
                  </a:ext>
                </a:extLst>
              </p:cNvPr>
              <p:cNvSpPr/>
              <p:nvPr/>
            </p:nvSpPr>
            <p:spPr>
              <a:xfrm>
                <a:off x="8028264" y="2541864"/>
                <a:ext cx="1679233" cy="49495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5" name="Rectangle 14">
                <a:extLst>
                  <a:ext uri="{FF2B5EF4-FFF2-40B4-BE49-F238E27FC236}">
                    <a16:creationId xmlns:a16="http://schemas.microsoft.com/office/drawing/2014/main" id="{309580E2-9DBA-5CD2-CD78-6055CEC6B28F}"/>
                  </a:ext>
                </a:extLst>
              </p:cNvPr>
              <p:cNvSpPr/>
              <p:nvPr/>
            </p:nvSpPr>
            <p:spPr>
              <a:xfrm>
                <a:off x="8051097" y="2470202"/>
                <a:ext cx="1719166" cy="63827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NZ" b="1" dirty="0">
                    <a:solidFill>
                      <a:schemeClr val="tx1"/>
                    </a:solidFill>
                  </a:rPr>
                  <a:t>Prediction</a:t>
                </a:r>
              </a:p>
            </p:txBody>
          </p:sp>
          <p:cxnSp>
            <p:nvCxnSpPr>
              <p:cNvPr id="17" name="Straight Connector 16">
                <a:extLst>
                  <a:ext uri="{FF2B5EF4-FFF2-40B4-BE49-F238E27FC236}">
                    <a16:creationId xmlns:a16="http://schemas.microsoft.com/office/drawing/2014/main" id="{F0364C26-CEAC-06EA-BBA9-86569CCECA81}"/>
                  </a:ext>
                </a:extLst>
              </p:cNvPr>
              <p:cNvCxnSpPr/>
              <p:nvPr/>
            </p:nvCxnSpPr>
            <p:spPr>
              <a:xfrm>
                <a:off x="10051145" y="2277491"/>
                <a:ext cx="0" cy="269263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Rectangle 18">
                <a:extLst>
                  <a:ext uri="{FF2B5EF4-FFF2-40B4-BE49-F238E27FC236}">
                    <a16:creationId xmlns:a16="http://schemas.microsoft.com/office/drawing/2014/main" id="{55CE8303-CE1B-C0F2-502B-D215C4FE6130}"/>
                  </a:ext>
                </a:extLst>
              </p:cNvPr>
              <p:cNvSpPr/>
              <p:nvPr/>
            </p:nvSpPr>
            <p:spPr>
              <a:xfrm>
                <a:off x="9128794" y="5154578"/>
                <a:ext cx="2183492" cy="667382"/>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NZ" b="1" dirty="0">
                    <a:solidFill>
                      <a:srgbClr val="FF0000"/>
                    </a:solidFill>
                  </a:rPr>
                  <a:t>Cost Function: Prediction vs Target</a:t>
                </a:r>
              </a:p>
            </p:txBody>
          </p:sp>
        </p:grpSp>
        <p:sp>
          <p:nvSpPr>
            <p:cNvPr id="21" name="Rectangle 20">
              <a:extLst>
                <a:ext uri="{FF2B5EF4-FFF2-40B4-BE49-F238E27FC236}">
                  <a16:creationId xmlns:a16="http://schemas.microsoft.com/office/drawing/2014/main" id="{53DB3135-7D91-AE21-B429-59CA2931BCFF}"/>
                </a:ext>
              </a:extLst>
            </p:cNvPr>
            <p:cNvSpPr/>
            <p:nvPr/>
          </p:nvSpPr>
          <p:spPr>
            <a:xfrm>
              <a:off x="7928419" y="2316225"/>
              <a:ext cx="3805383" cy="2448721"/>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NZ"/>
            </a:p>
          </p:txBody>
        </p:sp>
      </p:grpSp>
    </p:spTree>
    <p:extLst>
      <p:ext uri="{BB962C8B-B14F-4D97-AF65-F5344CB8AC3E}">
        <p14:creationId xmlns:p14="http://schemas.microsoft.com/office/powerpoint/2010/main" val="1824316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p:txBody>
          <a:bodyPr/>
          <a:lstStyle/>
          <a:p>
            <a:r>
              <a:rPr lang="en-NZ" dirty="0"/>
              <a:t>Terminology</a:t>
            </a:r>
          </a:p>
        </p:txBody>
      </p:sp>
      <p:sp>
        <p:nvSpPr>
          <p:cNvPr id="5" name="Footer Placeholder 4">
            <a:extLst>
              <a:ext uri="{FF2B5EF4-FFF2-40B4-BE49-F238E27FC236}">
                <a16:creationId xmlns:a16="http://schemas.microsoft.com/office/drawing/2014/main" id="{74D38D14-9CC3-4ED1-A291-87B02F4AD528}"/>
              </a:ext>
            </a:extLst>
          </p:cNvPr>
          <p:cNvSpPr>
            <a:spLocks noGrp="1"/>
          </p:cNvSpPr>
          <p:nvPr>
            <p:ph type="ftr" sz="quarter" idx="11"/>
          </p:nvPr>
        </p:nvSpPr>
        <p:spPr/>
        <p:txBody>
          <a:bodyPr/>
          <a:lstStyle/>
          <a:p>
            <a:r>
              <a:rPr lang="en-GB"/>
              <a:t>Machine Learning, Week 1 - B</a:t>
            </a:r>
            <a:endParaRPr lang="en-NZ"/>
          </a:p>
        </p:txBody>
      </p:sp>
      <p:sp>
        <p:nvSpPr>
          <p:cNvPr id="7" name="Slide Number Placeholder 6">
            <a:extLst>
              <a:ext uri="{FF2B5EF4-FFF2-40B4-BE49-F238E27FC236}">
                <a16:creationId xmlns:a16="http://schemas.microsoft.com/office/drawing/2014/main" id="{E8946BD0-41DE-47E0-A598-BF94FB8AC7DD}"/>
              </a:ext>
            </a:extLst>
          </p:cNvPr>
          <p:cNvSpPr>
            <a:spLocks noGrp="1"/>
          </p:cNvSpPr>
          <p:nvPr>
            <p:ph type="sldNum" sz="quarter" idx="12"/>
          </p:nvPr>
        </p:nvSpPr>
        <p:spPr/>
        <p:txBody>
          <a:bodyPr/>
          <a:lstStyle/>
          <a:p>
            <a:fld id="{85B72991-F611-417C-9F25-3D67AC695963}" type="slidenum">
              <a:rPr lang="en-NZ" smtClean="0"/>
              <a:t>6</a:t>
            </a:fld>
            <a:endParaRPr lang="en-NZ"/>
          </a:p>
        </p:txBody>
      </p:sp>
      <p:sp>
        <p:nvSpPr>
          <p:cNvPr id="16" name="TextBox 15">
            <a:extLst>
              <a:ext uri="{FF2B5EF4-FFF2-40B4-BE49-F238E27FC236}">
                <a16:creationId xmlns:a16="http://schemas.microsoft.com/office/drawing/2014/main" id="{A2BBE28E-1FCC-4AEB-9084-E9E35FF34CDE}"/>
              </a:ext>
            </a:extLst>
          </p:cNvPr>
          <p:cNvSpPr txBox="1"/>
          <p:nvPr/>
        </p:nvSpPr>
        <p:spPr>
          <a:xfrm>
            <a:off x="627304" y="1915996"/>
            <a:ext cx="7262949" cy="419961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sz="2000" b="1" dirty="0"/>
              <a:t>Features</a:t>
            </a:r>
          </a:p>
          <a:p>
            <a:pPr marL="742950" lvl="1" indent="-285750">
              <a:lnSpc>
                <a:spcPct val="150000"/>
              </a:lnSpc>
              <a:buFont typeface="Arial" panose="020B0604020202020204" pitchFamily="34" charset="0"/>
              <a:buChar char="•"/>
            </a:pPr>
            <a:r>
              <a:rPr lang="en-GB" sz="2000" dirty="0"/>
              <a:t>Also known as attributes, independent variables, input,…</a:t>
            </a:r>
          </a:p>
          <a:p>
            <a:pPr marL="285750" indent="-285750">
              <a:lnSpc>
                <a:spcPct val="150000"/>
              </a:lnSpc>
              <a:buFont typeface="Arial" panose="020B0604020202020204" pitchFamily="34" charset="0"/>
              <a:buChar char="•"/>
            </a:pPr>
            <a:r>
              <a:rPr lang="en-GB" sz="2000" b="1" dirty="0"/>
              <a:t>Target</a:t>
            </a:r>
            <a:r>
              <a:rPr lang="en-GB" sz="2000" dirty="0"/>
              <a:t> </a:t>
            </a:r>
          </a:p>
          <a:p>
            <a:pPr marL="742950" lvl="1" indent="-285750">
              <a:lnSpc>
                <a:spcPct val="150000"/>
              </a:lnSpc>
              <a:buFont typeface="Arial" panose="020B0604020202020204" pitchFamily="34" charset="0"/>
              <a:buChar char="•"/>
            </a:pPr>
            <a:r>
              <a:rPr lang="en-GB" sz="2000" dirty="0"/>
              <a:t>Also known as goal predicate, dependent variable, output,…</a:t>
            </a:r>
          </a:p>
          <a:p>
            <a:pPr marL="285750" indent="-285750">
              <a:lnSpc>
                <a:spcPct val="150000"/>
              </a:lnSpc>
              <a:buFont typeface="Arial" panose="020B0604020202020204" pitchFamily="34" charset="0"/>
              <a:buChar char="•"/>
            </a:pPr>
            <a:r>
              <a:rPr lang="en-GB" sz="2000" b="1" dirty="0"/>
              <a:t>Hypothesis</a:t>
            </a:r>
          </a:p>
          <a:p>
            <a:pPr marL="742950" lvl="1" indent="-285750">
              <a:lnSpc>
                <a:spcPct val="150000"/>
              </a:lnSpc>
              <a:buFont typeface="Arial" panose="020B0604020202020204" pitchFamily="34" charset="0"/>
              <a:buChar char="•"/>
            </a:pPr>
            <a:r>
              <a:rPr lang="en-GB" sz="2000" dirty="0"/>
              <a:t>Also known as discrimination, classification/regression,…</a:t>
            </a:r>
          </a:p>
          <a:p>
            <a:pPr marL="285750" indent="-285750">
              <a:lnSpc>
                <a:spcPct val="150000"/>
              </a:lnSpc>
              <a:buFont typeface="Arial" panose="020B0604020202020204" pitchFamily="34" charset="0"/>
              <a:buChar char="•"/>
            </a:pPr>
            <a:r>
              <a:rPr lang="en-GB" sz="2000" b="1" dirty="0"/>
              <a:t>Cost</a:t>
            </a:r>
            <a:r>
              <a:rPr lang="en-GB" sz="2000" dirty="0"/>
              <a:t> </a:t>
            </a:r>
            <a:r>
              <a:rPr lang="en-GB" sz="2000" b="1" dirty="0"/>
              <a:t>function</a:t>
            </a:r>
          </a:p>
          <a:p>
            <a:pPr marL="742950" lvl="1" indent="-285750">
              <a:lnSpc>
                <a:spcPct val="150000"/>
              </a:lnSpc>
              <a:buFont typeface="Arial" panose="020B0604020202020204" pitchFamily="34" charset="0"/>
              <a:buChar char="•"/>
            </a:pPr>
            <a:r>
              <a:rPr lang="en-GB" sz="2000" dirty="0"/>
              <a:t>Also known as objective function, loss function, error function,…</a:t>
            </a:r>
          </a:p>
        </p:txBody>
      </p:sp>
      <p:grpSp>
        <p:nvGrpSpPr>
          <p:cNvPr id="8" name="Group 7">
            <a:extLst>
              <a:ext uri="{FF2B5EF4-FFF2-40B4-BE49-F238E27FC236}">
                <a16:creationId xmlns:a16="http://schemas.microsoft.com/office/drawing/2014/main" id="{4E76ADBD-6667-4459-9773-FDF451670EE6}"/>
              </a:ext>
            </a:extLst>
          </p:cNvPr>
          <p:cNvGrpSpPr/>
          <p:nvPr/>
        </p:nvGrpSpPr>
        <p:grpSpPr>
          <a:xfrm>
            <a:off x="7436498" y="2793833"/>
            <a:ext cx="4436694" cy="2589930"/>
            <a:chOff x="1950098" y="1341878"/>
            <a:chExt cx="5738326" cy="3334238"/>
          </a:xfrm>
        </p:grpSpPr>
        <p:sp>
          <p:nvSpPr>
            <p:cNvPr id="9" name="Rounded Rectangle 17">
              <a:extLst>
                <a:ext uri="{FF2B5EF4-FFF2-40B4-BE49-F238E27FC236}">
                  <a16:creationId xmlns:a16="http://schemas.microsoft.com/office/drawing/2014/main" id="{72F9D40A-1B74-447E-BBDE-02BA7FBCBAE8}"/>
                </a:ext>
              </a:extLst>
            </p:cNvPr>
            <p:cNvSpPr/>
            <p:nvPr/>
          </p:nvSpPr>
          <p:spPr>
            <a:xfrm>
              <a:off x="3174629" y="1341878"/>
              <a:ext cx="2958990" cy="609600"/>
            </a:xfrm>
            <a:prstGeom prst="round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Training Set</a:t>
              </a:r>
            </a:p>
          </p:txBody>
        </p:sp>
        <p:sp>
          <p:nvSpPr>
            <p:cNvPr id="10" name="Rounded Rectangle 18">
              <a:extLst>
                <a:ext uri="{FF2B5EF4-FFF2-40B4-BE49-F238E27FC236}">
                  <a16:creationId xmlns:a16="http://schemas.microsoft.com/office/drawing/2014/main" id="{8AC11CE6-55BC-4961-BE4B-EBF3158C9621}"/>
                </a:ext>
              </a:extLst>
            </p:cNvPr>
            <p:cNvSpPr/>
            <p:nvPr/>
          </p:nvSpPr>
          <p:spPr>
            <a:xfrm>
              <a:off x="2818584" y="2561078"/>
              <a:ext cx="3671079" cy="586556"/>
            </a:xfrm>
            <a:prstGeom prst="round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Learning Algorithm</a:t>
              </a:r>
            </a:p>
          </p:txBody>
        </p:sp>
        <p:sp>
          <p:nvSpPr>
            <p:cNvPr id="11" name="Rounded Rectangle 19">
              <a:extLst>
                <a:ext uri="{FF2B5EF4-FFF2-40B4-BE49-F238E27FC236}">
                  <a16:creationId xmlns:a16="http://schemas.microsoft.com/office/drawing/2014/main" id="{3EE38750-6EEB-4C6A-8DCC-93F4FD41071A}"/>
                </a:ext>
              </a:extLst>
            </p:cNvPr>
            <p:cNvSpPr/>
            <p:nvPr/>
          </p:nvSpPr>
          <p:spPr>
            <a:xfrm>
              <a:off x="4209068" y="3780278"/>
              <a:ext cx="890111" cy="586556"/>
            </a:xfrm>
            <a:prstGeom prst="round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h</a:t>
              </a:r>
            </a:p>
          </p:txBody>
        </p:sp>
        <p:sp>
          <p:nvSpPr>
            <p:cNvPr id="13" name="TextBox 12">
              <a:extLst>
                <a:ext uri="{FF2B5EF4-FFF2-40B4-BE49-F238E27FC236}">
                  <a16:creationId xmlns:a16="http://schemas.microsoft.com/office/drawing/2014/main" id="{574FBD0D-CB25-4FF6-91E0-D8EBFD879153}"/>
                </a:ext>
              </a:extLst>
            </p:cNvPr>
            <p:cNvSpPr txBox="1"/>
            <p:nvPr/>
          </p:nvSpPr>
          <p:spPr>
            <a:xfrm>
              <a:off x="1950098" y="3749944"/>
              <a:ext cx="1335166" cy="926171"/>
            </a:xfrm>
            <a:prstGeom prst="rect">
              <a:avLst/>
            </a:prstGeom>
            <a:noFill/>
          </p:spPr>
          <p:txBody>
            <a:bodyPr wrap="square" rtlCol="0">
              <a:spAutoFit/>
            </a:bodyPr>
            <a:lstStyle/>
            <a:p>
              <a:pPr algn="ctr"/>
              <a:r>
                <a:rPr lang="en-US" dirty="0"/>
                <a:t>Size of house</a:t>
              </a:r>
            </a:p>
          </p:txBody>
        </p:sp>
        <p:sp>
          <p:nvSpPr>
            <p:cNvPr id="14" name="TextBox 13">
              <a:extLst>
                <a:ext uri="{FF2B5EF4-FFF2-40B4-BE49-F238E27FC236}">
                  <a16:creationId xmlns:a16="http://schemas.microsoft.com/office/drawing/2014/main" id="{0F4B88C0-631D-40EC-80C7-0D378CA4055A}"/>
                </a:ext>
              </a:extLst>
            </p:cNvPr>
            <p:cNvSpPr txBox="1"/>
            <p:nvPr/>
          </p:nvSpPr>
          <p:spPr>
            <a:xfrm>
              <a:off x="5866585" y="3749945"/>
              <a:ext cx="1821839" cy="926171"/>
            </a:xfrm>
            <a:prstGeom prst="rect">
              <a:avLst/>
            </a:prstGeom>
            <a:noFill/>
          </p:spPr>
          <p:txBody>
            <a:bodyPr wrap="square" rtlCol="0">
              <a:spAutoFit/>
            </a:bodyPr>
            <a:lstStyle/>
            <a:p>
              <a:pPr algn="ctr"/>
              <a:r>
                <a:rPr lang="en-US" dirty="0"/>
                <a:t>Estimated price</a:t>
              </a:r>
            </a:p>
          </p:txBody>
        </p:sp>
        <p:cxnSp>
          <p:nvCxnSpPr>
            <p:cNvPr id="15" name="Straight Arrow Connector 14">
              <a:extLst>
                <a:ext uri="{FF2B5EF4-FFF2-40B4-BE49-F238E27FC236}">
                  <a16:creationId xmlns:a16="http://schemas.microsoft.com/office/drawing/2014/main" id="{2E81397D-294D-444D-8D4E-C3D91667CD20}"/>
                </a:ext>
              </a:extLst>
            </p:cNvPr>
            <p:cNvCxnSpPr>
              <a:stCxn id="9" idx="2"/>
              <a:endCxn id="10" idx="0"/>
            </p:cNvCxnSpPr>
            <p:nvPr/>
          </p:nvCxnSpPr>
          <p:spPr>
            <a:xfrm>
              <a:off x="4654124" y="1951478"/>
              <a:ext cx="0" cy="609600"/>
            </a:xfrm>
            <a:prstGeom prst="straightConnector1">
              <a:avLst/>
            </a:prstGeom>
            <a:ln w="57150">
              <a:solidFill>
                <a:schemeClr val="tx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D046D68-C23C-4553-B81B-8DFD722136D2}"/>
                </a:ext>
              </a:extLst>
            </p:cNvPr>
            <p:cNvCxnSpPr>
              <a:stCxn id="10" idx="2"/>
              <a:endCxn id="11" idx="0"/>
            </p:cNvCxnSpPr>
            <p:nvPr/>
          </p:nvCxnSpPr>
          <p:spPr>
            <a:xfrm>
              <a:off x="4654124" y="3147634"/>
              <a:ext cx="0" cy="632644"/>
            </a:xfrm>
            <a:prstGeom prst="straightConnector1">
              <a:avLst/>
            </a:prstGeom>
            <a:ln w="57150">
              <a:solidFill>
                <a:schemeClr val="tx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5035254-EAA9-4EFD-BC36-4A9D1449935D}"/>
                </a:ext>
              </a:extLst>
            </p:cNvPr>
            <p:cNvCxnSpPr>
              <a:endCxn id="11" idx="1"/>
            </p:cNvCxnSpPr>
            <p:nvPr/>
          </p:nvCxnSpPr>
          <p:spPr>
            <a:xfrm>
              <a:off x="3285264" y="4073556"/>
              <a:ext cx="923804" cy="0"/>
            </a:xfrm>
            <a:prstGeom prst="straightConnector1">
              <a:avLst/>
            </a:prstGeom>
            <a:ln w="57150">
              <a:solidFill>
                <a:schemeClr val="tx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51E5A20-2CF7-4100-B599-7159DA398EE3}"/>
                </a:ext>
              </a:extLst>
            </p:cNvPr>
            <p:cNvCxnSpPr>
              <a:stCxn id="11" idx="3"/>
            </p:cNvCxnSpPr>
            <p:nvPr/>
          </p:nvCxnSpPr>
          <p:spPr>
            <a:xfrm>
              <a:off x="5099179" y="4073556"/>
              <a:ext cx="856417" cy="0"/>
            </a:xfrm>
            <a:prstGeom prst="straightConnector1">
              <a:avLst/>
            </a:prstGeom>
            <a:ln w="57150">
              <a:solidFill>
                <a:schemeClr val="tx2">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7000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p:txBody>
          <a:bodyPr/>
          <a:lstStyle/>
          <a:p>
            <a:r>
              <a:rPr lang="en-NZ" sz="3200" dirty="0"/>
              <a:t>Terminology</a:t>
            </a:r>
            <a:br>
              <a:rPr lang="en-NZ" dirty="0"/>
            </a:br>
            <a:r>
              <a:rPr lang="en-NZ" dirty="0"/>
              <a:t>Feature</a:t>
            </a:r>
          </a:p>
        </p:txBody>
      </p:sp>
      <p:sp>
        <p:nvSpPr>
          <p:cNvPr id="5" name="Footer Placeholder 4">
            <a:extLst>
              <a:ext uri="{FF2B5EF4-FFF2-40B4-BE49-F238E27FC236}">
                <a16:creationId xmlns:a16="http://schemas.microsoft.com/office/drawing/2014/main" id="{74D38D14-9CC3-4ED1-A291-87B02F4AD528}"/>
              </a:ext>
            </a:extLst>
          </p:cNvPr>
          <p:cNvSpPr>
            <a:spLocks noGrp="1"/>
          </p:cNvSpPr>
          <p:nvPr>
            <p:ph type="ftr" sz="quarter" idx="11"/>
          </p:nvPr>
        </p:nvSpPr>
        <p:spPr/>
        <p:txBody>
          <a:bodyPr/>
          <a:lstStyle/>
          <a:p>
            <a:r>
              <a:rPr lang="en-GB"/>
              <a:t>Machine Learning, Week 1 - B</a:t>
            </a:r>
            <a:endParaRPr lang="en-NZ"/>
          </a:p>
        </p:txBody>
      </p:sp>
      <p:sp>
        <p:nvSpPr>
          <p:cNvPr id="7" name="Slide Number Placeholder 6">
            <a:extLst>
              <a:ext uri="{FF2B5EF4-FFF2-40B4-BE49-F238E27FC236}">
                <a16:creationId xmlns:a16="http://schemas.microsoft.com/office/drawing/2014/main" id="{E8946BD0-41DE-47E0-A598-BF94FB8AC7DD}"/>
              </a:ext>
            </a:extLst>
          </p:cNvPr>
          <p:cNvSpPr>
            <a:spLocks noGrp="1"/>
          </p:cNvSpPr>
          <p:nvPr>
            <p:ph type="sldNum" sz="quarter" idx="12"/>
          </p:nvPr>
        </p:nvSpPr>
        <p:spPr/>
        <p:txBody>
          <a:bodyPr/>
          <a:lstStyle/>
          <a:p>
            <a:fld id="{85B72991-F611-417C-9F25-3D67AC695963}" type="slidenum">
              <a:rPr lang="en-NZ" smtClean="0"/>
              <a:t>7</a:t>
            </a:fld>
            <a:endParaRPr lang="en-NZ"/>
          </a:p>
        </p:txBody>
      </p:sp>
      <p:sp>
        <p:nvSpPr>
          <p:cNvPr id="16" name="TextBox 15">
            <a:extLst>
              <a:ext uri="{FF2B5EF4-FFF2-40B4-BE49-F238E27FC236}">
                <a16:creationId xmlns:a16="http://schemas.microsoft.com/office/drawing/2014/main" id="{A2BBE28E-1FCC-4AEB-9084-E9E35FF34CDE}"/>
              </a:ext>
            </a:extLst>
          </p:cNvPr>
          <p:cNvSpPr txBox="1"/>
          <p:nvPr/>
        </p:nvSpPr>
        <p:spPr>
          <a:xfrm>
            <a:off x="1066800" y="1910398"/>
            <a:ext cx="10058400" cy="419961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sz="2000" dirty="0"/>
              <a:t>A feature is a measurable property of the object you’re trying to analyse.</a:t>
            </a:r>
          </a:p>
          <a:p>
            <a:pPr marL="285750" indent="-285750">
              <a:lnSpc>
                <a:spcPct val="150000"/>
              </a:lnSpc>
              <a:buFont typeface="Arial" panose="020B0604020202020204" pitchFamily="34" charset="0"/>
              <a:buChar char="•"/>
            </a:pPr>
            <a:r>
              <a:rPr lang="en-GB" sz="2000" dirty="0"/>
              <a:t>In datasets, features appear as columns.</a:t>
            </a:r>
          </a:p>
          <a:p>
            <a:pPr marL="285750" indent="-285750">
              <a:lnSpc>
                <a:spcPct val="150000"/>
              </a:lnSpc>
              <a:buFont typeface="Arial" panose="020B0604020202020204" pitchFamily="34" charset="0"/>
              <a:buChar char="•"/>
            </a:pPr>
            <a:r>
              <a:rPr lang="en-GB" sz="2000" dirty="0"/>
              <a:t>Each feature represents a measurable piece of data that can be used for analysis: Name, Age, Sex, Fare, …</a:t>
            </a:r>
          </a:p>
          <a:p>
            <a:pPr marL="285750" indent="-285750">
              <a:lnSpc>
                <a:spcPct val="150000"/>
              </a:lnSpc>
              <a:buFont typeface="Arial" panose="020B0604020202020204" pitchFamily="34" charset="0"/>
              <a:buChar char="•"/>
            </a:pPr>
            <a:r>
              <a:rPr lang="en-GB" sz="2000" dirty="0"/>
              <a:t>Features are also sometimes referred to as “variables” or “attributes.”</a:t>
            </a:r>
          </a:p>
          <a:p>
            <a:pPr marL="285750" indent="-285750">
              <a:lnSpc>
                <a:spcPct val="150000"/>
              </a:lnSpc>
              <a:buFont typeface="Arial" panose="020B0604020202020204" pitchFamily="34" charset="0"/>
              <a:buChar char="•"/>
            </a:pPr>
            <a:r>
              <a:rPr lang="en-GB" sz="2000" dirty="0"/>
              <a:t>Features act as the input in the model</a:t>
            </a:r>
          </a:p>
          <a:p>
            <a:pPr marL="285750" indent="-285750">
              <a:lnSpc>
                <a:spcPct val="150000"/>
              </a:lnSpc>
              <a:buFont typeface="Arial" panose="020B0604020202020204" pitchFamily="34" charset="0"/>
              <a:buChar char="•"/>
            </a:pPr>
            <a:r>
              <a:rPr lang="en-GB" sz="2000" dirty="0"/>
              <a:t>The quality of the features in your dataset has a major impact on the quality of the insights you will gain when you use that dataset for machine learning.</a:t>
            </a:r>
          </a:p>
          <a:p>
            <a:pPr marL="285750" indent="-285750">
              <a:lnSpc>
                <a:spcPct val="150000"/>
              </a:lnSpc>
              <a:buFont typeface="Arial" panose="020B0604020202020204" pitchFamily="34" charset="0"/>
              <a:buChar char="•"/>
            </a:pPr>
            <a:endParaRPr lang="en-GB" sz="2000" dirty="0"/>
          </a:p>
        </p:txBody>
      </p:sp>
    </p:spTree>
    <p:extLst>
      <p:ext uri="{BB962C8B-B14F-4D97-AF65-F5344CB8AC3E}">
        <p14:creationId xmlns:p14="http://schemas.microsoft.com/office/powerpoint/2010/main" val="1981165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p:txBody>
          <a:bodyPr/>
          <a:lstStyle/>
          <a:p>
            <a:r>
              <a:rPr lang="en-NZ" sz="3200" dirty="0"/>
              <a:t>Terminology</a:t>
            </a:r>
            <a:br>
              <a:rPr lang="en-NZ" dirty="0"/>
            </a:br>
            <a:r>
              <a:rPr lang="en-NZ" dirty="0"/>
              <a:t>Target</a:t>
            </a:r>
          </a:p>
        </p:txBody>
      </p:sp>
      <p:sp>
        <p:nvSpPr>
          <p:cNvPr id="5" name="Footer Placeholder 4">
            <a:extLst>
              <a:ext uri="{FF2B5EF4-FFF2-40B4-BE49-F238E27FC236}">
                <a16:creationId xmlns:a16="http://schemas.microsoft.com/office/drawing/2014/main" id="{74D38D14-9CC3-4ED1-A291-87B02F4AD528}"/>
              </a:ext>
            </a:extLst>
          </p:cNvPr>
          <p:cNvSpPr>
            <a:spLocks noGrp="1"/>
          </p:cNvSpPr>
          <p:nvPr>
            <p:ph type="ftr" sz="quarter" idx="11"/>
          </p:nvPr>
        </p:nvSpPr>
        <p:spPr/>
        <p:txBody>
          <a:bodyPr/>
          <a:lstStyle/>
          <a:p>
            <a:r>
              <a:rPr lang="en-GB"/>
              <a:t>Machine Learning, Week 1 - B</a:t>
            </a:r>
            <a:endParaRPr lang="en-NZ"/>
          </a:p>
        </p:txBody>
      </p:sp>
      <p:sp>
        <p:nvSpPr>
          <p:cNvPr id="7" name="Slide Number Placeholder 6">
            <a:extLst>
              <a:ext uri="{FF2B5EF4-FFF2-40B4-BE49-F238E27FC236}">
                <a16:creationId xmlns:a16="http://schemas.microsoft.com/office/drawing/2014/main" id="{E8946BD0-41DE-47E0-A598-BF94FB8AC7DD}"/>
              </a:ext>
            </a:extLst>
          </p:cNvPr>
          <p:cNvSpPr>
            <a:spLocks noGrp="1"/>
          </p:cNvSpPr>
          <p:nvPr>
            <p:ph type="sldNum" sz="quarter" idx="12"/>
          </p:nvPr>
        </p:nvSpPr>
        <p:spPr/>
        <p:txBody>
          <a:bodyPr/>
          <a:lstStyle/>
          <a:p>
            <a:fld id="{85B72991-F611-417C-9F25-3D67AC695963}" type="slidenum">
              <a:rPr lang="en-NZ" smtClean="0"/>
              <a:t>8</a:t>
            </a:fld>
            <a:endParaRPr lang="en-NZ"/>
          </a:p>
        </p:txBody>
      </p:sp>
      <p:sp>
        <p:nvSpPr>
          <p:cNvPr id="16" name="TextBox 15">
            <a:extLst>
              <a:ext uri="{FF2B5EF4-FFF2-40B4-BE49-F238E27FC236}">
                <a16:creationId xmlns:a16="http://schemas.microsoft.com/office/drawing/2014/main" id="{A2BBE28E-1FCC-4AEB-9084-E9E35FF34CDE}"/>
              </a:ext>
            </a:extLst>
          </p:cNvPr>
          <p:cNvSpPr txBox="1"/>
          <p:nvPr/>
        </p:nvSpPr>
        <p:spPr>
          <a:xfrm>
            <a:off x="765110" y="1802658"/>
            <a:ext cx="5598368" cy="443044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sz="2000" dirty="0"/>
              <a:t>The target is the output of the input variables.</a:t>
            </a:r>
          </a:p>
          <a:p>
            <a:pPr marL="285750" indent="-285750">
              <a:lnSpc>
                <a:spcPct val="150000"/>
              </a:lnSpc>
              <a:buFont typeface="Arial" panose="020B0604020202020204" pitchFamily="34" charset="0"/>
              <a:buChar char="•"/>
            </a:pPr>
            <a:r>
              <a:rPr lang="en-GB" sz="2000" dirty="0"/>
              <a:t>It is the final output we are trying to predict or achieve.</a:t>
            </a:r>
          </a:p>
          <a:p>
            <a:pPr marL="285750" indent="-285750">
              <a:lnSpc>
                <a:spcPct val="150000"/>
              </a:lnSpc>
              <a:buFont typeface="Arial" panose="020B0604020202020204" pitchFamily="34" charset="0"/>
              <a:buChar char="•"/>
            </a:pPr>
            <a:endParaRPr lang="en-GB" sz="2000" dirty="0"/>
          </a:p>
          <a:p>
            <a:pPr marL="285750" indent="-285750">
              <a:lnSpc>
                <a:spcPct val="150000"/>
              </a:lnSpc>
              <a:buFont typeface="Arial" panose="020B0604020202020204" pitchFamily="34" charset="0"/>
              <a:buChar char="•"/>
            </a:pPr>
            <a:r>
              <a:rPr lang="en-GB" dirty="0"/>
              <a:t>Label vs Target?</a:t>
            </a:r>
          </a:p>
          <a:p>
            <a:pPr marL="742950" lvl="1" indent="-285750">
              <a:lnSpc>
                <a:spcPct val="150000"/>
              </a:lnSpc>
              <a:buFont typeface="Arial" panose="020B0604020202020204" pitchFamily="34" charset="0"/>
              <a:buChar char="•"/>
            </a:pPr>
            <a:r>
              <a:rPr lang="en-GB" dirty="0"/>
              <a:t>They are often used interchangeably.</a:t>
            </a:r>
          </a:p>
          <a:p>
            <a:pPr marL="742950" lvl="1" indent="-285750">
              <a:lnSpc>
                <a:spcPct val="150000"/>
              </a:lnSpc>
              <a:buFont typeface="Arial" panose="020B0604020202020204" pitchFamily="34" charset="0"/>
              <a:buChar char="•"/>
            </a:pPr>
            <a:r>
              <a:rPr lang="en-GB" dirty="0"/>
              <a:t>Label is the tag we assign to our data in supervised learning models</a:t>
            </a:r>
          </a:p>
          <a:p>
            <a:pPr marL="742950" lvl="1" indent="-285750">
              <a:lnSpc>
                <a:spcPct val="150000"/>
              </a:lnSpc>
              <a:buFont typeface="Arial" panose="020B0604020202020204" pitchFamily="34" charset="0"/>
              <a:buChar char="•"/>
            </a:pPr>
            <a:r>
              <a:rPr lang="en-GB" dirty="0"/>
              <a:t>Target is the output the model expects or predicts</a:t>
            </a:r>
          </a:p>
          <a:p>
            <a:pPr marL="285750" indent="-285750">
              <a:lnSpc>
                <a:spcPct val="150000"/>
              </a:lnSpc>
              <a:buFont typeface="Arial" panose="020B0604020202020204" pitchFamily="34" charset="0"/>
              <a:buChar char="•"/>
            </a:pPr>
            <a:endParaRPr lang="en-GB" sz="2000" dirty="0"/>
          </a:p>
        </p:txBody>
      </p:sp>
      <p:grpSp>
        <p:nvGrpSpPr>
          <p:cNvPr id="4" name="Group 3">
            <a:extLst>
              <a:ext uri="{FF2B5EF4-FFF2-40B4-BE49-F238E27FC236}">
                <a16:creationId xmlns:a16="http://schemas.microsoft.com/office/drawing/2014/main" id="{286AA8FA-28D9-4552-A472-B39FCCEEA5EF}"/>
              </a:ext>
            </a:extLst>
          </p:cNvPr>
          <p:cNvGrpSpPr/>
          <p:nvPr/>
        </p:nvGrpSpPr>
        <p:grpSpPr>
          <a:xfrm>
            <a:off x="5524901" y="2541069"/>
            <a:ext cx="6448926" cy="2943170"/>
            <a:chOff x="5524901" y="2541069"/>
            <a:chExt cx="6448926" cy="2943170"/>
          </a:xfrm>
        </p:grpSpPr>
        <p:pic>
          <p:nvPicPr>
            <p:cNvPr id="1026" name="Picture 2" descr="Supervised Machine Learning - Tutorial And Example">
              <a:extLst>
                <a:ext uri="{FF2B5EF4-FFF2-40B4-BE49-F238E27FC236}">
                  <a16:creationId xmlns:a16="http://schemas.microsoft.com/office/drawing/2014/main" id="{F5426020-1288-437D-9177-53C6A0EAE89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08" t="15039" r="1778" b="1787"/>
            <a:stretch/>
          </p:blipFill>
          <p:spPr bwMode="auto">
            <a:xfrm>
              <a:off x="5524901" y="2541069"/>
              <a:ext cx="6448926" cy="282982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5E36FBD-1FD0-4BB2-90AF-0836C4C5A955}"/>
                </a:ext>
              </a:extLst>
            </p:cNvPr>
            <p:cNvSpPr txBox="1"/>
            <p:nvPr/>
          </p:nvSpPr>
          <p:spPr>
            <a:xfrm>
              <a:off x="5986587" y="5230323"/>
              <a:ext cx="5136682" cy="253916"/>
            </a:xfrm>
            <a:prstGeom prst="rect">
              <a:avLst/>
            </a:prstGeom>
            <a:noFill/>
          </p:spPr>
          <p:txBody>
            <a:bodyPr wrap="square">
              <a:spAutoFit/>
            </a:bodyPr>
            <a:lstStyle/>
            <a:p>
              <a:pPr algn="ctr"/>
              <a:r>
                <a:rPr lang="en-NZ" sz="1050" dirty="0">
                  <a:hlinkClick r:id="rId4"/>
                </a:rPr>
                <a:t>https://www.tutorialandexample.com/supervised-machine-learning/</a:t>
              </a:r>
              <a:endParaRPr lang="en-NZ" sz="1050" dirty="0"/>
            </a:p>
          </p:txBody>
        </p:sp>
      </p:grpSp>
    </p:spTree>
    <p:extLst>
      <p:ext uri="{BB962C8B-B14F-4D97-AF65-F5344CB8AC3E}">
        <p14:creationId xmlns:p14="http://schemas.microsoft.com/office/powerpoint/2010/main" val="366533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go&#10;&#10;Description automatically generated with low confidence">
            <a:extLst>
              <a:ext uri="{FF2B5EF4-FFF2-40B4-BE49-F238E27FC236}">
                <a16:creationId xmlns:a16="http://schemas.microsoft.com/office/drawing/2014/main" id="{CB5700EF-73DA-431A-8E22-AC6A662E1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571" y="350628"/>
            <a:ext cx="1911856" cy="748330"/>
          </a:xfrm>
          <a:prstGeom prst="rect">
            <a:avLst/>
          </a:prstGeom>
        </p:spPr>
      </p:pic>
      <p:sp>
        <p:nvSpPr>
          <p:cNvPr id="2" name="Title 1">
            <a:extLst>
              <a:ext uri="{FF2B5EF4-FFF2-40B4-BE49-F238E27FC236}">
                <a16:creationId xmlns:a16="http://schemas.microsoft.com/office/drawing/2014/main" id="{BBFA46C2-F4B4-4964-AED6-FFF5E930CA0B}"/>
              </a:ext>
            </a:extLst>
          </p:cNvPr>
          <p:cNvSpPr>
            <a:spLocks noGrp="1"/>
          </p:cNvSpPr>
          <p:nvPr>
            <p:ph type="title"/>
          </p:nvPr>
        </p:nvSpPr>
        <p:spPr/>
        <p:txBody>
          <a:bodyPr/>
          <a:lstStyle/>
          <a:p>
            <a:r>
              <a:rPr lang="en-NZ" sz="3200" dirty="0"/>
              <a:t>Terminology</a:t>
            </a:r>
            <a:br>
              <a:rPr lang="en-NZ" dirty="0"/>
            </a:br>
            <a:r>
              <a:rPr lang="en-NZ" dirty="0"/>
              <a:t>Cost Function</a:t>
            </a:r>
          </a:p>
        </p:txBody>
      </p:sp>
      <p:sp>
        <p:nvSpPr>
          <p:cNvPr id="5" name="Footer Placeholder 4">
            <a:extLst>
              <a:ext uri="{FF2B5EF4-FFF2-40B4-BE49-F238E27FC236}">
                <a16:creationId xmlns:a16="http://schemas.microsoft.com/office/drawing/2014/main" id="{74D38D14-9CC3-4ED1-A291-87B02F4AD528}"/>
              </a:ext>
            </a:extLst>
          </p:cNvPr>
          <p:cNvSpPr>
            <a:spLocks noGrp="1"/>
          </p:cNvSpPr>
          <p:nvPr>
            <p:ph type="ftr" sz="quarter" idx="11"/>
          </p:nvPr>
        </p:nvSpPr>
        <p:spPr/>
        <p:txBody>
          <a:bodyPr/>
          <a:lstStyle/>
          <a:p>
            <a:r>
              <a:rPr lang="en-GB"/>
              <a:t>Machine Learning, Week 1 - B</a:t>
            </a:r>
            <a:endParaRPr lang="en-NZ"/>
          </a:p>
        </p:txBody>
      </p:sp>
      <p:sp>
        <p:nvSpPr>
          <p:cNvPr id="7" name="Slide Number Placeholder 6">
            <a:extLst>
              <a:ext uri="{FF2B5EF4-FFF2-40B4-BE49-F238E27FC236}">
                <a16:creationId xmlns:a16="http://schemas.microsoft.com/office/drawing/2014/main" id="{E8946BD0-41DE-47E0-A598-BF94FB8AC7DD}"/>
              </a:ext>
            </a:extLst>
          </p:cNvPr>
          <p:cNvSpPr>
            <a:spLocks noGrp="1"/>
          </p:cNvSpPr>
          <p:nvPr>
            <p:ph type="sldNum" sz="quarter" idx="12"/>
          </p:nvPr>
        </p:nvSpPr>
        <p:spPr/>
        <p:txBody>
          <a:bodyPr/>
          <a:lstStyle/>
          <a:p>
            <a:fld id="{85B72991-F611-417C-9F25-3D67AC695963}" type="slidenum">
              <a:rPr lang="en-NZ" smtClean="0"/>
              <a:t>9</a:t>
            </a:fld>
            <a:endParaRPr lang="en-NZ"/>
          </a:p>
        </p:txBody>
      </p:sp>
      <p:sp>
        <p:nvSpPr>
          <p:cNvPr id="16" name="TextBox 15">
            <a:extLst>
              <a:ext uri="{FF2B5EF4-FFF2-40B4-BE49-F238E27FC236}">
                <a16:creationId xmlns:a16="http://schemas.microsoft.com/office/drawing/2014/main" id="{A2BBE28E-1FCC-4AEB-9084-E9E35FF34CDE}"/>
              </a:ext>
            </a:extLst>
          </p:cNvPr>
          <p:cNvSpPr txBox="1"/>
          <p:nvPr/>
        </p:nvSpPr>
        <p:spPr>
          <a:xfrm>
            <a:off x="1097280" y="1701969"/>
            <a:ext cx="10058400" cy="466127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sz="2000" dirty="0"/>
              <a:t>‘Cost’ or ‘Loss’ in Machine learning helps us understand the difference between the predicted value &amp; the actual value.</a:t>
            </a:r>
          </a:p>
          <a:p>
            <a:pPr marL="285750" indent="-285750">
              <a:lnSpc>
                <a:spcPct val="150000"/>
              </a:lnSpc>
              <a:buFont typeface="Arial" panose="020B0604020202020204" pitchFamily="34" charset="0"/>
              <a:buChar char="•"/>
            </a:pPr>
            <a:r>
              <a:rPr lang="en-GB" sz="2000" dirty="0"/>
              <a:t>The cost function returns the error between predicted outcomes compared with the actual outcomes.</a:t>
            </a:r>
          </a:p>
          <a:p>
            <a:pPr marL="285750" indent="-285750">
              <a:lnSpc>
                <a:spcPct val="150000"/>
              </a:lnSpc>
              <a:buFont typeface="Arial" panose="020B0604020202020204" pitchFamily="34" charset="0"/>
              <a:buChar char="•"/>
            </a:pPr>
            <a:r>
              <a:rPr lang="en-GB" sz="2000" dirty="0"/>
              <a:t>The aim of supervised machine learning is to minimize the overall cost.</a:t>
            </a:r>
          </a:p>
          <a:p>
            <a:pPr marL="285750" indent="-285750">
              <a:lnSpc>
                <a:spcPct val="150000"/>
              </a:lnSpc>
              <a:buFont typeface="Arial" panose="020B0604020202020204" pitchFamily="34" charset="0"/>
              <a:buChar char="•"/>
            </a:pPr>
            <a:r>
              <a:rPr lang="en-GB" sz="2000" dirty="0"/>
              <a:t>There are many cost functions in machine learning and each has its use cases depending on whether it is a regression problem or classification problem.</a:t>
            </a:r>
          </a:p>
          <a:p>
            <a:pPr marL="742950" lvl="1" indent="-285750">
              <a:lnSpc>
                <a:spcPct val="150000"/>
              </a:lnSpc>
              <a:buFont typeface="Arial" panose="020B0604020202020204" pitchFamily="34" charset="0"/>
              <a:buChar char="•"/>
            </a:pPr>
            <a:r>
              <a:rPr lang="en-GB" sz="2000" dirty="0"/>
              <a:t>Regression cost Function</a:t>
            </a:r>
          </a:p>
          <a:p>
            <a:pPr marL="742950" lvl="1" indent="-285750">
              <a:lnSpc>
                <a:spcPct val="150000"/>
              </a:lnSpc>
              <a:buFont typeface="Arial" panose="020B0604020202020204" pitchFamily="34" charset="0"/>
              <a:buChar char="•"/>
            </a:pPr>
            <a:r>
              <a:rPr lang="en-GB" sz="2000" dirty="0"/>
              <a:t>Binary Classification cost Functions</a:t>
            </a:r>
          </a:p>
          <a:p>
            <a:pPr marL="742950" lvl="1" indent="-285750">
              <a:lnSpc>
                <a:spcPct val="150000"/>
              </a:lnSpc>
              <a:buFont typeface="Arial" panose="020B0604020202020204" pitchFamily="34" charset="0"/>
              <a:buChar char="•"/>
            </a:pPr>
            <a:r>
              <a:rPr lang="en-GB" sz="2000" dirty="0"/>
              <a:t>Multi-class Classification cost Functions</a:t>
            </a:r>
          </a:p>
        </p:txBody>
      </p:sp>
    </p:spTree>
    <p:extLst>
      <p:ext uri="{BB962C8B-B14F-4D97-AF65-F5344CB8AC3E}">
        <p14:creationId xmlns:p14="http://schemas.microsoft.com/office/powerpoint/2010/main" val="2135089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D3A40C8F5B7834DBECC0AC1826905C0" ma:contentTypeVersion="4" ma:contentTypeDescription="Create a new document." ma:contentTypeScope="" ma:versionID="6116557c24a8d3c5596aed50a71f0ae0">
  <xsd:schema xmlns:xsd="http://www.w3.org/2001/XMLSchema" xmlns:xs="http://www.w3.org/2001/XMLSchema" xmlns:p="http://schemas.microsoft.com/office/2006/metadata/properties" xmlns:ns3="4b2341e4-484d-40a0-a0dd-cabc521e1203" targetNamespace="http://schemas.microsoft.com/office/2006/metadata/properties" ma:root="true" ma:fieldsID="93aa95f1b93ace587cbad58792950f38" ns3:_="">
    <xsd:import namespace="4b2341e4-484d-40a0-a0dd-cabc521e120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2341e4-484d-40a0-a0dd-cabc521e12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866527-49BF-4DF1-8484-F7077CA1737C}">
  <ds:schemaRefs>
    <ds:schemaRef ds:uri="http://schemas.microsoft.com/sharepoint/v3/contenttype/forms"/>
  </ds:schemaRefs>
</ds:datastoreItem>
</file>

<file path=customXml/itemProps2.xml><?xml version="1.0" encoding="utf-8"?>
<ds:datastoreItem xmlns:ds="http://schemas.openxmlformats.org/officeDocument/2006/customXml" ds:itemID="{BCB98F3F-14C8-4802-9B40-4BA149B5716B}">
  <ds:schemaRefs>
    <ds:schemaRef ds:uri="http://purl.org/dc/terms/"/>
    <ds:schemaRef ds:uri="http://schemas.microsoft.com/office/infopath/2007/PartnerControls"/>
    <ds:schemaRef ds:uri="http://purl.org/dc/elements/1.1/"/>
    <ds:schemaRef ds:uri="http://schemas.microsoft.com/office/2006/documentManagement/types"/>
    <ds:schemaRef ds:uri="http://schemas.openxmlformats.org/package/2006/metadata/core-properties"/>
    <ds:schemaRef ds:uri="http://purl.org/dc/dcmitype/"/>
    <ds:schemaRef ds:uri="4b2341e4-484d-40a0-a0dd-cabc521e1203"/>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8248FE91-309F-4668-A48F-3E11F56306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b2341e4-484d-40a0-a0dd-cabc521e120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TM02900769[[fn=Retrospect]]</Template>
  <TotalTime>2152</TotalTime>
  <Words>2749</Words>
  <Application>Microsoft Office PowerPoint</Application>
  <PresentationFormat>Widescreen</PresentationFormat>
  <Paragraphs>403</Paragraphs>
  <Slides>28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Calibri</vt:lpstr>
      <vt:lpstr>Calibri Light</vt:lpstr>
      <vt:lpstr>Cambria Math</vt:lpstr>
      <vt:lpstr>Consolas</vt:lpstr>
      <vt:lpstr>Lato</vt:lpstr>
      <vt:lpstr>Roboto</vt:lpstr>
      <vt:lpstr>urw-din</vt:lpstr>
      <vt:lpstr>Verdana</vt:lpstr>
      <vt:lpstr>Retrospect</vt:lpstr>
      <vt:lpstr>PowerPoint Presentation</vt:lpstr>
      <vt:lpstr>Spot Quiz</vt:lpstr>
      <vt:lpstr>An Example of Supervised Learning</vt:lpstr>
      <vt:lpstr>Outlines</vt:lpstr>
      <vt:lpstr>A Supervised Model</vt:lpstr>
      <vt:lpstr>Terminology</vt:lpstr>
      <vt:lpstr>Terminology Feature</vt:lpstr>
      <vt:lpstr>Terminology Target</vt:lpstr>
      <vt:lpstr>Terminology Cost Function</vt:lpstr>
      <vt:lpstr>Terminology Hypothesis</vt:lpstr>
      <vt:lpstr>A Supervised Model</vt:lpstr>
      <vt:lpstr>Predictive Models</vt:lpstr>
      <vt:lpstr>Predictive Models Linear Regression</vt:lpstr>
      <vt:lpstr>Predictive Models  Simple Linear Regression</vt:lpstr>
      <vt:lpstr>Predictive Models  Simple Linear Regression</vt:lpstr>
      <vt:lpstr>Predictive Models  Simple Linear Regression</vt:lpstr>
      <vt:lpstr>Predictive Models  Simple Linear Regression</vt:lpstr>
      <vt:lpstr>Predictive Models  Simple Linear Regression</vt:lpstr>
      <vt:lpstr>Predictive Models  Multivariable Linear Regression</vt:lpstr>
      <vt:lpstr>Predictive Models  Multivariable Linear Regression</vt:lpstr>
      <vt:lpstr>Predictive Models  Multivariable Linear Regression</vt:lpstr>
      <vt:lpstr>Predictive Models  Multivariable Linear Regression</vt:lpstr>
      <vt:lpstr>Predictive Models  Polynomial Regression</vt:lpstr>
      <vt:lpstr>Predictive Models  Polynomial Regression</vt:lpstr>
      <vt:lpstr>Predictive Models  Polynomial Regression</vt:lpstr>
      <vt:lpstr>Predictive Models  Polynomial Regression</vt:lpstr>
      <vt:lpstr>Predictive Models  Polynomial Regression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Keivanmarz</dc:creator>
  <cp:lastModifiedBy>Ali Keivanmarz</cp:lastModifiedBy>
  <cp:revision>76</cp:revision>
  <dcterms:created xsi:type="dcterms:W3CDTF">2021-08-14T21:42:53Z</dcterms:created>
  <dcterms:modified xsi:type="dcterms:W3CDTF">2023-08-06T00:08:36Z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0x0101009D3A40C8F5B7834DBECC0AC1826905C0</vt:lpwstr>
  </property>
</Properties>
</file>