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9"/>
  </p:notesMasterIdLst>
  <p:sldIdLst>
    <p:sldId id="256" r:id="rId5"/>
    <p:sldId id="339" r:id="rId6"/>
    <p:sldId id="340" r:id="rId7"/>
    <p:sldId id="338" r:id="rId8"/>
    <p:sldId id="286" r:id="rId9"/>
    <p:sldId id="285" r:id="rId10"/>
    <p:sldId id="317" r:id="rId11"/>
    <p:sldId id="309" r:id="rId12"/>
    <p:sldId id="315" r:id="rId13"/>
    <p:sldId id="325" r:id="rId14"/>
    <p:sldId id="326" r:id="rId15"/>
    <p:sldId id="287" r:id="rId16"/>
    <p:sldId id="341" r:id="rId17"/>
    <p:sldId id="288" r:id="rId18"/>
    <p:sldId id="327" r:id="rId19"/>
    <p:sldId id="290" r:id="rId20"/>
    <p:sldId id="289" r:id="rId21"/>
    <p:sldId id="291" r:id="rId22"/>
    <p:sldId id="329" r:id="rId23"/>
    <p:sldId id="308" r:id="rId24"/>
    <p:sldId id="330" r:id="rId25"/>
    <p:sldId id="324" r:id="rId26"/>
    <p:sldId id="342" r:id="rId27"/>
    <p:sldId id="292" r:id="rId28"/>
    <p:sldId id="293" r:id="rId29"/>
    <p:sldId id="295" r:id="rId30"/>
    <p:sldId id="294" r:id="rId31"/>
    <p:sldId id="296" r:id="rId32"/>
    <p:sldId id="337" r:id="rId33"/>
    <p:sldId id="335" r:id="rId34"/>
    <p:sldId id="331" r:id="rId35"/>
    <p:sldId id="336" r:id="rId36"/>
    <p:sldId id="297" r:id="rId37"/>
    <p:sldId id="299" r:id="rId38"/>
    <p:sldId id="298" r:id="rId39"/>
    <p:sldId id="300" r:id="rId40"/>
    <p:sldId id="301" r:id="rId41"/>
    <p:sldId id="302" r:id="rId42"/>
    <p:sldId id="303" r:id="rId43"/>
    <p:sldId id="304" r:id="rId44"/>
    <p:sldId id="305" r:id="rId45"/>
    <p:sldId id="332" r:id="rId46"/>
    <p:sldId id="333" r:id="rId47"/>
    <p:sldId id="257"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7" d="100"/>
          <a:sy n="97" d="100"/>
        </p:scale>
        <p:origin x="9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7CFF69-5EFB-4646-8828-995586B89729}" type="datetimeFigureOut">
              <a:rPr lang="en-NZ" smtClean="0"/>
              <a:t>8/03/2023</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1B1381-775E-4FE2-8BCF-451FC0D24BEB}" type="slidenum">
              <a:rPr lang="en-NZ" smtClean="0"/>
              <a:t>‹#›</a:t>
            </a:fld>
            <a:endParaRPr lang="en-NZ"/>
          </a:p>
        </p:txBody>
      </p:sp>
    </p:spTree>
    <p:extLst>
      <p:ext uri="{BB962C8B-B14F-4D97-AF65-F5344CB8AC3E}">
        <p14:creationId xmlns:p14="http://schemas.microsoft.com/office/powerpoint/2010/main" val="2379867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10"/>
          </p:nvPr>
        </p:nvSpPr>
        <p:spPr/>
        <p:txBody>
          <a:bodyPr/>
          <a:lstStyle/>
          <a:p>
            <a:fld id="{1E78B24E-3A45-46FB-8EB2-174A21FBE045}" type="slidenum">
              <a:rPr lang="en-NZ" smtClean="0"/>
              <a:t>1</a:t>
            </a:fld>
            <a:endParaRPr lang="en-NZ"/>
          </a:p>
        </p:txBody>
      </p:sp>
    </p:spTree>
    <p:extLst>
      <p:ext uri="{BB962C8B-B14F-4D97-AF65-F5344CB8AC3E}">
        <p14:creationId xmlns:p14="http://schemas.microsoft.com/office/powerpoint/2010/main" val="2751651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62C32A-3680-4212-B30E-21014A2A0432}" type="datetimeFigureOut">
              <a:rPr lang="en-NZ" smtClean="0"/>
              <a:t>8/03/2023</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5C7083E0-7AE1-4AE8-8841-F3B8964F0F62}" type="slidenum">
              <a:rPr lang="en-NZ" smtClean="0"/>
              <a:t>‹#›</a:t>
            </a:fld>
            <a:endParaRPr lang="en-NZ"/>
          </a:p>
        </p:txBody>
      </p:sp>
    </p:spTree>
    <p:extLst>
      <p:ext uri="{BB962C8B-B14F-4D97-AF65-F5344CB8AC3E}">
        <p14:creationId xmlns:p14="http://schemas.microsoft.com/office/powerpoint/2010/main" val="1180573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62C32A-3680-4212-B30E-21014A2A0432}" type="datetimeFigureOut">
              <a:rPr lang="en-NZ" smtClean="0"/>
              <a:t>8/03/2023</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5C7083E0-7AE1-4AE8-8841-F3B8964F0F62}" type="slidenum">
              <a:rPr lang="en-NZ" smtClean="0"/>
              <a:t>‹#›</a:t>
            </a:fld>
            <a:endParaRPr lang="en-NZ"/>
          </a:p>
        </p:txBody>
      </p:sp>
    </p:spTree>
    <p:extLst>
      <p:ext uri="{BB962C8B-B14F-4D97-AF65-F5344CB8AC3E}">
        <p14:creationId xmlns:p14="http://schemas.microsoft.com/office/powerpoint/2010/main" val="741102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62C32A-3680-4212-B30E-21014A2A0432}" type="datetimeFigureOut">
              <a:rPr lang="en-NZ" smtClean="0"/>
              <a:t>8/03/2023</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5C7083E0-7AE1-4AE8-8841-F3B8964F0F62}" type="slidenum">
              <a:rPr lang="en-NZ" smtClean="0"/>
              <a:t>‹#›</a:t>
            </a:fld>
            <a:endParaRPr lang="en-NZ"/>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87425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62C32A-3680-4212-B30E-21014A2A0432}" type="datetimeFigureOut">
              <a:rPr lang="en-NZ" smtClean="0"/>
              <a:t>8/03/2023</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5C7083E0-7AE1-4AE8-8841-F3B8964F0F62}" type="slidenum">
              <a:rPr lang="en-NZ" smtClean="0"/>
              <a:t>‹#›</a:t>
            </a:fld>
            <a:endParaRPr lang="en-NZ"/>
          </a:p>
        </p:txBody>
      </p:sp>
    </p:spTree>
    <p:extLst>
      <p:ext uri="{BB962C8B-B14F-4D97-AF65-F5344CB8AC3E}">
        <p14:creationId xmlns:p14="http://schemas.microsoft.com/office/powerpoint/2010/main" val="2548201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62C32A-3680-4212-B30E-21014A2A0432}" type="datetimeFigureOut">
              <a:rPr lang="en-NZ" smtClean="0"/>
              <a:t>8/03/2023</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5C7083E0-7AE1-4AE8-8841-F3B8964F0F62}" type="slidenum">
              <a:rPr lang="en-NZ" smtClean="0"/>
              <a:t>‹#›</a:t>
            </a:fld>
            <a:endParaRPr lang="en-NZ"/>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670596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62C32A-3680-4212-B30E-21014A2A0432}" type="datetimeFigureOut">
              <a:rPr lang="en-NZ" smtClean="0"/>
              <a:t>8/03/2023</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5C7083E0-7AE1-4AE8-8841-F3B8964F0F62}" type="slidenum">
              <a:rPr lang="en-NZ" smtClean="0"/>
              <a:t>‹#›</a:t>
            </a:fld>
            <a:endParaRPr lang="en-NZ"/>
          </a:p>
        </p:txBody>
      </p:sp>
    </p:spTree>
    <p:extLst>
      <p:ext uri="{BB962C8B-B14F-4D97-AF65-F5344CB8AC3E}">
        <p14:creationId xmlns:p14="http://schemas.microsoft.com/office/powerpoint/2010/main" val="14890959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62C32A-3680-4212-B30E-21014A2A0432}" type="datetimeFigureOut">
              <a:rPr lang="en-NZ" smtClean="0"/>
              <a:t>8/03/2023</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5C7083E0-7AE1-4AE8-8841-F3B8964F0F62}" type="slidenum">
              <a:rPr lang="en-NZ" smtClean="0"/>
              <a:t>‹#›</a:t>
            </a:fld>
            <a:endParaRPr lang="en-NZ"/>
          </a:p>
        </p:txBody>
      </p:sp>
    </p:spTree>
    <p:extLst>
      <p:ext uri="{BB962C8B-B14F-4D97-AF65-F5344CB8AC3E}">
        <p14:creationId xmlns:p14="http://schemas.microsoft.com/office/powerpoint/2010/main" val="12009519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62C32A-3680-4212-B30E-21014A2A0432}" type="datetimeFigureOut">
              <a:rPr lang="en-NZ" smtClean="0"/>
              <a:t>8/03/2023</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5C7083E0-7AE1-4AE8-8841-F3B8964F0F62}" type="slidenum">
              <a:rPr lang="en-NZ" smtClean="0"/>
              <a:t>‹#›</a:t>
            </a:fld>
            <a:endParaRPr lang="en-NZ"/>
          </a:p>
        </p:txBody>
      </p:sp>
    </p:spTree>
    <p:extLst>
      <p:ext uri="{BB962C8B-B14F-4D97-AF65-F5344CB8AC3E}">
        <p14:creationId xmlns:p14="http://schemas.microsoft.com/office/powerpoint/2010/main" val="4207750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62C32A-3680-4212-B30E-21014A2A0432}" type="datetimeFigureOut">
              <a:rPr lang="en-NZ" smtClean="0"/>
              <a:t>8/03/2023</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5C7083E0-7AE1-4AE8-8841-F3B8964F0F62}" type="slidenum">
              <a:rPr lang="en-NZ" smtClean="0"/>
              <a:t>‹#›</a:t>
            </a:fld>
            <a:endParaRPr lang="en-NZ"/>
          </a:p>
        </p:txBody>
      </p:sp>
    </p:spTree>
    <p:extLst>
      <p:ext uri="{BB962C8B-B14F-4D97-AF65-F5344CB8AC3E}">
        <p14:creationId xmlns:p14="http://schemas.microsoft.com/office/powerpoint/2010/main" val="1903709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62C32A-3680-4212-B30E-21014A2A0432}" type="datetimeFigureOut">
              <a:rPr lang="en-NZ" smtClean="0"/>
              <a:t>8/03/2023</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5C7083E0-7AE1-4AE8-8841-F3B8964F0F62}" type="slidenum">
              <a:rPr lang="en-NZ" smtClean="0"/>
              <a:t>‹#›</a:t>
            </a:fld>
            <a:endParaRPr lang="en-NZ"/>
          </a:p>
        </p:txBody>
      </p:sp>
    </p:spTree>
    <p:extLst>
      <p:ext uri="{BB962C8B-B14F-4D97-AF65-F5344CB8AC3E}">
        <p14:creationId xmlns:p14="http://schemas.microsoft.com/office/powerpoint/2010/main" val="1940710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62C32A-3680-4212-B30E-21014A2A0432}" type="datetimeFigureOut">
              <a:rPr lang="en-NZ" smtClean="0"/>
              <a:t>8/03/2023</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5C7083E0-7AE1-4AE8-8841-F3B8964F0F62}" type="slidenum">
              <a:rPr lang="en-NZ" smtClean="0"/>
              <a:t>‹#›</a:t>
            </a:fld>
            <a:endParaRPr lang="en-NZ"/>
          </a:p>
        </p:txBody>
      </p:sp>
    </p:spTree>
    <p:extLst>
      <p:ext uri="{BB962C8B-B14F-4D97-AF65-F5344CB8AC3E}">
        <p14:creationId xmlns:p14="http://schemas.microsoft.com/office/powerpoint/2010/main" val="3678164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62C32A-3680-4212-B30E-21014A2A0432}" type="datetimeFigureOut">
              <a:rPr lang="en-NZ" smtClean="0"/>
              <a:t>8/03/2023</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5C7083E0-7AE1-4AE8-8841-F3B8964F0F62}" type="slidenum">
              <a:rPr lang="en-NZ" smtClean="0"/>
              <a:t>‹#›</a:t>
            </a:fld>
            <a:endParaRPr lang="en-NZ"/>
          </a:p>
        </p:txBody>
      </p:sp>
    </p:spTree>
    <p:extLst>
      <p:ext uri="{BB962C8B-B14F-4D97-AF65-F5344CB8AC3E}">
        <p14:creationId xmlns:p14="http://schemas.microsoft.com/office/powerpoint/2010/main" val="4014866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62C32A-3680-4212-B30E-21014A2A0432}" type="datetimeFigureOut">
              <a:rPr lang="en-NZ" smtClean="0"/>
              <a:t>8/03/2023</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5C7083E0-7AE1-4AE8-8841-F3B8964F0F62}" type="slidenum">
              <a:rPr lang="en-NZ" smtClean="0"/>
              <a:t>‹#›</a:t>
            </a:fld>
            <a:endParaRPr lang="en-NZ"/>
          </a:p>
        </p:txBody>
      </p:sp>
    </p:spTree>
    <p:extLst>
      <p:ext uri="{BB962C8B-B14F-4D97-AF65-F5344CB8AC3E}">
        <p14:creationId xmlns:p14="http://schemas.microsoft.com/office/powerpoint/2010/main" val="2050542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62C32A-3680-4212-B30E-21014A2A0432}" type="datetimeFigureOut">
              <a:rPr lang="en-NZ" smtClean="0"/>
              <a:t>8/03/2023</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5C7083E0-7AE1-4AE8-8841-F3B8964F0F62}" type="slidenum">
              <a:rPr lang="en-NZ" smtClean="0"/>
              <a:t>‹#›</a:t>
            </a:fld>
            <a:endParaRPr lang="en-NZ"/>
          </a:p>
        </p:txBody>
      </p:sp>
    </p:spTree>
    <p:extLst>
      <p:ext uri="{BB962C8B-B14F-4D97-AF65-F5344CB8AC3E}">
        <p14:creationId xmlns:p14="http://schemas.microsoft.com/office/powerpoint/2010/main" val="2281760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E62C32A-3680-4212-B30E-21014A2A0432}" type="datetimeFigureOut">
              <a:rPr lang="en-NZ" smtClean="0"/>
              <a:t>8/03/2023</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5C7083E0-7AE1-4AE8-8841-F3B8964F0F62}" type="slidenum">
              <a:rPr lang="en-NZ" smtClean="0"/>
              <a:t>‹#›</a:t>
            </a:fld>
            <a:endParaRPr lang="en-NZ"/>
          </a:p>
        </p:txBody>
      </p:sp>
    </p:spTree>
    <p:extLst>
      <p:ext uri="{BB962C8B-B14F-4D97-AF65-F5344CB8AC3E}">
        <p14:creationId xmlns:p14="http://schemas.microsoft.com/office/powerpoint/2010/main" val="3520475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E62C32A-3680-4212-B30E-21014A2A0432}" type="datetimeFigureOut">
              <a:rPr lang="en-NZ" smtClean="0"/>
              <a:t>8/03/2023</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5C7083E0-7AE1-4AE8-8841-F3B8964F0F62}" type="slidenum">
              <a:rPr lang="en-NZ" smtClean="0"/>
              <a:t>‹#›</a:t>
            </a:fld>
            <a:endParaRPr lang="en-NZ"/>
          </a:p>
        </p:txBody>
      </p:sp>
    </p:spTree>
    <p:extLst>
      <p:ext uri="{BB962C8B-B14F-4D97-AF65-F5344CB8AC3E}">
        <p14:creationId xmlns:p14="http://schemas.microsoft.com/office/powerpoint/2010/main" val="2694922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E62C32A-3680-4212-B30E-21014A2A0432}" type="datetimeFigureOut">
              <a:rPr lang="en-NZ" smtClean="0"/>
              <a:t>8/03/2023</a:t>
            </a:fld>
            <a:endParaRPr lang="en-NZ"/>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NZ"/>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C7083E0-7AE1-4AE8-8841-F3B8964F0F62}" type="slidenum">
              <a:rPr lang="en-NZ" smtClean="0"/>
              <a:t>‹#›</a:t>
            </a:fld>
            <a:endParaRPr lang="en-NZ"/>
          </a:p>
        </p:txBody>
      </p:sp>
    </p:spTree>
    <p:extLst>
      <p:ext uri="{BB962C8B-B14F-4D97-AF65-F5344CB8AC3E}">
        <p14:creationId xmlns:p14="http://schemas.microsoft.com/office/powerpoint/2010/main" val="21129801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www.scrumalliance.org/"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agiletrail.com/2011/11/14/42-tasks-for-a-scrum-masters-job/" TargetMode="External"/><Relationship Id="rId2" Type="http://schemas.openxmlformats.org/officeDocument/2006/relationships/hyperlink" Target="http://www.mountaingoatsoftware.com/agile/scrum/resources/overview" TargetMode="External"/><Relationship Id="rId1" Type="http://schemas.openxmlformats.org/officeDocument/2006/relationships/slideLayout" Target="../slideLayouts/slideLayout2.xml"/><Relationship Id="rId6" Type="http://schemas.openxmlformats.org/officeDocument/2006/relationships/hyperlink" Target="https://prezi.com/jbp8bzqpwt4x/?token=d9a4a96b90dca420bab06a5663b171eef80e460bb401f17a368e700db64f3ec3&amp;utm_campaign=share&amp;utm_medium=copy" TargetMode="External"/><Relationship Id="rId5" Type="http://schemas.openxmlformats.org/officeDocument/2006/relationships/hyperlink" Target="https://www.swoopanalytics.com/are-we-getting-closer-to-true-knowledge-sharing-systems/" TargetMode="External"/><Relationship Id="rId4" Type="http://schemas.openxmlformats.org/officeDocument/2006/relationships/hyperlink" Target="https://twitter.com/johncutlefish/status/966355738741301250/photo/1"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8618" y="1990099"/>
            <a:ext cx="9054549" cy="1538133"/>
          </a:xfrm>
        </p:spPr>
        <p:txBody>
          <a:bodyPr/>
          <a:lstStyle/>
          <a:p>
            <a:pPr algn="ctr"/>
            <a:r>
              <a:rPr lang="en-NZ" sz="4400" b="1" dirty="0"/>
              <a:t> ISCG7427 </a:t>
            </a:r>
            <a:br>
              <a:rPr lang="en-NZ" sz="4400" b="1" dirty="0"/>
            </a:br>
            <a:r>
              <a:rPr lang="en-NZ" sz="4400" b="1" dirty="0"/>
              <a:t>Agile and Lean Software Delivery</a:t>
            </a:r>
            <a:endParaRPr lang="en-NZ" sz="4400" dirty="0"/>
          </a:p>
        </p:txBody>
      </p:sp>
      <p:sp>
        <p:nvSpPr>
          <p:cNvPr id="3" name="Subtitle 2"/>
          <p:cNvSpPr>
            <a:spLocks noGrp="1"/>
          </p:cNvSpPr>
          <p:nvPr>
            <p:ph type="subTitle" idx="1"/>
          </p:nvPr>
        </p:nvSpPr>
        <p:spPr>
          <a:xfrm>
            <a:off x="1071897" y="4398735"/>
            <a:ext cx="7766936" cy="1096899"/>
          </a:xfrm>
        </p:spPr>
        <p:txBody>
          <a:bodyPr>
            <a:normAutofit fontScale="25000" lnSpcReduction="20000"/>
          </a:bodyPr>
          <a:lstStyle/>
          <a:p>
            <a:r>
              <a:rPr lang="en-NZ" sz="12800" dirty="0"/>
              <a:t>Topic 2 - Agile Teams Work</a:t>
            </a:r>
          </a:p>
          <a:p>
            <a:r>
              <a:rPr lang="en-NZ" sz="12800" dirty="0"/>
              <a:t>Environment, and Scrum Overview</a:t>
            </a:r>
          </a:p>
          <a:p>
            <a:r>
              <a:rPr lang="en-NZ" sz="3600" dirty="0"/>
              <a:t> </a:t>
            </a:r>
            <a:br>
              <a:rPr lang="en-NZ" sz="3600" dirty="0"/>
            </a:br>
            <a:endParaRPr lang="en-NZ" sz="3600" dirty="0"/>
          </a:p>
        </p:txBody>
      </p:sp>
      <p:sp>
        <p:nvSpPr>
          <p:cNvPr id="4" name="Date Placeholder 3"/>
          <p:cNvSpPr>
            <a:spLocks noGrp="1"/>
          </p:cNvSpPr>
          <p:nvPr>
            <p:ph type="dt" sz="half" idx="10"/>
          </p:nvPr>
        </p:nvSpPr>
        <p:spPr/>
        <p:txBody>
          <a:bodyPr/>
          <a:lstStyle/>
          <a:p>
            <a:fld id="{10EFFA00-9269-4263-BFE8-ECA78D4EFF58}" type="datetime1">
              <a:rPr lang="en-NZ" smtClean="0"/>
              <a:t>8/03/2023</a:t>
            </a:fld>
            <a:endParaRPr lang="en-NZ"/>
          </a:p>
        </p:txBody>
      </p:sp>
    </p:spTree>
    <p:extLst>
      <p:ext uri="{BB962C8B-B14F-4D97-AF65-F5344CB8AC3E}">
        <p14:creationId xmlns:p14="http://schemas.microsoft.com/office/powerpoint/2010/main" val="5924737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B3C65-BA3F-4507-8CD7-E01CC2D4E0A9}"/>
              </a:ext>
            </a:extLst>
          </p:cNvPr>
          <p:cNvSpPr>
            <a:spLocks noGrp="1"/>
          </p:cNvSpPr>
          <p:nvPr>
            <p:ph type="title"/>
          </p:nvPr>
        </p:nvSpPr>
        <p:spPr>
          <a:xfrm>
            <a:off x="677334" y="609600"/>
            <a:ext cx="8596668" cy="1891004"/>
          </a:xfrm>
        </p:spPr>
        <p:txBody>
          <a:bodyPr>
            <a:normAutofit fontScale="90000"/>
          </a:bodyPr>
          <a:lstStyle/>
          <a:p>
            <a:r>
              <a:rPr lang="en-NZ" dirty="0"/>
              <a:t>Command and Control</a:t>
            </a:r>
            <a:br>
              <a:rPr lang="en-NZ" dirty="0"/>
            </a:br>
            <a:r>
              <a:rPr lang="en-NZ" dirty="0"/>
              <a:t>vs </a:t>
            </a:r>
            <a:br>
              <a:rPr lang="en-NZ" dirty="0"/>
            </a:br>
            <a:r>
              <a:rPr lang="en-NZ" dirty="0"/>
              <a:t>Exercise - Self organisation</a:t>
            </a:r>
            <a:br>
              <a:rPr lang="en-NZ" dirty="0"/>
            </a:br>
            <a:endParaRPr lang="en-NZ" dirty="0"/>
          </a:p>
        </p:txBody>
      </p:sp>
      <p:sp>
        <p:nvSpPr>
          <p:cNvPr id="7" name="Content Placeholder 6">
            <a:extLst>
              <a:ext uri="{FF2B5EF4-FFF2-40B4-BE49-F238E27FC236}">
                <a16:creationId xmlns:a16="http://schemas.microsoft.com/office/drawing/2014/main" id="{DD487C62-AFB3-42FD-A426-5EDC46E9FB28}"/>
              </a:ext>
            </a:extLst>
          </p:cNvPr>
          <p:cNvSpPr>
            <a:spLocks noGrp="1"/>
          </p:cNvSpPr>
          <p:nvPr>
            <p:ph idx="1"/>
          </p:nvPr>
        </p:nvSpPr>
        <p:spPr>
          <a:xfrm>
            <a:off x="677334" y="2987214"/>
            <a:ext cx="8596668" cy="3189651"/>
          </a:xfrm>
        </p:spPr>
        <p:txBody>
          <a:bodyPr/>
          <a:lstStyle/>
          <a:p>
            <a:pPr marL="0" lvl="0" indent="0">
              <a:buNone/>
            </a:pPr>
            <a:r>
              <a:rPr lang="en-NZ" sz="2800" dirty="0"/>
              <a:t>Discussion</a:t>
            </a:r>
            <a:endParaRPr lang="en-NZ" dirty="0"/>
          </a:p>
        </p:txBody>
      </p:sp>
      <p:sp>
        <p:nvSpPr>
          <p:cNvPr id="4" name="Date Placeholder 3">
            <a:extLst>
              <a:ext uri="{FF2B5EF4-FFF2-40B4-BE49-F238E27FC236}">
                <a16:creationId xmlns:a16="http://schemas.microsoft.com/office/drawing/2014/main" id="{A03B3AD3-A326-4351-9CEB-857037A100DB}"/>
              </a:ext>
            </a:extLst>
          </p:cNvPr>
          <p:cNvSpPr>
            <a:spLocks noGrp="1"/>
          </p:cNvSpPr>
          <p:nvPr>
            <p:ph type="dt" sz="half" idx="10"/>
          </p:nvPr>
        </p:nvSpPr>
        <p:spPr/>
        <p:txBody>
          <a:bodyPr/>
          <a:lstStyle/>
          <a:p>
            <a:fld id="{3DE1FBF8-8670-49E0-A74C-DFE66A11C26F}" type="datetime1">
              <a:rPr lang="en-NZ" smtClean="0"/>
              <a:t>8/03/2023</a:t>
            </a:fld>
            <a:endParaRPr lang="en-NZ"/>
          </a:p>
        </p:txBody>
      </p:sp>
    </p:spTree>
    <p:extLst>
      <p:ext uri="{BB962C8B-B14F-4D97-AF65-F5344CB8AC3E}">
        <p14:creationId xmlns:p14="http://schemas.microsoft.com/office/powerpoint/2010/main" val="3149805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D300B60-F3D8-4FE9-8F8B-B2E58A09F58E}"/>
              </a:ext>
            </a:extLst>
          </p:cNvPr>
          <p:cNvSpPr/>
          <p:nvPr/>
        </p:nvSpPr>
        <p:spPr>
          <a:xfrm>
            <a:off x="574096" y="1623839"/>
            <a:ext cx="4650377" cy="200297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 name="Title 1">
            <a:extLst>
              <a:ext uri="{FF2B5EF4-FFF2-40B4-BE49-F238E27FC236}">
                <a16:creationId xmlns:a16="http://schemas.microsoft.com/office/drawing/2014/main" id="{8B2EE39C-1FA2-49EA-9136-8121285A6173}"/>
              </a:ext>
            </a:extLst>
          </p:cNvPr>
          <p:cNvSpPr>
            <a:spLocks noGrp="1"/>
          </p:cNvSpPr>
          <p:nvPr>
            <p:ph type="title"/>
          </p:nvPr>
        </p:nvSpPr>
        <p:spPr>
          <a:xfrm>
            <a:off x="550334" y="156237"/>
            <a:ext cx="8596668" cy="1320800"/>
          </a:xfrm>
        </p:spPr>
        <p:txBody>
          <a:bodyPr/>
          <a:lstStyle/>
          <a:p>
            <a:r>
              <a:rPr lang="en-NZ" dirty="0"/>
              <a:t>Agile Team Roles</a:t>
            </a:r>
          </a:p>
        </p:txBody>
      </p:sp>
      <p:sp>
        <p:nvSpPr>
          <p:cNvPr id="3" name="Content Placeholder 2">
            <a:extLst>
              <a:ext uri="{FF2B5EF4-FFF2-40B4-BE49-F238E27FC236}">
                <a16:creationId xmlns:a16="http://schemas.microsoft.com/office/drawing/2014/main" id="{823C357D-CB93-49DA-8AD9-E865733D193E}"/>
              </a:ext>
            </a:extLst>
          </p:cNvPr>
          <p:cNvSpPr>
            <a:spLocks noGrp="1"/>
          </p:cNvSpPr>
          <p:nvPr>
            <p:ph idx="1"/>
          </p:nvPr>
        </p:nvSpPr>
        <p:spPr>
          <a:xfrm>
            <a:off x="574096" y="1081419"/>
            <a:ext cx="5139266" cy="4695162"/>
          </a:xfrm>
        </p:spPr>
        <p:txBody>
          <a:bodyPr>
            <a:normAutofit/>
          </a:bodyPr>
          <a:lstStyle/>
          <a:p>
            <a:pPr marL="0" indent="0">
              <a:buNone/>
            </a:pPr>
            <a:r>
              <a:rPr lang="en-NZ" sz="2800" dirty="0">
                <a:solidFill>
                  <a:schemeClr val="accent2">
                    <a:lumMod val="75000"/>
                  </a:schemeClr>
                </a:solidFill>
              </a:rPr>
              <a:t>Core Roles:</a:t>
            </a:r>
          </a:p>
          <a:p>
            <a:r>
              <a:rPr lang="en-NZ" sz="2800" dirty="0"/>
              <a:t>Team Lead</a:t>
            </a:r>
          </a:p>
          <a:p>
            <a:r>
              <a:rPr lang="en-NZ" sz="2800" dirty="0"/>
              <a:t>Product Owner</a:t>
            </a:r>
          </a:p>
          <a:p>
            <a:r>
              <a:rPr lang="en-NZ" sz="2800" dirty="0"/>
              <a:t>Agile Team Member</a:t>
            </a:r>
          </a:p>
          <a:p>
            <a:pPr marL="0" indent="0">
              <a:buNone/>
            </a:pPr>
            <a:endParaRPr lang="en-NZ" dirty="0"/>
          </a:p>
        </p:txBody>
      </p:sp>
      <p:sp>
        <p:nvSpPr>
          <p:cNvPr id="4" name="Date Placeholder 3">
            <a:extLst>
              <a:ext uri="{FF2B5EF4-FFF2-40B4-BE49-F238E27FC236}">
                <a16:creationId xmlns:a16="http://schemas.microsoft.com/office/drawing/2014/main" id="{2FF106F8-4B76-43B2-9BF6-C7D7650C2313}"/>
              </a:ext>
            </a:extLst>
          </p:cNvPr>
          <p:cNvSpPr>
            <a:spLocks noGrp="1"/>
          </p:cNvSpPr>
          <p:nvPr>
            <p:ph type="dt" sz="half" idx="10"/>
          </p:nvPr>
        </p:nvSpPr>
        <p:spPr/>
        <p:txBody>
          <a:bodyPr/>
          <a:lstStyle/>
          <a:p>
            <a:fld id="{3DE1FBF8-8670-49E0-A74C-DFE66A11C26F}" type="datetime1">
              <a:rPr lang="en-NZ" smtClean="0"/>
              <a:t>8/03/2023</a:t>
            </a:fld>
            <a:endParaRPr lang="en-NZ"/>
          </a:p>
        </p:txBody>
      </p:sp>
      <p:sp>
        <p:nvSpPr>
          <p:cNvPr id="6" name="Content Placeholder 2">
            <a:extLst>
              <a:ext uri="{FF2B5EF4-FFF2-40B4-BE49-F238E27FC236}">
                <a16:creationId xmlns:a16="http://schemas.microsoft.com/office/drawing/2014/main" id="{D40ECC15-2A9A-4856-938F-3904D8226107}"/>
              </a:ext>
            </a:extLst>
          </p:cNvPr>
          <p:cNvSpPr txBox="1">
            <a:spLocks/>
          </p:cNvSpPr>
          <p:nvPr/>
        </p:nvSpPr>
        <p:spPr>
          <a:xfrm>
            <a:off x="5940731" y="1081419"/>
            <a:ext cx="3560233" cy="46951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NZ" sz="2400" dirty="0">
                <a:solidFill>
                  <a:schemeClr val="accent2">
                    <a:lumMod val="75000"/>
                  </a:schemeClr>
                </a:solidFill>
              </a:rPr>
              <a:t>Additional Roles:</a:t>
            </a:r>
          </a:p>
          <a:p>
            <a:r>
              <a:rPr lang="en-NZ" sz="2400" dirty="0"/>
              <a:t>Architecture Owner</a:t>
            </a:r>
          </a:p>
          <a:p>
            <a:r>
              <a:rPr lang="en-NZ" sz="2400" dirty="0"/>
              <a:t>Domain Expert</a:t>
            </a:r>
          </a:p>
          <a:p>
            <a:r>
              <a:rPr lang="en-NZ" sz="2400" dirty="0"/>
              <a:t>Technical Expert</a:t>
            </a:r>
          </a:p>
          <a:p>
            <a:r>
              <a:rPr lang="en-NZ" sz="2400" dirty="0"/>
              <a:t>Independent Tester</a:t>
            </a:r>
          </a:p>
          <a:p>
            <a:r>
              <a:rPr lang="en-NZ" sz="2400" dirty="0"/>
              <a:t>Integrator</a:t>
            </a:r>
          </a:p>
          <a:p>
            <a:r>
              <a:rPr lang="en-NZ" sz="2400" dirty="0"/>
              <a:t>Specialist</a:t>
            </a:r>
          </a:p>
        </p:txBody>
      </p:sp>
    </p:spTree>
    <p:extLst>
      <p:ext uri="{BB962C8B-B14F-4D97-AF65-F5344CB8AC3E}">
        <p14:creationId xmlns:p14="http://schemas.microsoft.com/office/powerpoint/2010/main" val="959038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E949E-082B-4DC1-B448-D9258A70597D}"/>
              </a:ext>
            </a:extLst>
          </p:cNvPr>
          <p:cNvSpPr>
            <a:spLocks noGrp="1"/>
          </p:cNvSpPr>
          <p:nvPr>
            <p:ph type="title"/>
          </p:nvPr>
        </p:nvSpPr>
        <p:spPr>
          <a:xfrm>
            <a:off x="524933" y="355599"/>
            <a:ext cx="10162301" cy="736601"/>
          </a:xfrm>
        </p:spPr>
        <p:txBody>
          <a:bodyPr>
            <a:normAutofit/>
          </a:bodyPr>
          <a:lstStyle/>
          <a:p>
            <a:r>
              <a:rPr lang="en-NZ" dirty="0"/>
              <a:t>Stakeholders</a:t>
            </a:r>
          </a:p>
        </p:txBody>
      </p:sp>
      <p:sp>
        <p:nvSpPr>
          <p:cNvPr id="4" name="Date Placeholder 3">
            <a:extLst>
              <a:ext uri="{FF2B5EF4-FFF2-40B4-BE49-F238E27FC236}">
                <a16:creationId xmlns:a16="http://schemas.microsoft.com/office/drawing/2014/main" id="{333611F6-6105-41DB-B34D-F7EA0843E997}"/>
              </a:ext>
            </a:extLst>
          </p:cNvPr>
          <p:cNvSpPr>
            <a:spLocks noGrp="1"/>
          </p:cNvSpPr>
          <p:nvPr>
            <p:ph type="dt" sz="half" idx="10"/>
          </p:nvPr>
        </p:nvSpPr>
        <p:spPr>
          <a:xfrm>
            <a:off x="7913056" y="6361374"/>
            <a:ext cx="911939" cy="365125"/>
          </a:xfrm>
        </p:spPr>
        <p:txBody>
          <a:bodyPr/>
          <a:lstStyle/>
          <a:p>
            <a:fld id="{3DE1FBF8-8670-49E0-A74C-DFE66A11C26F}" type="datetime1">
              <a:rPr lang="en-NZ" smtClean="0"/>
              <a:t>8/03/2023</a:t>
            </a:fld>
            <a:endParaRPr lang="en-NZ" dirty="0"/>
          </a:p>
        </p:txBody>
      </p:sp>
    </p:spTree>
    <p:extLst>
      <p:ext uri="{BB962C8B-B14F-4D97-AF65-F5344CB8AC3E}">
        <p14:creationId xmlns:p14="http://schemas.microsoft.com/office/powerpoint/2010/main" val="3373025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E949E-082B-4DC1-B448-D9258A70597D}"/>
              </a:ext>
            </a:extLst>
          </p:cNvPr>
          <p:cNvSpPr>
            <a:spLocks noGrp="1"/>
          </p:cNvSpPr>
          <p:nvPr>
            <p:ph type="title"/>
          </p:nvPr>
        </p:nvSpPr>
        <p:spPr>
          <a:xfrm>
            <a:off x="524933" y="355599"/>
            <a:ext cx="10162301" cy="736601"/>
          </a:xfrm>
        </p:spPr>
        <p:txBody>
          <a:bodyPr>
            <a:normAutofit/>
          </a:bodyPr>
          <a:lstStyle/>
          <a:p>
            <a:r>
              <a:rPr lang="en-NZ" dirty="0"/>
              <a:t>Stakeholders</a:t>
            </a:r>
          </a:p>
        </p:txBody>
      </p:sp>
      <p:sp>
        <p:nvSpPr>
          <p:cNvPr id="3" name="Content Placeholder 2">
            <a:extLst>
              <a:ext uri="{FF2B5EF4-FFF2-40B4-BE49-F238E27FC236}">
                <a16:creationId xmlns:a16="http://schemas.microsoft.com/office/drawing/2014/main" id="{123248B5-111F-44DB-B590-6F56F49BDF20}"/>
              </a:ext>
            </a:extLst>
          </p:cNvPr>
          <p:cNvSpPr>
            <a:spLocks noGrp="1"/>
          </p:cNvSpPr>
          <p:nvPr>
            <p:ph idx="1"/>
          </p:nvPr>
        </p:nvSpPr>
        <p:spPr>
          <a:xfrm>
            <a:off x="668866" y="977900"/>
            <a:ext cx="9478434" cy="5748599"/>
          </a:xfrm>
        </p:spPr>
        <p:txBody>
          <a:bodyPr>
            <a:noAutofit/>
          </a:bodyPr>
          <a:lstStyle/>
          <a:p>
            <a:pPr marL="0" lvl="0" indent="0">
              <a:buNone/>
            </a:pPr>
            <a:r>
              <a:rPr lang="en-NZ" dirty="0"/>
              <a:t>Stakeholders are the people who have an interest in the project. They will affect a project and/or be affected by the project in some way, shape or form.</a:t>
            </a:r>
          </a:p>
          <a:p>
            <a:pPr marL="0" lvl="0" indent="0">
              <a:buNone/>
            </a:pPr>
            <a:br>
              <a:rPr lang="en-NZ" dirty="0"/>
            </a:br>
            <a:r>
              <a:rPr lang="en-NZ" dirty="0"/>
              <a:t>Stakeholders typically include:</a:t>
            </a:r>
            <a:br>
              <a:rPr lang="en-NZ" dirty="0"/>
            </a:br>
            <a:endParaRPr lang="en-NZ" dirty="0"/>
          </a:p>
          <a:p>
            <a:pPr lvl="0"/>
            <a:r>
              <a:rPr lang="en-NZ" dirty="0"/>
              <a:t>End users</a:t>
            </a:r>
          </a:p>
          <a:p>
            <a:pPr lvl="0"/>
            <a:r>
              <a:rPr lang="en-NZ" dirty="0"/>
              <a:t>Business managers</a:t>
            </a:r>
          </a:p>
          <a:p>
            <a:pPr lvl="0"/>
            <a:r>
              <a:rPr lang="en-NZ" dirty="0"/>
              <a:t>Project sponsors</a:t>
            </a:r>
          </a:p>
          <a:p>
            <a:pPr lvl="0"/>
            <a:r>
              <a:rPr lang="en-NZ" dirty="0"/>
              <a:t>Operations staff</a:t>
            </a:r>
          </a:p>
          <a:p>
            <a:pPr lvl="0"/>
            <a:r>
              <a:rPr lang="en-NZ" dirty="0"/>
              <a:t>Support staff</a:t>
            </a:r>
          </a:p>
          <a:p>
            <a:pPr lvl="0"/>
            <a:r>
              <a:rPr lang="en-NZ" dirty="0"/>
              <a:t>Consultants</a:t>
            </a:r>
          </a:p>
          <a:p>
            <a:pPr lvl="0"/>
            <a:r>
              <a:rPr lang="en-NZ" dirty="0"/>
              <a:t>Development team (in this context, we excluded agile development team as agile roles are discussed as separate items)</a:t>
            </a:r>
          </a:p>
          <a:p>
            <a:pPr marL="0" lvl="0" indent="0">
              <a:buNone/>
            </a:pPr>
            <a:endParaRPr lang="en-NZ" sz="1000" dirty="0"/>
          </a:p>
          <a:p>
            <a:pPr marL="0" lvl="0" indent="0">
              <a:buNone/>
            </a:pPr>
            <a:r>
              <a:rPr lang="en-NZ" dirty="0"/>
              <a:t>Stakeholders often have conflicting views of what a system should do.</a:t>
            </a:r>
          </a:p>
          <a:p>
            <a:endParaRPr lang="en-NZ" dirty="0"/>
          </a:p>
        </p:txBody>
      </p:sp>
      <p:sp>
        <p:nvSpPr>
          <p:cNvPr id="4" name="Date Placeholder 3">
            <a:extLst>
              <a:ext uri="{FF2B5EF4-FFF2-40B4-BE49-F238E27FC236}">
                <a16:creationId xmlns:a16="http://schemas.microsoft.com/office/drawing/2014/main" id="{333611F6-6105-41DB-B34D-F7EA0843E997}"/>
              </a:ext>
            </a:extLst>
          </p:cNvPr>
          <p:cNvSpPr>
            <a:spLocks noGrp="1"/>
          </p:cNvSpPr>
          <p:nvPr>
            <p:ph type="dt" sz="half" idx="10"/>
          </p:nvPr>
        </p:nvSpPr>
        <p:spPr>
          <a:xfrm>
            <a:off x="7913056" y="6361374"/>
            <a:ext cx="911939" cy="365125"/>
          </a:xfrm>
        </p:spPr>
        <p:txBody>
          <a:bodyPr/>
          <a:lstStyle/>
          <a:p>
            <a:fld id="{3DE1FBF8-8670-49E0-A74C-DFE66A11C26F}" type="datetime1">
              <a:rPr lang="en-NZ" smtClean="0"/>
              <a:t>8/03/2023</a:t>
            </a:fld>
            <a:endParaRPr lang="en-NZ" dirty="0"/>
          </a:p>
        </p:txBody>
      </p:sp>
    </p:spTree>
    <p:extLst>
      <p:ext uri="{BB962C8B-B14F-4D97-AF65-F5344CB8AC3E}">
        <p14:creationId xmlns:p14="http://schemas.microsoft.com/office/powerpoint/2010/main" val="4280763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9EE63D-47FA-42AE-BB09-8F3BD0D40C79}"/>
              </a:ext>
            </a:extLst>
          </p:cNvPr>
          <p:cNvSpPr>
            <a:spLocks noGrp="1"/>
          </p:cNvSpPr>
          <p:nvPr>
            <p:ph idx="1"/>
          </p:nvPr>
        </p:nvSpPr>
        <p:spPr>
          <a:xfrm>
            <a:off x="813179" y="925198"/>
            <a:ext cx="8596668" cy="6047277"/>
          </a:xfrm>
        </p:spPr>
        <p:txBody>
          <a:bodyPr>
            <a:normAutofit/>
          </a:bodyPr>
          <a:lstStyle/>
          <a:p>
            <a:pPr marL="0" lvl="0" indent="0">
              <a:buNone/>
            </a:pPr>
            <a:r>
              <a:rPr lang="en-NZ" sz="2400" dirty="0"/>
              <a:t>Team Leads are responsible for ensuring the Agile process is followed.</a:t>
            </a:r>
          </a:p>
          <a:p>
            <a:pPr marL="0" lvl="0" indent="0">
              <a:buNone/>
            </a:pPr>
            <a:r>
              <a:rPr lang="en-NZ" sz="2400" dirty="0"/>
              <a:t>Also called </a:t>
            </a:r>
            <a:r>
              <a:rPr lang="en-NZ" sz="2400" b="1" dirty="0"/>
              <a:t>a Team Coach or Scrum Master</a:t>
            </a:r>
          </a:p>
          <a:p>
            <a:pPr marL="0" lvl="0" indent="0">
              <a:buNone/>
            </a:pPr>
            <a:r>
              <a:rPr lang="en-NZ" sz="2000" dirty="0"/>
              <a:t>At project initiation</a:t>
            </a:r>
          </a:p>
          <a:p>
            <a:pPr lvl="1"/>
            <a:r>
              <a:rPr lang="en-NZ" sz="1800" dirty="0"/>
              <a:t>Establishes the right team and Product Owner</a:t>
            </a:r>
          </a:p>
          <a:p>
            <a:pPr lvl="1"/>
            <a:r>
              <a:rPr lang="en-NZ" sz="1800" dirty="0"/>
              <a:t>Facilitates creation and evolution of the work item list</a:t>
            </a:r>
          </a:p>
          <a:p>
            <a:pPr lvl="1"/>
            <a:r>
              <a:rPr lang="en-NZ" sz="1800" dirty="0"/>
              <a:t>Facilitates creation and evolution of a release plan</a:t>
            </a:r>
          </a:p>
          <a:p>
            <a:pPr lvl="1"/>
            <a:r>
              <a:rPr lang="en-NZ" sz="1800" dirty="0"/>
              <a:t>Facilitates iteration planning</a:t>
            </a:r>
          </a:p>
          <a:p>
            <a:pPr marL="0" lvl="0" indent="0">
              <a:buNone/>
            </a:pPr>
            <a:r>
              <a:rPr lang="en-NZ" sz="2000" dirty="0"/>
              <a:t>Daily</a:t>
            </a:r>
          </a:p>
          <a:p>
            <a:pPr lvl="1"/>
            <a:r>
              <a:rPr lang="en-NZ" sz="1800" dirty="0"/>
              <a:t>Conducts Daily Stand-Up Meetings</a:t>
            </a:r>
          </a:p>
          <a:p>
            <a:pPr lvl="1"/>
            <a:r>
              <a:rPr lang="en-NZ" sz="1800" dirty="0"/>
              <a:t>Remove Impediments</a:t>
            </a:r>
          </a:p>
          <a:p>
            <a:pPr lvl="1"/>
            <a:r>
              <a:rPr lang="en-NZ" sz="1800" dirty="0"/>
              <a:t>Gauge progress</a:t>
            </a:r>
          </a:p>
          <a:p>
            <a:pPr lvl="1"/>
            <a:r>
              <a:rPr lang="en-NZ" sz="1800" dirty="0"/>
              <a:t>Steer the team</a:t>
            </a:r>
          </a:p>
          <a:p>
            <a:pPr marL="57150" indent="0">
              <a:buNone/>
            </a:pPr>
            <a:r>
              <a:rPr lang="en-NZ" sz="2000" dirty="0"/>
              <a:t>Plans and conducts iteration review</a:t>
            </a:r>
          </a:p>
          <a:p>
            <a:pPr lvl="1"/>
            <a:endParaRPr lang="en-NZ" sz="1800" dirty="0"/>
          </a:p>
          <a:p>
            <a:pPr lvl="1"/>
            <a:endParaRPr lang="en-NZ" sz="1800" dirty="0"/>
          </a:p>
          <a:p>
            <a:endParaRPr lang="en-NZ" dirty="0"/>
          </a:p>
        </p:txBody>
      </p:sp>
      <p:sp>
        <p:nvSpPr>
          <p:cNvPr id="4" name="Date Placeholder 3">
            <a:extLst>
              <a:ext uri="{FF2B5EF4-FFF2-40B4-BE49-F238E27FC236}">
                <a16:creationId xmlns:a16="http://schemas.microsoft.com/office/drawing/2014/main" id="{748F06E8-5922-4B94-96E0-84391FD6E39E}"/>
              </a:ext>
            </a:extLst>
          </p:cNvPr>
          <p:cNvSpPr>
            <a:spLocks noGrp="1"/>
          </p:cNvSpPr>
          <p:nvPr>
            <p:ph type="dt" sz="half" idx="10"/>
          </p:nvPr>
        </p:nvSpPr>
        <p:spPr/>
        <p:txBody>
          <a:bodyPr/>
          <a:lstStyle/>
          <a:p>
            <a:fld id="{3DE1FBF8-8670-49E0-A74C-DFE66A11C26F}" type="datetime1">
              <a:rPr lang="en-NZ" smtClean="0"/>
              <a:t>8/03/2023</a:t>
            </a:fld>
            <a:endParaRPr lang="en-NZ"/>
          </a:p>
        </p:txBody>
      </p:sp>
      <p:sp>
        <p:nvSpPr>
          <p:cNvPr id="7" name="Title 1">
            <a:extLst>
              <a:ext uri="{FF2B5EF4-FFF2-40B4-BE49-F238E27FC236}">
                <a16:creationId xmlns:a16="http://schemas.microsoft.com/office/drawing/2014/main" id="{C8A03D7F-91C6-6CAF-EC19-4F6022F5A567}"/>
              </a:ext>
            </a:extLst>
          </p:cNvPr>
          <p:cNvSpPr>
            <a:spLocks noGrp="1"/>
          </p:cNvSpPr>
          <p:nvPr>
            <p:ph type="title"/>
          </p:nvPr>
        </p:nvSpPr>
        <p:spPr>
          <a:xfrm>
            <a:off x="677334" y="330200"/>
            <a:ext cx="4021666" cy="749300"/>
          </a:xfrm>
        </p:spPr>
        <p:txBody>
          <a:bodyPr>
            <a:normAutofit fontScale="90000"/>
          </a:bodyPr>
          <a:lstStyle/>
          <a:p>
            <a:r>
              <a:rPr lang="en-NZ" dirty="0"/>
              <a:t>Team Lead</a:t>
            </a:r>
            <a:br>
              <a:rPr lang="en-NZ" dirty="0"/>
            </a:br>
            <a:endParaRPr lang="en-NZ" dirty="0"/>
          </a:p>
        </p:txBody>
      </p:sp>
    </p:spTree>
    <p:extLst>
      <p:ext uri="{BB962C8B-B14F-4D97-AF65-F5344CB8AC3E}">
        <p14:creationId xmlns:p14="http://schemas.microsoft.com/office/powerpoint/2010/main" val="349187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94B77DF-ACAA-474F-A8A5-C65888EA2392}"/>
              </a:ext>
            </a:extLst>
          </p:cNvPr>
          <p:cNvSpPr>
            <a:spLocks noGrp="1"/>
          </p:cNvSpPr>
          <p:nvPr>
            <p:ph type="title"/>
          </p:nvPr>
        </p:nvSpPr>
        <p:spPr>
          <a:xfrm>
            <a:off x="677334" y="330200"/>
            <a:ext cx="4021666" cy="749300"/>
          </a:xfrm>
        </p:spPr>
        <p:txBody>
          <a:bodyPr>
            <a:normAutofit fontScale="90000"/>
          </a:bodyPr>
          <a:lstStyle/>
          <a:p>
            <a:r>
              <a:rPr lang="en-NZ" dirty="0"/>
              <a:t>Product Owner</a:t>
            </a:r>
            <a:br>
              <a:rPr lang="en-NZ" dirty="0"/>
            </a:br>
            <a:endParaRPr lang="en-NZ" dirty="0"/>
          </a:p>
        </p:txBody>
      </p:sp>
      <p:sp>
        <p:nvSpPr>
          <p:cNvPr id="3" name="Content Placeholder 2">
            <a:extLst>
              <a:ext uri="{FF2B5EF4-FFF2-40B4-BE49-F238E27FC236}">
                <a16:creationId xmlns:a16="http://schemas.microsoft.com/office/drawing/2014/main" id="{8215104E-4A53-4BAA-B5E4-B44276B632F0}"/>
              </a:ext>
            </a:extLst>
          </p:cNvPr>
          <p:cNvSpPr>
            <a:spLocks noGrp="1"/>
          </p:cNvSpPr>
          <p:nvPr>
            <p:ph idx="1"/>
          </p:nvPr>
        </p:nvSpPr>
        <p:spPr>
          <a:xfrm>
            <a:off x="677334" y="1079501"/>
            <a:ext cx="8596668" cy="5646998"/>
          </a:xfrm>
        </p:spPr>
        <p:txBody>
          <a:bodyPr>
            <a:normAutofit/>
          </a:bodyPr>
          <a:lstStyle/>
          <a:p>
            <a:pPr marL="0" indent="0">
              <a:buNone/>
            </a:pPr>
            <a:r>
              <a:rPr lang="en-NZ" sz="2400" dirty="0"/>
              <a:t>Product Owner defines and promotes the vision, goals, and capabilities of the product so team can make decisions</a:t>
            </a:r>
          </a:p>
          <a:p>
            <a:r>
              <a:rPr lang="en-NZ" sz="2400" dirty="0"/>
              <a:t>Ultimately responsible for the value of the end product</a:t>
            </a:r>
          </a:p>
          <a:p>
            <a:r>
              <a:rPr lang="en-NZ" sz="2400" dirty="0"/>
              <a:t>Owns the Product Backlog/Work Item List and defines acceptance criteria for work items</a:t>
            </a:r>
          </a:p>
          <a:p>
            <a:r>
              <a:rPr lang="en-NZ" sz="2400" dirty="0"/>
              <a:t>Determines the scope/content of the release (release planning)</a:t>
            </a:r>
          </a:p>
          <a:p>
            <a:r>
              <a:rPr lang="en-NZ" sz="2400" dirty="0"/>
              <a:t>Defines acceptance criteria for the release and determines when the system is ready for release</a:t>
            </a:r>
          </a:p>
          <a:p>
            <a:r>
              <a:rPr lang="en-NZ" sz="2400" dirty="0"/>
              <a:t>Existing Business Analysts often transition into this role</a:t>
            </a:r>
          </a:p>
          <a:p>
            <a:endParaRPr lang="en-NZ" dirty="0"/>
          </a:p>
        </p:txBody>
      </p:sp>
      <p:sp>
        <p:nvSpPr>
          <p:cNvPr id="4" name="Date Placeholder 3">
            <a:extLst>
              <a:ext uri="{FF2B5EF4-FFF2-40B4-BE49-F238E27FC236}">
                <a16:creationId xmlns:a16="http://schemas.microsoft.com/office/drawing/2014/main" id="{EA2B9783-D1ED-4E16-BB41-ABFFCAB45D8D}"/>
              </a:ext>
            </a:extLst>
          </p:cNvPr>
          <p:cNvSpPr>
            <a:spLocks noGrp="1"/>
          </p:cNvSpPr>
          <p:nvPr>
            <p:ph type="dt" sz="half" idx="10"/>
          </p:nvPr>
        </p:nvSpPr>
        <p:spPr/>
        <p:txBody>
          <a:bodyPr/>
          <a:lstStyle/>
          <a:p>
            <a:fld id="{3DE1FBF8-8670-49E0-A74C-DFE66A11C26F}" type="datetime1">
              <a:rPr lang="en-NZ" smtClean="0"/>
              <a:t>8/03/2023</a:t>
            </a:fld>
            <a:endParaRPr lang="en-NZ"/>
          </a:p>
        </p:txBody>
      </p:sp>
    </p:spTree>
    <p:extLst>
      <p:ext uri="{BB962C8B-B14F-4D97-AF65-F5344CB8AC3E}">
        <p14:creationId xmlns:p14="http://schemas.microsoft.com/office/powerpoint/2010/main" val="38655451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EB81679-CBB3-411E-809C-4BC5E1A9EA22}"/>
              </a:ext>
            </a:extLst>
          </p:cNvPr>
          <p:cNvSpPr>
            <a:spLocks noGrp="1"/>
          </p:cNvSpPr>
          <p:nvPr>
            <p:ph type="title"/>
          </p:nvPr>
        </p:nvSpPr>
        <p:spPr>
          <a:xfrm>
            <a:off x="677334" y="330200"/>
            <a:ext cx="4021666" cy="749300"/>
          </a:xfrm>
        </p:spPr>
        <p:txBody>
          <a:bodyPr>
            <a:normAutofit fontScale="90000"/>
          </a:bodyPr>
          <a:lstStyle/>
          <a:p>
            <a:r>
              <a:rPr lang="en-NZ" dirty="0"/>
              <a:t>Agile Team Member</a:t>
            </a:r>
            <a:br>
              <a:rPr lang="en-NZ" dirty="0"/>
            </a:br>
            <a:endParaRPr lang="en-NZ" dirty="0"/>
          </a:p>
        </p:txBody>
      </p:sp>
      <p:sp>
        <p:nvSpPr>
          <p:cNvPr id="3" name="Content Placeholder 2">
            <a:extLst>
              <a:ext uri="{FF2B5EF4-FFF2-40B4-BE49-F238E27FC236}">
                <a16:creationId xmlns:a16="http://schemas.microsoft.com/office/drawing/2014/main" id="{8215104E-4A53-4BAA-B5E4-B44276B632F0}"/>
              </a:ext>
            </a:extLst>
          </p:cNvPr>
          <p:cNvSpPr>
            <a:spLocks noGrp="1"/>
          </p:cNvSpPr>
          <p:nvPr>
            <p:ph idx="1"/>
          </p:nvPr>
        </p:nvSpPr>
        <p:spPr>
          <a:xfrm>
            <a:off x="677334" y="1242088"/>
            <a:ext cx="8596668" cy="5164399"/>
          </a:xfrm>
        </p:spPr>
        <p:txBody>
          <a:bodyPr>
            <a:normAutofit/>
          </a:bodyPr>
          <a:lstStyle/>
          <a:p>
            <a:pPr marL="0" indent="0">
              <a:buNone/>
            </a:pPr>
            <a:r>
              <a:rPr lang="en-NZ" sz="2400" dirty="0"/>
              <a:t>Agile Team Member is everyone else on the team</a:t>
            </a:r>
          </a:p>
          <a:p>
            <a:r>
              <a:rPr lang="en-NZ" sz="2400" dirty="0"/>
              <a:t>Often referred to as “developer”</a:t>
            </a:r>
          </a:p>
          <a:p>
            <a:r>
              <a:rPr lang="en-NZ" sz="2400" dirty="0"/>
              <a:t>Cross-functional, collaborative, self-managed</a:t>
            </a:r>
          </a:p>
          <a:p>
            <a:r>
              <a:rPr lang="en-NZ" sz="2400" dirty="0"/>
              <a:t>Mandatory participation in the Daily Stand-Up Meeting</a:t>
            </a:r>
          </a:p>
          <a:p>
            <a:r>
              <a:rPr lang="en-NZ" sz="2400" dirty="0"/>
              <a:t>Provides “relative size” estimates for items in the product backlog</a:t>
            </a:r>
          </a:p>
          <a:p>
            <a:r>
              <a:rPr lang="en-NZ" sz="2400" dirty="0"/>
              <a:t>Actively involved with iteration planning</a:t>
            </a:r>
          </a:p>
          <a:p>
            <a:r>
              <a:rPr lang="en-NZ" sz="2400" dirty="0"/>
              <a:t>Maintain the iteration backlog and/or </a:t>
            </a:r>
            <a:r>
              <a:rPr lang="en-NZ" sz="2400" dirty="0" err="1"/>
              <a:t>taskboard</a:t>
            </a:r>
            <a:endParaRPr lang="en-NZ" sz="2400" dirty="0"/>
          </a:p>
          <a:p>
            <a:r>
              <a:rPr lang="en-NZ" sz="2400" dirty="0"/>
              <a:t>Update “work remaining” estimates daily</a:t>
            </a:r>
          </a:p>
          <a:p>
            <a:endParaRPr lang="en-NZ" dirty="0"/>
          </a:p>
        </p:txBody>
      </p:sp>
      <p:sp>
        <p:nvSpPr>
          <p:cNvPr id="4" name="Date Placeholder 3">
            <a:extLst>
              <a:ext uri="{FF2B5EF4-FFF2-40B4-BE49-F238E27FC236}">
                <a16:creationId xmlns:a16="http://schemas.microsoft.com/office/drawing/2014/main" id="{EA2B9783-D1ED-4E16-BB41-ABFFCAB45D8D}"/>
              </a:ext>
            </a:extLst>
          </p:cNvPr>
          <p:cNvSpPr>
            <a:spLocks noGrp="1"/>
          </p:cNvSpPr>
          <p:nvPr>
            <p:ph type="dt" sz="half" idx="10"/>
          </p:nvPr>
        </p:nvSpPr>
        <p:spPr/>
        <p:txBody>
          <a:bodyPr/>
          <a:lstStyle/>
          <a:p>
            <a:fld id="{3DE1FBF8-8670-49E0-A74C-DFE66A11C26F}" type="datetime1">
              <a:rPr lang="en-NZ" smtClean="0"/>
              <a:t>8/03/2023</a:t>
            </a:fld>
            <a:endParaRPr lang="en-NZ"/>
          </a:p>
        </p:txBody>
      </p:sp>
    </p:spTree>
    <p:extLst>
      <p:ext uri="{BB962C8B-B14F-4D97-AF65-F5344CB8AC3E}">
        <p14:creationId xmlns:p14="http://schemas.microsoft.com/office/powerpoint/2010/main" val="707634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3A4A9-07D6-4071-8B1D-042C489CE9C8}"/>
              </a:ext>
            </a:extLst>
          </p:cNvPr>
          <p:cNvSpPr>
            <a:spLocks noGrp="1"/>
          </p:cNvSpPr>
          <p:nvPr>
            <p:ph type="title"/>
          </p:nvPr>
        </p:nvSpPr>
        <p:spPr/>
        <p:txBody>
          <a:bodyPr/>
          <a:lstStyle/>
          <a:p>
            <a:br>
              <a:rPr lang="en-NZ" dirty="0"/>
            </a:br>
            <a:endParaRPr lang="en-NZ" dirty="0"/>
          </a:p>
        </p:txBody>
      </p:sp>
      <p:sp>
        <p:nvSpPr>
          <p:cNvPr id="3" name="Content Placeholder 2">
            <a:extLst>
              <a:ext uri="{FF2B5EF4-FFF2-40B4-BE49-F238E27FC236}">
                <a16:creationId xmlns:a16="http://schemas.microsoft.com/office/drawing/2014/main" id="{2A296282-398C-41DC-A738-49E09A965E03}"/>
              </a:ext>
            </a:extLst>
          </p:cNvPr>
          <p:cNvSpPr>
            <a:spLocks noGrp="1"/>
          </p:cNvSpPr>
          <p:nvPr>
            <p:ph idx="1"/>
          </p:nvPr>
        </p:nvSpPr>
        <p:spPr>
          <a:xfrm>
            <a:off x="608508" y="1002480"/>
            <a:ext cx="9279466" cy="3024239"/>
          </a:xfrm>
        </p:spPr>
        <p:txBody>
          <a:bodyPr>
            <a:noAutofit/>
          </a:bodyPr>
          <a:lstStyle/>
          <a:p>
            <a:r>
              <a:rPr lang="en-NZ" sz="2800" dirty="0"/>
              <a:t>Architecture Owner is responsible for the architecture of the system or subsystems that the team is working on</a:t>
            </a:r>
          </a:p>
          <a:p>
            <a:r>
              <a:rPr lang="en-NZ" sz="2800" dirty="0"/>
              <a:t>Mentors and guides the developers in architectural issues, and leads them through technical issues</a:t>
            </a:r>
          </a:p>
          <a:p>
            <a:r>
              <a:rPr lang="en-NZ" sz="2800" dirty="0"/>
              <a:t>Understands the architectural direction and standards of their organization and helps to ensure that the team adheres to them appropriately</a:t>
            </a:r>
          </a:p>
          <a:p>
            <a:r>
              <a:rPr lang="en-NZ" sz="2800" dirty="0"/>
              <a:t>Technical leader of the team and has the final say regarding technical decisions</a:t>
            </a:r>
          </a:p>
        </p:txBody>
      </p:sp>
      <p:sp>
        <p:nvSpPr>
          <p:cNvPr id="4" name="Date Placeholder 3">
            <a:extLst>
              <a:ext uri="{FF2B5EF4-FFF2-40B4-BE49-F238E27FC236}">
                <a16:creationId xmlns:a16="http://schemas.microsoft.com/office/drawing/2014/main" id="{57BF808A-9F08-4CE7-9967-1E49AD2BDCD7}"/>
              </a:ext>
            </a:extLst>
          </p:cNvPr>
          <p:cNvSpPr>
            <a:spLocks noGrp="1"/>
          </p:cNvSpPr>
          <p:nvPr>
            <p:ph type="dt" sz="half" idx="10"/>
          </p:nvPr>
        </p:nvSpPr>
        <p:spPr/>
        <p:txBody>
          <a:bodyPr/>
          <a:lstStyle/>
          <a:p>
            <a:fld id="{3DE1FBF8-8670-49E0-A74C-DFE66A11C26F}" type="datetime1">
              <a:rPr lang="en-NZ" smtClean="0"/>
              <a:t>8/03/2023</a:t>
            </a:fld>
            <a:endParaRPr lang="en-NZ"/>
          </a:p>
        </p:txBody>
      </p:sp>
      <p:sp>
        <p:nvSpPr>
          <p:cNvPr id="6" name="Title 1">
            <a:extLst>
              <a:ext uri="{FF2B5EF4-FFF2-40B4-BE49-F238E27FC236}">
                <a16:creationId xmlns:a16="http://schemas.microsoft.com/office/drawing/2014/main" id="{C8D6FB62-CEFD-4A82-9962-0B53FBE473E6}"/>
              </a:ext>
            </a:extLst>
          </p:cNvPr>
          <p:cNvSpPr txBox="1">
            <a:spLocks/>
          </p:cNvSpPr>
          <p:nvPr/>
        </p:nvSpPr>
        <p:spPr>
          <a:xfrm>
            <a:off x="677334" y="330200"/>
            <a:ext cx="4021666" cy="749300"/>
          </a:xfrm>
          <a:prstGeom prst="rect">
            <a:avLst/>
          </a:prstGeom>
        </p:spPr>
        <p:txBody>
          <a:bodyPr vert="horz" lIns="91440" tIns="45720" rIns="91440" bIns="45720" rtlCol="0" anchor="t">
            <a:normAutofit fontScale="9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NZ" dirty="0"/>
              <a:t>Architecture Owner</a:t>
            </a:r>
          </a:p>
        </p:txBody>
      </p:sp>
    </p:spTree>
    <p:extLst>
      <p:ext uri="{BB962C8B-B14F-4D97-AF65-F5344CB8AC3E}">
        <p14:creationId xmlns:p14="http://schemas.microsoft.com/office/powerpoint/2010/main" val="2538473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F33185-EA8A-40F2-A2F3-1B607B8687AD}"/>
              </a:ext>
            </a:extLst>
          </p:cNvPr>
          <p:cNvSpPr>
            <a:spLocks noGrp="1"/>
          </p:cNvSpPr>
          <p:nvPr>
            <p:ph idx="1"/>
          </p:nvPr>
        </p:nvSpPr>
        <p:spPr>
          <a:xfrm>
            <a:off x="955095" y="1294172"/>
            <a:ext cx="8619066" cy="4526525"/>
          </a:xfrm>
        </p:spPr>
        <p:txBody>
          <a:bodyPr/>
          <a:lstStyle/>
          <a:p>
            <a:r>
              <a:rPr lang="en-NZ" sz="2400" dirty="0">
                <a:solidFill>
                  <a:schemeClr val="accent2">
                    <a:lumMod val="75000"/>
                  </a:schemeClr>
                </a:solidFill>
              </a:rPr>
              <a:t>Domain Expert </a:t>
            </a:r>
            <a:r>
              <a:rPr lang="en-NZ" sz="2400" dirty="0"/>
              <a:t>- has detailed knowledge about one or more aspects of the problem domain</a:t>
            </a:r>
          </a:p>
          <a:p>
            <a:r>
              <a:rPr lang="en-NZ" sz="2400" dirty="0">
                <a:solidFill>
                  <a:schemeClr val="accent2">
                    <a:lumMod val="75000"/>
                  </a:schemeClr>
                </a:solidFill>
              </a:rPr>
              <a:t>Technical Expert </a:t>
            </a:r>
            <a:r>
              <a:rPr lang="en-NZ" sz="2400" dirty="0"/>
              <a:t>- has detailed technical knowledge needed</a:t>
            </a:r>
          </a:p>
          <a:p>
            <a:r>
              <a:rPr lang="en-NZ" sz="2400" dirty="0">
                <a:solidFill>
                  <a:schemeClr val="accent2">
                    <a:lumMod val="75000"/>
                  </a:schemeClr>
                </a:solidFill>
              </a:rPr>
              <a:t>Independent Tester </a:t>
            </a:r>
            <a:r>
              <a:rPr lang="en-NZ" sz="2400" dirty="0"/>
              <a:t>- Focuses on complex testing efforts, working parallel but independent of the team.</a:t>
            </a:r>
          </a:p>
          <a:p>
            <a:r>
              <a:rPr lang="en-NZ" sz="2400" dirty="0">
                <a:solidFill>
                  <a:schemeClr val="accent2">
                    <a:lumMod val="75000"/>
                  </a:schemeClr>
                </a:solidFill>
              </a:rPr>
              <a:t>Integrator </a:t>
            </a:r>
            <a:r>
              <a:rPr lang="en-NZ" sz="2400" dirty="0"/>
              <a:t>- Responsible for building the entire system from its various subsystems</a:t>
            </a:r>
          </a:p>
          <a:p>
            <a:r>
              <a:rPr lang="en-NZ" sz="2400" dirty="0">
                <a:solidFill>
                  <a:schemeClr val="accent2">
                    <a:lumMod val="75000"/>
                  </a:schemeClr>
                </a:solidFill>
              </a:rPr>
              <a:t>Specialist</a:t>
            </a:r>
            <a:r>
              <a:rPr lang="en-NZ" sz="2400" dirty="0"/>
              <a:t> - Sometimes component sub teams require people focused on narrow specialties</a:t>
            </a:r>
          </a:p>
          <a:p>
            <a:endParaRPr lang="en-NZ" dirty="0"/>
          </a:p>
        </p:txBody>
      </p:sp>
      <p:sp>
        <p:nvSpPr>
          <p:cNvPr id="4" name="Date Placeholder 3">
            <a:extLst>
              <a:ext uri="{FF2B5EF4-FFF2-40B4-BE49-F238E27FC236}">
                <a16:creationId xmlns:a16="http://schemas.microsoft.com/office/drawing/2014/main" id="{D3250AA4-FA94-46D2-A786-DB4E5B0C560A}"/>
              </a:ext>
            </a:extLst>
          </p:cNvPr>
          <p:cNvSpPr>
            <a:spLocks noGrp="1"/>
          </p:cNvSpPr>
          <p:nvPr>
            <p:ph type="dt" sz="half" idx="10"/>
          </p:nvPr>
        </p:nvSpPr>
        <p:spPr/>
        <p:txBody>
          <a:bodyPr/>
          <a:lstStyle/>
          <a:p>
            <a:fld id="{3DE1FBF8-8670-49E0-A74C-DFE66A11C26F}" type="datetime1">
              <a:rPr lang="en-NZ" smtClean="0"/>
              <a:t>8/03/2023</a:t>
            </a:fld>
            <a:endParaRPr lang="en-NZ"/>
          </a:p>
        </p:txBody>
      </p:sp>
      <p:sp>
        <p:nvSpPr>
          <p:cNvPr id="2" name="Title 1">
            <a:extLst>
              <a:ext uri="{FF2B5EF4-FFF2-40B4-BE49-F238E27FC236}">
                <a16:creationId xmlns:a16="http://schemas.microsoft.com/office/drawing/2014/main" id="{92FDC5B4-E613-920B-4111-20B896CB03B3}"/>
              </a:ext>
            </a:extLst>
          </p:cNvPr>
          <p:cNvSpPr txBox="1">
            <a:spLocks/>
          </p:cNvSpPr>
          <p:nvPr/>
        </p:nvSpPr>
        <p:spPr>
          <a:xfrm>
            <a:off x="677334" y="330200"/>
            <a:ext cx="4021666" cy="749300"/>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NZ" sz="3200" dirty="0"/>
              <a:t>Other Roles</a:t>
            </a:r>
          </a:p>
        </p:txBody>
      </p:sp>
    </p:spTree>
    <p:extLst>
      <p:ext uri="{BB962C8B-B14F-4D97-AF65-F5344CB8AC3E}">
        <p14:creationId xmlns:p14="http://schemas.microsoft.com/office/powerpoint/2010/main" val="32611239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AE1EE-B64A-40A4-A4E3-BF207D07E7D2}"/>
              </a:ext>
            </a:extLst>
          </p:cNvPr>
          <p:cNvSpPr>
            <a:spLocks noGrp="1"/>
          </p:cNvSpPr>
          <p:nvPr>
            <p:ph type="title"/>
          </p:nvPr>
        </p:nvSpPr>
        <p:spPr>
          <a:xfrm>
            <a:off x="0" y="320351"/>
            <a:ext cx="10398103" cy="715347"/>
          </a:xfrm>
        </p:spPr>
        <p:txBody>
          <a:bodyPr>
            <a:normAutofit/>
          </a:bodyPr>
          <a:lstStyle/>
          <a:p>
            <a:r>
              <a:rPr lang="en-NZ" dirty="0"/>
              <a:t>Exercise - self-forming a cross-functional team</a:t>
            </a:r>
          </a:p>
        </p:txBody>
      </p:sp>
      <p:sp>
        <p:nvSpPr>
          <p:cNvPr id="3" name="Content Placeholder 2">
            <a:extLst>
              <a:ext uri="{FF2B5EF4-FFF2-40B4-BE49-F238E27FC236}">
                <a16:creationId xmlns:a16="http://schemas.microsoft.com/office/drawing/2014/main" id="{3EE8CF5A-4BF4-4EEE-AB92-269EC52454BC}"/>
              </a:ext>
            </a:extLst>
          </p:cNvPr>
          <p:cNvSpPr>
            <a:spLocks noGrp="1"/>
          </p:cNvSpPr>
          <p:nvPr>
            <p:ph idx="1"/>
          </p:nvPr>
        </p:nvSpPr>
        <p:spPr>
          <a:xfrm>
            <a:off x="677334" y="1110343"/>
            <a:ext cx="8596668" cy="5141167"/>
          </a:xfrm>
        </p:spPr>
        <p:txBody>
          <a:bodyPr>
            <a:normAutofit/>
          </a:bodyPr>
          <a:lstStyle/>
          <a:p>
            <a:pPr marL="0" indent="0">
              <a:buNone/>
            </a:pPr>
            <a:r>
              <a:rPr lang="en-NZ" sz="2400" dirty="0"/>
              <a:t>Objective: experience self-forming a cross-functional team</a:t>
            </a:r>
          </a:p>
          <a:p>
            <a:pPr marL="0" indent="0">
              <a:buNone/>
            </a:pPr>
            <a:endParaRPr lang="en-NZ" sz="2400" dirty="0"/>
          </a:p>
          <a:p>
            <a:r>
              <a:rPr lang="en-NZ" sz="2000" dirty="0"/>
              <a:t>Step 1: Write down what skills you think are needed within a team to successfully complete an agile project (5 mins)</a:t>
            </a:r>
          </a:p>
          <a:p>
            <a:r>
              <a:rPr lang="en-NZ" sz="2000" dirty="0"/>
              <a:t>Step 2: Write down what skills you have (5 mins)</a:t>
            </a:r>
          </a:p>
          <a:p>
            <a:r>
              <a:rPr lang="en-NZ" sz="2000" dirty="0"/>
              <a:t>Step 3: Class Discussion - what did you write down? (led by instructor, 5 mins)</a:t>
            </a:r>
          </a:p>
          <a:p>
            <a:r>
              <a:rPr lang="en-NZ" sz="2000" dirty="0"/>
              <a:t>Step 4: Share with other members of your group – does the group have all the skills required for completing your assignment? (5 mins)</a:t>
            </a:r>
          </a:p>
          <a:p>
            <a:r>
              <a:rPr lang="en-NZ" sz="2000" dirty="0"/>
              <a:t>Step 5: Identify gaps (led by instructor) (5 mins)</a:t>
            </a:r>
          </a:p>
          <a:p>
            <a:endParaRPr lang="en-NZ" sz="2000" dirty="0"/>
          </a:p>
          <a:p>
            <a:pPr marL="0" indent="0">
              <a:buNone/>
            </a:pPr>
            <a:endParaRPr lang="en-NZ" sz="2000" dirty="0"/>
          </a:p>
          <a:p>
            <a:endParaRPr lang="en-NZ" dirty="0"/>
          </a:p>
        </p:txBody>
      </p:sp>
      <p:sp>
        <p:nvSpPr>
          <p:cNvPr id="4" name="Date Placeholder 3">
            <a:extLst>
              <a:ext uri="{FF2B5EF4-FFF2-40B4-BE49-F238E27FC236}">
                <a16:creationId xmlns:a16="http://schemas.microsoft.com/office/drawing/2014/main" id="{12831FBB-E081-4EE1-AE3F-A4A84A38D125}"/>
              </a:ext>
            </a:extLst>
          </p:cNvPr>
          <p:cNvSpPr>
            <a:spLocks noGrp="1"/>
          </p:cNvSpPr>
          <p:nvPr>
            <p:ph type="dt" sz="half" idx="10"/>
          </p:nvPr>
        </p:nvSpPr>
        <p:spPr/>
        <p:txBody>
          <a:bodyPr/>
          <a:lstStyle/>
          <a:p>
            <a:fld id="{3DE1FBF8-8670-49E0-A74C-DFE66A11C26F}" type="datetime1">
              <a:rPr lang="en-NZ" smtClean="0"/>
              <a:t>8/03/2023</a:t>
            </a:fld>
            <a:endParaRPr lang="en-NZ"/>
          </a:p>
        </p:txBody>
      </p:sp>
    </p:spTree>
    <p:extLst>
      <p:ext uri="{BB962C8B-B14F-4D97-AF65-F5344CB8AC3E}">
        <p14:creationId xmlns:p14="http://schemas.microsoft.com/office/powerpoint/2010/main" val="1367969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17B6B-78A0-4DF9-ACA2-41407D0736FB}"/>
              </a:ext>
            </a:extLst>
          </p:cNvPr>
          <p:cNvSpPr>
            <a:spLocks noGrp="1"/>
          </p:cNvSpPr>
          <p:nvPr>
            <p:ph type="title"/>
          </p:nvPr>
        </p:nvSpPr>
        <p:spPr/>
        <p:txBody>
          <a:bodyPr/>
          <a:lstStyle/>
          <a:p>
            <a:r>
              <a:rPr lang="en-NZ" dirty="0"/>
              <a:t>Organising Agile teams</a:t>
            </a:r>
          </a:p>
        </p:txBody>
      </p:sp>
      <p:sp>
        <p:nvSpPr>
          <p:cNvPr id="3" name="Content Placeholder 2">
            <a:extLst>
              <a:ext uri="{FF2B5EF4-FFF2-40B4-BE49-F238E27FC236}">
                <a16:creationId xmlns:a16="http://schemas.microsoft.com/office/drawing/2014/main" id="{4323947D-A099-471B-AB29-7D1628AFF06E}"/>
              </a:ext>
            </a:extLst>
          </p:cNvPr>
          <p:cNvSpPr>
            <a:spLocks noGrp="1"/>
          </p:cNvSpPr>
          <p:nvPr>
            <p:ph idx="1"/>
          </p:nvPr>
        </p:nvSpPr>
        <p:spPr>
          <a:xfrm>
            <a:off x="589936" y="1702855"/>
            <a:ext cx="8596668" cy="3655726"/>
          </a:xfrm>
        </p:spPr>
        <p:txBody>
          <a:bodyPr>
            <a:noAutofit/>
          </a:bodyPr>
          <a:lstStyle/>
          <a:p>
            <a:pPr marL="0" lvl="0" indent="0">
              <a:buNone/>
            </a:pPr>
            <a:r>
              <a:rPr lang="en-NZ" sz="3200" b="1" dirty="0"/>
              <a:t>What is project success?</a:t>
            </a:r>
          </a:p>
          <a:p>
            <a:pPr marL="452438" lvl="0" indent="0">
              <a:buNone/>
            </a:pPr>
            <a:r>
              <a:rPr lang="en-NZ" sz="3200" b="1" dirty="0">
                <a:solidFill>
                  <a:srgbClr val="FF0000"/>
                </a:solidFill>
              </a:rPr>
              <a:t>	</a:t>
            </a:r>
            <a:r>
              <a:rPr lang="en-NZ" sz="3200" b="1" dirty="0">
                <a:solidFill>
                  <a:schemeClr val="bg1"/>
                </a:solidFill>
              </a:rPr>
              <a:t>When all stakeholder’s objectives are met.</a:t>
            </a:r>
          </a:p>
          <a:p>
            <a:pPr marL="0" lvl="0" indent="0">
              <a:buNone/>
            </a:pPr>
            <a:r>
              <a:rPr lang="en-NZ" sz="3200" b="1" dirty="0"/>
              <a:t>Who is responsible for project success?</a:t>
            </a:r>
          </a:p>
          <a:p>
            <a:pPr marL="452438" lvl="0" indent="-452438">
              <a:buNone/>
            </a:pPr>
            <a:r>
              <a:rPr lang="en-NZ" sz="3200" b="1" dirty="0">
                <a:solidFill>
                  <a:schemeClr val="bg1"/>
                </a:solidFill>
              </a:rPr>
              <a:t>	The entire team; no individual is responsible for the success or failure of an Agile project.</a:t>
            </a:r>
          </a:p>
        </p:txBody>
      </p:sp>
      <p:sp>
        <p:nvSpPr>
          <p:cNvPr id="4" name="Date Placeholder 3">
            <a:extLst>
              <a:ext uri="{FF2B5EF4-FFF2-40B4-BE49-F238E27FC236}">
                <a16:creationId xmlns:a16="http://schemas.microsoft.com/office/drawing/2014/main" id="{2B7225AB-11E5-4D72-8E29-184275B6F9E9}"/>
              </a:ext>
            </a:extLst>
          </p:cNvPr>
          <p:cNvSpPr>
            <a:spLocks noGrp="1"/>
          </p:cNvSpPr>
          <p:nvPr>
            <p:ph type="dt" sz="half" idx="10"/>
          </p:nvPr>
        </p:nvSpPr>
        <p:spPr/>
        <p:txBody>
          <a:bodyPr/>
          <a:lstStyle/>
          <a:p>
            <a:fld id="{3DE1FBF8-8670-49E0-A74C-DFE66A11C26F}" type="datetime1">
              <a:rPr lang="en-NZ" smtClean="0"/>
              <a:t>8/03/2023</a:t>
            </a:fld>
            <a:endParaRPr lang="en-NZ"/>
          </a:p>
        </p:txBody>
      </p:sp>
    </p:spTree>
    <p:extLst>
      <p:ext uri="{BB962C8B-B14F-4D97-AF65-F5344CB8AC3E}">
        <p14:creationId xmlns:p14="http://schemas.microsoft.com/office/powerpoint/2010/main" val="18830681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17B6B-78A0-4DF9-ACA2-41407D0736FB}"/>
              </a:ext>
            </a:extLst>
          </p:cNvPr>
          <p:cNvSpPr>
            <a:spLocks noGrp="1"/>
          </p:cNvSpPr>
          <p:nvPr>
            <p:ph type="title"/>
          </p:nvPr>
        </p:nvSpPr>
        <p:spPr/>
        <p:txBody>
          <a:bodyPr/>
          <a:lstStyle/>
          <a:p>
            <a:r>
              <a:rPr lang="en-NZ" dirty="0"/>
              <a:t>Agile Work Environment</a:t>
            </a:r>
            <a:br>
              <a:rPr lang="en-NZ" dirty="0"/>
            </a:br>
            <a:endParaRPr lang="en-NZ" dirty="0"/>
          </a:p>
        </p:txBody>
      </p:sp>
      <p:sp>
        <p:nvSpPr>
          <p:cNvPr id="3" name="Content Placeholder 2">
            <a:extLst>
              <a:ext uri="{FF2B5EF4-FFF2-40B4-BE49-F238E27FC236}">
                <a16:creationId xmlns:a16="http://schemas.microsoft.com/office/drawing/2014/main" id="{4323947D-A099-471B-AB29-7D1628AFF06E}"/>
              </a:ext>
            </a:extLst>
          </p:cNvPr>
          <p:cNvSpPr>
            <a:spLocks noGrp="1"/>
          </p:cNvSpPr>
          <p:nvPr>
            <p:ph idx="1"/>
          </p:nvPr>
        </p:nvSpPr>
        <p:spPr>
          <a:xfrm>
            <a:off x="490722" y="1610083"/>
            <a:ext cx="2728340" cy="4417493"/>
          </a:xfrm>
        </p:spPr>
        <p:txBody>
          <a:bodyPr>
            <a:normAutofit/>
          </a:bodyPr>
          <a:lstStyle/>
          <a:p>
            <a:pPr marL="0" indent="0">
              <a:buNone/>
            </a:pPr>
            <a:r>
              <a:rPr lang="en-NZ" dirty="0"/>
              <a:t>Lots of whiteboard space for model storming and planning</a:t>
            </a:r>
          </a:p>
          <a:p>
            <a:pPr marL="0" indent="0">
              <a:buNone/>
            </a:pPr>
            <a:r>
              <a:rPr lang="en-NZ" dirty="0"/>
              <a:t> </a:t>
            </a:r>
          </a:p>
          <a:p>
            <a:pPr marL="0" indent="0">
              <a:buNone/>
            </a:pPr>
            <a:r>
              <a:rPr lang="en-NZ" dirty="0"/>
              <a:t>Ideally all core team members in the same room</a:t>
            </a:r>
          </a:p>
          <a:p>
            <a:pPr marL="0" indent="0">
              <a:buNone/>
            </a:pPr>
            <a:r>
              <a:rPr lang="en-NZ" dirty="0"/>
              <a:t>Shared work table space for modelling and planning</a:t>
            </a:r>
          </a:p>
          <a:p>
            <a:endParaRPr lang="en-NZ" dirty="0"/>
          </a:p>
          <a:p>
            <a:endParaRPr lang="en-NZ" dirty="0"/>
          </a:p>
        </p:txBody>
      </p:sp>
      <p:sp>
        <p:nvSpPr>
          <p:cNvPr id="4" name="Date Placeholder 3">
            <a:extLst>
              <a:ext uri="{FF2B5EF4-FFF2-40B4-BE49-F238E27FC236}">
                <a16:creationId xmlns:a16="http://schemas.microsoft.com/office/drawing/2014/main" id="{2B7225AB-11E5-4D72-8E29-184275B6F9E9}"/>
              </a:ext>
            </a:extLst>
          </p:cNvPr>
          <p:cNvSpPr>
            <a:spLocks noGrp="1"/>
          </p:cNvSpPr>
          <p:nvPr>
            <p:ph type="dt" sz="half" idx="10"/>
          </p:nvPr>
        </p:nvSpPr>
        <p:spPr/>
        <p:txBody>
          <a:bodyPr/>
          <a:lstStyle/>
          <a:p>
            <a:fld id="{3DE1FBF8-8670-49E0-A74C-DFE66A11C26F}" type="datetime1">
              <a:rPr lang="en-NZ" smtClean="0"/>
              <a:t>8/03/2023</a:t>
            </a:fld>
            <a:endParaRPr lang="en-NZ"/>
          </a:p>
        </p:txBody>
      </p:sp>
      <p:pic>
        <p:nvPicPr>
          <p:cNvPr id="6" name="Picture 5">
            <a:extLst>
              <a:ext uri="{FF2B5EF4-FFF2-40B4-BE49-F238E27FC236}">
                <a16:creationId xmlns:a16="http://schemas.microsoft.com/office/drawing/2014/main" id="{91EF7CDE-CD52-4303-916A-9686F42F9E96}"/>
              </a:ext>
            </a:extLst>
          </p:cNvPr>
          <p:cNvPicPr/>
          <p:nvPr/>
        </p:nvPicPr>
        <p:blipFill rotWithShape="1">
          <a:blip r:embed="rId2"/>
          <a:srcRect l="47695" t="1" r="953" b="849"/>
          <a:stretch/>
        </p:blipFill>
        <p:spPr bwMode="auto">
          <a:xfrm>
            <a:off x="3405674" y="1610083"/>
            <a:ext cx="5261610" cy="3048000"/>
          </a:xfrm>
          <a:prstGeom prst="rect">
            <a:avLst/>
          </a:prstGeom>
          <a:ln>
            <a:noFill/>
          </a:ln>
          <a:extLst>
            <a:ext uri="{53640926-AAD7-44D8-BBD7-CCE9431645EC}">
              <a14:shadowObscured xmlns:a14="http://schemas.microsoft.com/office/drawing/2010/main"/>
            </a:ext>
          </a:extLst>
        </p:spPr>
      </p:pic>
      <p:sp>
        <p:nvSpPr>
          <p:cNvPr id="7" name="Content Placeholder 2">
            <a:extLst>
              <a:ext uri="{FF2B5EF4-FFF2-40B4-BE49-F238E27FC236}">
                <a16:creationId xmlns:a16="http://schemas.microsoft.com/office/drawing/2014/main" id="{6D057D9B-D16B-46C0-87C6-B43EF6EB95B4}"/>
              </a:ext>
            </a:extLst>
          </p:cNvPr>
          <p:cNvSpPr txBox="1">
            <a:spLocks/>
          </p:cNvSpPr>
          <p:nvPr/>
        </p:nvSpPr>
        <p:spPr>
          <a:xfrm>
            <a:off x="8667284" y="1353855"/>
            <a:ext cx="272834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NZ" dirty="0"/>
              <a:t>Whiteboards for tacking up index cards and other paper</a:t>
            </a:r>
          </a:p>
          <a:p>
            <a:pPr marL="0" indent="0">
              <a:buNone/>
            </a:pPr>
            <a:endParaRPr lang="en-NZ" dirty="0"/>
          </a:p>
          <a:p>
            <a:pPr marL="0" indent="0">
              <a:buNone/>
            </a:pPr>
            <a:r>
              <a:rPr lang="en-NZ" dirty="0"/>
              <a:t>Lots of post-it notes</a:t>
            </a:r>
          </a:p>
          <a:p>
            <a:pPr marL="0" indent="0">
              <a:buNone/>
            </a:pPr>
            <a:endParaRPr lang="en-NZ" dirty="0"/>
          </a:p>
          <a:p>
            <a:pPr marL="0" indent="0">
              <a:buNone/>
            </a:pPr>
            <a:r>
              <a:rPr lang="en-NZ" dirty="0"/>
              <a:t>Open  area desk setup to promote communication, flexibility, and visibility</a:t>
            </a:r>
          </a:p>
          <a:p>
            <a:endParaRPr lang="en-NZ" dirty="0"/>
          </a:p>
          <a:p>
            <a:endParaRPr lang="en-NZ" dirty="0"/>
          </a:p>
        </p:txBody>
      </p:sp>
      <p:sp>
        <p:nvSpPr>
          <p:cNvPr id="8" name="Content Placeholder 2">
            <a:extLst>
              <a:ext uri="{FF2B5EF4-FFF2-40B4-BE49-F238E27FC236}">
                <a16:creationId xmlns:a16="http://schemas.microsoft.com/office/drawing/2014/main" id="{00D0072C-BE67-4DF6-9F12-B7266EEB9BF0}"/>
              </a:ext>
            </a:extLst>
          </p:cNvPr>
          <p:cNvSpPr txBox="1">
            <a:spLocks/>
          </p:cNvSpPr>
          <p:nvPr/>
        </p:nvSpPr>
        <p:spPr>
          <a:xfrm>
            <a:off x="1854892" y="4893290"/>
            <a:ext cx="8401351" cy="1650646"/>
          </a:xfrm>
          <a:prstGeom prst="rect">
            <a:avLst/>
          </a:prstGeom>
        </p:spPr>
        <p:txBody>
          <a:bodyPr vert="horz" lIns="91440" tIns="45720" rIns="91440" bIns="45720" rtlCol="0">
            <a:normAutofit fontScale="6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NZ" sz="2200" b="1" dirty="0"/>
              <a:t>Why do it?</a:t>
            </a:r>
          </a:p>
          <a:p>
            <a:pPr marL="0" indent="0">
              <a:buNone/>
            </a:pPr>
            <a:r>
              <a:rPr lang="en-NZ" dirty="0"/>
              <a:t>Removes distractions and increases focus on business mission</a:t>
            </a:r>
          </a:p>
          <a:p>
            <a:pPr marL="0" indent="0">
              <a:buNone/>
            </a:pPr>
            <a:r>
              <a:rPr lang="en-NZ" dirty="0"/>
              <a:t>Reduces communications and interactions to minutes</a:t>
            </a:r>
          </a:p>
          <a:p>
            <a:pPr marL="0" indent="0">
              <a:buNone/>
            </a:pPr>
            <a:r>
              <a:rPr lang="en-NZ" dirty="0"/>
              <a:t>Speeds decision-making, issue resolution, product development</a:t>
            </a:r>
          </a:p>
          <a:p>
            <a:pPr marL="0" indent="0">
              <a:buNone/>
            </a:pPr>
            <a:r>
              <a:rPr lang="en-NZ" dirty="0"/>
              <a:t>Increases clarity and understanding and reduces surprises</a:t>
            </a:r>
          </a:p>
          <a:p>
            <a:pPr marL="0" indent="0">
              <a:buNone/>
            </a:pPr>
            <a:r>
              <a:rPr lang="en-NZ" dirty="0"/>
              <a:t>Fosters teaming, e.g., creativity, collaboration, collective ownership, motivation, trust, respect, achievement</a:t>
            </a:r>
          </a:p>
          <a:p>
            <a:endParaRPr lang="en-NZ" dirty="0"/>
          </a:p>
        </p:txBody>
      </p:sp>
    </p:spTree>
    <p:extLst>
      <p:ext uri="{BB962C8B-B14F-4D97-AF65-F5344CB8AC3E}">
        <p14:creationId xmlns:p14="http://schemas.microsoft.com/office/powerpoint/2010/main" val="29103336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49517-17F0-4431-A6CF-48F17E3327BA}"/>
              </a:ext>
            </a:extLst>
          </p:cNvPr>
          <p:cNvSpPr>
            <a:spLocks noGrp="1"/>
          </p:cNvSpPr>
          <p:nvPr>
            <p:ph type="title"/>
          </p:nvPr>
        </p:nvSpPr>
        <p:spPr>
          <a:xfrm>
            <a:off x="388085" y="0"/>
            <a:ext cx="8596668" cy="1320800"/>
          </a:xfrm>
        </p:spPr>
        <p:txBody>
          <a:bodyPr/>
          <a:lstStyle/>
          <a:p>
            <a:r>
              <a:rPr lang="en-NZ" dirty="0"/>
              <a:t>Agile work environment facilitated sharing of tack</a:t>
            </a:r>
          </a:p>
        </p:txBody>
      </p:sp>
      <p:sp>
        <p:nvSpPr>
          <p:cNvPr id="3" name="Content Placeholder 2">
            <a:extLst>
              <a:ext uri="{FF2B5EF4-FFF2-40B4-BE49-F238E27FC236}">
                <a16:creationId xmlns:a16="http://schemas.microsoft.com/office/drawing/2014/main" id="{899D7D1A-4252-43BF-819D-7B4997685874}"/>
              </a:ext>
            </a:extLst>
          </p:cNvPr>
          <p:cNvSpPr>
            <a:spLocks noGrp="1"/>
          </p:cNvSpPr>
          <p:nvPr>
            <p:ph idx="1"/>
          </p:nvPr>
        </p:nvSpPr>
        <p:spPr>
          <a:xfrm>
            <a:off x="278536" y="5402424"/>
            <a:ext cx="2784323" cy="2904099"/>
          </a:xfrm>
        </p:spPr>
        <p:txBody>
          <a:bodyPr/>
          <a:lstStyle/>
          <a:p>
            <a:pPr marL="0" indent="0">
              <a:buNone/>
            </a:pPr>
            <a:r>
              <a:rPr lang="en-NZ" dirty="0"/>
              <a:t>Documented Knowledge</a:t>
            </a:r>
          </a:p>
          <a:p>
            <a:r>
              <a:rPr lang="en-NZ" dirty="0"/>
              <a:t>Formal</a:t>
            </a:r>
          </a:p>
          <a:p>
            <a:r>
              <a:rPr lang="en-NZ" dirty="0"/>
              <a:t>Not complete</a:t>
            </a:r>
          </a:p>
          <a:p>
            <a:endParaRPr lang="en-NZ" dirty="0"/>
          </a:p>
        </p:txBody>
      </p:sp>
      <p:sp>
        <p:nvSpPr>
          <p:cNvPr id="4" name="Date Placeholder 3">
            <a:extLst>
              <a:ext uri="{FF2B5EF4-FFF2-40B4-BE49-F238E27FC236}">
                <a16:creationId xmlns:a16="http://schemas.microsoft.com/office/drawing/2014/main" id="{400B305E-FF80-410C-B65D-D53322624FA1}"/>
              </a:ext>
            </a:extLst>
          </p:cNvPr>
          <p:cNvSpPr>
            <a:spLocks noGrp="1"/>
          </p:cNvSpPr>
          <p:nvPr>
            <p:ph type="dt" sz="half" idx="10"/>
          </p:nvPr>
        </p:nvSpPr>
        <p:spPr/>
        <p:txBody>
          <a:bodyPr/>
          <a:lstStyle/>
          <a:p>
            <a:fld id="{3DE1FBF8-8670-49E0-A74C-DFE66A11C26F}" type="datetime1">
              <a:rPr lang="en-NZ" smtClean="0"/>
              <a:t>8/03/2023</a:t>
            </a:fld>
            <a:endParaRPr lang="en-NZ"/>
          </a:p>
        </p:txBody>
      </p:sp>
      <p:sp>
        <p:nvSpPr>
          <p:cNvPr id="6" name="Content Placeholder 2">
            <a:extLst>
              <a:ext uri="{FF2B5EF4-FFF2-40B4-BE49-F238E27FC236}">
                <a16:creationId xmlns:a16="http://schemas.microsoft.com/office/drawing/2014/main" id="{6BF45C07-D7E8-4FDA-B129-F48D86FDAA93}"/>
              </a:ext>
            </a:extLst>
          </p:cNvPr>
          <p:cNvSpPr txBox="1">
            <a:spLocks/>
          </p:cNvSpPr>
          <p:nvPr/>
        </p:nvSpPr>
        <p:spPr>
          <a:xfrm>
            <a:off x="5959523" y="4790875"/>
            <a:ext cx="2784323"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NZ" dirty="0"/>
              <a:t>Tactic Knowledge</a:t>
            </a:r>
          </a:p>
          <a:p>
            <a:r>
              <a:rPr lang="en-NZ" dirty="0"/>
              <a:t>Overheard</a:t>
            </a:r>
          </a:p>
          <a:p>
            <a:r>
              <a:rPr lang="en-NZ" dirty="0"/>
              <a:t>Corridor chats</a:t>
            </a:r>
          </a:p>
          <a:p>
            <a:r>
              <a:rPr lang="en-NZ" dirty="0"/>
              <a:t>Pair programming</a:t>
            </a:r>
          </a:p>
        </p:txBody>
      </p:sp>
      <p:pic>
        <p:nvPicPr>
          <p:cNvPr id="1026" name="Picture 2" descr="Image">
            <a:extLst>
              <a:ext uri="{FF2B5EF4-FFF2-40B4-BE49-F238E27FC236}">
                <a16:creationId xmlns:a16="http://schemas.microsoft.com/office/drawing/2014/main" id="{5E8E9594-0C95-4B25-87AE-B179BA63ED86}"/>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862" t="1848" r="7067" b="4083"/>
          <a:stretch/>
        </p:blipFill>
        <p:spPr bwMode="auto">
          <a:xfrm>
            <a:off x="1155001" y="1320800"/>
            <a:ext cx="2755876" cy="388077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www.swoopanalytics.com/wp-content/uploads/2016/11/knowledge-systems.jpg">
            <a:extLst>
              <a:ext uri="{FF2B5EF4-FFF2-40B4-BE49-F238E27FC236}">
                <a16:creationId xmlns:a16="http://schemas.microsoft.com/office/drawing/2014/main" id="{1058C876-B521-48E2-9F70-BB0E8D2400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4513" y="1184987"/>
            <a:ext cx="3686175" cy="3244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1306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ED912-E5B1-4E40-B62A-4117868397DA}"/>
              </a:ext>
            </a:extLst>
          </p:cNvPr>
          <p:cNvSpPr>
            <a:spLocks noGrp="1"/>
          </p:cNvSpPr>
          <p:nvPr>
            <p:ph type="title"/>
          </p:nvPr>
        </p:nvSpPr>
        <p:spPr>
          <a:xfrm>
            <a:off x="677334" y="609600"/>
            <a:ext cx="2728339" cy="1320800"/>
          </a:xfrm>
        </p:spPr>
        <p:txBody>
          <a:bodyPr/>
          <a:lstStyle/>
          <a:p>
            <a:r>
              <a:rPr lang="en-NZ" dirty="0"/>
              <a:t>Scrum</a:t>
            </a:r>
          </a:p>
        </p:txBody>
      </p:sp>
      <p:sp>
        <p:nvSpPr>
          <p:cNvPr id="3" name="Content Placeholder 2">
            <a:extLst>
              <a:ext uri="{FF2B5EF4-FFF2-40B4-BE49-F238E27FC236}">
                <a16:creationId xmlns:a16="http://schemas.microsoft.com/office/drawing/2014/main" id="{19D62A2C-965F-4EF0-91C3-A78D46D7A72D}"/>
              </a:ext>
            </a:extLst>
          </p:cNvPr>
          <p:cNvSpPr>
            <a:spLocks noGrp="1"/>
          </p:cNvSpPr>
          <p:nvPr>
            <p:ph idx="1"/>
          </p:nvPr>
        </p:nvSpPr>
        <p:spPr>
          <a:xfrm>
            <a:off x="439402" y="1464906"/>
            <a:ext cx="3204201" cy="4567125"/>
          </a:xfrm>
        </p:spPr>
        <p:txBody>
          <a:bodyPr>
            <a:normAutofit fontScale="92500" lnSpcReduction="20000"/>
          </a:bodyPr>
          <a:lstStyle/>
          <a:p>
            <a:pPr marL="0" indent="0">
              <a:buNone/>
            </a:pPr>
            <a:r>
              <a:rPr lang="en-NZ" dirty="0"/>
              <a:t>Scrum is an agile process most commonly used for product development, especially software development. </a:t>
            </a:r>
          </a:p>
          <a:p>
            <a:pPr marL="0" indent="0">
              <a:buNone/>
            </a:pPr>
            <a:r>
              <a:rPr lang="en-NZ" dirty="0"/>
              <a:t>Scrum is a project management framework that is applicable to any project with aggressive deadlines, complex requirements and a degree of uniqueness. </a:t>
            </a:r>
          </a:p>
          <a:p>
            <a:pPr marL="0" indent="0">
              <a:buNone/>
            </a:pPr>
            <a:endParaRPr lang="en-NZ" dirty="0"/>
          </a:p>
          <a:p>
            <a:pPr marL="0" indent="0">
              <a:buNone/>
            </a:pPr>
            <a:endParaRPr lang="en-NZ" dirty="0"/>
          </a:p>
          <a:p>
            <a:pPr marL="0" indent="0">
              <a:buNone/>
            </a:pPr>
            <a:endParaRPr lang="en-NZ" dirty="0"/>
          </a:p>
          <a:p>
            <a:pPr marL="0" indent="0">
              <a:buNone/>
            </a:pPr>
            <a:r>
              <a:rPr lang="en-NZ" dirty="0"/>
              <a:t>(http://www.mountaingoatsoftware.com/agile/scrum/overview, reproduced with permission from Mountain Goat Software)</a:t>
            </a:r>
          </a:p>
          <a:p>
            <a:endParaRPr lang="en-NZ" dirty="0"/>
          </a:p>
        </p:txBody>
      </p:sp>
      <p:sp>
        <p:nvSpPr>
          <p:cNvPr id="4" name="Date Placeholder 3">
            <a:extLst>
              <a:ext uri="{FF2B5EF4-FFF2-40B4-BE49-F238E27FC236}">
                <a16:creationId xmlns:a16="http://schemas.microsoft.com/office/drawing/2014/main" id="{9E819242-5BD4-4EE8-84A2-C8F346FEC91A}"/>
              </a:ext>
            </a:extLst>
          </p:cNvPr>
          <p:cNvSpPr>
            <a:spLocks noGrp="1"/>
          </p:cNvSpPr>
          <p:nvPr>
            <p:ph type="dt" sz="half" idx="10"/>
          </p:nvPr>
        </p:nvSpPr>
        <p:spPr/>
        <p:txBody>
          <a:bodyPr/>
          <a:lstStyle/>
          <a:p>
            <a:fld id="{3DE1FBF8-8670-49E0-A74C-DFE66A11C26F}" type="datetime1">
              <a:rPr lang="en-NZ" smtClean="0"/>
              <a:t>8/03/2023</a:t>
            </a:fld>
            <a:endParaRPr lang="en-NZ"/>
          </a:p>
        </p:txBody>
      </p:sp>
      <p:pic>
        <p:nvPicPr>
          <p:cNvPr id="6" name="Picture 5">
            <a:extLst>
              <a:ext uri="{FF2B5EF4-FFF2-40B4-BE49-F238E27FC236}">
                <a16:creationId xmlns:a16="http://schemas.microsoft.com/office/drawing/2014/main" id="{5FE50BE4-3299-4497-8C4F-D3EAD939B5E7}"/>
              </a:ext>
            </a:extLst>
          </p:cNvPr>
          <p:cNvPicPr/>
          <p:nvPr/>
        </p:nvPicPr>
        <p:blipFill rotWithShape="1">
          <a:blip r:embed="rId2"/>
          <a:srcRect l="53678" t="3878" r="7434" b="2511"/>
          <a:stretch/>
        </p:blipFill>
        <p:spPr bwMode="auto">
          <a:xfrm>
            <a:off x="4049486" y="-65314"/>
            <a:ext cx="7623109" cy="692331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501964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FCB2CE0-B3E7-2D69-483A-2235106D5E3D}"/>
              </a:ext>
            </a:extLst>
          </p:cNvPr>
          <p:cNvPicPr>
            <a:picLocks noChangeAspect="1"/>
          </p:cNvPicPr>
          <p:nvPr/>
        </p:nvPicPr>
        <p:blipFill>
          <a:blip r:embed="rId2"/>
          <a:stretch>
            <a:fillRect/>
          </a:stretch>
        </p:blipFill>
        <p:spPr>
          <a:xfrm>
            <a:off x="365705" y="109929"/>
            <a:ext cx="8886449" cy="6192653"/>
          </a:xfrm>
          <a:prstGeom prst="rect">
            <a:avLst/>
          </a:prstGeom>
        </p:spPr>
      </p:pic>
      <p:sp>
        <p:nvSpPr>
          <p:cNvPr id="2" name="Title 1">
            <a:extLst>
              <a:ext uri="{FF2B5EF4-FFF2-40B4-BE49-F238E27FC236}">
                <a16:creationId xmlns:a16="http://schemas.microsoft.com/office/drawing/2014/main" id="{A8AED912-E5B1-4E40-B62A-4117868397DA}"/>
              </a:ext>
            </a:extLst>
          </p:cNvPr>
          <p:cNvSpPr>
            <a:spLocks noGrp="1"/>
          </p:cNvSpPr>
          <p:nvPr>
            <p:ph type="title"/>
          </p:nvPr>
        </p:nvSpPr>
        <p:spPr>
          <a:xfrm>
            <a:off x="529852" y="329276"/>
            <a:ext cx="1534924" cy="668594"/>
          </a:xfrm>
        </p:spPr>
        <p:txBody>
          <a:bodyPr/>
          <a:lstStyle/>
          <a:p>
            <a:r>
              <a:rPr lang="en-NZ" dirty="0">
                <a:solidFill>
                  <a:schemeClr val="tx1"/>
                </a:solidFill>
              </a:rPr>
              <a:t>Scrum</a:t>
            </a:r>
          </a:p>
        </p:txBody>
      </p:sp>
      <p:sp>
        <p:nvSpPr>
          <p:cNvPr id="4" name="Date Placeholder 3">
            <a:extLst>
              <a:ext uri="{FF2B5EF4-FFF2-40B4-BE49-F238E27FC236}">
                <a16:creationId xmlns:a16="http://schemas.microsoft.com/office/drawing/2014/main" id="{9E819242-5BD4-4EE8-84A2-C8F346FEC91A}"/>
              </a:ext>
            </a:extLst>
          </p:cNvPr>
          <p:cNvSpPr>
            <a:spLocks noGrp="1"/>
          </p:cNvSpPr>
          <p:nvPr>
            <p:ph type="dt" sz="half" idx="10"/>
          </p:nvPr>
        </p:nvSpPr>
        <p:spPr/>
        <p:txBody>
          <a:bodyPr/>
          <a:lstStyle/>
          <a:p>
            <a:fld id="{3DE1FBF8-8670-49E0-A74C-DFE66A11C26F}" type="datetime1">
              <a:rPr lang="en-NZ" smtClean="0"/>
              <a:t>8/03/2023</a:t>
            </a:fld>
            <a:endParaRPr lang="en-NZ"/>
          </a:p>
        </p:txBody>
      </p:sp>
    </p:spTree>
    <p:extLst>
      <p:ext uri="{BB962C8B-B14F-4D97-AF65-F5344CB8AC3E}">
        <p14:creationId xmlns:p14="http://schemas.microsoft.com/office/powerpoint/2010/main" val="24775717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13DB5-7B3E-4E82-9F96-A7C5A7616953}"/>
              </a:ext>
            </a:extLst>
          </p:cNvPr>
          <p:cNvSpPr>
            <a:spLocks noGrp="1"/>
          </p:cNvSpPr>
          <p:nvPr>
            <p:ph type="title"/>
          </p:nvPr>
        </p:nvSpPr>
        <p:spPr>
          <a:xfrm>
            <a:off x="0" y="0"/>
            <a:ext cx="8596668" cy="1320800"/>
          </a:xfrm>
        </p:spPr>
        <p:txBody>
          <a:bodyPr/>
          <a:lstStyle/>
          <a:p>
            <a:r>
              <a:rPr lang="en-NZ" dirty="0"/>
              <a:t>As a Scrum Master, you</a:t>
            </a:r>
          </a:p>
        </p:txBody>
      </p:sp>
      <p:sp>
        <p:nvSpPr>
          <p:cNvPr id="3" name="Content Placeholder 2">
            <a:extLst>
              <a:ext uri="{FF2B5EF4-FFF2-40B4-BE49-F238E27FC236}">
                <a16:creationId xmlns:a16="http://schemas.microsoft.com/office/drawing/2014/main" id="{999581DA-043E-4858-B5CF-805DA112C58B}"/>
              </a:ext>
            </a:extLst>
          </p:cNvPr>
          <p:cNvSpPr>
            <a:spLocks noGrp="1"/>
          </p:cNvSpPr>
          <p:nvPr>
            <p:ph idx="1"/>
          </p:nvPr>
        </p:nvSpPr>
        <p:spPr>
          <a:xfrm>
            <a:off x="251927" y="905069"/>
            <a:ext cx="9881117" cy="5952931"/>
          </a:xfrm>
        </p:spPr>
        <p:txBody>
          <a:bodyPr>
            <a:normAutofit fontScale="85000" lnSpcReduction="10000"/>
          </a:bodyPr>
          <a:lstStyle/>
          <a:p>
            <a:pPr lvl="0">
              <a:buFont typeface="+mj-lt"/>
              <a:buAutoNum type="arabicPeriod"/>
            </a:pPr>
            <a:r>
              <a:rPr lang="en-NZ" dirty="0"/>
              <a:t>Serve as the keeper of the scrum process, “holding space” for the team.</a:t>
            </a:r>
          </a:p>
          <a:p>
            <a:pPr lvl="0">
              <a:buFont typeface="+mj-lt"/>
              <a:buAutoNum type="arabicPeriod"/>
            </a:pPr>
            <a:r>
              <a:rPr lang="en-NZ" dirty="0"/>
              <a:t>Provide facilitation for team meetings during the sprint - this can mean leading them yourself, recruiting an outside facilitator, or helping the team facilitate their own meetings.</a:t>
            </a:r>
          </a:p>
          <a:p>
            <a:pPr lvl="0">
              <a:buFont typeface="+mj-lt"/>
              <a:buAutoNum type="arabicPeriod"/>
            </a:pPr>
            <a:r>
              <a:rPr lang="en-NZ" dirty="0"/>
              <a:t>Know when to step back and let the team learn through their own experience, including mistakes.</a:t>
            </a:r>
          </a:p>
          <a:p>
            <a:pPr lvl="0">
              <a:buFont typeface="+mj-lt"/>
              <a:buAutoNum type="arabicPeriod"/>
            </a:pPr>
            <a:r>
              <a:rPr lang="en-NZ" dirty="0"/>
              <a:t>Are available to the team and the product owner to answer questions and give advice.</a:t>
            </a:r>
          </a:p>
          <a:p>
            <a:pPr lvl="0">
              <a:buFont typeface="+mj-lt"/>
              <a:buAutoNum type="arabicPeriod"/>
            </a:pPr>
            <a:r>
              <a:rPr lang="en-NZ" dirty="0"/>
              <a:t>Protect the team from outside distractions, serving as a buffer between the team and external stakeholders.</a:t>
            </a:r>
          </a:p>
          <a:p>
            <a:pPr lvl="0">
              <a:buFont typeface="+mj-lt"/>
              <a:buAutoNum type="arabicPeriod"/>
            </a:pPr>
            <a:r>
              <a:rPr lang="en-NZ" dirty="0"/>
              <a:t>Remove impediments for the team, so they can get on with the work.</a:t>
            </a:r>
          </a:p>
          <a:p>
            <a:pPr lvl="0">
              <a:buFont typeface="+mj-lt"/>
              <a:buAutoNum type="arabicPeriod"/>
            </a:pPr>
            <a:r>
              <a:rPr lang="en-NZ" dirty="0"/>
              <a:t>Are not the boss. Your role is defined by a unique set of responsibilities, not by rank.</a:t>
            </a:r>
          </a:p>
          <a:p>
            <a:pPr lvl="0">
              <a:buFont typeface="+mj-lt"/>
              <a:buAutoNum type="arabicPeriod"/>
            </a:pPr>
            <a:r>
              <a:rPr lang="en-NZ" dirty="0"/>
              <a:t>Help the team master the use of scrum artefacts, like the task board, the sprint backlog, and burn charts.</a:t>
            </a:r>
          </a:p>
          <a:p>
            <a:pPr lvl="0">
              <a:buFont typeface="+mj-lt"/>
              <a:buAutoNum type="arabicPeriod"/>
            </a:pPr>
            <a:r>
              <a:rPr lang="en-NZ" dirty="0"/>
              <a:t>Coach the Product Owner and individual team members, in scrum practices.</a:t>
            </a:r>
          </a:p>
          <a:p>
            <a:pPr lvl="0">
              <a:buFont typeface="+mj-lt"/>
              <a:buAutoNum type="arabicPeriod"/>
            </a:pPr>
            <a:r>
              <a:rPr lang="en-NZ" dirty="0"/>
              <a:t>Act as your organisation’s chief scrum evangelist, helping the entire company embrace scrum.</a:t>
            </a:r>
          </a:p>
          <a:p>
            <a:pPr lvl="0">
              <a:buFont typeface="+mj-lt"/>
              <a:buAutoNum type="arabicPeriod"/>
            </a:pPr>
            <a:r>
              <a:rPr lang="en-NZ" dirty="0"/>
              <a:t>Lead the daily scrum until the team members are comfortable running it by themselves.</a:t>
            </a:r>
          </a:p>
          <a:p>
            <a:pPr lvl="0">
              <a:buFont typeface="+mj-lt"/>
              <a:buAutoNum type="arabicPeriod"/>
            </a:pPr>
            <a:r>
              <a:rPr lang="en-NZ" dirty="0"/>
              <a:t>Run the second half of the story time meeting, or assist the team members in running it themselves.</a:t>
            </a:r>
          </a:p>
          <a:p>
            <a:pPr lvl="0">
              <a:buFont typeface="+mj-lt"/>
              <a:buAutoNum type="arabicPeriod"/>
            </a:pPr>
            <a:r>
              <a:rPr lang="en-NZ" dirty="0"/>
              <a:t>Provide facilitation for, and participate in, the sprint retrospective.</a:t>
            </a:r>
          </a:p>
          <a:p>
            <a:pPr lvl="0">
              <a:buFont typeface="+mj-lt"/>
              <a:buAutoNum type="arabicPeriod"/>
            </a:pPr>
            <a:r>
              <a:rPr lang="en-NZ" dirty="0"/>
              <a:t>Are not the scrum police!</a:t>
            </a:r>
          </a:p>
          <a:p>
            <a:pPr lvl="0">
              <a:buFont typeface="+mj-lt"/>
              <a:buAutoNum type="arabicPeriod"/>
            </a:pPr>
            <a:r>
              <a:rPr lang="en-NZ" dirty="0"/>
              <a:t>Ensure that your duties as a technical contributor - if you are one—do not detract from your role as scrum master.</a:t>
            </a:r>
          </a:p>
          <a:p>
            <a:endParaRPr lang="en-NZ" dirty="0"/>
          </a:p>
        </p:txBody>
      </p:sp>
      <p:sp>
        <p:nvSpPr>
          <p:cNvPr id="4" name="Date Placeholder 3">
            <a:extLst>
              <a:ext uri="{FF2B5EF4-FFF2-40B4-BE49-F238E27FC236}">
                <a16:creationId xmlns:a16="http://schemas.microsoft.com/office/drawing/2014/main" id="{949563D6-AE61-4EBA-A123-F619A9DE2385}"/>
              </a:ext>
            </a:extLst>
          </p:cNvPr>
          <p:cNvSpPr>
            <a:spLocks noGrp="1"/>
          </p:cNvSpPr>
          <p:nvPr>
            <p:ph type="dt" sz="half" idx="10"/>
          </p:nvPr>
        </p:nvSpPr>
        <p:spPr/>
        <p:txBody>
          <a:bodyPr/>
          <a:lstStyle/>
          <a:p>
            <a:fld id="{3DE1FBF8-8670-49E0-A74C-DFE66A11C26F}" type="datetime1">
              <a:rPr lang="en-NZ" smtClean="0"/>
              <a:t>8/03/2023</a:t>
            </a:fld>
            <a:endParaRPr lang="en-NZ"/>
          </a:p>
        </p:txBody>
      </p:sp>
    </p:spTree>
    <p:extLst>
      <p:ext uri="{BB962C8B-B14F-4D97-AF65-F5344CB8AC3E}">
        <p14:creationId xmlns:p14="http://schemas.microsoft.com/office/powerpoint/2010/main" val="26610551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B388F-A0F5-4B08-A327-D4DBD91D9E72}"/>
              </a:ext>
            </a:extLst>
          </p:cNvPr>
          <p:cNvSpPr>
            <a:spLocks noGrp="1"/>
          </p:cNvSpPr>
          <p:nvPr>
            <p:ph type="title"/>
          </p:nvPr>
        </p:nvSpPr>
        <p:spPr/>
        <p:txBody>
          <a:bodyPr/>
          <a:lstStyle/>
          <a:p>
            <a:r>
              <a:rPr lang="en-NZ" dirty="0"/>
              <a:t>As a Team Member, you…</a:t>
            </a:r>
            <a:br>
              <a:rPr lang="en-NZ" dirty="0"/>
            </a:br>
            <a:endParaRPr lang="en-NZ" dirty="0"/>
          </a:p>
        </p:txBody>
      </p:sp>
      <p:sp>
        <p:nvSpPr>
          <p:cNvPr id="3" name="Content Placeholder 2">
            <a:extLst>
              <a:ext uri="{FF2B5EF4-FFF2-40B4-BE49-F238E27FC236}">
                <a16:creationId xmlns:a16="http://schemas.microsoft.com/office/drawing/2014/main" id="{1F516AF7-90BD-435A-9DA8-C623E7962543}"/>
              </a:ext>
            </a:extLst>
          </p:cNvPr>
          <p:cNvSpPr>
            <a:spLocks noGrp="1"/>
          </p:cNvSpPr>
          <p:nvPr>
            <p:ph idx="1"/>
          </p:nvPr>
        </p:nvSpPr>
        <p:spPr>
          <a:xfrm>
            <a:off x="531845" y="1623526"/>
            <a:ext cx="10161038" cy="5341001"/>
          </a:xfrm>
        </p:spPr>
        <p:txBody>
          <a:bodyPr>
            <a:normAutofit/>
          </a:bodyPr>
          <a:lstStyle/>
          <a:p>
            <a:pPr lvl="0">
              <a:buFont typeface="+mj-lt"/>
              <a:buAutoNum type="arabicPeriod"/>
            </a:pPr>
            <a:r>
              <a:rPr lang="en-NZ" dirty="0"/>
              <a:t>Provide Estimates</a:t>
            </a:r>
          </a:p>
          <a:p>
            <a:pPr lvl="0">
              <a:buFont typeface="+mj-lt"/>
              <a:buAutoNum type="arabicPeriod"/>
            </a:pPr>
            <a:r>
              <a:rPr lang="en-NZ" dirty="0"/>
              <a:t>Clarify user needs (stories)</a:t>
            </a:r>
          </a:p>
          <a:p>
            <a:pPr lvl="0">
              <a:buFont typeface="+mj-lt"/>
              <a:buAutoNum type="arabicPeriod"/>
            </a:pPr>
            <a:r>
              <a:rPr lang="en-NZ" dirty="0"/>
              <a:t>Commit to work on items from the sprint backlog</a:t>
            </a:r>
          </a:p>
          <a:p>
            <a:pPr lvl="0">
              <a:buFont typeface="+mj-lt"/>
              <a:buAutoNum type="arabicPeriod"/>
            </a:pPr>
            <a:r>
              <a:rPr lang="en-NZ" dirty="0"/>
              <a:t>Do the work of delivering a potentially releasable Increment of “Done” product at the end of each Sprint</a:t>
            </a:r>
          </a:p>
          <a:p>
            <a:pPr lvl="0">
              <a:buFont typeface="+mj-lt"/>
              <a:buAutoNum type="arabicPeriod"/>
            </a:pPr>
            <a:r>
              <a:rPr lang="en-NZ" dirty="0"/>
              <a:t>Share your knowledge</a:t>
            </a:r>
          </a:p>
          <a:p>
            <a:pPr lvl="0">
              <a:buFont typeface="+mj-lt"/>
              <a:buAutoNum type="arabicPeriod"/>
            </a:pPr>
            <a:r>
              <a:rPr lang="en-NZ" dirty="0"/>
              <a:t>Report your progress in daily stand up meetings</a:t>
            </a:r>
          </a:p>
          <a:p>
            <a:pPr lvl="0">
              <a:buFont typeface="+mj-lt"/>
              <a:buAutoNum type="arabicPeriod"/>
            </a:pPr>
            <a:r>
              <a:rPr lang="en-NZ" dirty="0"/>
              <a:t>Demonstrate your work in a Sprint Review</a:t>
            </a:r>
          </a:p>
          <a:p>
            <a:pPr lvl="0">
              <a:buFont typeface="+mj-lt"/>
              <a:buAutoNum type="arabicPeriod"/>
            </a:pPr>
            <a:r>
              <a:rPr lang="en-NZ" dirty="0"/>
              <a:t>Contribute to Sprint Retrospective</a:t>
            </a:r>
          </a:p>
          <a:p>
            <a:pPr lvl="0">
              <a:buFont typeface="+mj-lt"/>
              <a:buAutoNum type="arabicPeriod"/>
            </a:pPr>
            <a:r>
              <a:rPr lang="en-NZ" dirty="0"/>
              <a:t>self-organise</a:t>
            </a:r>
          </a:p>
          <a:p>
            <a:pPr lvl="0">
              <a:buFont typeface="+mj-lt"/>
              <a:buAutoNum type="arabicPeriod"/>
            </a:pPr>
            <a:r>
              <a:rPr lang="en-NZ" dirty="0"/>
              <a:t>are accountable as a team, there is no </a:t>
            </a:r>
            <a:r>
              <a:rPr lang="en-NZ" dirty="0" err="1"/>
              <a:t>recongised</a:t>
            </a:r>
            <a:r>
              <a:rPr lang="en-NZ" dirty="0"/>
              <a:t> title of "tester", "analyst", everyone is a "developer"</a:t>
            </a:r>
          </a:p>
          <a:p>
            <a:endParaRPr lang="en-NZ" dirty="0"/>
          </a:p>
        </p:txBody>
      </p:sp>
      <p:sp>
        <p:nvSpPr>
          <p:cNvPr id="4" name="Date Placeholder 3">
            <a:extLst>
              <a:ext uri="{FF2B5EF4-FFF2-40B4-BE49-F238E27FC236}">
                <a16:creationId xmlns:a16="http://schemas.microsoft.com/office/drawing/2014/main" id="{E8EA2AFB-321A-4838-B080-A12DDF4C2D20}"/>
              </a:ext>
            </a:extLst>
          </p:cNvPr>
          <p:cNvSpPr>
            <a:spLocks noGrp="1"/>
          </p:cNvSpPr>
          <p:nvPr>
            <p:ph type="dt" sz="half" idx="10"/>
          </p:nvPr>
        </p:nvSpPr>
        <p:spPr/>
        <p:txBody>
          <a:bodyPr/>
          <a:lstStyle/>
          <a:p>
            <a:fld id="{3DE1FBF8-8670-49E0-A74C-DFE66A11C26F}" type="datetime1">
              <a:rPr lang="en-NZ" smtClean="0"/>
              <a:t>8/03/2023</a:t>
            </a:fld>
            <a:endParaRPr lang="en-NZ"/>
          </a:p>
        </p:txBody>
      </p:sp>
    </p:spTree>
    <p:extLst>
      <p:ext uri="{BB962C8B-B14F-4D97-AF65-F5344CB8AC3E}">
        <p14:creationId xmlns:p14="http://schemas.microsoft.com/office/powerpoint/2010/main" val="28005347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15BE7-E049-4781-A250-2FFC482EA90B}"/>
              </a:ext>
            </a:extLst>
          </p:cNvPr>
          <p:cNvSpPr>
            <a:spLocks noGrp="1"/>
          </p:cNvSpPr>
          <p:nvPr>
            <p:ph type="title"/>
          </p:nvPr>
        </p:nvSpPr>
        <p:spPr>
          <a:xfrm>
            <a:off x="490903" y="126738"/>
            <a:ext cx="8596668" cy="668784"/>
          </a:xfrm>
        </p:spPr>
        <p:txBody>
          <a:bodyPr>
            <a:normAutofit fontScale="90000"/>
          </a:bodyPr>
          <a:lstStyle/>
          <a:p>
            <a:r>
              <a:rPr lang="en-NZ" dirty="0"/>
              <a:t>As a Product Owner, you…</a:t>
            </a:r>
            <a:br>
              <a:rPr lang="en-NZ" dirty="0"/>
            </a:br>
            <a:endParaRPr lang="en-NZ" dirty="0"/>
          </a:p>
        </p:txBody>
      </p:sp>
      <p:sp>
        <p:nvSpPr>
          <p:cNvPr id="3" name="Content Placeholder 2">
            <a:extLst>
              <a:ext uri="{FF2B5EF4-FFF2-40B4-BE49-F238E27FC236}">
                <a16:creationId xmlns:a16="http://schemas.microsoft.com/office/drawing/2014/main" id="{BD14DAB8-2AAD-4456-B793-7FA048612E92}"/>
              </a:ext>
            </a:extLst>
          </p:cNvPr>
          <p:cNvSpPr>
            <a:spLocks noGrp="1"/>
          </p:cNvSpPr>
          <p:nvPr>
            <p:ph idx="1"/>
          </p:nvPr>
        </p:nvSpPr>
        <p:spPr>
          <a:xfrm>
            <a:off x="490903" y="795522"/>
            <a:ext cx="9474191" cy="6062478"/>
          </a:xfrm>
        </p:spPr>
        <p:txBody>
          <a:bodyPr>
            <a:normAutofit fontScale="85000" lnSpcReduction="20000"/>
          </a:bodyPr>
          <a:lstStyle/>
          <a:p>
            <a:pPr lvl="0">
              <a:buFont typeface="+mj-lt"/>
              <a:buAutoNum type="arabicPeriod"/>
            </a:pPr>
            <a:r>
              <a:rPr lang="en-NZ" dirty="0"/>
              <a:t>Hold the vision for the product on behalf of the business, the customer, and the user.</a:t>
            </a:r>
          </a:p>
          <a:p>
            <a:pPr lvl="0">
              <a:buFont typeface="+mj-lt"/>
              <a:buAutoNum type="arabicPeriod"/>
            </a:pPr>
            <a:r>
              <a:rPr lang="en-NZ" dirty="0"/>
              <a:t>Represent the interests of the business to the team.</a:t>
            </a:r>
          </a:p>
          <a:p>
            <a:pPr lvl="0">
              <a:buFont typeface="+mj-lt"/>
              <a:buAutoNum type="arabicPeriod"/>
            </a:pPr>
            <a:r>
              <a:rPr lang="en-NZ" dirty="0"/>
              <a:t>Represent the product and the team to the business.</a:t>
            </a:r>
          </a:p>
          <a:p>
            <a:pPr lvl="0">
              <a:buFont typeface="+mj-lt"/>
              <a:buAutoNum type="arabicPeriod"/>
            </a:pPr>
            <a:r>
              <a:rPr lang="en-NZ" dirty="0"/>
              <a:t>Communicate with stakeholders regularly.</a:t>
            </a:r>
          </a:p>
          <a:p>
            <a:pPr lvl="0">
              <a:buFont typeface="+mj-lt"/>
              <a:buAutoNum type="arabicPeriod"/>
            </a:pPr>
            <a:r>
              <a:rPr lang="en-NZ" dirty="0"/>
              <a:t>Do not hold the role of scrum master</a:t>
            </a:r>
          </a:p>
          <a:p>
            <a:pPr lvl="0">
              <a:buFont typeface="+mj-lt"/>
              <a:buAutoNum type="arabicPeriod"/>
            </a:pPr>
            <a:r>
              <a:rPr lang="en-NZ" dirty="0"/>
              <a:t>Write user stories and help others write user stories.</a:t>
            </a:r>
          </a:p>
          <a:p>
            <a:pPr lvl="0">
              <a:buFont typeface="+mj-lt"/>
              <a:buAutoNum type="arabicPeriod"/>
            </a:pPr>
            <a:r>
              <a:rPr lang="en-NZ" dirty="0"/>
              <a:t>Understand the business value of each user story.</a:t>
            </a:r>
          </a:p>
          <a:p>
            <a:pPr lvl="0">
              <a:buFont typeface="+mj-lt"/>
              <a:buAutoNum type="arabicPeriod"/>
            </a:pPr>
            <a:r>
              <a:rPr lang="en-NZ" dirty="0"/>
              <a:t>Prioritize the user stories into a strictly ordered backlog.</a:t>
            </a:r>
          </a:p>
          <a:p>
            <a:pPr lvl="0">
              <a:buFont typeface="+mj-lt"/>
              <a:buAutoNum type="arabicPeriod"/>
            </a:pPr>
            <a:r>
              <a:rPr lang="en-NZ" dirty="0"/>
              <a:t>Identify acceptance criteria for each story.</a:t>
            </a:r>
          </a:p>
          <a:p>
            <a:pPr lvl="0">
              <a:buFont typeface="+mj-lt"/>
              <a:buAutoNum type="arabicPeriod"/>
            </a:pPr>
            <a:r>
              <a:rPr lang="en-NZ" dirty="0"/>
              <a:t>Collaborate with the rest of the team to create the team’s definition of done.</a:t>
            </a:r>
          </a:p>
          <a:p>
            <a:pPr lvl="0">
              <a:buFont typeface="+mj-lt"/>
              <a:buAutoNum type="arabicPeriod"/>
            </a:pPr>
            <a:r>
              <a:rPr lang="en-NZ" dirty="0"/>
              <a:t>Accept or reject completed work, determining whether it has met the acceptance criteria.</a:t>
            </a:r>
          </a:p>
          <a:p>
            <a:pPr lvl="0">
              <a:buFont typeface="+mj-lt"/>
              <a:buAutoNum type="arabicPeriod"/>
            </a:pPr>
            <a:r>
              <a:rPr lang="en-NZ" dirty="0"/>
              <a:t>Arbitrate conflicting requirements from stakeholders.</a:t>
            </a:r>
          </a:p>
          <a:p>
            <a:pPr lvl="0">
              <a:buFont typeface="+mj-lt"/>
              <a:buAutoNum type="arabicPeriod"/>
            </a:pPr>
            <a:r>
              <a:rPr lang="en-NZ" dirty="0"/>
              <a:t>Do not tell the team how to do the work</a:t>
            </a:r>
          </a:p>
          <a:p>
            <a:pPr lvl="0">
              <a:buFont typeface="+mj-lt"/>
              <a:buAutoNum type="arabicPeriod"/>
            </a:pPr>
            <a:r>
              <a:rPr lang="en-NZ" dirty="0"/>
              <a:t>Do not estimate stories – but provide the information that the team needs to estimate each story.</a:t>
            </a:r>
          </a:p>
          <a:p>
            <a:pPr lvl="0">
              <a:buFont typeface="+mj-lt"/>
              <a:buAutoNum type="arabicPeriod"/>
            </a:pPr>
            <a:r>
              <a:rPr lang="en-NZ" dirty="0"/>
              <a:t>Make yourself available to answer the team’s questions about requirements and business value.</a:t>
            </a:r>
          </a:p>
          <a:p>
            <a:pPr lvl="0">
              <a:buFont typeface="+mj-lt"/>
              <a:buAutoNum type="arabicPeriod"/>
            </a:pPr>
            <a:r>
              <a:rPr lang="en-NZ" dirty="0"/>
              <a:t>Make the call in the rare instances when a sprint needs to be terminated early.</a:t>
            </a:r>
          </a:p>
          <a:p>
            <a:pPr lvl="0">
              <a:buFont typeface="+mj-lt"/>
              <a:buAutoNum type="arabicPeriod"/>
            </a:pPr>
            <a:r>
              <a:rPr lang="en-NZ" dirty="0"/>
              <a:t>Clarify requirements for the team.</a:t>
            </a:r>
          </a:p>
          <a:p>
            <a:pPr lvl="0">
              <a:buFont typeface="+mj-lt"/>
              <a:buAutoNum type="arabicPeriod"/>
            </a:pPr>
            <a:r>
              <a:rPr lang="en-NZ" dirty="0"/>
              <a:t>Lead the first part of the sprint planning meeting.</a:t>
            </a:r>
          </a:p>
          <a:p>
            <a:pPr lvl="0">
              <a:buFont typeface="+mj-lt"/>
              <a:buAutoNum type="arabicPeriod"/>
            </a:pPr>
            <a:r>
              <a:rPr lang="en-NZ" dirty="0"/>
              <a:t>Gather feedback from stakeholders at the sprint review.</a:t>
            </a:r>
          </a:p>
          <a:p>
            <a:endParaRPr lang="en-NZ" dirty="0"/>
          </a:p>
        </p:txBody>
      </p:sp>
      <p:sp>
        <p:nvSpPr>
          <p:cNvPr id="4" name="Date Placeholder 3">
            <a:extLst>
              <a:ext uri="{FF2B5EF4-FFF2-40B4-BE49-F238E27FC236}">
                <a16:creationId xmlns:a16="http://schemas.microsoft.com/office/drawing/2014/main" id="{E809D2F3-4C92-4A87-A725-937F5E02DCCE}"/>
              </a:ext>
            </a:extLst>
          </p:cNvPr>
          <p:cNvSpPr>
            <a:spLocks noGrp="1"/>
          </p:cNvSpPr>
          <p:nvPr>
            <p:ph type="dt" sz="half" idx="10"/>
          </p:nvPr>
        </p:nvSpPr>
        <p:spPr/>
        <p:txBody>
          <a:bodyPr/>
          <a:lstStyle/>
          <a:p>
            <a:fld id="{3DE1FBF8-8670-49E0-A74C-DFE66A11C26F}" type="datetime1">
              <a:rPr lang="en-NZ" smtClean="0"/>
              <a:t>8/03/2023</a:t>
            </a:fld>
            <a:endParaRPr lang="en-NZ"/>
          </a:p>
        </p:txBody>
      </p:sp>
    </p:spTree>
    <p:extLst>
      <p:ext uri="{BB962C8B-B14F-4D97-AF65-F5344CB8AC3E}">
        <p14:creationId xmlns:p14="http://schemas.microsoft.com/office/powerpoint/2010/main" val="25977736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6164B-4F6D-4F93-89F1-FCD081092DC8}"/>
              </a:ext>
            </a:extLst>
          </p:cNvPr>
          <p:cNvSpPr>
            <a:spLocks noGrp="1"/>
          </p:cNvSpPr>
          <p:nvPr>
            <p:ph type="title"/>
          </p:nvPr>
        </p:nvSpPr>
        <p:spPr>
          <a:xfrm>
            <a:off x="572612" y="126738"/>
            <a:ext cx="9620763" cy="1679576"/>
          </a:xfrm>
        </p:spPr>
        <p:txBody>
          <a:bodyPr>
            <a:normAutofit/>
          </a:bodyPr>
          <a:lstStyle/>
          <a:p>
            <a:r>
              <a:rPr lang="en-NZ" dirty="0"/>
              <a:t>Product Backlog</a:t>
            </a:r>
            <a:br>
              <a:rPr lang="en-NZ" dirty="0"/>
            </a:br>
            <a:endParaRPr lang="en-NZ" dirty="0"/>
          </a:p>
        </p:txBody>
      </p:sp>
      <p:sp>
        <p:nvSpPr>
          <p:cNvPr id="3" name="Content Placeholder 2">
            <a:extLst>
              <a:ext uri="{FF2B5EF4-FFF2-40B4-BE49-F238E27FC236}">
                <a16:creationId xmlns:a16="http://schemas.microsoft.com/office/drawing/2014/main" id="{066BF082-297A-41E4-BF39-E29A3992F05D}"/>
              </a:ext>
            </a:extLst>
          </p:cNvPr>
          <p:cNvSpPr>
            <a:spLocks noGrp="1"/>
          </p:cNvSpPr>
          <p:nvPr>
            <p:ph idx="1"/>
          </p:nvPr>
        </p:nvSpPr>
        <p:spPr>
          <a:xfrm>
            <a:off x="201471" y="1147665"/>
            <a:ext cx="9157132" cy="5218472"/>
          </a:xfrm>
        </p:spPr>
        <p:txBody>
          <a:bodyPr>
            <a:normAutofit/>
          </a:bodyPr>
          <a:lstStyle/>
          <a:p>
            <a:pPr lvl="0"/>
            <a:r>
              <a:rPr lang="en-NZ" dirty="0"/>
              <a:t>An ordered features list, containing short descriptions of all functionality desired in the product </a:t>
            </a:r>
          </a:p>
          <a:p>
            <a:pPr lvl="0"/>
            <a:r>
              <a:rPr lang="en-NZ" dirty="0"/>
              <a:t>Typically lists features, functions, requirements, enhancements, and fixes that are desired in the product. Technical work and knowledge acquisition also belong in the product backlog</a:t>
            </a:r>
          </a:p>
          <a:p>
            <a:pPr lvl="0"/>
            <a:r>
              <a:rPr lang="en-NZ" dirty="0"/>
              <a:t>Product Owner is responsible for Product Backlog, including its content, availability and ordering</a:t>
            </a:r>
          </a:p>
          <a:p>
            <a:pPr lvl="0"/>
            <a:r>
              <a:rPr lang="en-NZ" dirty="0"/>
              <a:t>Typically, a Scrum team and its product owner begin by writing down everything they can think of easily. This is almost always more than enough for a first sprint.</a:t>
            </a:r>
          </a:p>
          <a:p>
            <a:pPr lvl="0"/>
            <a:r>
              <a:rPr lang="en-NZ" dirty="0"/>
              <a:t>The Product Backlog evolves (allowed to grow and change) as more is learned about the product and its customers.</a:t>
            </a:r>
          </a:p>
          <a:p>
            <a:pPr lvl="0"/>
            <a:r>
              <a:rPr lang="en-NZ" dirty="0"/>
              <a:t>Multiple Scrum teams often work on the same Product Backlog; an attribute is used to group items</a:t>
            </a:r>
          </a:p>
          <a:p>
            <a:endParaRPr lang="en-NZ" dirty="0"/>
          </a:p>
        </p:txBody>
      </p:sp>
      <p:sp>
        <p:nvSpPr>
          <p:cNvPr id="4" name="Date Placeholder 3">
            <a:extLst>
              <a:ext uri="{FF2B5EF4-FFF2-40B4-BE49-F238E27FC236}">
                <a16:creationId xmlns:a16="http://schemas.microsoft.com/office/drawing/2014/main" id="{381FB8FD-BB64-4D61-A1FC-3EBF4C31F291}"/>
              </a:ext>
            </a:extLst>
          </p:cNvPr>
          <p:cNvSpPr>
            <a:spLocks noGrp="1"/>
          </p:cNvSpPr>
          <p:nvPr>
            <p:ph type="dt" sz="half" idx="10"/>
          </p:nvPr>
        </p:nvSpPr>
        <p:spPr/>
        <p:txBody>
          <a:bodyPr/>
          <a:lstStyle/>
          <a:p>
            <a:fld id="{3DE1FBF8-8670-49E0-A74C-DFE66A11C26F}" type="datetime1">
              <a:rPr lang="en-NZ" smtClean="0"/>
              <a:t>8/03/2023</a:t>
            </a:fld>
            <a:endParaRPr lang="en-NZ"/>
          </a:p>
        </p:txBody>
      </p:sp>
    </p:spTree>
    <p:extLst>
      <p:ext uri="{BB962C8B-B14F-4D97-AF65-F5344CB8AC3E}">
        <p14:creationId xmlns:p14="http://schemas.microsoft.com/office/powerpoint/2010/main" val="34357462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C6EFE79-DDD0-4AFE-9C96-F8E0AD4EE202}"/>
              </a:ext>
            </a:extLst>
          </p:cNvPr>
          <p:cNvSpPr>
            <a:spLocks noGrp="1"/>
          </p:cNvSpPr>
          <p:nvPr>
            <p:ph type="title"/>
          </p:nvPr>
        </p:nvSpPr>
        <p:spPr>
          <a:xfrm>
            <a:off x="677863" y="609600"/>
            <a:ext cx="8596312" cy="1320800"/>
          </a:xfrm>
        </p:spPr>
        <p:txBody>
          <a:bodyPr>
            <a:normAutofit/>
          </a:bodyPr>
          <a:lstStyle/>
          <a:p>
            <a:r>
              <a:rPr lang="en-NZ" dirty="0"/>
              <a:t>Product Backlog (continue)</a:t>
            </a:r>
            <a:br>
              <a:rPr lang="en-NZ" dirty="0"/>
            </a:br>
            <a:endParaRPr lang="en-NZ" dirty="0"/>
          </a:p>
        </p:txBody>
      </p:sp>
      <p:sp>
        <p:nvSpPr>
          <p:cNvPr id="3" name="Content Placeholder 2">
            <a:extLst>
              <a:ext uri="{FF2B5EF4-FFF2-40B4-BE49-F238E27FC236}">
                <a16:creationId xmlns:a16="http://schemas.microsoft.com/office/drawing/2014/main" id="{97006161-6AB6-4843-BD04-5B97049F5B44}"/>
              </a:ext>
            </a:extLst>
          </p:cNvPr>
          <p:cNvSpPr>
            <a:spLocks noGrp="1"/>
          </p:cNvSpPr>
          <p:nvPr>
            <p:ph idx="1"/>
          </p:nvPr>
        </p:nvSpPr>
        <p:spPr/>
        <p:txBody>
          <a:bodyPr>
            <a:normAutofit/>
          </a:bodyPr>
          <a:lstStyle/>
          <a:p>
            <a:r>
              <a:rPr lang="en-NZ" sz="2000" dirty="0"/>
              <a:t>It is ALL the things need/want to be done. If a thing is in there, it might get done. If it isn’t there, there is no chance that it will be done.</a:t>
            </a:r>
          </a:p>
          <a:p>
            <a:r>
              <a:rPr lang="en-NZ" sz="2000" dirty="0"/>
              <a:t>It’s a list of ‘want to do’, and not a commitment. Items can be estimated (preferable) or not, but neither case implies a specific time commitment as to when any of it will be done.</a:t>
            </a:r>
          </a:p>
          <a:p>
            <a:r>
              <a:rPr lang="en-NZ" sz="2000" dirty="0"/>
              <a:t>It has a single owner – the Product Owner. This protects the team from the problem of multiple stakeholders, each with potentially divergent views of what’s important.</a:t>
            </a:r>
          </a:p>
          <a:p>
            <a:endParaRPr lang="en-NZ" dirty="0"/>
          </a:p>
        </p:txBody>
      </p:sp>
      <p:sp>
        <p:nvSpPr>
          <p:cNvPr id="4" name="Date Placeholder 3">
            <a:extLst>
              <a:ext uri="{FF2B5EF4-FFF2-40B4-BE49-F238E27FC236}">
                <a16:creationId xmlns:a16="http://schemas.microsoft.com/office/drawing/2014/main" id="{F39FF0C5-5FCA-4A32-9D01-15D9C5478DCE}"/>
              </a:ext>
            </a:extLst>
          </p:cNvPr>
          <p:cNvSpPr>
            <a:spLocks noGrp="1"/>
          </p:cNvSpPr>
          <p:nvPr>
            <p:ph type="dt" sz="half" idx="10"/>
          </p:nvPr>
        </p:nvSpPr>
        <p:spPr/>
        <p:txBody>
          <a:bodyPr/>
          <a:lstStyle/>
          <a:p>
            <a:fld id="{3DE1FBF8-8670-49E0-A74C-DFE66A11C26F}" type="datetime1">
              <a:rPr lang="en-NZ" smtClean="0"/>
              <a:t>8/03/2023</a:t>
            </a:fld>
            <a:endParaRPr lang="en-NZ"/>
          </a:p>
        </p:txBody>
      </p:sp>
    </p:spTree>
    <p:extLst>
      <p:ext uri="{BB962C8B-B14F-4D97-AF65-F5344CB8AC3E}">
        <p14:creationId xmlns:p14="http://schemas.microsoft.com/office/powerpoint/2010/main" val="4695641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2509F-70E0-42FA-A6AC-CB89C4922B46}"/>
              </a:ext>
            </a:extLst>
          </p:cNvPr>
          <p:cNvSpPr>
            <a:spLocks noGrp="1"/>
          </p:cNvSpPr>
          <p:nvPr>
            <p:ph type="title"/>
          </p:nvPr>
        </p:nvSpPr>
        <p:spPr>
          <a:xfrm>
            <a:off x="381242" y="322509"/>
            <a:ext cx="8596668" cy="783480"/>
          </a:xfrm>
        </p:spPr>
        <p:txBody>
          <a:bodyPr/>
          <a:lstStyle/>
          <a:p>
            <a:r>
              <a:rPr lang="en-NZ" dirty="0"/>
              <a:t>Example of Initial Backlog</a:t>
            </a:r>
          </a:p>
        </p:txBody>
      </p:sp>
      <p:pic>
        <p:nvPicPr>
          <p:cNvPr id="4" name="Content Placeholder 3">
            <a:extLst>
              <a:ext uri="{FF2B5EF4-FFF2-40B4-BE49-F238E27FC236}">
                <a16:creationId xmlns:a16="http://schemas.microsoft.com/office/drawing/2014/main" id="{FD4709B1-9C4D-44EE-AEA1-6687ABA714DE}"/>
              </a:ext>
            </a:extLst>
          </p:cNvPr>
          <p:cNvPicPr>
            <a:picLocks noGrp="1" noChangeAspect="1"/>
          </p:cNvPicPr>
          <p:nvPr>
            <p:ph idx="1"/>
          </p:nvPr>
        </p:nvPicPr>
        <p:blipFill rotWithShape="1">
          <a:blip r:embed="rId2"/>
          <a:srcRect b="6442"/>
          <a:stretch/>
        </p:blipFill>
        <p:spPr>
          <a:xfrm>
            <a:off x="0" y="3815136"/>
            <a:ext cx="12192000" cy="3042864"/>
          </a:xfrm>
          <a:prstGeom prst="rect">
            <a:avLst/>
          </a:prstGeom>
        </p:spPr>
      </p:pic>
      <p:sp>
        <p:nvSpPr>
          <p:cNvPr id="5" name="Rectangle 4">
            <a:extLst>
              <a:ext uri="{FF2B5EF4-FFF2-40B4-BE49-F238E27FC236}">
                <a16:creationId xmlns:a16="http://schemas.microsoft.com/office/drawing/2014/main" id="{AB831455-C008-40D7-9A60-354D40FD0E3C}"/>
              </a:ext>
            </a:extLst>
          </p:cNvPr>
          <p:cNvSpPr/>
          <p:nvPr/>
        </p:nvSpPr>
        <p:spPr>
          <a:xfrm>
            <a:off x="235131" y="1373050"/>
            <a:ext cx="9953897" cy="2246769"/>
          </a:xfrm>
          <a:prstGeom prst="rect">
            <a:avLst/>
          </a:prstGeom>
        </p:spPr>
        <p:txBody>
          <a:bodyPr wrap="square">
            <a:spAutoFit/>
          </a:bodyPr>
          <a:lstStyle/>
          <a:p>
            <a:pPr lvl="0"/>
            <a:r>
              <a:rPr lang="en-NZ" sz="2000" b="1" dirty="0">
                <a:solidFill>
                  <a:schemeClr val="accent2">
                    <a:lumMod val="75000"/>
                  </a:schemeClr>
                </a:solidFill>
              </a:rPr>
              <a:t>Backlog </a:t>
            </a:r>
            <a:r>
              <a:rPr lang="en-NZ" sz="2000" dirty="0"/>
              <a:t>– set of User stories, with setting of priorities</a:t>
            </a:r>
          </a:p>
          <a:p>
            <a:pPr lvl="1"/>
            <a:r>
              <a:rPr lang="en-NZ" sz="2000" dirty="0"/>
              <a:t>Each story must include 3 main components plus Estimation:</a:t>
            </a:r>
          </a:p>
          <a:p>
            <a:pPr lvl="2"/>
            <a:r>
              <a:rPr lang="en-NZ" sz="2000" dirty="0"/>
              <a:t>Description (Who, What &amp; Why)</a:t>
            </a:r>
          </a:p>
          <a:p>
            <a:pPr lvl="2"/>
            <a:r>
              <a:rPr lang="en-NZ" sz="2000" dirty="0"/>
              <a:t>Acceptance Criteria (Given…(context) When…(event) Then…(outcome))</a:t>
            </a:r>
          </a:p>
          <a:p>
            <a:pPr lvl="2"/>
            <a:r>
              <a:rPr lang="en-NZ" sz="2000" dirty="0"/>
              <a:t>Supporting Models (for example wireframe(s), ERD, workflow, other diagrams)</a:t>
            </a:r>
          </a:p>
          <a:p>
            <a:pPr lvl="2"/>
            <a:r>
              <a:rPr lang="en-NZ" sz="2000" dirty="0"/>
              <a:t>Estimation in points, or Size (depends on method used)</a:t>
            </a:r>
          </a:p>
        </p:txBody>
      </p:sp>
      <p:sp>
        <p:nvSpPr>
          <p:cNvPr id="6" name="TextBox 5">
            <a:extLst>
              <a:ext uri="{FF2B5EF4-FFF2-40B4-BE49-F238E27FC236}">
                <a16:creationId xmlns:a16="http://schemas.microsoft.com/office/drawing/2014/main" id="{4F784C7C-75BC-4178-B00F-9F5C2D4EE2E9}"/>
              </a:ext>
            </a:extLst>
          </p:cNvPr>
          <p:cNvSpPr txBox="1"/>
          <p:nvPr/>
        </p:nvSpPr>
        <p:spPr>
          <a:xfrm>
            <a:off x="7794523" y="3619819"/>
            <a:ext cx="3893573" cy="461665"/>
          </a:xfrm>
          <a:prstGeom prst="rect">
            <a:avLst/>
          </a:prstGeom>
          <a:solidFill>
            <a:schemeClr val="accent1">
              <a:lumMod val="20000"/>
              <a:lumOff val="80000"/>
            </a:schemeClr>
          </a:solidFill>
        </p:spPr>
        <p:txBody>
          <a:bodyPr wrap="square" rtlCol="0">
            <a:spAutoFit/>
          </a:bodyPr>
          <a:lstStyle/>
          <a:p>
            <a:r>
              <a:rPr lang="en-NZ" sz="1200" dirty="0"/>
              <a:t>This is example  from one of student’s team, here  we missing colon with  reference to supporting materials</a:t>
            </a:r>
          </a:p>
        </p:txBody>
      </p:sp>
    </p:spTree>
    <p:extLst>
      <p:ext uri="{BB962C8B-B14F-4D97-AF65-F5344CB8AC3E}">
        <p14:creationId xmlns:p14="http://schemas.microsoft.com/office/powerpoint/2010/main" val="3116159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17B6B-78A0-4DF9-ACA2-41407D0736FB}"/>
              </a:ext>
            </a:extLst>
          </p:cNvPr>
          <p:cNvSpPr>
            <a:spLocks noGrp="1"/>
          </p:cNvSpPr>
          <p:nvPr>
            <p:ph type="title"/>
          </p:nvPr>
        </p:nvSpPr>
        <p:spPr/>
        <p:txBody>
          <a:bodyPr/>
          <a:lstStyle/>
          <a:p>
            <a:r>
              <a:rPr lang="en-NZ" dirty="0"/>
              <a:t>Organising Agile teams</a:t>
            </a:r>
          </a:p>
        </p:txBody>
      </p:sp>
      <p:sp>
        <p:nvSpPr>
          <p:cNvPr id="3" name="Content Placeholder 2">
            <a:extLst>
              <a:ext uri="{FF2B5EF4-FFF2-40B4-BE49-F238E27FC236}">
                <a16:creationId xmlns:a16="http://schemas.microsoft.com/office/drawing/2014/main" id="{4323947D-A099-471B-AB29-7D1628AFF06E}"/>
              </a:ext>
            </a:extLst>
          </p:cNvPr>
          <p:cNvSpPr>
            <a:spLocks noGrp="1"/>
          </p:cNvSpPr>
          <p:nvPr>
            <p:ph idx="1"/>
          </p:nvPr>
        </p:nvSpPr>
        <p:spPr>
          <a:xfrm>
            <a:off x="589936" y="1702855"/>
            <a:ext cx="8596668" cy="3655726"/>
          </a:xfrm>
        </p:spPr>
        <p:txBody>
          <a:bodyPr>
            <a:noAutofit/>
          </a:bodyPr>
          <a:lstStyle/>
          <a:p>
            <a:pPr marL="0" lvl="0" indent="0">
              <a:buNone/>
            </a:pPr>
            <a:r>
              <a:rPr lang="en-NZ" sz="3200" b="1" dirty="0"/>
              <a:t>What is project success?</a:t>
            </a:r>
          </a:p>
          <a:p>
            <a:pPr marL="452438" lvl="0" indent="0">
              <a:buNone/>
            </a:pPr>
            <a:r>
              <a:rPr lang="en-NZ" sz="3200" b="1" dirty="0">
                <a:solidFill>
                  <a:srgbClr val="FF0000"/>
                </a:solidFill>
              </a:rPr>
              <a:t>	When all stakeholder’s objectives are met.</a:t>
            </a:r>
          </a:p>
          <a:p>
            <a:pPr marL="0" lvl="0" indent="0">
              <a:buNone/>
            </a:pPr>
            <a:r>
              <a:rPr lang="en-NZ" sz="3200" b="1" dirty="0"/>
              <a:t>Who is responsible for project success?</a:t>
            </a:r>
          </a:p>
          <a:p>
            <a:pPr marL="452438" lvl="0" indent="-452438">
              <a:buNone/>
            </a:pPr>
            <a:r>
              <a:rPr lang="en-NZ" sz="3200" b="1" dirty="0"/>
              <a:t>	</a:t>
            </a:r>
            <a:r>
              <a:rPr lang="en-NZ" sz="3200" b="1" dirty="0">
                <a:solidFill>
                  <a:srgbClr val="FF0000"/>
                </a:solidFill>
              </a:rPr>
              <a:t>The entire team; no individual is responsible for the success or failure of an Agile project.</a:t>
            </a:r>
          </a:p>
        </p:txBody>
      </p:sp>
      <p:sp>
        <p:nvSpPr>
          <p:cNvPr id="4" name="Date Placeholder 3">
            <a:extLst>
              <a:ext uri="{FF2B5EF4-FFF2-40B4-BE49-F238E27FC236}">
                <a16:creationId xmlns:a16="http://schemas.microsoft.com/office/drawing/2014/main" id="{2B7225AB-11E5-4D72-8E29-184275B6F9E9}"/>
              </a:ext>
            </a:extLst>
          </p:cNvPr>
          <p:cNvSpPr>
            <a:spLocks noGrp="1"/>
          </p:cNvSpPr>
          <p:nvPr>
            <p:ph type="dt" sz="half" idx="10"/>
          </p:nvPr>
        </p:nvSpPr>
        <p:spPr/>
        <p:txBody>
          <a:bodyPr/>
          <a:lstStyle/>
          <a:p>
            <a:fld id="{3DE1FBF8-8670-49E0-A74C-DFE66A11C26F}" type="datetime1">
              <a:rPr lang="en-NZ" smtClean="0"/>
              <a:t>8/03/2023</a:t>
            </a:fld>
            <a:endParaRPr lang="en-NZ"/>
          </a:p>
        </p:txBody>
      </p:sp>
    </p:spTree>
    <p:extLst>
      <p:ext uri="{BB962C8B-B14F-4D97-AF65-F5344CB8AC3E}">
        <p14:creationId xmlns:p14="http://schemas.microsoft.com/office/powerpoint/2010/main" val="10724837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AE1EE-B64A-40A4-A4E3-BF207D07E7D2}"/>
              </a:ext>
            </a:extLst>
          </p:cNvPr>
          <p:cNvSpPr>
            <a:spLocks noGrp="1"/>
          </p:cNvSpPr>
          <p:nvPr>
            <p:ph type="title"/>
          </p:nvPr>
        </p:nvSpPr>
        <p:spPr>
          <a:xfrm>
            <a:off x="0" y="320351"/>
            <a:ext cx="10398103" cy="715347"/>
          </a:xfrm>
        </p:spPr>
        <p:txBody>
          <a:bodyPr/>
          <a:lstStyle/>
          <a:p>
            <a:r>
              <a:rPr lang="en-NZ" dirty="0"/>
              <a:t>Exercise – Product Backlog </a:t>
            </a:r>
          </a:p>
        </p:txBody>
      </p:sp>
      <p:sp>
        <p:nvSpPr>
          <p:cNvPr id="3" name="Content Placeholder 2">
            <a:extLst>
              <a:ext uri="{FF2B5EF4-FFF2-40B4-BE49-F238E27FC236}">
                <a16:creationId xmlns:a16="http://schemas.microsoft.com/office/drawing/2014/main" id="{3EE8CF5A-4BF4-4EEE-AB92-269EC52454BC}"/>
              </a:ext>
            </a:extLst>
          </p:cNvPr>
          <p:cNvSpPr>
            <a:spLocks noGrp="1"/>
          </p:cNvSpPr>
          <p:nvPr>
            <p:ph idx="1"/>
          </p:nvPr>
        </p:nvSpPr>
        <p:spPr>
          <a:xfrm>
            <a:off x="145489" y="1130334"/>
            <a:ext cx="9119809" cy="5141167"/>
          </a:xfrm>
        </p:spPr>
        <p:txBody>
          <a:bodyPr>
            <a:normAutofit fontScale="92500" lnSpcReduction="10000"/>
          </a:bodyPr>
          <a:lstStyle/>
          <a:p>
            <a:pPr marL="0" indent="0">
              <a:buNone/>
            </a:pPr>
            <a:r>
              <a:rPr lang="en-NZ" sz="2400" dirty="0"/>
              <a:t>Objective: state project requirements, as many as you can</a:t>
            </a:r>
          </a:p>
          <a:p>
            <a:pPr marL="0" indent="0">
              <a:buNone/>
            </a:pPr>
            <a:r>
              <a:rPr lang="en-NZ" sz="2000" dirty="0"/>
              <a:t> (20 mins) </a:t>
            </a:r>
          </a:p>
          <a:p>
            <a:r>
              <a:rPr lang="en-US" dirty="0"/>
              <a:t>ABC Kindergarten wants to have a new online system in order to provide better quality services to the users including kindergarten manager, teachers, parents and children by improving communication between teachers and parents, simplifying everyday performance of the kindergarten, enhancing security and safety, and entertaining the children. </a:t>
            </a:r>
            <a:endParaRPr lang="en-NZ" dirty="0"/>
          </a:p>
          <a:p>
            <a:r>
              <a:rPr lang="en-NZ" dirty="0"/>
              <a:t>The interaction and collaboration between teachers and parents is very important to establish a positive and good early education environment for children. With the development of the Internet, most kindergartens also have built their own websites, which provide more communication methods and communication channels for both parties. Parents can get their children's information, activities, performance and security situation anytime, anywhere. </a:t>
            </a:r>
          </a:p>
          <a:p>
            <a:r>
              <a:rPr lang="en-NZ" dirty="0"/>
              <a:t>Children can play online education games, suitable for their age</a:t>
            </a:r>
          </a:p>
          <a:p>
            <a:endParaRPr lang="en-NZ" sz="2000" dirty="0"/>
          </a:p>
          <a:p>
            <a:endParaRPr lang="en-NZ" sz="2000" dirty="0"/>
          </a:p>
          <a:p>
            <a:pPr marL="0" indent="0">
              <a:buNone/>
            </a:pPr>
            <a:r>
              <a:rPr lang="en-NZ" sz="2000" dirty="0"/>
              <a:t>Present it  </a:t>
            </a:r>
          </a:p>
          <a:p>
            <a:endParaRPr lang="en-NZ" dirty="0"/>
          </a:p>
        </p:txBody>
      </p:sp>
      <p:sp>
        <p:nvSpPr>
          <p:cNvPr id="4" name="Date Placeholder 3">
            <a:extLst>
              <a:ext uri="{FF2B5EF4-FFF2-40B4-BE49-F238E27FC236}">
                <a16:creationId xmlns:a16="http://schemas.microsoft.com/office/drawing/2014/main" id="{12831FBB-E081-4EE1-AE3F-A4A84A38D125}"/>
              </a:ext>
            </a:extLst>
          </p:cNvPr>
          <p:cNvSpPr>
            <a:spLocks noGrp="1"/>
          </p:cNvSpPr>
          <p:nvPr>
            <p:ph type="dt" sz="half" idx="10"/>
          </p:nvPr>
        </p:nvSpPr>
        <p:spPr/>
        <p:txBody>
          <a:bodyPr/>
          <a:lstStyle/>
          <a:p>
            <a:fld id="{3DE1FBF8-8670-49E0-A74C-DFE66A11C26F}" type="datetime1">
              <a:rPr lang="en-NZ" smtClean="0"/>
              <a:t>8/03/2023</a:t>
            </a:fld>
            <a:endParaRPr lang="en-NZ"/>
          </a:p>
        </p:txBody>
      </p:sp>
      <p:sp>
        <p:nvSpPr>
          <p:cNvPr id="5" name="Rectangle 4">
            <a:extLst>
              <a:ext uri="{FF2B5EF4-FFF2-40B4-BE49-F238E27FC236}">
                <a16:creationId xmlns:a16="http://schemas.microsoft.com/office/drawing/2014/main" id="{639673BF-C9A0-4998-AB70-08FD238F09EE}"/>
              </a:ext>
            </a:extLst>
          </p:cNvPr>
          <p:cNvSpPr/>
          <p:nvPr/>
        </p:nvSpPr>
        <p:spPr>
          <a:xfrm>
            <a:off x="1420373" y="5244987"/>
            <a:ext cx="9119808" cy="1292662"/>
          </a:xfrm>
          <a:prstGeom prst="rect">
            <a:avLst/>
          </a:prstGeom>
          <a:solidFill>
            <a:schemeClr val="accent1">
              <a:lumMod val="40000"/>
              <a:lumOff val="60000"/>
            </a:schemeClr>
          </a:solidFill>
        </p:spPr>
        <p:txBody>
          <a:bodyPr wrap="square">
            <a:spAutoFit/>
          </a:bodyPr>
          <a:lstStyle/>
          <a:p>
            <a:r>
              <a:rPr lang="en-NZ" b="1" dirty="0">
                <a:solidFill>
                  <a:schemeClr val="tx1">
                    <a:lumMod val="75000"/>
                    <a:lumOff val="25000"/>
                  </a:schemeClr>
                </a:solidFill>
              </a:rPr>
              <a:t>User Story format:</a:t>
            </a:r>
          </a:p>
          <a:p>
            <a:r>
              <a:rPr lang="en-NZ" sz="2400" b="1" dirty="0">
                <a:solidFill>
                  <a:schemeClr val="accent2"/>
                </a:solidFill>
              </a:rPr>
              <a:t>As a</a:t>
            </a:r>
            <a:r>
              <a:rPr lang="en-NZ" sz="2400" b="1" dirty="0"/>
              <a:t> [role] </a:t>
            </a:r>
            <a:r>
              <a:rPr lang="en-NZ" sz="2400" b="1" dirty="0">
                <a:solidFill>
                  <a:schemeClr val="accent2"/>
                </a:solidFill>
              </a:rPr>
              <a:t>I want to</a:t>
            </a:r>
            <a:r>
              <a:rPr lang="en-NZ" sz="2400" b="1" dirty="0"/>
              <a:t> [feature] </a:t>
            </a:r>
            <a:r>
              <a:rPr lang="en-NZ" sz="2400" b="1" dirty="0">
                <a:solidFill>
                  <a:schemeClr val="accent2"/>
                </a:solidFill>
              </a:rPr>
              <a:t>so that I can </a:t>
            </a:r>
            <a:r>
              <a:rPr lang="en-NZ" sz="2400" b="1" dirty="0"/>
              <a:t>[reason]</a:t>
            </a:r>
          </a:p>
          <a:p>
            <a:r>
              <a:rPr lang="en-NZ" b="1" dirty="0">
                <a:solidFill>
                  <a:schemeClr val="accent2">
                    <a:lumMod val="75000"/>
                  </a:schemeClr>
                </a:solidFill>
              </a:rPr>
              <a:t>Example: </a:t>
            </a:r>
            <a:r>
              <a:rPr lang="en-NZ" b="1" dirty="0">
                <a:solidFill>
                  <a:schemeClr val="bg2">
                    <a:lumMod val="25000"/>
                  </a:schemeClr>
                </a:solidFill>
              </a:rPr>
              <a:t>As a parent I want to receive my child’s daily story so that I can be informed about my child day activities </a:t>
            </a:r>
          </a:p>
        </p:txBody>
      </p:sp>
    </p:spTree>
    <p:extLst>
      <p:ext uri="{BB962C8B-B14F-4D97-AF65-F5344CB8AC3E}">
        <p14:creationId xmlns:p14="http://schemas.microsoft.com/office/powerpoint/2010/main" val="18065403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EE1FA-AC35-4CB9-97A3-17CC9B927104}"/>
              </a:ext>
            </a:extLst>
          </p:cNvPr>
          <p:cNvSpPr>
            <a:spLocks noGrp="1"/>
          </p:cNvSpPr>
          <p:nvPr>
            <p:ph type="title"/>
          </p:nvPr>
        </p:nvSpPr>
        <p:spPr/>
        <p:txBody>
          <a:bodyPr/>
          <a:lstStyle/>
          <a:p>
            <a:r>
              <a:rPr lang="en-NZ" dirty="0"/>
              <a:t>A sprint</a:t>
            </a:r>
          </a:p>
        </p:txBody>
      </p:sp>
      <p:sp>
        <p:nvSpPr>
          <p:cNvPr id="3" name="Content Placeholder 2">
            <a:extLst>
              <a:ext uri="{FF2B5EF4-FFF2-40B4-BE49-F238E27FC236}">
                <a16:creationId xmlns:a16="http://schemas.microsoft.com/office/drawing/2014/main" id="{CF10E489-D88C-47A9-9323-63657BF5DBD5}"/>
              </a:ext>
            </a:extLst>
          </p:cNvPr>
          <p:cNvSpPr>
            <a:spLocks noGrp="1"/>
          </p:cNvSpPr>
          <p:nvPr>
            <p:ph idx="1"/>
          </p:nvPr>
        </p:nvSpPr>
        <p:spPr/>
        <p:txBody>
          <a:bodyPr/>
          <a:lstStyle/>
          <a:p>
            <a:r>
              <a:rPr lang="en-NZ" sz="2800" dirty="0">
                <a:solidFill>
                  <a:schemeClr val="accent2">
                    <a:lumMod val="75000"/>
                  </a:schemeClr>
                </a:solidFill>
              </a:rPr>
              <a:t>A sprint </a:t>
            </a:r>
            <a:r>
              <a:rPr lang="en-NZ" sz="2800" dirty="0"/>
              <a:t>is a time-boxed </a:t>
            </a:r>
            <a:r>
              <a:rPr lang="en-NZ" sz="2800" dirty="0">
                <a:solidFill>
                  <a:schemeClr val="accent2">
                    <a:lumMod val="75000"/>
                  </a:schemeClr>
                </a:solidFill>
              </a:rPr>
              <a:t>milestone</a:t>
            </a:r>
            <a:r>
              <a:rPr lang="en-NZ" sz="2800" dirty="0"/>
              <a:t> that teams use to measure project progress, based on working software increments.</a:t>
            </a:r>
          </a:p>
          <a:p>
            <a:r>
              <a:rPr lang="en-NZ" sz="2800" dirty="0"/>
              <a:t>A sprint is typically 2 to 4 weeks. But it is agreed by the team and shorter/longer sprints are possible.</a:t>
            </a:r>
          </a:p>
          <a:p>
            <a:endParaRPr lang="en-NZ" dirty="0"/>
          </a:p>
        </p:txBody>
      </p:sp>
      <p:sp>
        <p:nvSpPr>
          <p:cNvPr id="4" name="Date Placeholder 3">
            <a:extLst>
              <a:ext uri="{FF2B5EF4-FFF2-40B4-BE49-F238E27FC236}">
                <a16:creationId xmlns:a16="http://schemas.microsoft.com/office/drawing/2014/main" id="{93170345-0F03-4677-B44F-06153BEF9AAF}"/>
              </a:ext>
            </a:extLst>
          </p:cNvPr>
          <p:cNvSpPr>
            <a:spLocks noGrp="1"/>
          </p:cNvSpPr>
          <p:nvPr>
            <p:ph type="dt" sz="half" idx="10"/>
          </p:nvPr>
        </p:nvSpPr>
        <p:spPr/>
        <p:txBody>
          <a:bodyPr/>
          <a:lstStyle/>
          <a:p>
            <a:fld id="{3DE1FBF8-8670-49E0-A74C-DFE66A11C26F}" type="datetime1">
              <a:rPr lang="en-NZ" smtClean="0"/>
              <a:t>8/03/2023</a:t>
            </a:fld>
            <a:endParaRPr lang="en-NZ"/>
          </a:p>
        </p:txBody>
      </p:sp>
    </p:spTree>
    <p:extLst>
      <p:ext uri="{BB962C8B-B14F-4D97-AF65-F5344CB8AC3E}">
        <p14:creationId xmlns:p14="http://schemas.microsoft.com/office/powerpoint/2010/main" val="13296997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19749-4213-4347-A45E-1BA3AEABE15E}"/>
              </a:ext>
            </a:extLst>
          </p:cNvPr>
          <p:cNvSpPr>
            <a:spLocks noGrp="1"/>
          </p:cNvSpPr>
          <p:nvPr>
            <p:ph type="title"/>
          </p:nvPr>
        </p:nvSpPr>
        <p:spPr/>
        <p:txBody>
          <a:bodyPr/>
          <a:lstStyle/>
          <a:p>
            <a:r>
              <a:rPr lang="en-NZ" dirty="0"/>
              <a:t>There are four (events) ceremonies in Scrum</a:t>
            </a:r>
          </a:p>
        </p:txBody>
      </p:sp>
      <p:sp>
        <p:nvSpPr>
          <p:cNvPr id="3" name="Content Placeholder 2">
            <a:extLst>
              <a:ext uri="{FF2B5EF4-FFF2-40B4-BE49-F238E27FC236}">
                <a16:creationId xmlns:a16="http://schemas.microsoft.com/office/drawing/2014/main" id="{9F24AF3C-C98F-4005-986D-AA561DBC26B1}"/>
              </a:ext>
            </a:extLst>
          </p:cNvPr>
          <p:cNvSpPr>
            <a:spLocks noGrp="1"/>
          </p:cNvSpPr>
          <p:nvPr>
            <p:ph idx="1"/>
          </p:nvPr>
        </p:nvSpPr>
        <p:spPr/>
        <p:txBody>
          <a:bodyPr/>
          <a:lstStyle/>
          <a:p>
            <a:r>
              <a:rPr lang="en-NZ" sz="2800" b="1" dirty="0"/>
              <a:t>Sprint Planning</a:t>
            </a:r>
          </a:p>
          <a:p>
            <a:r>
              <a:rPr lang="en-NZ" sz="2800" b="1" dirty="0"/>
              <a:t>Daily Scrum</a:t>
            </a:r>
          </a:p>
          <a:p>
            <a:r>
              <a:rPr lang="en-NZ" sz="2800" b="1" dirty="0"/>
              <a:t>Sprint Review</a:t>
            </a:r>
          </a:p>
          <a:p>
            <a:r>
              <a:rPr lang="en-NZ" sz="2800" b="1" dirty="0"/>
              <a:t>Sprint Retrospective</a:t>
            </a:r>
          </a:p>
          <a:p>
            <a:endParaRPr lang="en-NZ" b="1" dirty="0"/>
          </a:p>
          <a:p>
            <a:endParaRPr lang="en-NZ" dirty="0"/>
          </a:p>
        </p:txBody>
      </p:sp>
      <p:sp>
        <p:nvSpPr>
          <p:cNvPr id="4" name="Date Placeholder 3">
            <a:extLst>
              <a:ext uri="{FF2B5EF4-FFF2-40B4-BE49-F238E27FC236}">
                <a16:creationId xmlns:a16="http://schemas.microsoft.com/office/drawing/2014/main" id="{4DDB908B-D17B-41A8-B79D-A3EACD7C9ADC}"/>
              </a:ext>
            </a:extLst>
          </p:cNvPr>
          <p:cNvSpPr>
            <a:spLocks noGrp="1"/>
          </p:cNvSpPr>
          <p:nvPr>
            <p:ph type="dt" sz="half" idx="10"/>
          </p:nvPr>
        </p:nvSpPr>
        <p:spPr/>
        <p:txBody>
          <a:bodyPr/>
          <a:lstStyle/>
          <a:p>
            <a:fld id="{3DE1FBF8-8670-49E0-A74C-DFE66A11C26F}" type="datetime1">
              <a:rPr lang="en-NZ" smtClean="0"/>
              <a:t>8/03/2023</a:t>
            </a:fld>
            <a:endParaRPr lang="en-NZ"/>
          </a:p>
        </p:txBody>
      </p:sp>
      <p:sp>
        <p:nvSpPr>
          <p:cNvPr id="6" name="Rectangle 5">
            <a:extLst>
              <a:ext uri="{FF2B5EF4-FFF2-40B4-BE49-F238E27FC236}">
                <a16:creationId xmlns:a16="http://schemas.microsoft.com/office/drawing/2014/main" id="{23E0BAF1-91A7-4B5D-9685-4968157AC951}"/>
              </a:ext>
            </a:extLst>
          </p:cNvPr>
          <p:cNvSpPr/>
          <p:nvPr/>
        </p:nvSpPr>
        <p:spPr>
          <a:xfrm>
            <a:off x="949881" y="6179367"/>
            <a:ext cx="3581045" cy="369332"/>
          </a:xfrm>
          <a:prstGeom prst="rect">
            <a:avLst/>
          </a:prstGeom>
        </p:spPr>
        <p:txBody>
          <a:bodyPr wrap="none">
            <a:spAutoFit/>
          </a:bodyPr>
          <a:lstStyle/>
          <a:p>
            <a:r>
              <a:rPr lang="en-NZ" dirty="0">
                <a:hlinkClick r:id="rId2"/>
              </a:rPr>
              <a:t>https://www.scrumalliance.org/</a:t>
            </a:r>
            <a:endParaRPr lang="en-NZ" dirty="0"/>
          </a:p>
        </p:txBody>
      </p:sp>
    </p:spTree>
    <p:extLst>
      <p:ext uri="{BB962C8B-B14F-4D97-AF65-F5344CB8AC3E}">
        <p14:creationId xmlns:p14="http://schemas.microsoft.com/office/powerpoint/2010/main" val="19416246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E8AA5-2063-4E35-90EA-B38B8B2B1E55}"/>
              </a:ext>
            </a:extLst>
          </p:cNvPr>
          <p:cNvSpPr>
            <a:spLocks noGrp="1"/>
          </p:cNvSpPr>
          <p:nvPr>
            <p:ph type="title"/>
          </p:nvPr>
        </p:nvSpPr>
        <p:spPr>
          <a:xfrm>
            <a:off x="528045" y="0"/>
            <a:ext cx="8596668" cy="816638"/>
          </a:xfrm>
        </p:spPr>
        <p:txBody>
          <a:bodyPr>
            <a:normAutofit fontScale="90000"/>
          </a:bodyPr>
          <a:lstStyle/>
          <a:p>
            <a:r>
              <a:rPr lang="en-NZ" dirty="0"/>
              <a:t>Sprint Planning Meeting</a:t>
            </a:r>
            <a:br>
              <a:rPr lang="en-NZ" dirty="0"/>
            </a:br>
            <a:endParaRPr lang="en-NZ" dirty="0"/>
          </a:p>
        </p:txBody>
      </p:sp>
      <p:sp>
        <p:nvSpPr>
          <p:cNvPr id="3" name="Content Placeholder 2">
            <a:extLst>
              <a:ext uri="{FF2B5EF4-FFF2-40B4-BE49-F238E27FC236}">
                <a16:creationId xmlns:a16="http://schemas.microsoft.com/office/drawing/2014/main" id="{04969787-2A51-42F9-9E93-AA2416605F5B}"/>
              </a:ext>
            </a:extLst>
          </p:cNvPr>
          <p:cNvSpPr>
            <a:spLocks noGrp="1"/>
          </p:cNvSpPr>
          <p:nvPr>
            <p:ph idx="1"/>
          </p:nvPr>
        </p:nvSpPr>
        <p:spPr>
          <a:xfrm>
            <a:off x="677334" y="816639"/>
            <a:ext cx="8596668" cy="5549498"/>
          </a:xfrm>
        </p:spPr>
        <p:txBody>
          <a:bodyPr>
            <a:normAutofit/>
          </a:bodyPr>
          <a:lstStyle/>
          <a:p>
            <a:pPr marL="0" indent="0">
              <a:buNone/>
            </a:pPr>
            <a:r>
              <a:rPr lang="en-NZ" dirty="0">
                <a:solidFill>
                  <a:schemeClr val="accent2">
                    <a:lumMod val="75000"/>
                  </a:schemeClr>
                </a:solidFill>
              </a:rPr>
              <a:t>Before the Meeting</a:t>
            </a:r>
          </a:p>
          <a:p>
            <a:r>
              <a:rPr lang="en-NZ" dirty="0"/>
              <a:t>Product Owner develops the Vision and translates it into the Product Backlog</a:t>
            </a:r>
          </a:p>
          <a:p>
            <a:r>
              <a:rPr lang="en-NZ" dirty="0"/>
              <a:t>The Product Owner orders the Product Backlog</a:t>
            </a:r>
          </a:p>
          <a:p>
            <a:r>
              <a:rPr lang="en-NZ" dirty="0"/>
              <a:t>The Development Team with the support of the Product Owner estimates the relative size of the each product backlog item</a:t>
            </a:r>
          </a:p>
          <a:p>
            <a:pPr marL="0" indent="0">
              <a:buNone/>
            </a:pPr>
            <a:r>
              <a:rPr lang="en-NZ" dirty="0">
                <a:solidFill>
                  <a:schemeClr val="accent2">
                    <a:lumMod val="75000"/>
                  </a:schemeClr>
                </a:solidFill>
              </a:rPr>
              <a:t>During the Meeting</a:t>
            </a:r>
          </a:p>
          <a:p>
            <a:r>
              <a:rPr lang="en-NZ" dirty="0"/>
              <a:t>The Development Team determines its available capacity and Velocity</a:t>
            </a:r>
          </a:p>
          <a:p>
            <a:r>
              <a:rPr lang="en-NZ" dirty="0"/>
              <a:t>(velocity = number of points completed in previous sprint)</a:t>
            </a:r>
          </a:p>
          <a:p>
            <a:r>
              <a:rPr lang="en-NZ" dirty="0"/>
              <a:t>The Agile Team collaborates on the development of a plan for the work to be performed during the upcoming Sprint</a:t>
            </a:r>
          </a:p>
          <a:p>
            <a:r>
              <a:rPr lang="en-NZ" dirty="0"/>
              <a:t>The Agile Team estimates the points per user story, and breaks down user stories into smaller tasks with effort estimates</a:t>
            </a:r>
          </a:p>
          <a:p>
            <a:pPr marL="0" indent="0">
              <a:buNone/>
            </a:pPr>
            <a:r>
              <a:rPr lang="en-NZ" dirty="0">
                <a:solidFill>
                  <a:schemeClr val="accent2">
                    <a:lumMod val="75000"/>
                  </a:schemeClr>
                </a:solidFill>
              </a:rPr>
              <a:t>After the Meeting</a:t>
            </a:r>
          </a:p>
          <a:p>
            <a:r>
              <a:rPr lang="en-NZ" dirty="0"/>
              <a:t>The Agile team begins work on the Sprint</a:t>
            </a:r>
          </a:p>
          <a:p>
            <a:endParaRPr lang="en-NZ" dirty="0"/>
          </a:p>
          <a:p>
            <a:endParaRPr lang="en-NZ" dirty="0"/>
          </a:p>
        </p:txBody>
      </p:sp>
      <p:sp>
        <p:nvSpPr>
          <p:cNvPr id="4" name="Date Placeholder 3">
            <a:extLst>
              <a:ext uri="{FF2B5EF4-FFF2-40B4-BE49-F238E27FC236}">
                <a16:creationId xmlns:a16="http://schemas.microsoft.com/office/drawing/2014/main" id="{581916F6-DB67-4FE3-BE25-1A9F9B2415E9}"/>
              </a:ext>
            </a:extLst>
          </p:cNvPr>
          <p:cNvSpPr>
            <a:spLocks noGrp="1"/>
          </p:cNvSpPr>
          <p:nvPr>
            <p:ph type="dt" sz="half" idx="10"/>
          </p:nvPr>
        </p:nvSpPr>
        <p:spPr/>
        <p:txBody>
          <a:bodyPr/>
          <a:lstStyle/>
          <a:p>
            <a:fld id="{3DE1FBF8-8670-49E0-A74C-DFE66A11C26F}" type="datetime1">
              <a:rPr lang="en-NZ" smtClean="0"/>
              <a:t>8/03/2023</a:t>
            </a:fld>
            <a:endParaRPr lang="en-NZ"/>
          </a:p>
        </p:txBody>
      </p:sp>
    </p:spTree>
    <p:extLst>
      <p:ext uri="{BB962C8B-B14F-4D97-AF65-F5344CB8AC3E}">
        <p14:creationId xmlns:p14="http://schemas.microsoft.com/office/powerpoint/2010/main" val="7588765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7C4E8-0310-4AE7-8DEB-653E0B8B0A21}"/>
              </a:ext>
            </a:extLst>
          </p:cNvPr>
          <p:cNvSpPr>
            <a:spLocks noGrp="1"/>
          </p:cNvSpPr>
          <p:nvPr>
            <p:ph type="title"/>
          </p:nvPr>
        </p:nvSpPr>
        <p:spPr/>
        <p:txBody>
          <a:bodyPr/>
          <a:lstStyle/>
          <a:p>
            <a:r>
              <a:rPr lang="en-NZ" dirty="0"/>
              <a:t>Sprint Backlog</a:t>
            </a:r>
            <a:br>
              <a:rPr lang="en-NZ" dirty="0"/>
            </a:br>
            <a:endParaRPr lang="en-NZ" dirty="0"/>
          </a:p>
        </p:txBody>
      </p:sp>
      <p:sp>
        <p:nvSpPr>
          <p:cNvPr id="3" name="Content Placeholder 2">
            <a:extLst>
              <a:ext uri="{FF2B5EF4-FFF2-40B4-BE49-F238E27FC236}">
                <a16:creationId xmlns:a16="http://schemas.microsoft.com/office/drawing/2014/main" id="{6E641A5F-A8F2-4308-A373-B542EEDDA034}"/>
              </a:ext>
            </a:extLst>
          </p:cNvPr>
          <p:cNvSpPr>
            <a:spLocks noGrp="1"/>
          </p:cNvSpPr>
          <p:nvPr>
            <p:ph idx="1"/>
          </p:nvPr>
        </p:nvSpPr>
        <p:spPr>
          <a:xfrm>
            <a:off x="677334" y="1240971"/>
            <a:ext cx="8596668" cy="4800391"/>
          </a:xfrm>
        </p:spPr>
        <p:txBody>
          <a:bodyPr>
            <a:normAutofit/>
          </a:bodyPr>
          <a:lstStyle/>
          <a:p>
            <a:pPr marL="0" indent="0">
              <a:buNone/>
            </a:pPr>
            <a:r>
              <a:rPr lang="en-NZ" dirty="0"/>
              <a:t>Set of Product Backlog items selected for the Sprint, plus a plan for delivering the product increment and meeting the Sprint Goal; provides visibility of the team’s work during the Sprint</a:t>
            </a:r>
          </a:p>
          <a:p>
            <a:pPr marL="0" indent="0">
              <a:buNone/>
            </a:pPr>
            <a:endParaRPr lang="en-NZ" dirty="0"/>
          </a:p>
          <a:p>
            <a:pPr lvl="0"/>
            <a:r>
              <a:rPr lang="en-NZ" dirty="0"/>
              <a:t>Contains enough detail so that changes in progress can be understood in Daily Scrum</a:t>
            </a:r>
          </a:p>
          <a:p>
            <a:pPr lvl="0"/>
            <a:r>
              <a:rPr lang="en-NZ" dirty="0"/>
              <a:t>Sprint Backlog belongs solely to the Development Team</a:t>
            </a:r>
          </a:p>
          <a:p>
            <a:pPr lvl="0"/>
            <a:r>
              <a:rPr lang="en-NZ" dirty="0"/>
              <a:t>All Sprint Backlog Items are "owned" by the entire Development Team, even though each one may be done by an individual team member.</a:t>
            </a:r>
          </a:p>
          <a:p>
            <a:pPr marL="0" indent="0">
              <a:buNone/>
            </a:pPr>
            <a:endParaRPr lang="en-NZ" dirty="0"/>
          </a:p>
          <a:p>
            <a:pPr marL="0" indent="0">
              <a:buNone/>
            </a:pPr>
            <a:r>
              <a:rPr lang="en-NZ" dirty="0"/>
              <a:t>The Sprint is over when its time-box has expired</a:t>
            </a:r>
          </a:p>
          <a:p>
            <a:endParaRPr lang="en-NZ" dirty="0"/>
          </a:p>
        </p:txBody>
      </p:sp>
      <p:sp>
        <p:nvSpPr>
          <p:cNvPr id="4" name="Date Placeholder 3">
            <a:extLst>
              <a:ext uri="{FF2B5EF4-FFF2-40B4-BE49-F238E27FC236}">
                <a16:creationId xmlns:a16="http://schemas.microsoft.com/office/drawing/2014/main" id="{45A75704-6B0F-4A3F-867E-1D00839DA764}"/>
              </a:ext>
            </a:extLst>
          </p:cNvPr>
          <p:cNvSpPr>
            <a:spLocks noGrp="1"/>
          </p:cNvSpPr>
          <p:nvPr>
            <p:ph type="dt" sz="half" idx="10"/>
          </p:nvPr>
        </p:nvSpPr>
        <p:spPr/>
        <p:txBody>
          <a:bodyPr/>
          <a:lstStyle/>
          <a:p>
            <a:fld id="{3DE1FBF8-8670-49E0-A74C-DFE66A11C26F}" type="datetime1">
              <a:rPr lang="en-NZ" smtClean="0"/>
              <a:t>8/03/2023</a:t>
            </a:fld>
            <a:endParaRPr lang="en-NZ"/>
          </a:p>
        </p:txBody>
      </p:sp>
    </p:spTree>
    <p:extLst>
      <p:ext uri="{BB962C8B-B14F-4D97-AF65-F5344CB8AC3E}">
        <p14:creationId xmlns:p14="http://schemas.microsoft.com/office/powerpoint/2010/main" val="23756484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B5FBE-55FF-4AB5-8BDA-5F5EF9BFD573}"/>
              </a:ext>
            </a:extLst>
          </p:cNvPr>
          <p:cNvSpPr>
            <a:spLocks noGrp="1"/>
          </p:cNvSpPr>
          <p:nvPr>
            <p:ph type="title"/>
          </p:nvPr>
        </p:nvSpPr>
        <p:spPr/>
        <p:txBody>
          <a:bodyPr/>
          <a:lstStyle/>
          <a:p>
            <a:br>
              <a:rPr lang="en-NZ" dirty="0"/>
            </a:br>
            <a:endParaRPr lang="en-NZ" dirty="0"/>
          </a:p>
        </p:txBody>
      </p:sp>
      <p:sp>
        <p:nvSpPr>
          <p:cNvPr id="3" name="Content Placeholder 2">
            <a:extLst>
              <a:ext uri="{FF2B5EF4-FFF2-40B4-BE49-F238E27FC236}">
                <a16:creationId xmlns:a16="http://schemas.microsoft.com/office/drawing/2014/main" id="{D69AA823-5A9C-41CA-955B-4154E4D7A5A4}"/>
              </a:ext>
            </a:extLst>
          </p:cNvPr>
          <p:cNvSpPr>
            <a:spLocks noGrp="1"/>
          </p:cNvSpPr>
          <p:nvPr>
            <p:ph idx="1"/>
          </p:nvPr>
        </p:nvSpPr>
        <p:spPr>
          <a:xfrm>
            <a:off x="753534" y="1656737"/>
            <a:ext cx="6876298" cy="2168012"/>
          </a:xfrm>
        </p:spPr>
        <p:txBody>
          <a:bodyPr>
            <a:noAutofit/>
          </a:bodyPr>
          <a:lstStyle/>
          <a:p>
            <a:r>
              <a:rPr lang="en-NZ" sz="2400" dirty="0"/>
              <a:t>The Daily Scrum is a coordination meeting that fosters communication and collaboration and helps ensure that the entire development team is on the same page.</a:t>
            </a:r>
          </a:p>
          <a:p>
            <a:r>
              <a:rPr lang="en-NZ" sz="2400" dirty="0"/>
              <a:t>To achieve this, each team member must report about their work in enough detail to make it transparent to others.</a:t>
            </a:r>
          </a:p>
          <a:p>
            <a:r>
              <a:rPr lang="en-NZ" sz="2400" dirty="0"/>
              <a:t>Typically 15 minutes at the same time every workday</a:t>
            </a:r>
          </a:p>
          <a:p>
            <a:endParaRPr lang="en-NZ" sz="2400" dirty="0"/>
          </a:p>
        </p:txBody>
      </p:sp>
      <p:sp>
        <p:nvSpPr>
          <p:cNvPr id="4" name="Date Placeholder 3">
            <a:extLst>
              <a:ext uri="{FF2B5EF4-FFF2-40B4-BE49-F238E27FC236}">
                <a16:creationId xmlns:a16="http://schemas.microsoft.com/office/drawing/2014/main" id="{E396EBCB-ADD3-4E43-A824-F79414A2C171}"/>
              </a:ext>
            </a:extLst>
          </p:cNvPr>
          <p:cNvSpPr>
            <a:spLocks noGrp="1"/>
          </p:cNvSpPr>
          <p:nvPr>
            <p:ph type="dt" sz="half" idx="10"/>
          </p:nvPr>
        </p:nvSpPr>
        <p:spPr/>
        <p:txBody>
          <a:bodyPr/>
          <a:lstStyle/>
          <a:p>
            <a:fld id="{3DE1FBF8-8670-49E0-A74C-DFE66A11C26F}" type="datetime1">
              <a:rPr lang="en-NZ" smtClean="0"/>
              <a:t>8/03/2023</a:t>
            </a:fld>
            <a:endParaRPr lang="en-NZ"/>
          </a:p>
        </p:txBody>
      </p:sp>
      <p:sp>
        <p:nvSpPr>
          <p:cNvPr id="6" name="Title 1">
            <a:extLst>
              <a:ext uri="{FF2B5EF4-FFF2-40B4-BE49-F238E27FC236}">
                <a16:creationId xmlns:a16="http://schemas.microsoft.com/office/drawing/2014/main" id="{0CF0F13C-26FF-4CB4-A63C-1619AADBFE99}"/>
              </a:ext>
            </a:extLst>
          </p:cNvPr>
          <p:cNvSpPr txBox="1">
            <a:spLocks/>
          </p:cNvSpPr>
          <p:nvPr/>
        </p:nvSpPr>
        <p:spPr>
          <a:xfrm>
            <a:off x="829734" y="762000"/>
            <a:ext cx="8596668" cy="824204"/>
          </a:xfrm>
          <a:prstGeom prst="rect">
            <a:avLst/>
          </a:prstGeom>
        </p:spPr>
        <p:txBody>
          <a:bodyPr vert="horz" lIns="91440" tIns="45720" rIns="91440" bIns="45720" rtlCol="0" anchor="t">
            <a:normAutofit fontScale="77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NZ" dirty="0"/>
              <a:t>The Daily Scrum</a:t>
            </a:r>
            <a:br>
              <a:rPr lang="en-NZ" dirty="0"/>
            </a:br>
            <a:endParaRPr lang="en-NZ" dirty="0"/>
          </a:p>
        </p:txBody>
      </p:sp>
    </p:spTree>
    <p:extLst>
      <p:ext uri="{BB962C8B-B14F-4D97-AF65-F5344CB8AC3E}">
        <p14:creationId xmlns:p14="http://schemas.microsoft.com/office/powerpoint/2010/main" val="4834602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03DA5-9E16-46D5-A0AE-8D51F4D9844D}"/>
              </a:ext>
            </a:extLst>
          </p:cNvPr>
          <p:cNvSpPr>
            <a:spLocks noGrp="1"/>
          </p:cNvSpPr>
          <p:nvPr>
            <p:ph type="title"/>
          </p:nvPr>
        </p:nvSpPr>
        <p:spPr/>
        <p:txBody>
          <a:bodyPr>
            <a:normAutofit fontScale="90000"/>
          </a:bodyPr>
          <a:lstStyle/>
          <a:p>
            <a:r>
              <a:rPr lang="en-NZ" dirty="0"/>
              <a:t>The goals of the meeting are to:</a:t>
            </a:r>
            <a:br>
              <a:rPr lang="en-NZ" dirty="0"/>
            </a:br>
            <a:br>
              <a:rPr lang="en-NZ" dirty="0"/>
            </a:br>
            <a:endParaRPr lang="en-NZ" dirty="0"/>
          </a:p>
        </p:txBody>
      </p:sp>
      <p:sp>
        <p:nvSpPr>
          <p:cNvPr id="3" name="Content Placeholder 2">
            <a:extLst>
              <a:ext uri="{FF2B5EF4-FFF2-40B4-BE49-F238E27FC236}">
                <a16:creationId xmlns:a16="http://schemas.microsoft.com/office/drawing/2014/main" id="{6CC5898F-8AA5-44D9-A7E2-39C0E8F8AD93}"/>
              </a:ext>
            </a:extLst>
          </p:cNvPr>
          <p:cNvSpPr>
            <a:spLocks noGrp="1"/>
          </p:cNvSpPr>
          <p:nvPr>
            <p:ph idx="1"/>
          </p:nvPr>
        </p:nvSpPr>
        <p:spPr>
          <a:xfrm>
            <a:off x="677334" y="2160589"/>
            <a:ext cx="8596668" cy="2185269"/>
          </a:xfrm>
        </p:spPr>
        <p:txBody>
          <a:bodyPr>
            <a:noAutofit/>
          </a:bodyPr>
          <a:lstStyle/>
          <a:p>
            <a:pPr lvl="0"/>
            <a:r>
              <a:rPr lang="en-NZ" sz="3200" dirty="0"/>
              <a:t>Focus the team on the right work</a:t>
            </a:r>
          </a:p>
          <a:p>
            <a:pPr lvl="0"/>
            <a:r>
              <a:rPr lang="en-NZ" sz="3200" dirty="0"/>
              <a:t>Create a sense of team accountability</a:t>
            </a:r>
          </a:p>
          <a:p>
            <a:pPr lvl="0"/>
            <a:r>
              <a:rPr lang="en-NZ" sz="3200" dirty="0"/>
              <a:t>Communicate what is going on</a:t>
            </a:r>
          </a:p>
          <a:p>
            <a:pPr lvl="0"/>
            <a:r>
              <a:rPr lang="en-NZ" sz="3200" dirty="0"/>
              <a:t>Identify issues, risks and dependencies</a:t>
            </a:r>
          </a:p>
          <a:p>
            <a:pPr lvl="0"/>
            <a:r>
              <a:rPr lang="en-NZ" sz="3200" dirty="0"/>
              <a:t>Support continuous improvement by exposing problems</a:t>
            </a:r>
          </a:p>
          <a:p>
            <a:endParaRPr lang="en-NZ" sz="3200" dirty="0"/>
          </a:p>
        </p:txBody>
      </p:sp>
      <p:sp>
        <p:nvSpPr>
          <p:cNvPr id="4" name="Date Placeholder 3">
            <a:extLst>
              <a:ext uri="{FF2B5EF4-FFF2-40B4-BE49-F238E27FC236}">
                <a16:creationId xmlns:a16="http://schemas.microsoft.com/office/drawing/2014/main" id="{7E58FCB3-14B6-4382-806A-341F2C92C19E}"/>
              </a:ext>
            </a:extLst>
          </p:cNvPr>
          <p:cNvSpPr>
            <a:spLocks noGrp="1"/>
          </p:cNvSpPr>
          <p:nvPr>
            <p:ph type="dt" sz="half" idx="10"/>
          </p:nvPr>
        </p:nvSpPr>
        <p:spPr/>
        <p:txBody>
          <a:bodyPr/>
          <a:lstStyle/>
          <a:p>
            <a:fld id="{3DE1FBF8-8670-49E0-A74C-DFE66A11C26F}" type="datetime1">
              <a:rPr lang="en-NZ" smtClean="0"/>
              <a:t>8/03/2023</a:t>
            </a:fld>
            <a:endParaRPr lang="en-NZ"/>
          </a:p>
        </p:txBody>
      </p:sp>
    </p:spTree>
    <p:extLst>
      <p:ext uri="{BB962C8B-B14F-4D97-AF65-F5344CB8AC3E}">
        <p14:creationId xmlns:p14="http://schemas.microsoft.com/office/powerpoint/2010/main" val="27252572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C25E9-D7F9-4D8D-89F8-799DBEC606C1}"/>
              </a:ext>
            </a:extLst>
          </p:cNvPr>
          <p:cNvSpPr>
            <a:spLocks noGrp="1"/>
          </p:cNvSpPr>
          <p:nvPr>
            <p:ph type="title"/>
          </p:nvPr>
        </p:nvSpPr>
        <p:spPr/>
        <p:txBody>
          <a:bodyPr>
            <a:normAutofit/>
          </a:bodyPr>
          <a:lstStyle/>
          <a:p>
            <a:r>
              <a:rPr lang="en-NZ" dirty="0"/>
              <a:t>Potentially Shippable Product Increment</a:t>
            </a:r>
            <a:br>
              <a:rPr lang="en-NZ" dirty="0"/>
            </a:br>
            <a:endParaRPr lang="en-NZ" dirty="0"/>
          </a:p>
        </p:txBody>
      </p:sp>
      <p:sp>
        <p:nvSpPr>
          <p:cNvPr id="3" name="Content Placeholder 2">
            <a:extLst>
              <a:ext uri="{FF2B5EF4-FFF2-40B4-BE49-F238E27FC236}">
                <a16:creationId xmlns:a16="http://schemas.microsoft.com/office/drawing/2014/main" id="{C67F5D11-0F7B-4722-8198-251C400E9906}"/>
              </a:ext>
            </a:extLst>
          </p:cNvPr>
          <p:cNvSpPr>
            <a:spLocks noGrp="1"/>
          </p:cNvSpPr>
          <p:nvPr>
            <p:ph idx="1"/>
          </p:nvPr>
        </p:nvSpPr>
        <p:spPr>
          <a:xfrm>
            <a:off x="575785" y="1953727"/>
            <a:ext cx="8596668" cy="3880773"/>
          </a:xfrm>
        </p:spPr>
        <p:txBody>
          <a:bodyPr/>
          <a:lstStyle/>
          <a:p>
            <a:pPr marL="0" lvl="0" indent="0">
              <a:buNone/>
            </a:pPr>
            <a:r>
              <a:rPr lang="en-NZ" sz="2400" dirty="0"/>
              <a:t>The increment is the sum of all the Product Backlog items completed during a Sprint and all previous Sprints.</a:t>
            </a:r>
            <a:br>
              <a:rPr lang="en-NZ" dirty="0"/>
            </a:br>
            <a:endParaRPr lang="en-NZ" dirty="0"/>
          </a:p>
          <a:p>
            <a:pPr lvl="0"/>
            <a:r>
              <a:rPr lang="en-NZ" dirty="0"/>
              <a:t>At the end of a Sprint, the new increment must be “Done”, which means it must be in a useable condition and meet the teams definition of “Done”.</a:t>
            </a:r>
          </a:p>
          <a:p>
            <a:r>
              <a:rPr lang="en-NZ" dirty="0"/>
              <a:t>Product Owner decides when to release an increment</a:t>
            </a:r>
          </a:p>
        </p:txBody>
      </p:sp>
      <p:sp>
        <p:nvSpPr>
          <p:cNvPr id="4" name="Date Placeholder 3">
            <a:extLst>
              <a:ext uri="{FF2B5EF4-FFF2-40B4-BE49-F238E27FC236}">
                <a16:creationId xmlns:a16="http://schemas.microsoft.com/office/drawing/2014/main" id="{21247F0E-2612-46FC-91B5-DD0294BB4EBD}"/>
              </a:ext>
            </a:extLst>
          </p:cNvPr>
          <p:cNvSpPr>
            <a:spLocks noGrp="1"/>
          </p:cNvSpPr>
          <p:nvPr>
            <p:ph type="dt" sz="half" idx="10"/>
          </p:nvPr>
        </p:nvSpPr>
        <p:spPr/>
        <p:txBody>
          <a:bodyPr/>
          <a:lstStyle/>
          <a:p>
            <a:fld id="{3DE1FBF8-8670-49E0-A74C-DFE66A11C26F}" type="datetime1">
              <a:rPr lang="en-NZ" smtClean="0"/>
              <a:t>8/03/2023</a:t>
            </a:fld>
            <a:endParaRPr lang="en-NZ"/>
          </a:p>
        </p:txBody>
      </p:sp>
    </p:spTree>
    <p:extLst>
      <p:ext uri="{BB962C8B-B14F-4D97-AF65-F5344CB8AC3E}">
        <p14:creationId xmlns:p14="http://schemas.microsoft.com/office/powerpoint/2010/main" val="17561840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C6052-8869-40F5-9128-BB4D9E87C7B6}"/>
              </a:ext>
            </a:extLst>
          </p:cNvPr>
          <p:cNvSpPr>
            <a:spLocks noGrp="1"/>
          </p:cNvSpPr>
          <p:nvPr>
            <p:ph type="title"/>
          </p:nvPr>
        </p:nvSpPr>
        <p:spPr>
          <a:xfrm>
            <a:off x="677334" y="609600"/>
            <a:ext cx="7039082" cy="1732384"/>
          </a:xfrm>
        </p:spPr>
        <p:txBody>
          <a:bodyPr>
            <a:normAutofit fontScale="90000"/>
          </a:bodyPr>
          <a:lstStyle/>
          <a:p>
            <a:r>
              <a:rPr lang="en-NZ" dirty="0"/>
              <a:t>Sprint Review</a:t>
            </a:r>
            <a:br>
              <a:rPr lang="en-NZ" dirty="0"/>
            </a:br>
            <a:br>
              <a:rPr lang="en-NZ" dirty="0"/>
            </a:br>
            <a:r>
              <a:rPr lang="en-NZ" dirty="0"/>
              <a:t>Goal of Sprint Review</a:t>
            </a:r>
            <a:br>
              <a:rPr lang="en-NZ" dirty="0"/>
            </a:br>
            <a:br>
              <a:rPr lang="en-NZ" dirty="0"/>
            </a:br>
            <a:endParaRPr lang="en-NZ" dirty="0"/>
          </a:p>
        </p:txBody>
      </p:sp>
      <p:sp>
        <p:nvSpPr>
          <p:cNvPr id="3" name="Content Placeholder 2">
            <a:extLst>
              <a:ext uri="{FF2B5EF4-FFF2-40B4-BE49-F238E27FC236}">
                <a16:creationId xmlns:a16="http://schemas.microsoft.com/office/drawing/2014/main" id="{DCC6D95F-2EE9-4F22-98E3-B35AA8450F8E}"/>
              </a:ext>
            </a:extLst>
          </p:cNvPr>
          <p:cNvSpPr>
            <a:spLocks noGrp="1"/>
          </p:cNvSpPr>
          <p:nvPr>
            <p:ph idx="1"/>
          </p:nvPr>
        </p:nvSpPr>
        <p:spPr>
          <a:xfrm>
            <a:off x="481391" y="2485364"/>
            <a:ext cx="8596668" cy="3880773"/>
          </a:xfrm>
        </p:spPr>
        <p:txBody>
          <a:bodyPr>
            <a:normAutofit/>
          </a:bodyPr>
          <a:lstStyle/>
          <a:p>
            <a:pPr lvl="0"/>
            <a:r>
              <a:rPr lang="en-NZ" sz="3200" dirty="0"/>
              <a:t>Inspect the product increment and</a:t>
            </a:r>
          </a:p>
          <a:p>
            <a:r>
              <a:rPr lang="en-NZ" sz="3200" dirty="0"/>
              <a:t>Update the Product Backlog, as needed</a:t>
            </a:r>
          </a:p>
        </p:txBody>
      </p:sp>
      <p:sp>
        <p:nvSpPr>
          <p:cNvPr id="4" name="Date Placeholder 3">
            <a:extLst>
              <a:ext uri="{FF2B5EF4-FFF2-40B4-BE49-F238E27FC236}">
                <a16:creationId xmlns:a16="http://schemas.microsoft.com/office/drawing/2014/main" id="{A2B90E71-123B-4B8D-8816-C01D678A048B}"/>
              </a:ext>
            </a:extLst>
          </p:cNvPr>
          <p:cNvSpPr>
            <a:spLocks noGrp="1"/>
          </p:cNvSpPr>
          <p:nvPr>
            <p:ph type="dt" sz="half" idx="10"/>
          </p:nvPr>
        </p:nvSpPr>
        <p:spPr/>
        <p:txBody>
          <a:bodyPr/>
          <a:lstStyle/>
          <a:p>
            <a:fld id="{3DE1FBF8-8670-49E0-A74C-DFE66A11C26F}" type="datetime1">
              <a:rPr lang="en-NZ" smtClean="0"/>
              <a:t>8/03/2023</a:t>
            </a:fld>
            <a:endParaRPr lang="en-NZ"/>
          </a:p>
        </p:txBody>
      </p:sp>
    </p:spTree>
    <p:extLst>
      <p:ext uri="{BB962C8B-B14F-4D97-AF65-F5344CB8AC3E}">
        <p14:creationId xmlns:p14="http://schemas.microsoft.com/office/powerpoint/2010/main" val="40565976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FAB37-5AAB-4F77-B7C1-42AEFAAEB6A9}"/>
              </a:ext>
            </a:extLst>
          </p:cNvPr>
          <p:cNvSpPr>
            <a:spLocks noGrp="1"/>
          </p:cNvSpPr>
          <p:nvPr>
            <p:ph type="title"/>
          </p:nvPr>
        </p:nvSpPr>
        <p:spPr/>
        <p:txBody>
          <a:bodyPr/>
          <a:lstStyle/>
          <a:p>
            <a:r>
              <a:rPr lang="en-NZ"/>
              <a:t>During a Sprint Review</a:t>
            </a:r>
            <a:br>
              <a:rPr lang="en-NZ" dirty="0"/>
            </a:br>
            <a:endParaRPr lang="en-NZ" dirty="0"/>
          </a:p>
        </p:txBody>
      </p:sp>
      <p:sp>
        <p:nvSpPr>
          <p:cNvPr id="3" name="Content Placeholder 2">
            <a:extLst>
              <a:ext uri="{FF2B5EF4-FFF2-40B4-BE49-F238E27FC236}">
                <a16:creationId xmlns:a16="http://schemas.microsoft.com/office/drawing/2014/main" id="{3A1E0CFA-931C-4DD3-A6FD-8E3412987538}"/>
              </a:ext>
            </a:extLst>
          </p:cNvPr>
          <p:cNvSpPr>
            <a:spLocks noGrp="1"/>
          </p:cNvSpPr>
          <p:nvPr>
            <p:ph idx="1"/>
          </p:nvPr>
        </p:nvSpPr>
        <p:spPr>
          <a:xfrm>
            <a:off x="677334" y="2160589"/>
            <a:ext cx="8596668" cy="3384805"/>
          </a:xfrm>
        </p:spPr>
        <p:txBody>
          <a:bodyPr>
            <a:noAutofit/>
          </a:bodyPr>
          <a:lstStyle/>
          <a:p>
            <a:pPr lvl="0"/>
            <a:r>
              <a:rPr lang="en-NZ" sz="2000" dirty="0"/>
              <a:t>Development Team demos the work that it has “done” and answers questions about the increment</a:t>
            </a:r>
          </a:p>
          <a:p>
            <a:pPr lvl="0"/>
            <a:r>
              <a:rPr lang="en-NZ" sz="2000" dirty="0"/>
              <a:t>Product Owner identifies what has been done/what has not</a:t>
            </a:r>
          </a:p>
          <a:p>
            <a:pPr lvl="0"/>
            <a:r>
              <a:rPr lang="en-NZ" sz="2000" dirty="0"/>
              <a:t>The likely completion dates are projected by the Product Owner based upon progress to date</a:t>
            </a:r>
          </a:p>
          <a:p>
            <a:pPr lvl="0"/>
            <a:r>
              <a:rPr lang="en-NZ" sz="2000" dirty="0"/>
              <a:t>Product Owner and Scrum Master update the Product Backlog</a:t>
            </a:r>
          </a:p>
          <a:p>
            <a:pPr lvl="0"/>
            <a:r>
              <a:rPr lang="en-NZ" sz="2000" dirty="0"/>
              <a:t>Development Team shares what went well, what problems it ran into and how the problems were solved</a:t>
            </a:r>
          </a:p>
          <a:p>
            <a:pPr lvl="0"/>
            <a:r>
              <a:rPr lang="en-NZ" sz="2000" dirty="0"/>
              <a:t>Entire Scrum Team collaborates on what to do in the upcoming sprint</a:t>
            </a:r>
          </a:p>
          <a:p>
            <a:endParaRPr lang="en-NZ" sz="2000" dirty="0"/>
          </a:p>
        </p:txBody>
      </p:sp>
      <p:sp>
        <p:nvSpPr>
          <p:cNvPr id="4" name="Date Placeholder 3">
            <a:extLst>
              <a:ext uri="{FF2B5EF4-FFF2-40B4-BE49-F238E27FC236}">
                <a16:creationId xmlns:a16="http://schemas.microsoft.com/office/drawing/2014/main" id="{A47139CD-F7FC-4F04-B6E1-17D85BE1D74F}"/>
              </a:ext>
            </a:extLst>
          </p:cNvPr>
          <p:cNvSpPr>
            <a:spLocks noGrp="1"/>
          </p:cNvSpPr>
          <p:nvPr>
            <p:ph type="dt" sz="half" idx="10"/>
          </p:nvPr>
        </p:nvSpPr>
        <p:spPr/>
        <p:txBody>
          <a:bodyPr/>
          <a:lstStyle/>
          <a:p>
            <a:fld id="{3DE1FBF8-8670-49E0-A74C-DFE66A11C26F}" type="datetime1">
              <a:rPr lang="en-NZ" smtClean="0"/>
              <a:t>8/03/2023</a:t>
            </a:fld>
            <a:endParaRPr lang="en-NZ"/>
          </a:p>
        </p:txBody>
      </p:sp>
    </p:spTree>
    <p:extLst>
      <p:ext uri="{BB962C8B-B14F-4D97-AF65-F5344CB8AC3E}">
        <p14:creationId xmlns:p14="http://schemas.microsoft.com/office/powerpoint/2010/main" val="2455970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17B6B-78A0-4DF9-ACA2-41407D0736FB}"/>
              </a:ext>
            </a:extLst>
          </p:cNvPr>
          <p:cNvSpPr>
            <a:spLocks noGrp="1"/>
          </p:cNvSpPr>
          <p:nvPr>
            <p:ph type="title"/>
          </p:nvPr>
        </p:nvSpPr>
        <p:spPr/>
        <p:txBody>
          <a:bodyPr/>
          <a:lstStyle/>
          <a:p>
            <a:r>
              <a:rPr lang="en-NZ" dirty="0"/>
              <a:t>Organising Agile teams</a:t>
            </a:r>
          </a:p>
        </p:txBody>
      </p:sp>
      <p:sp>
        <p:nvSpPr>
          <p:cNvPr id="4" name="Date Placeholder 3">
            <a:extLst>
              <a:ext uri="{FF2B5EF4-FFF2-40B4-BE49-F238E27FC236}">
                <a16:creationId xmlns:a16="http://schemas.microsoft.com/office/drawing/2014/main" id="{2B7225AB-11E5-4D72-8E29-184275B6F9E9}"/>
              </a:ext>
            </a:extLst>
          </p:cNvPr>
          <p:cNvSpPr>
            <a:spLocks noGrp="1"/>
          </p:cNvSpPr>
          <p:nvPr>
            <p:ph type="dt" sz="half" idx="10"/>
          </p:nvPr>
        </p:nvSpPr>
        <p:spPr/>
        <p:txBody>
          <a:bodyPr/>
          <a:lstStyle/>
          <a:p>
            <a:fld id="{3DE1FBF8-8670-49E0-A74C-DFE66A11C26F}" type="datetime1">
              <a:rPr lang="en-NZ" smtClean="0"/>
              <a:t>8/03/2023</a:t>
            </a:fld>
            <a:endParaRPr lang="en-NZ"/>
          </a:p>
        </p:txBody>
      </p:sp>
      <p:sp>
        <p:nvSpPr>
          <p:cNvPr id="6" name="Content Placeholder 2">
            <a:extLst>
              <a:ext uri="{FF2B5EF4-FFF2-40B4-BE49-F238E27FC236}">
                <a16:creationId xmlns:a16="http://schemas.microsoft.com/office/drawing/2014/main" id="{6C4CE762-6D1A-48A3-AC05-885C6DE5B922}"/>
              </a:ext>
            </a:extLst>
          </p:cNvPr>
          <p:cNvSpPr txBox="1">
            <a:spLocks/>
          </p:cNvSpPr>
          <p:nvPr/>
        </p:nvSpPr>
        <p:spPr>
          <a:xfrm>
            <a:off x="343038" y="1930401"/>
            <a:ext cx="10837332" cy="234663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NZ" sz="2000" dirty="0"/>
              <a:t>The quality of your teamwork will impact team performance.</a:t>
            </a:r>
          </a:p>
          <a:p>
            <a:pPr marL="0" indent="0">
              <a:buNone/>
            </a:pPr>
            <a:r>
              <a:rPr lang="en-NZ" sz="2000" dirty="0"/>
              <a:t>Read http://web.mit.edu/jrankin/www/teamwork/quality_evidence_Hoegl.pdf</a:t>
            </a:r>
          </a:p>
          <a:p>
            <a:pPr marL="0" indent="0">
              <a:buNone/>
            </a:pPr>
            <a:r>
              <a:rPr lang="en-NZ" sz="2000" dirty="0"/>
              <a:t>Discuss: </a:t>
            </a:r>
          </a:p>
          <a:p>
            <a:pPr marL="0" indent="0">
              <a:buNone/>
            </a:pPr>
            <a:r>
              <a:rPr lang="en-NZ" sz="2000" dirty="0"/>
              <a:t>What's the implication to your attitude and behaviour in group assignments (and in Agile teams)?</a:t>
            </a:r>
          </a:p>
        </p:txBody>
      </p:sp>
    </p:spTree>
    <p:extLst>
      <p:ext uri="{BB962C8B-B14F-4D97-AF65-F5344CB8AC3E}">
        <p14:creationId xmlns:p14="http://schemas.microsoft.com/office/powerpoint/2010/main" val="30216189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4581B-2E6D-4141-A4CF-F546116146C0}"/>
              </a:ext>
            </a:extLst>
          </p:cNvPr>
          <p:cNvSpPr>
            <a:spLocks noGrp="1"/>
          </p:cNvSpPr>
          <p:nvPr>
            <p:ph type="title"/>
          </p:nvPr>
        </p:nvSpPr>
        <p:spPr/>
        <p:txBody>
          <a:bodyPr/>
          <a:lstStyle/>
          <a:p>
            <a:r>
              <a:rPr lang="en-NZ" dirty="0"/>
              <a:t>After the Sprint Review</a:t>
            </a:r>
            <a:br>
              <a:rPr lang="en-NZ" dirty="0"/>
            </a:br>
            <a:endParaRPr lang="en-NZ" dirty="0"/>
          </a:p>
        </p:txBody>
      </p:sp>
      <p:sp>
        <p:nvSpPr>
          <p:cNvPr id="3" name="Content Placeholder 2">
            <a:extLst>
              <a:ext uri="{FF2B5EF4-FFF2-40B4-BE49-F238E27FC236}">
                <a16:creationId xmlns:a16="http://schemas.microsoft.com/office/drawing/2014/main" id="{DC2D0BE4-185E-4EB4-B860-413D50683008}"/>
              </a:ext>
            </a:extLst>
          </p:cNvPr>
          <p:cNvSpPr>
            <a:spLocks noGrp="1"/>
          </p:cNvSpPr>
          <p:nvPr>
            <p:ph idx="1"/>
          </p:nvPr>
        </p:nvSpPr>
        <p:spPr/>
        <p:txBody>
          <a:bodyPr>
            <a:normAutofit/>
          </a:bodyPr>
          <a:lstStyle/>
          <a:p>
            <a:pPr marL="0" indent="0">
              <a:buNone/>
            </a:pPr>
            <a:r>
              <a:rPr lang="en-NZ" sz="3200" dirty="0"/>
              <a:t>The Scrum Team gets together for the Sprint Retrospective</a:t>
            </a:r>
          </a:p>
          <a:p>
            <a:endParaRPr lang="en-NZ" sz="3200" dirty="0"/>
          </a:p>
        </p:txBody>
      </p:sp>
      <p:sp>
        <p:nvSpPr>
          <p:cNvPr id="4" name="Date Placeholder 3">
            <a:extLst>
              <a:ext uri="{FF2B5EF4-FFF2-40B4-BE49-F238E27FC236}">
                <a16:creationId xmlns:a16="http://schemas.microsoft.com/office/drawing/2014/main" id="{DD9FC432-31A9-440F-A71B-3DDC1BE2C789}"/>
              </a:ext>
            </a:extLst>
          </p:cNvPr>
          <p:cNvSpPr>
            <a:spLocks noGrp="1"/>
          </p:cNvSpPr>
          <p:nvPr>
            <p:ph type="dt" sz="half" idx="10"/>
          </p:nvPr>
        </p:nvSpPr>
        <p:spPr/>
        <p:txBody>
          <a:bodyPr/>
          <a:lstStyle/>
          <a:p>
            <a:fld id="{3DE1FBF8-8670-49E0-A74C-DFE66A11C26F}" type="datetime1">
              <a:rPr lang="en-NZ" smtClean="0"/>
              <a:t>8/03/2023</a:t>
            </a:fld>
            <a:endParaRPr lang="en-NZ"/>
          </a:p>
        </p:txBody>
      </p:sp>
    </p:spTree>
    <p:extLst>
      <p:ext uri="{BB962C8B-B14F-4D97-AF65-F5344CB8AC3E}">
        <p14:creationId xmlns:p14="http://schemas.microsoft.com/office/powerpoint/2010/main" val="32658753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D21DC-55D3-40C5-9BF9-245C7D4917B8}"/>
              </a:ext>
            </a:extLst>
          </p:cNvPr>
          <p:cNvSpPr>
            <a:spLocks noGrp="1"/>
          </p:cNvSpPr>
          <p:nvPr>
            <p:ph type="title"/>
          </p:nvPr>
        </p:nvSpPr>
        <p:spPr/>
        <p:txBody>
          <a:bodyPr>
            <a:normAutofit fontScale="90000"/>
          </a:bodyPr>
          <a:lstStyle/>
          <a:p>
            <a:r>
              <a:rPr lang="en-NZ" dirty="0"/>
              <a:t>The Sprint Retrospective provides a formal opportunity to focus on inspection and adaption. </a:t>
            </a:r>
            <a:br>
              <a:rPr lang="en-NZ" dirty="0"/>
            </a:br>
            <a:endParaRPr lang="en-NZ" dirty="0"/>
          </a:p>
        </p:txBody>
      </p:sp>
      <p:sp>
        <p:nvSpPr>
          <p:cNvPr id="3" name="Content Placeholder 2">
            <a:extLst>
              <a:ext uri="{FF2B5EF4-FFF2-40B4-BE49-F238E27FC236}">
                <a16:creationId xmlns:a16="http://schemas.microsoft.com/office/drawing/2014/main" id="{E6A7C8AA-3BBE-476A-B5E7-2B657490E7F6}"/>
              </a:ext>
            </a:extLst>
          </p:cNvPr>
          <p:cNvSpPr>
            <a:spLocks noGrp="1"/>
          </p:cNvSpPr>
          <p:nvPr>
            <p:ph idx="1"/>
          </p:nvPr>
        </p:nvSpPr>
        <p:spPr>
          <a:xfrm>
            <a:off x="688811" y="2840855"/>
            <a:ext cx="8596668" cy="3599895"/>
          </a:xfrm>
        </p:spPr>
        <p:txBody>
          <a:bodyPr/>
          <a:lstStyle/>
          <a:p>
            <a:pPr marL="0" lvl="0" indent="0">
              <a:buNone/>
            </a:pPr>
            <a:r>
              <a:rPr lang="en-NZ" sz="3200" dirty="0"/>
              <a:t>This is achieved is by asking the team:</a:t>
            </a:r>
          </a:p>
          <a:p>
            <a:pPr lvl="0"/>
            <a:r>
              <a:rPr lang="en-NZ" sz="2400" dirty="0"/>
              <a:t>What went well?</a:t>
            </a:r>
          </a:p>
          <a:p>
            <a:pPr lvl="0"/>
            <a:r>
              <a:rPr lang="en-NZ" sz="2400" dirty="0"/>
              <a:t>What could be changed to deliver better results?</a:t>
            </a:r>
          </a:p>
          <a:p>
            <a:pPr lvl="0"/>
            <a:r>
              <a:rPr lang="en-NZ" sz="2400" dirty="0"/>
              <a:t>What have we learned?</a:t>
            </a:r>
          </a:p>
          <a:p>
            <a:pPr lvl="0"/>
            <a:r>
              <a:rPr lang="en-NZ" sz="2400" dirty="0"/>
              <a:t>Should we adapt the definition of done?</a:t>
            </a:r>
          </a:p>
          <a:p>
            <a:endParaRPr lang="en-NZ" dirty="0"/>
          </a:p>
        </p:txBody>
      </p:sp>
      <p:sp>
        <p:nvSpPr>
          <p:cNvPr id="4" name="Date Placeholder 3">
            <a:extLst>
              <a:ext uri="{FF2B5EF4-FFF2-40B4-BE49-F238E27FC236}">
                <a16:creationId xmlns:a16="http://schemas.microsoft.com/office/drawing/2014/main" id="{8C72F887-BF44-4645-B27E-FC71FE337F42}"/>
              </a:ext>
            </a:extLst>
          </p:cNvPr>
          <p:cNvSpPr>
            <a:spLocks noGrp="1"/>
          </p:cNvSpPr>
          <p:nvPr>
            <p:ph type="dt" sz="half" idx="10"/>
          </p:nvPr>
        </p:nvSpPr>
        <p:spPr/>
        <p:txBody>
          <a:bodyPr/>
          <a:lstStyle/>
          <a:p>
            <a:fld id="{3DE1FBF8-8670-49E0-A74C-DFE66A11C26F}" type="datetime1">
              <a:rPr lang="en-NZ" smtClean="0"/>
              <a:t>8/03/2023</a:t>
            </a:fld>
            <a:endParaRPr lang="en-NZ"/>
          </a:p>
        </p:txBody>
      </p:sp>
    </p:spTree>
    <p:extLst>
      <p:ext uri="{BB962C8B-B14F-4D97-AF65-F5344CB8AC3E}">
        <p14:creationId xmlns:p14="http://schemas.microsoft.com/office/powerpoint/2010/main" val="16974476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E6B1F-32EF-44AF-A1B3-ECFA796376AF}"/>
              </a:ext>
            </a:extLst>
          </p:cNvPr>
          <p:cNvSpPr>
            <a:spLocks noGrp="1"/>
          </p:cNvSpPr>
          <p:nvPr>
            <p:ph type="title"/>
          </p:nvPr>
        </p:nvSpPr>
        <p:spPr/>
        <p:txBody>
          <a:bodyPr>
            <a:normAutofit fontScale="90000"/>
          </a:bodyPr>
          <a:lstStyle/>
          <a:p>
            <a:r>
              <a:rPr lang="en-NZ" dirty="0"/>
              <a:t>Sprint Retrospective - Scrum Master’s role </a:t>
            </a:r>
            <a:br>
              <a:rPr lang="en-NZ" dirty="0"/>
            </a:br>
            <a:endParaRPr lang="en-NZ" dirty="0"/>
          </a:p>
        </p:txBody>
      </p:sp>
      <p:sp>
        <p:nvSpPr>
          <p:cNvPr id="3" name="Content Placeholder 2">
            <a:extLst>
              <a:ext uri="{FF2B5EF4-FFF2-40B4-BE49-F238E27FC236}">
                <a16:creationId xmlns:a16="http://schemas.microsoft.com/office/drawing/2014/main" id="{19DC2CF4-4BEF-44FF-ABD5-8155CCE6A6BF}"/>
              </a:ext>
            </a:extLst>
          </p:cNvPr>
          <p:cNvSpPr>
            <a:spLocks noGrp="1"/>
          </p:cNvSpPr>
          <p:nvPr>
            <p:ph idx="1"/>
          </p:nvPr>
        </p:nvSpPr>
        <p:spPr/>
        <p:txBody>
          <a:bodyPr>
            <a:normAutofit/>
          </a:bodyPr>
          <a:lstStyle/>
          <a:p>
            <a:pPr marL="0" indent="0">
              <a:buNone/>
            </a:pPr>
            <a:r>
              <a:rPr lang="en-NZ" sz="2400" dirty="0"/>
              <a:t>Scrum Master’s role during the retrospective is facilitating and participating as a Scrum Team Member</a:t>
            </a:r>
          </a:p>
          <a:p>
            <a:pPr marL="0" indent="0">
              <a:buNone/>
            </a:pPr>
            <a:r>
              <a:rPr lang="en-NZ" sz="2400" dirty="0"/>
              <a:t>By the end of the Sprint Retrospective</a:t>
            </a:r>
          </a:p>
          <a:p>
            <a:pPr lvl="0"/>
            <a:r>
              <a:rPr lang="en-NZ" sz="2400" dirty="0"/>
              <a:t>Scrum Team should have identified improvements that will be made in the next Sprint</a:t>
            </a:r>
          </a:p>
          <a:p>
            <a:pPr lvl="0"/>
            <a:r>
              <a:rPr lang="en-NZ" sz="2400" dirty="0"/>
              <a:t>Implement improvements in the next Sprint is the adaption and inspection of Scrum (process) itself</a:t>
            </a:r>
          </a:p>
          <a:p>
            <a:endParaRPr lang="en-NZ" sz="2400" dirty="0"/>
          </a:p>
        </p:txBody>
      </p:sp>
      <p:sp>
        <p:nvSpPr>
          <p:cNvPr id="4" name="Date Placeholder 3">
            <a:extLst>
              <a:ext uri="{FF2B5EF4-FFF2-40B4-BE49-F238E27FC236}">
                <a16:creationId xmlns:a16="http://schemas.microsoft.com/office/drawing/2014/main" id="{4B7C66CA-F52D-4508-BDCA-427AB814ED33}"/>
              </a:ext>
            </a:extLst>
          </p:cNvPr>
          <p:cNvSpPr>
            <a:spLocks noGrp="1"/>
          </p:cNvSpPr>
          <p:nvPr>
            <p:ph type="dt" sz="half" idx="10"/>
          </p:nvPr>
        </p:nvSpPr>
        <p:spPr/>
        <p:txBody>
          <a:bodyPr/>
          <a:lstStyle/>
          <a:p>
            <a:fld id="{3DE1FBF8-8670-49E0-A74C-DFE66A11C26F}" type="datetime1">
              <a:rPr lang="en-NZ" smtClean="0"/>
              <a:t>8/03/2023</a:t>
            </a:fld>
            <a:endParaRPr lang="en-NZ"/>
          </a:p>
        </p:txBody>
      </p:sp>
    </p:spTree>
    <p:extLst>
      <p:ext uri="{BB962C8B-B14F-4D97-AF65-F5344CB8AC3E}">
        <p14:creationId xmlns:p14="http://schemas.microsoft.com/office/powerpoint/2010/main" val="22500680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E6B1F-32EF-44AF-A1B3-ECFA796376AF}"/>
              </a:ext>
            </a:extLst>
          </p:cNvPr>
          <p:cNvSpPr>
            <a:spLocks noGrp="1"/>
          </p:cNvSpPr>
          <p:nvPr>
            <p:ph type="title"/>
          </p:nvPr>
        </p:nvSpPr>
        <p:spPr/>
        <p:txBody>
          <a:bodyPr/>
          <a:lstStyle/>
          <a:p>
            <a:r>
              <a:rPr lang="en-NZ" dirty="0"/>
              <a:t>Retrospective</a:t>
            </a:r>
            <a:br>
              <a:rPr lang="en-NZ" dirty="0"/>
            </a:br>
            <a:endParaRPr lang="en-NZ" dirty="0"/>
          </a:p>
        </p:txBody>
      </p:sp>
      <p:sp>
        <p:nvSpPr>
          <p:cNvPr id="3" name="Content Placeholder 2">
            <a:extLst>
              <a:ext uri="{FF2B5EF4-FFF2-40B4-BE49-F238E27FC236}">
                <a16:creationId xmlns:a16="http://schemas.microsoft.com/office/drawing/2014/main" id="{19DC2CF4-4BEF-44FF-ABD5-8155CCE6A6BF}"/>
              </a:ext>
            </a:extLst>
          </p:cNvPr>
          <p:cNvSpPr>
            <a:spLocks noGrp="1"/>
          </p:cNvSpPr>
          <p:nvPr>
            <p:ph idx="1"/>
          </p:nvPr>
        </p:nvSpPr>
        <p:spPr>
          <a:xfrm>
            <a:off x="677334" y="2160589"/>
            <a:ext cx="8596668" cy="2195101"/>
          </a:xfrm>
        </p:spPr>
        <p:txBody>
          <a:bodyPr>
            <a:normAutofit/>
          </a:bodyPr>
          <a:lstStyle/>
          <a:p>
            <a:r>
              <a:rPr lang="en-NZ" sz="2400" dirty="0"/>
              <a:t>Tell me (at least) one idea you learnt today</a:t>
            </a:r>
          </a:p>
          <a:p>
            <a:r>
              <a:rPr lang="en-NZ" sz="2400" dirty="0"/>
              <a:t>How can you apply what you learnt outside of the class?</a:t>
            </a:r>
          </a:p>
          <a:p>
            <a:r>
              <a:rPr lang="en-NZ" sz="2400" dirty="0"/>
              <a:t>Is there anything you are not clear about today's topic?</a:t>
            </a:r>
          </a:p>
          <a:p>
            <a:r>
              <a:rPr lang="en-NZ" sz="2400" dirty="0"/>
              <a:t>Is there anything we did that you would like changed?</a:t>
            </a:r>
          </a:p>
        </p:txBody>
      </p:sp>
      <p:sp>
        <p:nvSpPr>
          <p:cNvPr id="4" name="Date Placeholder 3">
            <a:extLst>
              <a:ext uri="{FF2B5EF4-FFF2-40B4-BE49-F238E27FC236}">
                <a16:creationId xmlns:a16="http://schemas.microsoft.com/office/drawing/2014/main" id="{4B7C66CA-F52D-4508-BDCA-427AB814ED33}"/>
              </a:ext>
            </a:extLst>
          </p:cNvPr>
          <p:cNvSpPr>
            <a:spLocks noGrp="1"/>
          </p:cNvSpPr>
          <p:nvPr>
            <p:ph type="dt" sz="half" idx="10"/>
          </p:nvPr>
        </p:nvSpPr>
        <p:spPr/>
        <p:txBody>
          <a:bodyPr/>
          <a:lstStyle/>
          <a:p>
            <a:fld id="{3DE1FBF8-8670-49E0-A74C-DFE66A11C26F}" type="datetime1">
              <a:rPr lang="en-NZ" smtClean="0"/>
              <a:t>8/03/2023</a:t>
            </a:fld>
            <a:endParaRPr lang="en-NZ"/>
          </a:p>
        </p:txBody>
      </p:sp>
    </p:spTree>
    <p:extLst>
      <p:ext uri="{BB962C8B-B14F-4D97-AF65-F5344CB8AC3E}">
        <p14:creationId xmlns:p14="http://schemas.microsoft.com/office/powerpoint/2010/main" val="15966650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References</a:t>
            </a:r>
          </a:p>
        </p:txBody>
      </p:sp>
      <p:sp>
        <p:nvSpPr>
          <p:cNvPr id="3" name="Content Placeholder 2"/>
          <p:cNvSpPr>
            <a:spLocks noGrp="1"/>
          </p:cNvSpPr>
          <p:nvPr>
            <p:ph idx="1"/>
          </p:nvPr>
        </p:nvSpPr>
        <p:spPr/>
        <p:txBody>
          <a:bodyPr>
            <a:normAutofit fontScale="92500" lnSpcReduction="20000"/>
          </a:bodyPr>
          <a:lstStyle/>
          <a:p>
            <a:r>
              <a:rPr lang="en-NZ" sz="2400" dirty="0">
                <a:hlinkClick r:id="rId2"/>
              </a:rPr>
              <a:t>http://www.mountaingoatsoftware.com/agile/scrum/resources/overview </a:t>
            </a:r>
            <a:endParaRPr lang="en-NZ" sz="2400" dirty="0"/>
          </a:p>
          <a:p>
            <a:r>
              <a:rPr lang="en-NZ" sz="2400" dirty="0">
                <a:hlinkClick r:id="rId3"/>
              </a:rPr>
              <a:t>http://agiletrail.com/2011/11/14/42-tasks-for-a-scrum-masters-job/</a:t>
            </a:r>
            <a:endParaRPr lang="en-NZ" sz="2400" dirty="0"/>
          </a:p>
          <a:p>
            <a:r>
              <a:rPr lang="en-NZ" sz="2400" dirty="0">
                <a:hlinkClick r:id="rId4"/>
              </a:rPr>
              <a:t>https://twitter.com/johncutlefish/status/966355738741301250/photo/1</a:t>
            </a:r>
            <a:endParaRPr lang="en-NZ" sz="2400" dirty="0"/>
          </a:p>
          <a:p>
            <a:r>
              <a:rPr lang="en-NZ" sz="2400" dirty="0">
                <a:hlinkClick r:id="rId5"/>
              </a:rPr>
              <a:t>https://www.swoopanalytics.com/are-we-getting-closer-to-true-knowledge-sharing-systems/</a:t>
            </a:r>
            <a:endParaRPr lang="en-NZ" sz="2400" dirty="0"/>
          </a:p>
          <a:p>
            <a:r>
              <a:rPr lang="en-NZ" sz="2400">
                <a:hlinkClick r:id="rId6"/>
              </a:rPr>
              <a:t>https://prezi.com/jbp8bzqpwt4x/?token=d9a4a96b90dca420bab06a5663b171eef80e460bb401f17a368e700db64f3ec3&amp;utm_campaign=share&amp;utm_medium=copy</a:t>
            </a:r>
            <a:endParaRPr lang="en-NZ" sz="2400" dirty="0">
              <a:solidFill>
                <a:schemeClr val="tx1"/>
              </a:solidFill>
            </a:endParaRPr>
          </a:p>
        </p:txBody>
      </p:sp>
      <p:sp>
        <p:nvSpPr>
          <p:cNvPr id="4" name="Date Placeholder 3"/>
          <p:cNvSpPr>
            <a:spLocks noGrp="1"/>
          </p:cNvSpPr>
          <p:nvPr>
            <p:ph type="dt" sz="half" idx="10"/>
          </p:nvPr>
        </p:nvSpPr>
        <p:spPr/>
        <p:txBody>
          <a:bodyPr/>
          <a:lstStyle/>
          <a:p>
            <a:fld id="{846CBED4-56B7-4D48-AA5A-5624D1EB2F45}" type="datetime1">
              <a:rPr lang="en-NZ" smtClean="0"/>
              <a:t>8/03/2023</a:t>
            </a:fld>
            <a:endParaRPr lang="en-NZ"/>
          </a:p>
        </p:txBody>
      </p:sp>
    </p:spTree>
    <p:extLst>
      <p:ext uri="{BB962C8B-B14F-4D97-AF65-F5344CB8AC3E}">
        <p14:creationId xmlns:p14="http://schemas.microsoft.com/office/powerpoint/2010/main" val="3894562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C12BC-5DAC-41CD-AB4C-6D49B3DEAE3E}"/>
              </a:ext>
            </a:extLst>
          </p:cNvPr>
          <p:cNvSpPr>
            <a:spLocks noGrp="1"/>
          </p:cNvSpPr>
          <p:nvPr>
            <p:ph type="title"/>
          </p:nvPr>
        </p:nvSpPr>
        <p:spPr/>
        <p:txBody>
          <a:bodyPr/>
          <a:lstStyle/>
          <a:p>
            <a:r>
              <a:rPr lang="en-NZ" dirty="0"/>
              <a:t>Cross-functional Team</a:t>
            </a:r>
            <a:br>
              <a:rPr lang="en-NZ" dirty="0"/>
            </a:br>
            <a:endParaRPr lang="en-NZ" dirty="0"/>
          </a:p>
        </p:txBody>
      </p:sp>
      <p:sp>
        <p:nvSpPr>
          <p:cNvPr id="3" name="Content Placeholder 2">
            <a:extLst>
              <a:ext uri="{FF2B5EF4-FFF2-40B4-BE49-F238E27FC236}">
                <a16:creationId xmlns:a16="http://schemas.microsoft.com/office/drawing/2014/main" id="{24585863-23E6-414B-A0D6-678CF376FC23}"/>
              </a:ext>
            </a:extLst>
          </p:cNvPr>
          <p:cNvSpPr>
            <a:spLocks noGrp="1"/>
          </p:cNvSpPr>
          <p:nvPr>
            <p:ph idx="1"/>
          </p:nvPr>
        </p:nvSpPr>
        <p:spPr>
          <a:xfrm>
            <a:off x="770640" y="1930400"/>
            <a:ext cx="8961188" cy="4891900"/>
          </a:xfrm>
        </p:spPr>
        <p:txBody>
          <a:bodyPr/>
          <a:lstStyle/>
          <a:p>
            <a:pPr lvl="0"/>
            <a:r>
              <a:rPr lang="en-NZ" sz="2400" dirty="0"/>
              <a:t>Fewer narrowly focused specialists</a:t>
            </a:r>
          </a:p>
          <a:p>
            <a:pPr lvl="0"/>
            <a:r>
              <a:rPr lang="en-NZ" sz="2400" dirty="0"/>
              <a:t>More “generalising specialists”</a:t>
            </a:r>
          </a:p>
          <a:p>
            <a:pPr lvl="0"/>
            <a:r>
              <a:rPr lang="en-NZ" sz="2400" dirty="0"/>
              <a:t>Multi-disciplinary or cross-functional developers who possess</a:t>
            </a:r>
          </a:p>
          <a:p>
            <a:pPr lvl="1"/>
            <a:r>
              <a:rPr lang="en-NZ" sz="2200" dirty="0"/>
              <a:t>One or more technical specialities</a:t>
            </a:r>
          </a:p>
          <a:p>
            <a:pPr lvl="1"/>
            <a:r>
              <a:rPr lang="en-NZ" sz="2200" dirty="0"/>
              <a:t>General knowledge of software or systems development</a:t>
            </a:r>
          </a:p>
          <a:p>
            <a:pPr lvl="1"/>
            <a:r>
              <a:rPr lang="en-NZ" sz="2200" dirty="0"/>
              <a:t>General knowledge of the business domain</a:t>
            </a:r>
          </a:p>
          <a:p>
            <a:pPr lvl="1"/>
            <a:r>
              <a:rPr lang="en-NZ" sz="2200" dirty="0"/>
              <a:t>Actively seek to gain new skills</a:t>
            </a:r>
          </a:p>
          <a:p>
            <a:endParaRPr lang="en-NZ" dirty="0"/>
          </a:p>
        </p:txBody>
      </p:sp>
      <p:sp>
        <p:nvSpPr>
          <p:cNvPr id="4" name="Date Placeholder 3">
            <a:extLst>
              <a:ext uri="{FF2B5EF4-FFF2-40B4-BE49-F238E27FC236}">
                <a16:creationId xmlns:a16="http://schemas.microsoft.com/office/drawing/2014/main" id="{1DF17EAF-D562-4322-8D9A-AABFE8C09C4F}"/>
              </a:ext>
            </a:extLst>
          </p:cNvPr>
          <p:cNvSpPr>
            <a:spLocks noGrp="1"/>
          </p:cNvSpPr>
          <p:nvPr>
            <p:ph type="dt" sz="half" idx="10"/>
          </p:nvPr>
        </p:nvSpPr>
        <p:spPr/>
        <p:txBody>
          <a:bodyPr/>
          <a:lstStyle/>
          <a:p>
            <a:fld id="{3DE1FBF8-8670-49E0-A74C-DFE66A11C26F}" type="datetime1">
              <a:rPr lang="en-NZ" smtClean="0"/>
              <a:t>8/03/2023</a:t>
            </a:fld>
            <a:endParaRPr lang="en-NZ"/>
          </a:p>
        </p:txBody>
      </p:sp>
    </p:spTree>
    <p:extLst>
      <p:ext uri="{BB962C8B-B14F-4D97-AF65-F5344CB8AC3E}">
        <p14:creationId xmlns:p14="http://schemas.microsoft.com/office/powerpoint/2010/main" val="1527994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30997-7B34-4EAA-A4D9-EBBD4268F135}"/>
              </a:ext>
            </a:extLst>
          </p:cNvPr>
          <p:cNvSpPr>
            <a:spLocks noGrp="1"/>
          </p:cNvSpPr>
          <p:nvPr>
            <p:ph type="title"/>
          </p:nvPr>
        </p:nvSpPr>
        <p:spPr/>
        <p:txBody>
          <a:bodyPr>
            <a:normAutofit fontScale="90000"/>
          </a:bodyPr>
          <a:lstStyle/>
          <a:p>
            <a:br>
              <a:rPr lang="en-NZ" dirty="0"/>
            </a:br>
            <a:r>
              <a:rPr lang="en-NZ" dirty="0"/>
              <a:t>Advantages of having a cross-functional team</a:t>
            </a:r>
            <a:br>
              <a:rPr lang="en-NZ" dirty="0"/>
            </a:br>
            <a:endParaRPr lang="en-NZ" dirty="0"/>
          </a:p>
        </p:txBody>
      </p:sp>
      <p:sp>
        <p:nvSpPr>
          <p:cNvPr id="3" name="Content Placeholder 2">
            <a:extLst>
              <a:ext uri="{FF2B5EF4-FFF2-40B4-BE49-F238E27FC236}">
                <a16:creationId xmlns:a16="http://schemas.microsoft.com/office/drawing/2014/main" id="{A18E8AB4-32B5-4E5A-BFAE-63280D09B7D3}"/>
              </a:ext>
            </a:extLst>
          </p:cNvPr>
          <p:cNvSpPr>
            <a:spLocks noGrp="1"/>
          </p:cNvSpPr>
          <p:nvPr>
            <p:ph idx="1"/>
          </p:nvPr>
        </p:nvSpPr>
        <p:spPr>
          <a:xfrm>
            <a:off x="677334" y="1930401"/>
            <a:ext cx="8596668" cy="2326967"/>
          </a:xfrm>
        </p:spPr>
        <p:txBody>
          <a:bodyPr/>
          <a:lstStyle/>
          <a:p>
            <a:pPr lvl="0"/>
            <a:r>
              <a:rPr lang="en-NZ" sz="2400" dirty="0"/>
              <a:t>Improved communication and collaboration</a:t>
            </a:r>
          </a:p>
          <a:p>
            <a:pPr lvl="0"/>
            <a:r>
              <a:rPr lang="en-NZ" sz="2400" dirty="0"/>
              <a:t>Less internal project documentation</a:t>
            </a:r>
          </a:p>
          <a:p>
            <a:pPr lvl="0"/>
            <a:r>
              <a:rPr lang="en-NZ" sz="2400" dirty="0"/>
              <a:t>Improved flexibility</a:t>
            </a:r>
          </a:p>
          <a:p>
            <a:pPr lvl="0"/>
            <a:r>
              <a:rPr lang="en-NZ" sz="2400" dirty="0"/>
              <a:t>Less project risk as you’re not reliant on specific individuals</a:t>
            </a:r>
            <a:endParaRPr lang="en-NZ" dirty="0"/>
          </a:p>
        </p:txBody>
      </p:sp>
      <p:sp>
        <p:nvSpPr>
          <p:cNvPr id="4" name="Date Placeholder 3">
            <a:extLst>
              <a:ext uri="{FF2B5EF4-FFF2-40B4-BE49-F238E27FC236}">
                <a16:creationId xmlns:a16="http://schemas.microsoft.com/office/drawing/2014/main" id="{5E4BF179-FD3C-42BE-93FC-A78E7F44CE7D}"/>
              </a:ext>
            </a:extLst>
          </p:cNvPr>
          <p:cNvSpPr>
            <a:spLocks noGrp="1"/>
          </p:cNvSpPr>
          <p:nvPr>
            <p:ph type="dt" sz="half" idx="10"/>
          </p:nvPr>
        </p:nvSpPr>
        <p:spPr/>
        <p:txBody>
          <a:bodyPr/>
          <a:lstStyle/>
          <a:p>
            <a:fld id="{3DE1FBF8-8670-49E0-A74C-DFE66A11C26F}" type="datetime1">
              <a:rPr lang="en-NZ" smtClean="0"/>
              <a:t>8/03/2023</a:t>
            </a:fld>
            <a:endParaRPr lang="en-NZ"/>
          </a:p>
        </p:txBody>
      </p:sp>
    </p:spTree>
    <p:extLst>
      <p:ext uri="{BB962C8B-B14F-4D97-AF65-F5344CB8AC3E}">
        <p14:creationId xmlns:p14="http://schemas.microsoft.com/office/powerpoint/2010/main" val="2490648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57BCA-3C2C-4E19-BB85-9EA313BDC877}"/>
              </a:ext>
            </a:extLst>
          </p:cNvPr>
          <p:cNvSpPr>
            <a:spLocks noGrp="1"/>
          </p:cNvSpPr>
          <p:nvPr>
            <p:ph type="title"/>
          </p:nvPr>
        </p:nvSpPr>
        <p:spPr>
          <a:xfrm>
            <a:off x="677334" y="245707"/>
            <a:ext cx="4715760" cy="715347"/>
          </a:xfrm>
        </p:spPr>
        <p:txBody>
          <a:bodyPr>
            <a:normAutofit/>
          </a:bodyPr>
          <a:lstStyle/>
          <a:p>
            <a:r>
              <a:rPr lang="en-NZ" dirty="0"/>
              <a:t>Self organisation</a:t>
            </a:r>
          </a:p>
        </p:txBody>
      </p:sp>
      <p:sp>
        <p:nvSpPr>
          <p:cNvPr id="3" name="Content Placeholder 2">
            <a:extLst>
              <a:ext uri="{FF2B5EF4-FFF2-40B4-BE49-F238E27FC236}">
                <a16:creationId xmlns:a16="http://schemas.microsoft.com/office/drawing/2014/main" id="{ECF8D5BD-2988-4D28-A32A-28998CA0CB59}"/>
              </a:ext>
            </a:extLst>
          </p:cNvPr>
          <p:cNvSpPr>
            <a:spLocks noGrp="1"/>
          </p:cNvSpPr>
          <p:nvPr>
            <p:ph idx="1"/>
          </p:nvPr>
        </p:nvSpPr>
        <p:spPr>
          <a:xfrm>
            <a:off x="365071" y="2069050"/>
            <a:ext cx="8596668" cy="4434387"/>
          </a:xfrm>
        </p:spPr>
        <p:txBody>
          <a:bodyPr>
            <a:normAutofit/>
          </a:bodyPr>
          <a:lstStyle/>
          <a:p>
            <a:pPr marL="0" lvl="0" indent="0">
              <a:buNone/>
            </a:pPr>
            <a:r>
              <a:rPr lang="en-NZ" sz="2000" b="1" dirty="0"/>
              <a:t>Command and control approach:</a:t>
            </a:r>
          </a:p>
          <a:p>
            <a:pPr lvl="0"/>
            <a:r>
              <a:rPr lang="en-NZ" dirty="0"/>
              <a:t>A manager assigns work to people</a:t>
            </a:r>
          </a:p>
          <a:p>
            <a:pPr marL="0" lvl="0" indent="0">
              <a:buNone/>
            </a:pPr>
            <a:r>
              <a:rPr lang="en-NZ" sz="2000" b="1" dirty="0"/>
              <a:t>Self organizing approach:</a:t>
            </a:r>
          </a:p>
          <a:p>
            <a:pPr lvl="0"/>
            <a:r>
              <a:rPr lang="en-NZ" dirty="0"/>
              <a:t>The team is responsible for self-management</a:t>
            </a:r>
          </a:p>
          <a:p>
            <a:pPr lvl="0"/>
            <a:r>
              <a:rPr lang="en-NZ" dirty="0"/>
              <a:t>The team estimates the size and complexity of the work</a:t>
            </a:r>
          </a:p>
          <a:p>
            <a:pPr lvl="0"/>
            <a:r>
              <a:rPr lang="en-NZ" dirty="0"/>
              <a:t>The team determines the technical solution</a:t>
            </a:r>
          </a:p>
          <a:p>
            <a:pPr lvl="0"/>
            <a:r>
              <a:rPr lang="en-NZ" dirty="0"/>
              <a:t>The team commits to the work they can do in a time box</a:t>
            </a:r>
          </a:p>
          <a:p>
            <a:pPr lvl="0"/>
            <a:r>
              <a:rPr lang="en-NZ" dirty="0"/>
              <a:t>The team is responsible for project delivery</a:t>
            </a:r>
          </a:p>
          <a:p>
            <a:pPr lvl="0"/>
            <a:r>
              <a:rPr lang="en-NZ" dirty="0"/>
              <a:t>The team is continuously committed to finding ways improve</a:t>
            </a:r>
          </a:p>
          <a:p>
            <a:endParaRPr lang="en-NZ" dirty="0"/>
          </a:p>
        </p:txBody>
      </p:sp>
      <p:sp>
        <p:nvSpPr>
          <p:cNvPr id="4" name="Date Placeholder 3">
            <a:extLst>
              <a:ext uri="{FF2B5EF4-FFF2-40B4-BE49-F238E27FC236}">
                <a16:creationId xmlns:a16="http://schemas.microsoft.com/office/drawing/2014/main" id="{7ADA19E3-FC94-4908-9F69-924105D25B53}"/>
              </a:ext>
            </a:extLst>
          </p:cNvPr>
          <p:cNvSpPr>
            <a:spLocks noGrp="1"/>
          </p:cNvSpPr>
          <p:nvPr>
            <p:ph type="dt" sz="half" idx="10"/>
          </p:nvPr>
        </p:nvSpPr>
        <p:spPr/>
        <p:txBody>
          <a:bodyPr/>
          <a:lstStyle/>
          <a:p>
            <a:fld id="{3DE1FBF8-8670-49E0-A74C-DFE66A11C26F}" type="datetime1">
              <a:rPr lang="en-NZ" smtClean="0"/>
              <a:t>8/03/2023</a:t>
            </a:fld>
            <a:endParaRPr lang="en-NZ"/>
          </a:p>
        </p:txBody>
      </p:sp>
      <p:sp>
        <p:nvSpPr>
          <p:cNvPr id="6" name="Rectangle 5">
            <a:extLst>
              <a:ext uri="{FF2B5EF4-FFF2-40B4-BE49-F238E27FC236}">
                <a16:creationId xmlns:a16="http://schemas.microsoft.com/office/drawing/2014/main" id="{A66B56CF-B496-40F9-9AA3-16EF175458B8}"/>
              </a:ext>
            </a:extLst>
          </p:cNvPr>
          <p:cNvSpPr/>
          <p:nvPr/>
        </p:nvSpPr>
        <p:spPr>
          <a:xfrm>
            <a:off x="201471" y="961054"/>
            <a:ext cx="8457335" cy="1107996"/>
          </a:xfrm>
          <a:prstGeom prst="rect">
            <a:avLst/>
          </a:prstGeom>
        </p:spPr>
        <p:txBody>
          <a:bodyPr wrap="square">
            <a:spAutoFit/>
          </a:bodyPr>
          <a:lstStyle/>
          <a:p>
            <a:r>
              <a:rPr lang="en-NZ" sz="2400" dirty="0"/>
              <a:t>The people who do the work are best suited to organize how they’re going to do the work</a:t>
            </a:r>
            <a:br>
              <a:rPr lang="en-NZ" dirty="0"/>
            </a:br>
            <a:endParaRPr lang="en-NZ" dirty="0"/>
          </a:p>
        </p:txBody>
      </p:sp>
    </p:spTree>
    <p:extLst>
      <p:ext uri="{BB962C8B-B14F-4D97-AF65-F5344CB8AC3E}">
        <p14:creationId xmlns:p14="http://schemas.microsoft.com/office/powerpoint/2010/main" val="588005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6BC4D-6191-4951-8859-74E9395E5D32}"/>
              </a:ext>
            </a:extLst>
          </p:cNvPr>
          <p:cNvSpPr>
            <a:spLocks noGrp="1"/>
          </p:cNvSpPr>
          <p:nvPr>
            <p:ph type="title"/>
          </p:nvPr>
        </p:nvSpPr>
        <p:spPr>
          <a:xfrm>
            <a:off x="360093" y="199053"/>
            <a:ext cx="3036250" cy="743339"/>
          </a:xfrm>
        </p:spPr>
        <p:txBody>
          <a:bodyPr/>
          <a:lstStyle/>
          <a:p>
            <a:r>
              <a:rPr lang="en-NZ" dirty="0"/>
              <a:t>Agile team</a:t>
            </a:r>
          </a:p>
        </p:txBody>
      </p:sp>
      <p:sp>
        <p:nvSpPr>
          <p:cNvPr id="3" name="Content Placeholder 2">
            <a:extLst>
              <a:ext uri="{FF2B5EF4-FFF2-40B4-BE49-F238E27FC236}">
                <a16:creationId xmlns:a16="http://schemas.microsoft.com/office/drawing/2014/main" id="{901358EC-E961-4F99-8547-7F370C4DE449}"/>
              </a:ext>
            </a:extLst>
          </p:cNvPr>
          <p:cNvSpPr>
            <a:spLocks noGrp="1"/>
          </p:cNvSpPr>
          <p:nvPr>
            <p:ph idx="1"/>
          </p:nvPr>
        </p:nvSpPr>
        <p:spPr>
          <a:xfrm>
            <a:off x="462729" y="849087"/>
            <a:ext cx="9213115" cy="5809860"/>
          </a:xfrm>
        </p:spPr>
        <p:txBody>
          <a:bodyPr>
            <a:noAutofit/>
          </a:bodyPr>
          <a:lstStyle/>
          <a:p>
            <a:r>
              <a:rPr lang="en-NZ" sz="2400" dirty="0"/>
              <a:t>An Agile team does not differentiate between traditional roles such as "developer", "analyst" and "tester". Since the entire team is accountable for outcome, everyone in the project will do what is needed to complete the project. For example, a developer can perform activities at various times such as clarify needs with stakeholders, write code, and tests code. This is not to say they do not have their primary expertise - a lot of them do. But they should not be constrained to their primary role, but should be cross trained to perform different tasks in an agile project.</a:t>
            </a:r>
          </a:p>
          <a:p>
            <a:r>
              <a:rPr lang="en-NZ" sz="2400" dirty="0"/>
              <a:t>The team should be cross-functional, which includes the capability to perform all tasks needed to complete the agile project. It includes both technical capabilities (setup infrastructure, design, code, test) and business capabilities (domain knowledge, decision making).</a:t>
            </a:r>
          </a:p>
        </p:txBody>
      </p:sp>
      <p:sp>
        <p:nvSpPr>
          <p:cNvPr id="4" name="Date Placeholder 3">
            <a:extLst>
              <a:ext uri="{FF2B5EF4-FFF2-40B4-BE49-F238E27FC236}">
                <a16:creationId xmlns:a16="http://schemas.microsoft.com/office/drawing/2014/main" id="{ABC71082-8291-45EC-B26A-119FC444EC02}"/>
              </a:ext>
            </a:extLst>
          </p:cNvPr>
          <p:cNvSpPr>
            <a:spLocks noGrp="1"/>
          </p:cNvSpPr>
          <p:nvPr>
            <p:ph type="dt" sz="half" idx="10"/>
          </p:nvPr>
        </p:nvSpPr>
        <p:spPr/>
        <p:txBody>
          <a:bodyPr/>
          <a:lstStyle/>
          <a:p>
            <a:fld id="{3DE1FBF8-8670-49E0-A74C-DFE66A11C26F}" type="datetime1">
              <a:rPr lang="en-NZ" smtClean="0"/>
              <a:t>8/03/2023</a:t>
            </a:fld>
            <a:endParaRPr lang="en-NZ"/>
          </a:p>
        </p:txBody>
      </p:sp>
    </p:spTree>
    <p:extLst>
      <p:ext uri="{BB962C8B-B14F-4D97-AF65-F5344CB8AC3E}">
        <p14:creationId xmlns:p14="http://schemas.microsoft.com/office/powerpoint/2010/main" val="1777280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7F0AD-BC80-4C7D-92DC-2CDD49D6E73B}"/>
              </a:ext>
            </a:extLst>
          </p:cNvPr>
          <p:cNvSpPr>
            <a:spLocks noGrp="1"/>
          </p:cNvSpPr>
          <p:nvPr>
            <p:ph type="title"/>
          </p:nvPr>
        </p:nvSpPr>
        <p:spPr>
          <a:xfrm>
            <a:off x="584028" y="126738"/>
            <a:ext cx="8596668" cy="1320800"/>
          </a:xfrm>
        </p:spPr>
        <p:txBody>
          <a:bodyPr/>
          <a:lstStyle/>
          <a:p>
            <a:r>
              <a:rPr lang="en-NZ" dirty="0"/>
              <a:t>Exercise - Command and Control</a:t>
            </a:r>
            <a:br>
              <a:rPr lang="en-NZ" dirty="0"/>
            </a:br>
            <a:endParaRPr lang="en-NZ" dirty="0"/>
          </a:p>
        </p:txBody>
      </p:sp>
      <p:sp>
        <p:nvSpPr>
          <p:cNvPr id="3" name="Content Placeholder 2">
            <a:extLst>
              <a:ext uri="{FF2B5EF4-FFF2-40B4-BE49-F238E27FC236}">
                <a16:creationId xmlns:a16="http://schemas.microsoft.com/office/drawing/2014/main" id="{05C43A0D-322D-413D-8897-96F39E28C891}"/>
              </a:ext>
            </a:extLst>
          </p:cNvPr>
          <p:cNvSpPr>
            <a:spLocks noGrp="1"/>
          </p:cNvSpPr>
          <p:nvPr>
            <p:ph idx="1"/>
          </p:nvPr>
        </p:nvSpPr>
        <p:spPr>
          <a:xfrm>
            <a:off x="444500" y="923731"/>
            <a:ext cx="10901524" cy="5663681"/>
          </a:xfrm>
        </p:spPr>
        <p:txBody>
          <a:bodyPr>
            <a:normAutofit fontScale="92500" lnSpcReduction="20000"/>
          </a:bodyPr>
          <a:lstStyle/>
          <a:p>
            <a:pPr marL="0" indent="0">
              <a:buNone/>
            </a:pPr>
            <a:r>
              <a:rPr lang="en-NZ" sz="2600" dirty="0"/>
              <a:t>Pair up with another student; try to choose someone you don’t know</a:t>
            </a:r>
          </a:p>
          <a:p>
            <a:pPr marL="0" indent="0">
              <a:buNone/>
            </a:pPr>
            <a:r>
              <a:rPr lang="en-NZ" sz="2600" dirty="0"/>
              <a:t>One person takes on the role of the “</a:t>
            </a:r>
            <a:r>
              <a:rPr lang="en-NZ" sz="2600" dirty="0">
                <a:highlight>
                  <a:srgbClr val="00FF00"/>
                </a:highlight>
              </a:rPr>
              <a:t>Manager</a:t>
            </a:r>
            <a:r>
              <a:rPr lang="en-NZ" sz="2600" dirty="0"/>
              <a:t>”; the second takes on the role of the “</a:t>
            </a:r>
            <a:r>
              <a:rPr lang="en-NZ" sz="2600" dirty="0">
                <a:solidFill>
                  <a:schemeClr val="bg1"/>
                </a:solidFill>
                <a:highlight>
                  <a:srgbClr val="800080"/>
                </a:highlight>
              </a:rPr>
              <a:t>Developer</a:t>
            </a:r>
            <a:r>
              <a:rPr lang="en-NZ" sz="2600" dirty="0"/>
              <a:t>”</a:t>
            </a:r>
          </a:p>
          <a:p>
            <a:pPr marL="0" indent="0">
              <a:buNone/>
            </a:pPr>
            <a:endParaRPr lang="en-NZ" sz="2600" dirty="0">
              <a:solidFill>
                <a:schemeClr val="accent2">
                  <a:lumMod val="75000"/>
                </a:schemeClr>
              </a:solidFill>
            </a:endParaRPr>
          </a:p>
          <a:p>
            <a:pPr marL="0" lvl="0" indent="0">
              <a:buNone/>
            </a:pPr>
            <a:r>
              <a:rPr lang="en-NZ" sz="2800" dirty="0">
                <a:solidFill>
                  <a:schemeClr val="accent2">
                    <a:lumMod val="75000"/>
                  </a:schemeClr>
                </a:solidFill>
              </a:rPr>
              <a:t>Rules: </a:t>
            </a:r>
          </a:p>
          <a:p>
            <a:pPr lvl="0"/>
            <a:r>
              <a:rPr lang="en-NZ" sz="2400" dirty="0"/>
              <a:t>Everyone, </a:t>
            </a:r>
            <a:r>
              <a:rPr lang="en-NZ" sz="2400" dirty="0" err="1"/>
              <a:t>including“</a:t>
            </a:r>
            <a:r>
              <a:rPr lang="en-NZ" sz="2400" dirty="0" err="1">
                <a:highlight>
                  <a:srgbClr val="00FF00"/>
                </a:highlight>
              </a:rPr>
              <a:t>Manager</a:t>
            </a:r>
            <a:r>
              <a:rPr lang="en-NZ" sz="2400" dirty="0"/>
              <a:t>”, must stay within the taped-off area during the exercise</a:t>
            </a:r>
          </a:p>
          <a:p>
            <a:r>
              <a:rPr lang="en-NZ" sz="2400" dirty="0"/>
              <a:t>The “</a:t>
            </a:r>
            <a:r>
              <a:rPr lang="en-NZ" sz="2400" dirty="0" err="1">
                <a:highlight>
                  <a:srgbClr val="00FF00"/>
                </a:highlight>
              </a:rPr>
              <a:t>Manager</a:t>
            </a:r>
            <a:r>
              <a:rPr lang="en-NZ" sz="2400" dirty="0" err="1"/>
              <a:t>”can</a:t>
            </a:r>
            <a:r>
              <a:rPr lang="en-NZ" sz="2400" dirty="0"/>
              <a:t> give three commands to the “</a:t>
            </a:r>
            <a:r>
              <a:rPr lang="en-NZ" sz="2400" dirty="0">
                <a:solidFill>
                  <a:schemeClr val="bg1"/>
                </a:solidFill>
                <a:highlight>
                  <a:srgbClr val="800080"/>
                </a:highlight>
              </a:rPr>
              <a:t>Developer</a:t>
            </a:r>
            <a:r>
              <a:rPr lang="en-NZ" sz="2400" dirty="0"/>
              <a:t>”:</a:t>
            </a:r>
          </a:p>
          <a:p>
            <a:pPr lvl="2"/>
            <a:r>
              <a:rPr lang="en-NZ" sz="2000" dirty="0"/>
              <a:t>Take a step, </a:t>
            </a:r>
          </a:p>
          <a:p>
            <a:pPr lvl="2"/>
            <a:r>
              <a:rPr lang="en-NZ" sz="2000" dirty="0"/>
              <a:t>Turn left, </a:t>
            </a:r>
          </a:p>
          <a:p>
            <a:pPr lvl="2"/>
            <a:r>
              <a:rPr lang="en-NZ" sz="2000" dirty="0"/>
              <a:t>Turn right</a:t>
            </a:r>
          </a:p>
          <a:p>
            <a:pPr lvl="0"/>
            <a:r>
              <a:rPr lang="en-NZ" sz="2400" dirty="0"/>
              <a:t>The “</a:t>
            </a:r>
            <a:r>
              <a:rPr lang="en-NZ" sz="2400" dirty="0">
                <a:solidFill>
                  <a:schemeClr val="bg1"/>
                </a:solidFill>
                <a:highlight>
                  <a:srgbClr val="800080"/>
                </a:highlight>
              </a:rPr>
              <a:t>Developer</a:t>
            </a:r>
            <a:r>
              <a:rPr lang="en-NZ" sz="2400" dirty="0"/>
              <a:t>”: must do exactly what the manager says</a:t>
            </a:r>
          </a:p>
          <a:p>
            <a:pPr lvl="0"/>
            <a:r>
              <a:rPr lang="en-NZ" sz="2400" dirty="0"/>
              <a:t>You have two minutes to take 100 steps/or reach other end of marked area</a:t>
            </a:r>
          </a:p>
          <a:p>
            <a:pPr lvl="1"/>
            <a:r>
              <a:rPr lang="en-NZ" sz="2200" dirty="0"/>
              <a:t> (lecturer will announce time)</a:t>
            </a:r>
          </a:p>
          <a:p>
            <a:pPr lvl="1"/>
            <a:r>
              <a:rPr lang="en-NZ" sz="2200" dirty="0"/>
              <a:t>You need to go around obstacles ( chairs, other people), if you crash step back 5 steps</a:t>
            </a:r>
          </a:p>
          <a:p>
            <a:endParaRPr lang="en-NZ" dirty="0"/>
          </a:p>
        </p:txBody>
      </p:sp>
      <p:sp>
        <p:nvSpPr>
          <p:cNvPr id="4" name="Date Placeholder 3">
            <a:extLst>
              <a:ext uri="{FF2B5EF4-FFF2-40B4-BE49-F238E27FC236}">
                <a16:creationId xmlns:a16="http://schemas.microsoft.com/office/drawing/2014/main" id="{2FC63C5F-81BB-45A1-B192-6CAB5D6A628C}"/>
              </a:ext>
            </a:extLst>
          </p:cNvPr>
          <p:cNvSpPr>
            <a:spLocks noGrp="1"/>
          </p:cNvSpPr>
          <p:nvPr>
            <p:ph type="dt" sz="half" idx="10"/>
          </p:nvPr>
        </p:nvSpPr>
        <p:spPr/>
        <p:txBody>
          <a:bodyPr/>
          <a:lstStyle/>
          <a:p>
            <a:fld id="{3DE1FBF8-8670-49E0-A74C-DFE66A11C26F}" type="datetime1">
              <a:rPr lang="en-NZ" smtClean="0"/>
              <a:t>8/03/2023</a:t>
            </a:fld>
            <a:endParaRPr lang="en-NZ"/>
          </a:p>
        </p:txBody>
      </p:sp>
    </p:spTree>
    <p:extLst>
      <p:ext uri="{BB962C8B-B14F-4D97-AF65-F5344CB8AC3E}">
        <p14:creationId xmlns:p14="http://schemas.microsoft.com/office/powerpoint/2010/main" val="425547842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EB35812CD8612468976E7D83BC0F0A4" ma:contentTypeVersion="13" ma:contentTypeDescription="Create a new document." ma:contentTypeScope="" ma:versionID="e4789efe4e71b04d6fa88e58e577b6b4">
  <xsd:schema xmlns:xsd="http://www.w3.org/2001/XMLSchema" xmlns:xs="http://www.w3.org/2001/XMLSchema" xmlns:p="http://schemas.microsoft.com/office/2006/metadata/properties" xmlns:ns3="e01a0b1f-4f13-421a-a456-92faa1c9a7ad" xmlns:ns4="b507e6d3-e61b-46bb-87f7-aa955879b9bd" targetNamespace="http://schemas.microsoft.com/office/2006/metadata/properties" ma:root="true" ma:fieldsID="066fe746d3c51f59821266cfceb0315f" ns3:_="" ns4:_="">
    <xsd:import namespace="e01a0b1f-4f13-421a-a456-92faa1c9a7ad"/>
    <xsd:import namespace="b507e6d3-e61b-46bb-87f7-aa955879b9bd"/>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Location" minOccurs="0"/>
                <xsd:element ref="ns4:MediaServiceOCR" minOccurs="0"/>
                <xsd:element ref="ns4:MediaServiceEventHashCode" minOccurs="0"/>
                <xsd:element ref="ns4:MediaServiceGenerationTim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01a0b1f-4f13-421a-a456-92faa1c9a7a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507e6d3-e61b-46bb-87f7-aa955879b9bd"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description="" ma:hidden="true" ma:internalName="MediaServiceDateTaken" ma:readOnly="true">
      <xsd:simpleType>
        <xsd:restriction base="dms:Text"/>
      </xsd:simpleType>
    </xsd:element>
    <xsd:element name="MediaServiceAutoTags" ma:index="14" nillable="true" ma:displayName="MediaServiceAutoTags" ma:description="" ma:internalName="MediaServiceAutoTags" ma:readOnly="true">
      <xsd:simpleType>
        <xsd:restriction base="dms:Text"/>
      </xsd:simpleType>
    </xsd:element>
    <xsd:element name="MediaServiceLocation" ma:index="15" nillable="true" ma:displayName="MediaServiceLocation" ma:description="" ma:internalName="MediaServiceLocation"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596C28F-0985-4652-AB31-190B6F2BD87A}">
  <ds:schemaRefs>
    <ds:schemaRef ds:uri="http://schemas.microsoft.com/office/2006/metadata/properties"/>
    <ds:schemaRef ds:uri="http://purl.org/dc/dcmitype/"/>
    <ds:schemaRef ds:uri="http://schemas.microsoft.com/office/2006/documentManagement/types"/>
    <ds:schemaRef ds:uri="http://purl.org/dc/elements/1.1/"/>
    <ds:schemaRef ds:uri="b507e6d3-e61b-46bb-87f7-aa955879b9bd"/>
    <ds:schemaRef ds:uri="http://www.w3.org/XML/1998/namespace"/>
    <ds:schemaRef ds:uri="http://purl.org/dc/terms/"/>
    <ds:schemaRef ds:uri="http://schemas.microsoft.com/office/infopath/2007/PartnerControls"/>
    <ds:schemaRef ds:uri="http://schemas.openxmlformats.org/package/2006/metadata/core-properties"/>
    <ds:schemaRef ds:uri="e01a0b1f-4f13-421a-a456-92faa1c9a7ad"/>
  </ds:schemaRefs>
</ds:datastoreItem>
</file>

<file path=customXml/itemProps2.xml><?xml version="1.0" encoding="utf-8"?>
<ds:datastoreItem xmlns:ds="http://schemas.openxmlformats.org/officeDocument/2006/customXml" ds:itemID="{638554AC-F022-4606-A9F6-3BB815858E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01a0b1f-4f13-421a-a456-92faa1c9a7ad"/>
    <ds:schemaRef ds:uri="b507e6d3-e61b-46bb-87f7-aa955879b9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98A5215-4F43-46E1-AA0E-112666BFE81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0</TotalTime>
  <Words>3362</Words>
  <Application>Microsoft Office PowerPoint</Application>
  <PresentationFormat>Widescreen</PresentationFormat>
  <Paragraphs>371</Paragraphs>
  <Slides>44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Trebuchet MS</vt:lpstr>
      <vt:lpstr>Wingdings 3</vt:lpstr>
      <vt:lpstr>Facet</vt:lpstr>
      <vt:lpstr> ISCG7427  Agile and Lean Software Delivery</vt:lpstr>
      <vt:lpstr>Organising Agile teams</vt:lpstr>
      <vt:lpstr>Organising Agile teams</vt:lpstr>
      <vt:lpstr>Organising Agile teams</vt:lpstr>
      <vt:lpstr>Cross-functional Team </vt:lpstr>
      <vt:lpstr> Advantages of having a cross-functional team </vt:lpstr>
      <vt:lpstr>Self organisation</vt:lpstr>
      <vt:lpstr>Agile team</vt:lpstr>
      <vt:lpstr>Exercise - Command and Control </vt:lpstr>
      <vt:lpstr>Command and Control vs  Exercise - Self organisation </vt:lpstr>
      <vt:lpstr>Agile Team Roles</vt:lpstr>
      <vt:lpstr>Stakeholders</vt:lpstr>
      <vt:lpstr>Stakeholders</vt:lpstr>
      <vt:lpstr>Team Lead </vt:lpstr>
      <vt:lpstr>Product Owner </vt:lpstr>
      <vt:lpstr>Agile Team Member </vt:lpstr>
      <vt:lpstr> </vt:lpstr>
      <vt:lpstr>PowerPoint Presentation</vt:lpstr>
      <vt:lpstr>Exercise - self-forming a cross-functional team</vt:lpstr>
      <vt:lpstr>Agile Work Environment </vt:lpstr>
      <vt:lpstr>Agile work environment facilitated sharing of tack</vt:lpstr>
      <vt:lpstr>Scrum</vt:lpstr>
      <vt:lpstr>Scrum</vt:lpstr>
      <vt:lpstr>As a Scrum Master, you</vt:lpstr>
      <vt:lpstr>As a Team Member, you… </vt:lpstr>
      <vt:lpstr>As a Product Owner, you… </vt:lpstr>
      <vt:lpstr>Product Backlog </vt:lpstr>
      <vt:lpstr>Product Backlog (continue) </vt:lpstr>
      <vt:lpstr>Example of Initial Backlog</vt:lpstr>
      <vt:lpstr>Exercise – Product Backlog </vt:lpstr>
      <vt:lpstr>A sprint</vt:lpstr>
      <vt:lpstr>There are four (events) ceremonies in Scrum</vt:lpstr>
      <vt:lpstr>Sprint Planning Meeting </vt:lpstr>
      <vt:lpstr>Sprint Backlog </vt:lpstr>
      <vt:lpstr> </vt:lpstr>
      <vt:lpstr>The goals of the meeting are to:  </vt:lpstr>
      <vt:lpstr>Potentially Shippable Product Increment </vt:lpstr>
      <vt:lpstr>Sprint Review  Goal of Sprint Review  </vt:lpstr>
      <vt:lpstr>During a Sprint Review </vt:lpstr>
      <vt:lpstr>After the Sprint Review </vt:lpstr>
      <vt:lpstr>The Sprint Retrospective provides a formal opportunity to focus on inspection and adaption.  </vt:lpstr>
      <vt:lpstr>Sprint Retrospective - Scrum Master’s role  </vt:lpstr>
      <vt:lpstr>Retrospective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ISCG7427  Agile and Lean Software Delivery</dc:title>
  <dc:creator>Natalia Nehring</dc:creator>
  <cp:lastModifiedBy>Shankar Subramanian</cp:lastModifiedBy>
  <cp:revision>7</cp:revision>
  <dcterms:created xsi:type="dcterms:W3CDTF">2020-09-08T03:59:31Z</dcterms:created>
  <dcterms:modified xsi:type="dcterms:W3CDTF">2023-03-08T08:33:01Z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0x010100EEB35812CD8612468976E7D83BC0F0A4</vt:lpwstr>
  </property>
</Properties>
</file>