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9" r:id="rId2"/>
    <p:sldId id="260" r:id="rId3"/>
    <p:sldId id="261" r:id="rId4"/>
    <p:sldId id="262" r:id="rId5"/>
    <p:sldId id="263" r:id="rId6"/>
    <p:sldId id="265" r:id="rId7"/>
    <p:sldId id="266" r:id="rId8"/>
    <p:sldId id="267" r:id="rId9"/>
    <p:sldId id="268" r:id="rId10"/>
    <p:sldId id="269" r:id="rId11"/>
    <p:sldId id="270" r:id="rId12"/>
    <p:sldId id="271" r:id="rId13"/>
    <p:sldId id="274"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666" autoAdjust="0"/>
  </p:normalViewPr>
  <p:slideViewPr>
    <p:cSldViewPr snapToGrid="0">
      <p:cViewPr varScale="1">
        <p:scale>
          <a:sx n="95" d="100"/>
          <a:sy n="95" d="100"/>
        </p:scale>
        <p:origin x="119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512430-FD58-4F66-A9C9-A051E5BD5B94}" type="datetimeFigureOut">
              <a:rPr lang="en-NZ" smtClean="0"/>
              <a:t>16/03/2022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6A6D9A-7821-4227-B167-AF587D1D1D65}" type="slidenum">
              <a:rPr lang="en-NZ" smtClean="0"/>
              <a:t>‹#›</a:t>
            </a:fld>
            <a:endParaRPr lang="en-NZ"/>
          </a:p>
        </p:txBody>
      </p:sp>
    </p:spTree>
    <p:extLst>
      <p:ext uri="{BB962C8B-B14F-4D97-AF65-F5344CB8AC3E}">
        <p14:creationId xmlns:p14="http://schemas.microsoft.com/office/powerpoint/2010/main" val="1061176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1E78B24E-3A45-46FB-8EB2-174A21FBE045}" type="slidenum">
              <a:rPr lang="en-NZ" smtClean="0"/>
              <a:t>1</a:t>
            </a:fld>
            <a:endParaRPr lang="en-NZ"/>
          </a:p>
        </p:txBody>
      </p:sp>
    </p:spTree>
    <p:extLst>
      <p:ext uri="{BB962C8B-B14F-4D97-AF65-F5344CB8AC3E}">
        <p14:creationId xmlns:p14="http://schemas.microsoft.com/office/powerpoint/2010/main" val="1997099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for any web development project You can have some sort of plan to show like:</a:t>
            </a:r>
          </a:p>
          <a:p>
            <a:r>
              <a:rPr lang="en-NZ" dirty="0"/>
              <a:t>here are the goals, here are the objective, this is what we plan to achieve. that is important  </a:t>
            </a:r>
          </a:p>
          <a:p>
            <a:r>
              <a:rPr lang="en-NZ" dirty="0"/>
              <a:t>you need to have something visual as well , you need to give them a diagram </a:t>
            </a:r>
            <a:r>
              <a:rPr lang="en-NZ" b="0" i="0" dirty="0">
                <a:solidFill>
                  <a:srgbClr val="333333"/>
                </a:solidFill>
                <a:effectLst/>
                <a:latin typeface="Helvetica Neue"/>
              </a:rPr>
              <a:t>showing the screens that make up the user interface of a system and how you navigate between them</a:t>
            </a:r>
            <a:r>
              <a:rPr lang="en-NZ" dirty="0"/>
              <a:t>. There is when you need storyboard.</a:t>
            </a:r>
          </a:p>
          <a:p>
            <a:r>
              <a:rPr lang="en-NZ" dirty="0"/>
              <a:t>you can download some storyboard online, there are many template to choose from.</a:t>
            </a:r>
          </a:p>
        </p:txBody>
      </p:sp>
      <p:sp>
        <p:nvSpPr>
          <p:cNvPr id="4" name="Slide Number Placeholder 3"/>
          <p:cNvSpPr>
            <a:spLocks noGrp="1"/>
          </p:cNvSpPr>
          <p:nvPr>
            <p:ph type="sldNum" sz="quarter" idx="5"/>
          </p:nvPr>
        </p:nvSpPr>
        <p:spPr/>
        <p:txBody>
          <a:bodyPr/>
          <a:lstStyle/>
          <a:p>
            <a:fld id="{936A6D9A-7821-4227-B167-AF587D1D1D65}" type="slidenum">
              <a:rPr lang="en-NZ" smtClean="0"/>
              <a:t>5</a:t>
            </a:fld>
            <a:endParaRPr lang="en-NZ"/>
          </a:p>
        </p:txBody>
      </p:sp>
    </p:spTree>
    <p:extLst>
      <p:ext uri="{BB962C8B-B14F-4D97-AF65-F5344CB8AC3E}">
        <p14:creationId xmlns:p14="http://schemas.microsoft.com/office/powerpoint/2010/main" val="2522512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b="0" i="0" dirty="0">
                <a:solidFill>
                  <a:srgbClr val="333333"/>
                </a:solidFill>
                <a:effectLst/>
                <a:latin typeface="Helvetica Neue"/>
              </a:rPr>
              <a:t>The system may functionally do exactly what the user desires but if the path the user takes through the screens doesn't match up with the way they want to work then it can be a rather frustrating experience for the user. Storyboards help us as software developers visualise and optimise this aspect of our system before we dive in and start building.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NZ" b="0" i="0" dirty="0">
                <a:solidFill>
                  <a:srgbClr val="333333"/>
                </a:solidFill>
                <a:effectLst/>
                <a:latin typeface="Helvetica Neue"/>
              </a:rPr>
              <a:t>Here is an example of a simple storyboard for a kiosk in a shopping centre: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NZ" b="0" i="0" dirty="0">
                <a:solidFill>
                  <a:srgbClr val="333333"/>
                </a:solidFill>
                <a:effectLst/>
                <a:latin typeface="Helvetica Neue"/>
              </a:rPr>
              <a:t>As you can see there is a rectangle representing each screen which has a title and minimal detail. Just enough detail to show the intent of the screen. Any buttons or elements which lead to another screen are also shown. These navigation elements are joined to the screen they link to by an arrow.</a:t>
            </a:r>
            <a:endParaRPr lang="en-NZ" dirty="0"/>
          </a:p>
          <a:p>
            <a:endParaRPr lang="en-NZ" dirty="0"/>
          </a:p>
        </p:txBody>
      </p:sp>
      <p:sp>
        <p:nvSpPr>
          <p:cNvPr id="4" name="Slide Number Placeholder 3"/>
          <p:cNvSpPr>
            <a:spLocks noGrp="1"/>
          </p:cNvSpPr>
          <p:nvPr>
            <p:ph type="sldNum" sz="quarter" idx="5"/>
          </p:nvPr>
        </p:nvSpPr>
        <p:spPr/>
        <p:txBody>
          <a:bodyPr/>
          <a:lstStyle/>
          <a:p>
            <a:fld id="{936A6D9A-7821-4227-B167-AF587D1D1D65}" type="slidenum">
              <a:rPr lang="en-NZ" smtClean="0"/>
              <a:t>6</a:t>
            </a:fld>
            <a:endParaRPr lang="en-NZ"/>
          </a:p>
        </p:txBody>
      </p:sp>
    </p:spTree>
    <p:extLst>
      <p:ext uri="{BB962C8B-B14F-4D97-AF65-F5344CB8AC3E}">
        <p14:creationId xmlns:p14="http://schemas.microsoft.com/office/powerpoint/2010/main" val="4251003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936A6D9A-7821-4227-B167-AF587D1D1D65}" type="slidenum">
              <a:rPr lang="en-NZ" smtClean="0"/>
              <a:t>11</a:t>
            </a:fld>
            <a:endParaRPr lang="en-NZ"/>
          </a:p>
        </p:txBody>
      </p:sp>
    </p:spTree>
    <p:extLst>
      <p:ext uri="{BB962C8B-B14F-4D97-AF65-F5344CB8AC3E}">
        <p14:creationId xmlns:p14="http://schemas.microsoft.com/office/powerpoint/2010/main" val="153632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If you want to make an animation like with CSS3 that we learnt today. You need to break the entire animation to small pieces. Have you seen those negative film rolls. Something like that.</a:t>
            </a:r>
          </a:p>
          <a:p>
            <a:endParaRPr lang="en-NZ" dirty="0"/>
          </a:p>
        </p:txBody>
      </p:sp>
      <p:sp>
        <p:nvSpPr>
          <p:cNvPr id="4" name="Slide Number Placeholder 3"/>
          <p:cNvSpPr>
            <a:spLocks noGrp="1"/>
          </p:cNvSpPr>
          <p:nvPr>
            <p:ph type="sldNum" sz="quarter" idx="5"/>
          </p:nvPr>
        </p:nvSpPr>
        <p:spPr/>
        <p:txBody>
          <a:bodyPr/>
          <a:lstStyle/>
          <a:p>
            <a:fld id="{936A6D9A-7821-4227-B167-AF587D1D1D65}" type="slidenum">
              <a:rPr lang="en-NZ" smtClean="0"/>
              <a:t>12</a:t>
            </a:fld>
            <a:endParaRPr lang="en-NZ"/>
          </a:p>
        </p:txBody>
      </p:sp>
    </p:spTree>
    <p:extLst>
      <p:ext uri="{BB962C8B-B14F-4D97-AF65-F5344CB8AC3E}">
        <p14:creationId xmlns:p14="http://schemas.microsoft.com/office/powerpoint/2010/main" val="1387846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3B5EC2-C2ED-4976-B608-A7783E0067E3}" type="datetimeFigureOut">
              <a:rPr lang="en-NZ" smtClean="0"/>
              <a:t>16/03/2022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69745F2-B606-4BC9-8774-1769ED5AE37E}" type="slidenum">
              <a:rPr lang="en-NZ" smtClean="0"/>
              <a:t>‹#›</a:t>
            </a:fld>
            <a:endParaRPr lang="en-NZ"/>
          </a:p>
        </p:txBody>
      </p:sp>
    </p:spTree>
    <p:extLst>
      <p:ext uri="{BB962C8B-B14F-4D97-AF65-F5344CB8AC3E}">
        <p14:creationId xmlns:p14="http://schemas.microsoft.com/office/powerpoint/2010/main" val="990493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3B5EC2-C2ED-4976-B608-A7783E0067E3}" type="datetimeFigureOut">
              <a:rPr lang="en-NZ" smtClean="0"/>
              <a:t>16/03/2022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69745F2-B606-4BC9-8774-1769ED5AE37E}" type="slidenum">
              <a:rPr lang="en-NZ" smtClean="0"/>
              <a:t>‹#›</a:t>
            </a:fld>
            <a:endParaRPr lang="en-NZ"/>
          </a:p>
        </p:txBody>
      </p:sp>
    </p:spTree>
    <p:extLst>
      <p:ext uri="{BB962C8B-B14F-4D97-AF65-F5344CB8AC3E}">
        <p14:creationId xmlns:p14="http://schemas.microsoft.com/office/powerpoint/2010/main" val="352489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3B5EC2-C2ED-4976-B608-A7783E0067E3}" type="datetimeFigureOut">
              <a:rPr lang="en-NZ" smtClean="0"/>
              <a:t>16/03/2022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69745F2-B606-4BC9-8774-1769ED5AE37E}" type="slidenum">
              <a:rPr lang="en-NZ" smtClean="0"/>
              <a:t>‹#›</a:t>
            </a:fld>
            <a:endParaRPr lang="en-NZ"/>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55753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3B5EC2-C2ED-4976-B608-A7783E0067E3}" type="datetimeFigureOut">
              <a:rPr lang="en-NZ" smtClean="0"/>
              <a:t>16/03/2022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69745F2-B606-4BC9-8774-1769ED5AE37E}" type="slidenum">
              <a:rPr lang="en-NZ" smtClean="0"/>
              <a:t>‹#›</a:t>
            </a:fld>
            <a:endParaRPr lang="en-NZ"/>
          </a:p>
        </p:txBody>
      </p:sp>
    </p:spTree>
    <p:extLst>
      <p:ext uri="{BB962C8B-B14F-4D97-AF65-F5344CB8AC3E}">
        <p14:creationId xmlns:p14="http://schemas.microsoft.com/office/powerpoint/2010/main" val="1224856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3B5EC2-C2ED-4976-B608-A7783E0067E3}" type="datetimeFigureOut">
              <a:rPr lang="en-NZ" smtClean="0"/>
              <a:t>16/03/2022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69745F2-B606-4BC9-8774-1769ED5AE37E}" type="slidenum">
              <a:rPr lang="en-NZ" smtClean="0"/>
              <a:t>‹#›</a:t>
            </a:fld>
            <a:endParaRPr lang="en-NZ"/>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46457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3B5EC2-C2ED-4976-B608-A7783E0067E3}" type="datetimeFigureOut">
              <a:rPr lang="en-NZ" smtClean="0"/>
              <a:t>16/03/2022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69745F2-B606-4BC9-8774-1769ED5AE37E}" type="slidenum">
              <a:rPr lang="en-NZ" smtClean="0"/>
              <a:t>‹#›</a:t>
            </a:fld>
            <a:endParaRPr lang="en-NZ"/>
          </a:p>
        </p:txBody>
      </p:sp>
    </p:spTree>
    <p:extLst>
      <p:ext uri="{BB962C8B-B14F-4D97-AF65-F5344CB8AC3E}">
        <p14:creationId xmlns:p14="http://schemas.microsoft.com/office/powerpoint/2010/main" val="41164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B5EC2-C2ED-4976-B608-A7783E0067E3}" type="datetimeFigureOut">
              <a:rPr lang="en-NZ" smtClean="0"/>
              <a:t>16/03/2022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69745F2-B606-4BC9-8774-1769ED5AE37E}" type="slidenum">
              <a:rPr lang="en-NZ" smtClean="0"/>
              <a:t>‹#›</a:t>
            </a:fld>
            <a:endParaRPr lang="en-NZ"/>
          </a:p>
        </p:txBody>
      </p:sp>
    </p:spTree>
    <p:extLst>
      <p:ext uri="{BB962C8B-B14F-4D97-AF65-F5344CB8AC3E}">
        <p14:creationId xmlns:p14="http://schemas.microsoft.com/office/powerpoint/2010/main" val="3409994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B5EC2-C2ED-4976-B608-A7783E0067E3}" type="datetimeFigureOut">
              <a:rPr lang="en-NZ" smtClean="0"/>
              <a:t>16/03/2022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69745F2-B606-4BC9-8774-1769ED5AE37E}" type="slidenum">
              <a:rPr lang="en-NZ" smtClean="0"/>
              <a:t>‹#›</a:t>
            </a:fld>
            <a:endParaRPr lang="en-NZ"/>
          </a:p>
        </p:txBody>
      </p:sp>
    </p:spTree>
    <p:extLst>
      <p:ext uri="{BB962C8B-B14F-4D97-AF65-F5344CB8AC3E}">
        <p14:creationId xmlns:p14="http://schemas.microsoft.com/office/powerpoint/2010/main" val="1703240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B5EC2-C2ED-4976-B608-A7783E0067E3}" type="datetimeFigureOut">
              <a:rPr lang="en-NZ" smtClean="0"/>
              <a:t>16/03/2022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69745F2-B606-4BC9-8774-1769ED5AE37E}" type="slidenum">
              <a:rPr lang="en-NZ" smtClean="0"/>
              <a:t>‹#›</a:t>
            </a:fld>
            <a:endParaRPr lang="en-NZ"/>
          </a:p>
        </p:txBody>
      </p:sp>
    </p:spTree>
    <p:extLst>
      <p:ext uri="{BB962C8B-B14F-4D97-AF65-F5344CB8AC3E}">
        <p14:creationId xmlns:p14="http://schemas.microsoft.com/office/powerpoint/2010/main" val="210977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3B5EC2-C2ED-4976-B608-A7783E0067E3}" type="datetimeFigureOut">
              <a:rPr lang="en-NZ" smtClean="0"/>
              <a:t>16/03/2022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69745F2-B606-4BC9-8774-1769ED5AE37E}" type="slidenum">
              <a:rPr lang="en-NZ" smtClean="0"/>
              <a:t>‹#›</a:t>
            </a:fld>
            <a:endParaRPr lang="en-NZ"/>
          </a:p>
        </p:txBody>
      </p:sp>
    </p:spTree>
    <p:extLst>
      <p:ext uri="{BB962C8B-B14F-4D97-AF65-F5344CB8AC3E}">
        <p14:creationId xmlns:p14="http://schemas.microsoft.com/office/powerpoint/2010/main" val="395277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3B5EC2-C2ED-4976-B608-A7783E0067E3}" type="datetimeFigureOut">
              <a:rPr lang="en-NZ" smtClean="0"/>
              <a:t>16/03/2022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69745F2-B606-4BC9-8774-1769ED5AE37E}" type="slidenum">
              <a:rPr lang="en-NZ" smtClean="0"/>
              <a:t>‹#›</a:t>
            </a:fld>
            <a:endParaRPr lang="en-NZ"/>
          </a:p>
        </p:txBody>
      </p:sp>
    </p:spTree>
    <p:extLst>
      <p:ext uri="{BB962C8B-B14F-4D97-AF65-F5344CB8AC3E}">
        <p14:creationId xmlns:p14="http://schemas.microsoft.com/office/powerpoint/2010/main" val="22999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3B5EC2-C2ED-4976-B608-A7783E0067E3}" type="datetimeFigureOut">
              <a:rPr lang="en-NZ" smtClean="0"/>
              <a:t>16/03/2022</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169745F2-B606-4BC9-8774-1769ED5AE37E}" type="slidenum">
              <a:rPr lang="en-NZ" smtClean="0"/>
              <a:t>‹#›</a:t>
            </a:fld>
            <a:endParaRPr lang="en-NZ"/>
          </a:p>
        </p:txBody>
      </p:sp>
    </p:spTree>
    <p:extLst>
      <p:ext uri="{BB962C8B-B14F-4D97-AF65-F5344CB8AC3E}">
        <p14:creationId xmlns:p14="http://schemas.microsoft.com/office/powerpoint/2010/main" val="71668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B5EC2-C2ED-4976-B608-A7783E0067E3}" type="datetimeFigureOut">
              <a:rPr lang="en-NZ" smtClean="0"/>
              <a:t>16/03/2022</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169745F2-B606-4BC9-8774-1769ED5AE37E}" type="slidenum">
              <a:rPr lang="en-NZ" smtClean="0"/>
              <a:t>‹#›</a:t>
            </a:fld>
            <a:endParaRPr lang="en-NZ"/>
          </a:p>
        </p:txBody>
      </p:sp>
    </p:spTree>
    <p:extLst>
      <p:ext uri="{BB962C8B-B14F-4D97-AF65-F5344CB8AC3E}">
        <p14:creationId xmlns:p14="http://schemas.microsoft.com/office/powerpoint/2010/main" val="616214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B5EC2-C2ED-4976-B608-A7783E0067E3}" type="datetimeFigureOut">
              <a:rPr lang="en-NZ" smtClean="0"/>
              <a:t>16/03/2022</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169745F2-B606-4BC9-8774-1769ED5AE37E}" type="slidenum">
              <a:rPr lang="en-NZ" smtClean="0"/>
              <a:t>‹#›</a:t>
            </a:fld>
            <a:endParaRPr lang="en-NZ"/>
          </a:p>
        </p:txBody>
      </p:sp>
    </p:spTree>
    <p:extLst>
      <p:ext uri="{BB962C8B-B14F-4D97-AF65-F5344CB8AC3E}">
        <p14:creationId xmlns:p14="http://schemas.microsoft.com/office/powerpoint/2010/main" val="100472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3B5EC2-C2ED-4976-B608-A7783E0067E3}" type="datetimeFigureOut">
              <a:rPr lang="en-NZ" smtClean="0"/>
              <a:t>16/03/2022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69745F2-B606-4BC9-8774-1769ED5AE37E}" type="slidenum">
              <a:rPr lang="en-NZ" smtClean="0"/>
              <a:t>‹#›</a:t>
            </a:fld>
            <a:endParaRPr lang="en-NZ"/>
          </a:p>
        </p:txBody>
      </p:sp>
    </p:spTree>
    <p:extLst>
      <p:ext uri="{BB962C8B-B14F-4D97-AF65-F5344CB8AC3E}">
        <p14:creationId xmlns:p14="http://schemas.microsoft.com/office/powerpoint/2010/main" val="1969764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73B5EC2-C2ED-4976-B608-A7783E0067E3}" type="datetimeFigureOut">
              <a:rPr lang="en-NZ" smtClean="0"/>
              <a:t>16/03/2022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69745F2-B606-4BC9-8774-1769ED5AE37E}" type="slidenum">
              <a:rPr lang="en-NZ" smtClean="0"/>
              <a:t>‹#›</a:t>
            </a:fld>
            <a:endParaRPr lang="en-NZ"/>
          </a:p>
        </p:txBody>
      </p:sp>
    </p:spTree>
    <p:extLst>
      <p:ext uri="{BB962C8B-B14F-4D97-AF65-F5344CB8AC3E}">
        <p14:creationId xmlns:p14="http://schemas.microsoft.com/office/powerpoint/2010/main" val="1334873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3B5EC2-C2ED-4976-B608-A7783E0067E3}" type="datetimeFigureOut">
              <a:rPr lang="en-NZ" smtClean="0"/>
              <a:t>16/03/2022</a:t>
            </a:fld>
            <a:endParaRPr lang="en-NZ"/>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69745F2-B606-4BC9-8774-1769ED5AE37E}" type="slidenum">
              <a:rPr lang="en-NZ" smtClean="0"/>
              <a:t>‹#›</a:t>
            </a:fld>
            <a:endParaRPr lang="en-NZ"/>
          </a:p>
        </p:txBody>
      </p:sp>
    </p:spTree>
    <p:extLst>
      <p:ext uri="{BB962C8B-B14F-4D97-AF65-F5344CB8AC3E}">
        <p14:creationId xmlns:p14="http://schemas.microsoft.com/office/powerpoint/2010/main" val="4035073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multimedia.journalism.berkeley.edu/tutorials/starttofinish/storyboarding/" TargetMode="External"/><Relationship Id="rId2" Type="http://schemas.openxmlformats.org/officeDocument/2006/relationships/hyperlink" Target="http://www.presentationteam.com/presentation-tips/powerpoint-tips/presentation-storyboarding" TargetMode="External"/><Relationship Id="rId1" Type="http://schemas.openxmlformats.org/officeDocument/2006/relationships/slideLayout" Target="../slideLayouts/slideLayout2.xml"/><Relationship Id="rId6" Type="http://schemas.openxmlformats.org/officeDocument/2006/relationships/hyperlink" Target="http://jleagueproductions.blogspot.co.nz/2011/05/storyboard-1.html" TargetMode="External"/><Relationship Id="rId5" Type="http://schemas.openxmlformats.org/officeDocument/2006/relationships/hyperlink" Target="http://mpartogi.wordpress.com/2011/11/" TargetMode="External"/><Relationship Id="rId4" Type="http://schemas.openxmlformats.org/officeDocument/2006/relationships/hyperlink" Target="http://en.wikipedia.org/wiki/Storyboar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altLang="en-US" dirty="0"/>
              <a:t>6420 Internet &amp; Web Development</a:t>
            </a:r>
            <a:endParaRPr lang="en-NZ" dirty="0"/>
          </a:p>
        </p:txBody>
      </p:sp>
      <p:sp>
        <p:nvSpPr>
          <p:cNvPr id="3" name="Subtitle 2"/>
          <p:cNvSpPr>
            <a:spLocks noGrp="1"/>
          </p:cNvSpPr>
          <p:nvPr>
            <p:ph type="subTitle" idx="1"/>
          </p:nvPr>
        </p:nvSpPr>
        <p:spPr/>
        <p:txBody>
          <a:bodyPr>
            <a:normAutofit/>
          </a:bodyPr>
          <a:lstStyle/>
          <a:p>
            <a:r>
              <a:rPr lang="en-NZ" sz="3600"/>
              <a:t>Week 2 </a:t>
            </a:r>
            <a:r>
              <a:rPr lang="en-NZ" sz="3600" dirty="0"/>
              <a:t>Session 1</a:t>
            </a:r>
          </a:p>
        </p:txBody>
      </p:sp>
      <p:sp>
        <p:nvSpPr>
          <p:cNvPr id="4" name="Date Placeholder 3"/>
          <p:cNvSpPr>
            <a:spLocks noGrp="1"/>
          </p:cNvSpPr>
          <p:nvPr>
            <p:ph type="dt" sz="half" idx="10"/>
          </p:nvPr>
        </p:nvSpPr>
        <p:spPr/>
        <p:txBody>
          <a:bodyPr/>
          <a:lstStyle/>
          <a:p>
            <a:fld id="{10EFFA00-9269-4263-BFE8-ECA78D4EFF58}" type="datetime1">
              <a:rPr lang="en-NZ" smtClean="0"/>
              <a:t>16/03/2022</a:t>
            </a:fld>
            <a:endParaRPr lang="en-NZ"/>
          </a:p>
        </p:txBody>
      </p:sp>
      <p:sp>
        <p:nvSpPr>
          <p:cNvPr id="5" name="Footer Placeholder 4"/>
          <p:cNvSpPr>
            <a:spLocks noGrp="1"/>
          </p:cNvSpPr>
          <p:nvPr>
            <p:ph type="ftr" sz="quarter" idx="11"/>
          </p:nvPr>
        </p:nvSpPr>
        <p:spPr/>
        <p:txBody>
          <a:bodyPr/>
          <a:lstStyle/>
          <a:p>
            <a:r>
              <a:rPr lang="en-NZ"/>
              <a:t>ISCG6420 IWD –Introduction to internet &amp; website development</a:t>
            </a:r>
            <a:endParaRPr lang="en-GB" dirty="0"/>
          </a:p>
        </p:txBody>
      </p:sp>
    </p:spTree>
    <p:extLst>
      <p:ext uri="{BB962C8B-B14F-4D97-AF65-F5344CB8AC3E}">
        <p14:creationId xmlns:p14="http://schemas.microsoft.com/office/powerpoint/2010/main" val="3040835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NZ" i="1" dirty="0"/>
              <a:t>Decide what pieces of the story work best in video.</a:t>
            </a:r>
            <a:r>
              <a:rPr lang="en-NZ" dirty="0"/>
              <a:t> </a:t>
            </a:r>
          </a:p>
          <a:p>
            <a:r>
              <a:rPr lang="en-NZ" i="1" dirty="0"/>
              <a:t>Decide what pieces of the story work best in still photos.</a:t>
            </a:r>
            <a:r>
              <a:rPr lang="en-NZ" dirty="0"/>
              <a:t> </a:t>
            </a:r>
          </a:p>
          <a:p>
            <a:r>
              <a:rPr lang="en-NZ" i="1" dirty="0"/>
              <a:t>Does the audio work best with video, or will it be combined with still photos?</a:t>
            </a:r>
            <a:r>
              <a:rPr lang="en-NZ" dirty="0"/>
              <a:t> </a:t>
            </a:r>
          </a:p>
          <a:p>
            <a:r>
              <a:rPr lang="en-NZ" i="1" dirty="0"/>
              <a:t>What part of the story works best in graphics?</a:t>
            </a:r>
            <a:r>
              <a:rPr lang="en-NZ" dirty="0"/>
              <a:t> </a:t>
            </a:r>
          </a:p>
          <a:p>
            <a:r>
              <a:rPr lang="en-NZ" i="1" dirty="0"/>
              <a:t>Does the story need a map</a:t>
            </a:r>
          </a:p>
          <a:p>
            <a:r>
              <a:rPr lang="en-NZ" i="1" dirty="0"/>
              <a:t>What part of the story belongs in text?</a:t>
            </a:r>
            <a:r>
              <a:rPr lang="en-NZ" dirty="0"/>
              <a:t> </a:t>
            </a:r>
          </a:p>
          <a:p>
            <a:r>
              <a:rPr lang="en-NZ" i="1" dirty="0"/>
              <a:t>Make sure the information in each medium is complementary, not redundant.</a:t>
            </a:r>
            <a:r>
              <a:rPr lang="en-NZ" dirty="0"/>
              <a:t> </a:t>
            </a:r>
          </a:p>
          <a:p>
            <a:r>
              <a:rPr lang="en-NZ" i="1" dirty="0"/>
              <a:t>Interactivity means giving the reader both input and control in a story.</a:t>
            </a:r>
            <a:r>
              <a:rPr lang="en-NZ" dirty="0"/>
              <a:t> </a:t>
            </a:r>
          </a:p>
          <a:p>
            <a:endParaRPr lang="en-NZ" dirty="0"/>
          </a:p>
        </p:txBody>
      </p:sp>
      <p:sp>
        <p:nvSpPr>
          <p:cNvPr id="3" name="Title 2"/>
          <p:cNvSpPr>
            <a:spLocks noGrp="1"/>
          </p:cNvSpPr>
          <p:nvPr>
            <p:ph type="title"/>
          </p:nvPr>
        </p:nvSpPr>
        <p:spPr/>
        <p:txBody>
          <a:bodyPr>
            <a:normAutofit/>
          </a:bodyPr>
          <a:lstStyle/>
          <a:p>
            <a:r>
              <a:rPr lang="en-NZ" dirty="0"/>
              <a:t>Work with Elements</a:t>
            </a:r>
          </a:p>
        </p:txBody>
      </p:sp>
    </p:spTree>
    <p:extLst>
      <p:ext uri="{BB962C8B-B14F-4D97-AF65-F5344CB8AC3E}">
        <p14:creationId xmlns:p14="http://schemas.microsoft.com/office/powerpoint/2010/main" val="1487097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NZ"/>
          </a:p>
        </p:txBody>
      </p:sp>
      <p:sp>
        <p:nvSpPr>
          <p:cNvPr id="2" name="Content Placeholder 1">
            <a:extLst>
              <a:ext uri="{FF2B5EF4-FFF2-40B4-BE49-F238E27FC236}">
                <a16:creationId xmlns:a16="http://schemas.microsoft.com/office/drawing/2014/main" id="{CC4DEB2A-B30D-470D-80E5-53CE55B2D7EC}"/>
              </a:ext>
            </a:extLst>
          </p:cNvPr>
          <p:cNvSpPr>
            <a:spLocks noGrp="1"/>
          </p:cNvSpPr>
          <p:nvPr>
            <p:ph idx="1"/>
          </p:nvPr>
        </p:nvSpPr>
        <p:spPr/>
        <p:txBody>
          <a:bodyPr/>
          <a:lstStyle/>
          <a:p>
            <a:endParaRPr lang="en-NZ"/>
          </a:p>
        </p:txBody>
      </p:sp>
      <p:pic>
        <p:nvPicPr>
          <p:cNvPr id="5" name="Picture 2">
            <a:extLst>
              <a:ext uri="{FF2B5EF4-FFF2-40B4-BE49-F238E27FC236}">
                <a16:creationId xmlns:a16="http://schemas.microsoft.com/office/drawing/2014/main" id="{ABA8355E-17E1-4778-B6D3-F6CA488C43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3489" y="-1544868"/>
            <a:ext cx="6175760" cy="7410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7570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a:t>Description</a:t>
            </a:r>
          </a:p>
          <a:p>
            <a:r>
              <a:rPr lang="en-NZ" dirty="0"/>
              <a:t>Name of elements(text, images, sounds, video, link)</a:t>
            </a:r>
          </a:p>
          <a:p>
            <a:r>
              <a:rPr lang="en-NZ" dirty="0"/>
              <a:t>Duration</a:t>
            </a:r>
          </a:p>
          <a:p>
            <a:r>
              <a:rPr lang="en-NZ" dirty="0"/>
              <a:t>Elements Animation (movement, expanding, fading, colour changing…)</a:t>
            </a:r>
          </a:p>
          <a:p>
            <a:endParaRPr lang="en-NZ" dirty="0"/>
          </a:p>
        </p:txBody>
      </p:sp>
      <p:sp>
        <p:nvSpPr>
          <p:cNvPr id="3" name="Title 2"/>
          <p:cNvSpPr>
            <a:spLocks noGrp="1"/>
          </p:cNvSpPr>
          <p:nvPr>
            <p:ph type="title"/>
          </p:nvPr>
        </p:nvSpPr>
        <p:spPr/>
        <p:txBody>
          <a:bodyPr>
            <a:normAutofit/>
          </a:bodyPr>
          <a:lstStyle/>
          <a:p>
            <a:r>
              <a:rPr lang="en-NZ" dirty="0"/>
              <a:t>Information on storyboard for each frame:</a:t>
            </a:r>
          </a:p>
        </p:txBody>
      </p:sp>
      <p:pic>
        <p:nvPicPr>
          <p:cNvPr id="6" name="Picture 5">
            <a:extLst>
              <a:ext uri="{FF2B5EF4-FFF2-40B4-BE49-F238E27FC236}">
                <a16:creationId xmlns:a16="http://schemas.microsoft.com/office/drawing/2014/main" id="{8F593CFC-DBCE-4432-8120-959B30C61C42}"/>
              </a:ext>
            </a:extLst>
          </p:cNvPr>
          <p:cNvPicPr>
            <a:picLocks noChangeAspect="1"/>
          </p:cNvPicPr>
          <p:nvPr/>
        </p:nvPicPr>
        <p:blipFill>
          <a:blip r:embed="rId3"/>
          <a:stretch>
            <a:fillRect/>
          </a:stretch>
        </p:blipFill>
        <p:spPr>
          <a:xfrm>
            <a:off x="1083547" y="4024027"/>
            <a:ext cx="4061209" cy="2453646"/>
          </a:xfrm>
          <a:prstGeom prst="rect">
            <a:avLst/>
          </a:prstGeom>
        </p:spPr>
      </p:pic>
      <p:pic>
        <p:nvPicPr>
          <p:cNvPr id="8" name="Picture 7">
            <a:extLst>
              <a:ext uri="{FF2B5EF4-FFF2-40B4-BE49-F238E27FC236}">
                <a16:creationId xmlns:a16="http://schemas.microsoft.com/office/drawing/2014/main" id="{237828DC-DB5A-43EC-8076-B16DBD035014}"/>
              </a:ext>
            </a:extLst>
          </p:cNvPr>
          <p:cNvPicPr>
            <a:picLocks noChangeAspect="1"/>
          </p:cNvPicPr>
          <p:nvPr/>
        </p:nvPicPr>
        <p:blipFill>
          <a:blip r:embed="rId4"/>
          <a:stretch>
            <a:fillRect/>
          </a:stretch>
        </p:blipFill>
        <p:spPr>
          <a:xfrm>
            <a:off x="5237469" y="4059782"/>
            <a:ext cx="4177838" cy="2522345"/>
          </a:xfrm>
          <a:prstGeom prst="rect">
            <a:avLst/>
          </a:prstGeom>
        </p:spPr>
      </p:pic>
    </p:spTree>
    <p:extLst>
      <p:ext uri="{BB962C8B-B14F-4D97-AF65-F5344CB8AC3E}">
        <p14:creationId xmlns:p14="http://schemas.microsoft.com/office/powerpoint/2010/main" val="4021143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E1F9-70F7-479B-9986-C8D5776BDF01}"/>
              </a:ext>
            </a:extLst>
          </p:cNvPr>
          <p:cNvSpPr>
            <a:spLocks noGrp="1"/>
          </p:cNvSpPr>
          <p:nvPr>
            <p:ph type="title"/>
          </p:nvPr>
        </p:nvSpPr>
        <p:spPr/>
        <p:txBody>
          <a:bodyPr/>
          <a:lstStyle/>
          <a:p>
            <a:r>
              <a:rPr lang="en-NZ" dirty="0"/>
              <a:t>Important concepts</a:t>
            </a:r>
          </a:p>
        </p:txBody>
      </p:sp>
      <p:sp>
        <p:nvSpPr>
          <p:cNvPr id="5" name="Rectangle 2">
            <a:extLst>
              <a:ext uri="{FF2B5EF4-FFF2-40B4-BE49-F238E27FC236}">
                <a16:creationId xmlns:a16="http://schemas.microsoft.com/office/drawing/2014/main" id="{259E1F45-0DD7-4B88-AFBE-B04B9A515796}"/>
              </a:ext>
            </a:extLst>
          </p:cNvPr>
          <p:cNvSpPr>
            <a:spLocks noGrp="1" noChangeArrowheads="1"/>
          </p:cNvSpPr>
          <p:nvPr>
            <p:ph idx="1"/>
          </p:nvPr>
        </p:nvSpPr>
        <p:spPr bwMode="auto">
          <a:xfrm>
            <a:off x="1269560" y="2460137"/>
            <a:ext cx="8004442" cy="3139321"/>
          </a:xfrm>
          <a:prstGeom prst="rect">
            <a:avLst/>
          </a:prstGeom>
          <a:solidFill>
            <a:schemeClr val="bg1"/>
          </a:solidFill>
          <a:ln>
            <a:noFill/>
          </a:ln>
          <a:effectLst/>
        </p:spPr>
        <p:txBody>
          <a:bodyPr vert="horz" wrap="square" lIns="6348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rebuchet MS (Body)"/>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Trebuchet MS (Body)"/>
              </a:rPr>
              <a:t>Keep it Simple</a:t>
            </a:r>
          </a:p>
          <a:p>
            <a:pPr marL="457200" lvl="1" indent="-457200" defTabSz="914400" eaLnBrk="0" fontAlgn="base" hangingPunct="0">
              <a:lnSpc>
                <a:spcPct val="150000"/>
              </a:lnSpc>
              <a:spcBef>
                <a:spcPct val="0"/>
              </a:spcBef>
              <a:spcAft>
                <a:spcPct val="0"/>
              </a:spcAft>
              <a:buClrTx/>
              <a:buSzTx/>
              <a:buFont typeface="Courier New" panose="02070309020205020404" pitchFamily="49" charset="0"/>
              <a:buChar char="o"/>
            </a:pPr>
            <a:r>
              <a:rPr kumimoji="0" lang="en-US" altLang="en-US" sz="1800" b="0" i="0" u="none" strike="noStrike" cap="none" normalizeH="0" baseline="0" dirty="0">
                <a:ln>
                  <a:noFill/>
                </a:ln>
                <a:solidFill>
                  <a:srgbClr val="333333"/>
                </a:solidFill>
                <a:effectLst/>
                <a:latin typeface="Trebuchet MS (Body)"/>
              </a:rPr>
              <a:t>Remember, your focus is on the paths between the pages, not the look of the pages.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Trebuchet MS (Body)"/>
              </a:rPr>
              <a:t>The right approach</a:t>
            </a:r>
          </a:p>
          <a:p>
            <a:pPr marL="457200" lvl="1" indent="-457200" defTabSz="914400" eaLnBrk="0" fontAlgn="base" hangingPunct="0">
              <a:lnSpc>
                <a:spcPct val="150000"/>
              </a:lnSpc>
              <a:spcBef>
                <a:spcPct val="0"/>
              </a:spcBef>
              <a:spcAft>
                <a:spcPct val="0"/>
              </a:spcAft>
              <a:buClrTx/>
              <a:buSzTx/>
              <a:buFont typeface="Courier New" panose="02070309020205020404" pitchFamily="49" charset="0"/>
              <a:buChar char="o"/>
            </a:pPr>
            <a:r>
              <a:rPr kumimoji="0" lang="en-US" altLang="en-US" sz="1800" b="0" i="0" u="none" strike="noStrike" cap="none" normalizeH="0" baseline="0" dirty="0">
                <a:ln>
                  <a:noFill/>
                </a:ln>
                <a:solidFill>
                  <a:srgbClr val="333333"/>
                </a:solidFill>
                <a:effectLst/>
                <a:latin typeface="Trebuchet MS (Body)"/>
              </a:rPr>
              <a:t>Make sure your approach to drawing the storyboards allows you to easily modify and tweak them.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rebuchet MS (Body)"/>
            </a:endParaRPr>
          </a:p>
        </p:txBody>
      </p:sp>
    </p:spTree>
    <p:extLst>
      <p:ext uri="{BB962C8B-B14F-4D97-AF65-F5344CB8AC3E}">
        <p14:creationId xmlns:p14="http://schemas.microsoft.com/office/powerpoint/2010/main" val="2306743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a:t>Create storyboard with 3 key frames</a:t>
            </a:r>
          </a:p>
          <a:p>
            <a:r>
              <a:rPr lang="en-NZ" dirty="0"/>
              <a:t>Implement your solution using CSS animation</a:t>
            </a:r>
          </a:p>
          <a:p>
            <a:pPr marL="0" indent="0">
              <a:buNone/>
            </a:pPr>
            <a:endParaRPr lang="en-NZ" dirty="0"/>
          </a:p>
          <a:p>
            <a:r>
              <a:rPr lang="en-NZ" sz="1800" dirty="0">
                <a:solidFill>
                  <a:srgbClr val="0070C0"/>
                </a:solidFill>
                <a:effectLst/>
                <a:latin typeface="Trebuchet MS (Body)"/>
                <a:ea typeface="SimSun" panose="02010600030101010101" pitchFamily="2" charset="-122"/>
                <a:cs typeface="Times New Roman" panose="02020603050405020304" pitchFamily="18" charset="0"/>
              </a:rPr>
              <a:t>Task 1 – Looking on existing advertisement develop a storyboard, put all necessary details: like duration, delay, length of animation, elements (text, images, links), desired colour schema, etcetera.  </a:t>
            </a:r>
          </a:p>
          <a:p>
            <a:r>
              <a:rPr lang="en-NZ" sz="1800" dirty="0">
                <a:solidFill>
                  <a:srgbClr val="0070C0"/>
                </a:solidFill>
                <a:effectLst/>
                <a:latin typeface="Trebuchet MS (Body)"/>
                <a:ea typeface="SimSun" panose="02010600030101010101" pitchFamily="2" charset="-122"/>
                <a:cs typeface="Times New Roman" panose="02020603050405020304" pitchFamily="18" charset="0"/>
              </a:rPr>
              <a:t> </a:t>
            </a:r>
          </a:p>
          <a:p>
            <a:r>
              <a:rPr lang="en-NZ" sz="1800" dirty="0">
                <a:solidFill>
                  <a:srgbClr val="0070C0"/>
                </a:solidFill>
                <a:effectLst/>
                <a:latin typeface="Trebuchet MS (Body)"/>
                <a:ea typeface="SimSun" panose="02010600030101010101" pitchFamily="2" charset="-122"/>
                <a:cs typeface="Times New Roman" panose="02020603050405020304" pitchFamily="18" charset="0"/>
              </a:rPr>
              <a:t>Task 2 – Plan your own advertisement banner for  your homepage, develop a storyboard, with all necessary details: like duration, delay, length of animation, elements ( text, images, links), desired colour schema, etcetera.  </a:t>
            </a:r>
          </a:p>
          <a:p>
            <a:endParaRPr lang="en-NZ" dirty="0">
              <a:solidFill>
                <a:srgbClr val="0070C0"/>
              </a:solidFill>
            </a:endParaRPr>
          </a:p>
          <a:p>
            <a:endParaRPr lang="en-NZ" dirty="0"/>
          </a:p>
        </p:txBody>
      </p:sp>
      <p:sp>
        <p:nvSpPr>
          <p:cNvPr id="3" name="Title 2"/>
          <p:cNvSpPr>
            <a:spLocks noGrp="1"/>
          </p:cNvSpPr>
          <p:nvPr>
            <p:ph type="title"/>
          </p:nvPr>
        </p:nvSpPr>
        <p:spPr/>
        <p:txBody>
          <a:bodyPr/>
          <a:lstStyle/>
          <a:p>
            <a:r>
              <a:rPr lang="en-NZ" dirty="0"/>
              <a:t>Class Activity:</a:t>
            </a:r>
          </a:p>
        </p:txBody>
      </p:sp>
    </p:spTree>
    <p:extLst>
      <p:ext uri="{BB962C8B-B14F-4D97-AF65-F5344CB8AC3E}">
        <p14:creationId xmlns:p14="http://schemas.microsoft.com/office/powerpoint/2010/main" val="3733539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NZ" dirty="0">
                <a:hlinkClick r:id="rId2"/>
              </a:rPr>
              <a:t>http://www.presentationteam.com/presentation-tips/powerpoint-tips/presentation-storyboarding</a:t>
            </a:r>
            <a:endParaRPr lang="en-NZ" dirty="0"/>
          </a:p>
          <a:p>
            <a:r>
              <a:rPr lang="en-NZ" dirty="0">
                <a:hlinkClick r:id="rId3"/>
              </a:rPr>
              <a:t>http://multimedia.journalism.berkeley.edu/tutorials/starttofinish/storyboarding/</a:t>
            </a:r>
            <a:endParaRPr lang="en-NZ" dirty="0"/>
          </a:p>
          <a:p>
            <a:r>
              <a:rPr lang="en-NZ" dirty="0">
                <a:hlinkClick r:id="rId4"/>
              </a:rPr>
              <a:t>http://en.wikipedia.org/wiki/Storyboard</a:t>
            </a:r>
            <a:endParaRPr lang="en-NZ" dirty="0"/>
          </a:p>
          <a:p>
            <a:r>
              <a:rPr lang="en-NZ" dirty="0">
                <a:hlinkClick r:id="rId5"/>
              </a:rPr>
              <a:t>http://mpartogi.wordpress.com/2011/11/</a:t>
            </a:r>
            <a:endParaRPr lang="en-NZ" dirty="0"/>
          </a:p>
          <a:p>
            <a:r>
              <a:rPr lang="en-NZ" dirty="0">
                <a:hlinkClick r:id="rId6"/>
              </a:rPr>
              <a:t>http://jleagueproductions.blogspot.co.nz/2011/05/storyboard-1.html</a:t>
            </a:r>
            <a:endParaRPr lang="en-NZ" dirty="0"/>
          </a:p>
          <a:p>
            <a:endParaRPr lang="en-NZ" dirty="0"/>
          </a:p>
          <a:p>
            <a:endParaRPr lang="en-NZ" dirty="0"/>
          </a:p>
          <a:p>
            <a:endParaRPr lang="en-NZ" dirty="0"/>
          </a:p>
          <a:p>
            <a:endParaRPr lang="en-NZ" dirty="0"/>
          </a:p>
          <a:p>
            <a:endParaRPr lang="en-NZ" dirty="0"/>
          </a:p>
        </p:txBody>
      </p:sp>
      <p:sp>
        <p:nvSpPr>
          <p:cNvPr id="2" name="Title 1"/>
          <p:cNvSpPr>
            <a:spLocks noGrp="1"/>
          </p:cNvSpPr>
          <p:nvPr>
            <p:ph type="title"/>
          </p:nvPr>
        </p:nvSpPr>
        <p:spPr/>
        <p:txBody>
          <a:bodyPr/>
          <a:lstStyle/>
          <a:p>
            <a:r>
              <a:rPr lang="en-NZ" dirty="0"/>
              <a:t>References</a:t>
            </a:r>
          </a:p>
        </p:txBody>
      </p:sp>
    </p:spTree>
    <p:extLst>
      <p:ext uri="{BB962C8B-B14F-4D97-AF65-F5344CB8AC3E}">
        <p14:creationId xmlns:p14="http://schemas.microsoft.com/office/powerpoint/2010/main" val="1112454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a:t>Storyboard</a:t>
            </a:r>
          </a:p>
        </p:txBody>
      </p:sp>
      <p:sp>
        <p:nvSpPr>
          <p:cNvPr id="3" name="Subtitle 2"/>
          <p:cNvSpPr>
            <a:spLocks noGrp="1"/>
          </p:cNvSpPr>
          <p:nvPr>
            <p:ph type="subTitle" idx="1"/>
          </p:nvPr>
        </p:nvSpPr>
        <p:spPr/>
        <p:txBody>
          <a:bodyPr>
            <a:normAutofit/>
          </a:bodyPr>
          <a:lstStyle/>
          <a:p>
            <a:r>
              <a:rPr lang="en-NZ" b="1" dirty="0"/>
              <a:t>“The storyboard is an intermediate stage - concept and visualization…” </a:t>
            </a:r>
          </a:p>
          <a:p>
            <a:endParaRPr lang="en-NZ" dirty="0"/>
          </a:p>
        </p:txBody>
      </p:sp>
    </p:spTree>
    <p:extLst>
      <p:ext uri="{BB962C8B-B14F-4D97-AF65-F5344CB8AC3E}">
        <p14:creationId xmlns:p14="http://schemas.microsoft.com/office/powerpoint/2010/main" val="4171309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NZ" dirty="0"/>
              <a:t>Storyboards are graphic organizers in the form of illustrations or images displayed in sequence for the purpose of pre-visualizing a motion picture, animation, motion graphic or interactive media sequence.</a:t>
            </a:r>
          </a:p>
          <a:p>
            <a:endParaRPr lang="en-NZ" dirty="0"/>
          </a:p>
          <a:p>
            <a:r>
              <a:rPr lang="en-NZ" dirty="0"/>
              <a:t>A storyboard is a sketch of how to organize a story and a list of its contents</a:t>
            </a:r>
          </a:p>
          <a:p>
            <a:endParaRPr lang="en-NZ" dirty="0"/>
          </a:p>
        </p:txBody>
      </p:sp>
      <p:sp>
        <p:nvSpPr>
          <p:cNvPr id="2" name="Title 1"/>
          <p:cNvSpPr>
            <a:spLocks noGrp="1"/>
          </p:cNvSpPr>
          <p:nvPr>
            <p:ph type="title"/>
          </p:nvPr>
        </p:nvSpPr>
        <p:spPr/>
        <p:txBody>
          <a:bodyPr/>
          <a:lstStyle/>
          <a:p>
            <a:r>
              <a:rPr lang="en-NZ" dirty="0"/>
              <a:t>Storyboards</a:t>
            </a:r>
          </a:p>
        </p:txBody>
      </p:sp>
    </p:spTree>
    <p:extLst>
      <p:ext uri="{BB962C8B-B14F-4D97-AF65-F5344CB8AC3E}">
        <p14:creationId xmlns:p14="http://schemas.microsoft.com/office/powerpoint/2010/main" val="3965034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NZ" dirty="0"/>
          </a:p>
          <a:p>
            <a:r>
              <a:rPr lang="en-NZ" dirty="0"/>
              <a:t>It was developed by Walt Disney Productions during the early 1930s, after several years of similar processes being in use at Walt Disney and other animation studios.</a:t>
            </a:r>
          </a:p>
          <a:p>
            <a:endParaRPr lang="en-NZ" dirty="0"/>
          </a:p>
        </p:txBody>
      </p:sp>
      <p:sp>
        <p:nvSpPr>
          <p:cNvPr id="2" name="Title 1"/>
          <p:cNvSpPr>
            <a:spLocks noGrp="1"/>
          </p:cNvSpPr>
          <p:nvPr>
            <p:ph type="title"/>
          </p:nvPr>
        </p:nvSpPr>
        <p:spPr>
          <a:xfrm>
            <a:off x="1919536" y="260648"/>
            <a:ext cx="8229600" cy="1143000"/>
          </a:xfrm>
        </p:spPr>
        <p:txBody>
          <a:bodyPr>
            <a:normAutofit/>
          </a:bodyPr>
          <a:lstStyle/>
          <a:p>
            <a:r>
              <a:rPr lang="en-NZ" dirty="0"/>
              <a:t>History of the storyboarding</a:t>
            </a:r>
          </a:p>
        </p:txBody>
      </p:sp>
    </p:spTree>
    <p:extLst>
      <p:ext uri="{BB962C8B-B14F-4D97-AF65-F5344CB8AC3E}">
        <p14:creationId xmlns:p14="http://schemas.microsoft.com/office/powerpoint/2010/main" val="427385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b="1" dirty="0"/>
              <a:t>Film</a:t>
            </a:r>
          </a:p>
          <a:p>
            <a:r>
              <a:rPr lang="en-NZ" b="1" dirty="0"/>
              <a:t>Theatre</a:t>
            </a:r>
          </a:p>
          <a:p>
            <a:r>
              <a:rPr lang="en-NZ" b="1" dirty="0"/>
              <a:t>Animation</a:t>
            </a:r>
          </a:p>
          <a:p>
            <a:r>
              <a:rPr lang="en-NZ" b="1" dirty="0"/>
              <a:t>Multimedia</a:t>
            </a:r>
          </a:p>
          <a:p>
            <a:r>
              <a:rPr lang="en-NZ" b="1" dirty="0"/>
              <a:t>Games </a:t>
            </a:r>
          </a:p>
          <a:p>
            <a:r>
              <a:rPr lang="en-NZ" b="1" dirty="0"/>
              <a:t>Web development</a:t>
            </a:r>
          </a:p>
          <a:p>
            <a:r>
              <a:rPr lang="en-NZ" b="1" dirty="0"/>
              <a:t>Design Software Interfaces</a:t>
            </a:r>
          </a:p>
          <a:p>
            <a:endParaRPr lang="en-NZ" dirty="0"/>
          </a:p>
        </p:txBody>
      </p:sp>
      <p:sp>
        <p:nvSpPr>
          <p:cNvPr id="3" name="Title 2"/>
          <p:cNvSpPr>
            <a:spLocks noGrp="1"/>
          </p:cNvSpPr>
          <p:nvPr>
            <p:ph type="title"/>
          </p:nvPr>
        </p:nvSpPr>
        <p:spPr/>
        <p:txBody>
          <a:bodyPr>
            <a:normAutofit/>
          </a:bodyPr>
          <a:lstStyle/>
          <a:p>
            <a:r>
              <a:rPr lang="en-NZ" dirty="0"/>
              <a:t>Storyboard – where it can be used:</a:t>
            </a:r>
          </a:p>
        </p:txBody>
      </p:sp>
    </p:spTree>
    <p:extLst>
      <p:ext uri="{BB962C8B-B14F-4D97-AF65-F5344CB8AC3E}">
        <p14:creationId xmlns:p14="http://schemas.microsoft.com/office/powerpoint/2010/main" val="682433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a:t>Example</a:t>
            </a:r>
          </a:p>
        </p:txBody>
      </p:sp>
      <p:pic>
        <p:nvPicPr>
          <p:cNvPr id="5" name="Picture 4">
            <a:extLst>
              <a:ext uri="{FF2B5EF4-FFF2-40B4-BE49-F238E27FC236}">
                <a16:creationId xmlns:a16="http://schemas.microsoft.com/office/drawing/2014/main" id="{4E3B9A05-8375-4FCE-8CA6-D8C8F34E7FF2}"/>
              </a:ext>
            </a:extLst>
          </p:cNvPr>
          <p:cNvPicPr>
            <a:picLocks noChangeAspect="1"/>
          </p:cNvPicPr>
          <p:nvPr/>
        </p:nvPicPr>
        <p:blipFill>
          <a:blip r:embed="rId3"/>
          <a:stretch>
            <a:fillRect/>
          </a:stretch>
        </p:blipFill>
        <p:spPr>
          <a:xfrm>
            <a:off x="3252390" y="1161733"/>
            <a:ext cx="5687219" cy="4534533"/>
          </a:xfrm>
          <a:prstGeom prst="rect">
            <a:avLst/>
          </a:prstGeom>
        </p:spPr>
      </p:pic>
    </p:spTree>
    <p:extLst>
      <p:ext uri="{BB962C8B-B14F-4D97-AF65-F5344CB8AC3E}">
        <p14:creationId xmlns:p14="http://schemas.microsoft.com/office/powerpoint/2010/main" val="1040250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a:t>Example</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5600" y="1052736"/>
            <a:ext cx="8064896" cy="5700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5756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NZ" dirty="0"/>
              <a:t>to identify the specifications </a:t>
            </a:r>
          </a:p>
          <a:p>
            <a:r>
              <a:rPr lang="en-NZ" dirty="0"/>
              <a:t>to illustrate the important steps of the user experience. </a:t>
            </a:r>
          </a:p>
          <a:p>
            <a:r>
              <a:rPr lang="en-NZ" dirty="0"/>
              <a:t>to help the user understand exactly how the end product will work</a:t>
            </a:r>
          </a:p>
          <a:p>
            <a:r>
              <a:rPr lang="en-NZ" dirty="0"/>
              <a:t>to save time and resources, it is cheaper to make changes to a storyboard</a:t>
            </a:r>
          </a:p>
        </p:txBody>
      </p:sp>
      <p:sp>
        <p:nvSpPr>
          <p:cNvPr id="3" name="Title 2"/>
          <p:cNvSpPr>
            <a:spLocks noGrp="1"/>
          </p:cNvSpPr>
          <p:nvPr>
            <p:ph type="title"/>
          </p:nvPr>
        </p:nvSpPr>
        <p:spPr/>
        <p:txBody>
          <a:bodyPr/>
          <a:lstStyle/>
          <a:p>
            <a:r>
              <a:rPr lang="en-NZ" dirty="0"/>
              <a:t>We need Storyboard</a:t>
            </a:r>
          </a:p>
        </p:txBody>
      </p:sp>
    </p:spTree>
    <p:extLst>
      <p:ext uri="{BB962C8B-B14F-4D97-AF65-F5344CB8AC3E}">
        <p14:creationId xmlns:p14="http://schemas.microsoft.com/office/powerpoint/2010/main" val="68933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b="1" dirty="0"/>
              <a:t>Every storyboard has elements - representation of actual elements of a finished presentation. These are in the form of text, video, sound, images and more...</a:t>
            </a:r>
          </a:p>
          <a:p>
            <a:endParaRPr lang="en-NZ" dirty="0"/>
          </a:p>
        </p:txBody>
      </p:sp>
      <p:sp>
        <p:nvSpPr>
          <p:cNvPr id="3" name="Title 2"/>
          <p:cNvSpPr>
            <a:spLocks noGrp="1"/>
          </p:cNvSpPr>
          <p:nvPr>
            <p:ph type="title"/>
          </p:nvPr>
        </p:nvSpPr>
        <p:spPr/>
        <p:txBody>
          <a:bodyPr>
            <a:normAutofit/>
          </a:bodyPr>
          <a:lstStyle/>
          <a:p>
            <a:r>
              <a:rPr lang="en-NZ" dirty="0"/>
              <a:t>Storyboard Elements</a:t>
            </a:r>
            <a:br>
              <a:rPr lang="en-NZ" dirty="0"/>
            </a:br>
            <a:endParaRPr lang="en-NZ" dirty="0"/>
          </a:p>
        </p:txBody>
      </p:sp>
    </p:spTree>
    <p:extLst>
      <p:ext uri="{BB962C8B-B14F-4D97-AF65-F5344CB8AC3E}">
        <p14:creationId xmlns:p14="http://schemas.microsoft.com/office/powerpoint/2010/main" val="5941577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TotalTime>
  <Words>825</Words>
  <Application>Microsoft Office PowerPoint</Application>
  <PresentationFormat>Widescreen</PresentationFormat>
  <Paragraphs>81</Paragraphs>
  <Slides>15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Courier New</vt:lpstr>
      <vt:lpstr>Helvetica Neue</vt:lpstr>
      <vt:lpstr>Trebuchet MS</vt:lpstr>
      <vt:lpstr>Trebuchet MS (Body)</vt:lpstr>
      <vt:lpstr>Wingdings 3</vt:lpstr>
      <vt:lpstr>Facet</vt:lpstr>
      <vt:lpstr>6420 Internet &amp; Web Development</vt:lpstr>
      <vt:lpstr>Storyboard</vt:lpstr>
      <vt:lpstr>Storyboards</vt:lpstr>
      <vt:lpstr>History of the storyboarding</vt:lpstr>
      <vt:lpstr>Storyboard – where it can be used:</vt:lpstr>
      <vt:lpstr>Example</vt:lpstr>
      <vt:lpstr>Example</vt:lpstr>
      <vt:lpstr>We need Storyboard</vt:lpstr>
      <vt:lpstr>Storyboard Elements </vt:lpstr>
      <vt:lpstr>Work with Elements</vt:lpstr>
      <vt:lpstr>PowerPoint Presentation</vt:lpstr>
      <vt:lpstr>Information on storyboard for each frame:</vt:lpstr>
      <vt:lpstr>Important concepts</vt:lpstr>
      <vt:lpstr>Class Activity:</vt:lpstr>
      <vt:lpstr>References</vt:lpstr>
    </vt:vector>
  </TitlesOfParts>
  <Company>Unitec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Natalia Nehring</dc:creator>
  <cp:lastModifiedBy>Asra Rahimi (NZ)</cp:lastModifiedBy>
  <cp:revision>14</cp:revision>
  <dcterms:created xsi:type="dcterms:W3CDTF">2017-08-29T22:09:48Z</dcterms:created>
  <dcterms:modified xsi:type="dcterms:W3CDTF">2022-03-16T00:59:30Z</dcterms:modified>
</cp:coreProperties>
</file>