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98" r:id="rId3"/>
    <p:sldId id="283" r:id="rId4"/>
    <p:sldId id="304" r:id="rId5"/>
    <p:sldId id="305" r:id="rId6"/>
    <p:sldId id="317" r:id="rId7"/>
    <p:sldId id="307" r:id="rId8"/>
    <p:sldId id="308" r:id="rId9"/>
    <p:sldId id="320" r:id="rId10"/>
    <p:sldId id="319" r:id="rId11"/>
    <p:sldId id="312" r:id="rId12"/>
    <p:sldId id="321" r:id="rId13"/>
    <p:sldId id="323" r:id="rId14"/>
    <p:sldId id="322" r:id="rId15"/>
    <p:sldId id="313" r:id="rId16"/>
    <p:sldId id="314" r:id="rId17"/>
    <p:sldId id="324" r:id="rId18"/>
    <p:sldId id="316" r:id="rId19"/>
    <p:sldId id="303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 Ngamakeur" initials="KN" lastIdx="2" clrIdx="0">
    <p:extLst>
      <p:ext uri="{19B8F6BF-5375-455C-9EA6-DF929625EA0E}">
        <p15:presenceInfo xmlns:p15="http://schemas.microsoft.com/office/powerpoint/2012/main" userId="S-1-5-21-149251146-2169925306-3769764739-882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863ED-8288-47DA-81E4-5114C6C5724C}" type="datetimeFigureOut">
              <a:rPr lang="en-NZ" smtClean="0"/>
              <a:t>9/08/2015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8CFE-FE40-43AA-BC0D-9DC683224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8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824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E6E4-E6A0-4EE6-90AE-CC9EB9447EC3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169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10B-FD0C-40D8-A408-2FCAF4E6AEBC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148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8A3-F098-4174-AE0E-415B792CF751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19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609-6232-4294-B82C-D4D3E938D701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535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03F-F495-4B5B-9DFA-33DC012167D7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937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6CA-BFEF-47A1-AC20-E3A3C72B69A1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478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06D1-073D-42C2-9523-5B41D4CDC68F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0900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9BAE-7F52-4B7F-B82E-0F27A099DDCF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988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E62-A245-44B2-886D-76FBC41B9638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295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34C6-B6A3-451F-94D2-E8FE06B33004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5E96-9583-4DB2-AB8A-95C169CA2F97}" type="datetime1">
              <a:rPr lang="en-NZ" smtClean="0"/>
              <a:t>9/08/2015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542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F8D5-01FA-4151-A34C-30A5096C46FC}" type="datetime1">
              <a:rPr lang="en-NZ" smtClean="0"/>
              <a:t>9/08/2015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444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68F-4AB8-44EE-925E-2CAA9E2E436A}" type="datetime1">
              <a:rPr lang="en-NZ" smtClean="0"/>
              <a:t>9/08/2015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083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F43-DEDF-4919-82F0-429EEE6C0605}" type="datetime1">
              <a:rPr lang="en-NZ" smtClean="0"/>
              <a:t>9/08/2015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829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AFC5-F39F-47E1-B441-06C166D6A67C}" type="datetime1">
              <a:rPr lang="en-NZ" smtClean="0"/>
              <a:t>9/08/2015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749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B0DA-B338-4612-8D89-76479656D31F}" type="datetime1">
              <a:rPr lang="en-NZ" smtClean="0"/>
              <a:t>9/08/2015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994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3888" y="636137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E8F3A-11C6-4749-BAE2-1EC77318A9C5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6137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NZ" smtClean="0"/>
              <a:t>ISCG6420 IWD - JavaScript Basic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34642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075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window_location.asp" TargetMode="External"/><Relationship Id="rId2" Type="http://schemas.openxmlformats.org/officeDocument/2006/relationships/hyperlink" Target="http://www.w3schools.com/jsref/obj_history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obj_window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583" y="2404531"/>
            <a:ext cx="8703635" cy="1646302"/>
          </a:xfrm>
        </p:spPr>
        <p:txBody>
          <a:bodyPr/>
          <a:lstStyle/>
          <a:p>
            <a:pPr algn="ctr"/>
            <a:r>
              <a:rPr lang="en-NZ" dirty="0" smtClean="0"/>
              <a:t>JavaScript Basic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Week 3 </a:t>
            </a:r>
            <a:r>
              <a:rPr lang="en-NZ" sz="3600" dirty="0" smtClean="0"/>
              <a:t>Session2</a:t>
            </a:r>
            <a:endParaRPr lang="en-NZ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18B9-DA3A-4ABA-AE64-AC3A49CD3A50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72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History and Location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1635"/>
            <a:ext cx="9000067" cy="5135419"/>
          </a:xfrm>
        </p:spPr>
        <p:txBody>
          <a:bodyPr>
            <a:no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History</a:t>
            </a:r>
            <a:r>
              <a:rPr lang="en-NZ" sz="2400" dirty="0"/>
              <a:t> </a:t>
            </a:r>
            <a:endParaRPr lang="en-NZ" sz="2400" dirty="0" smtClean="0"/>
          </a:p>
          <a:p>
            <a:pPr marL="0" indent="0">
              <a:buNone/>
            </a:pPr>
            <a:endParaRPr lang="en-NZ" sz="2400" dirty="0" smtClean="0"/>
          </a:p>
          <a:p>
            <a:endParaRPr lang="en-NZ" sz="2400" dirty="0"/>
          </a:p>
          <a:p>
            <a:pPr marL="0" indent="0">
              <a:buNone/>
            </a:pPr>
            <a:endParaRPr lang="en-NZ" sz="2600" dirty="0" smtClean="0"/>
          </a:p>
          <a:p>
            <a:r>
              <a:rPr lang="en-NZ" sz="2400" dirty="0" smtClean="0">
                <a:solidFill>
                  <a:schemeClr val="tx1"/>
                </a:solidFill>
              </a:rPr>
              <a:t>Location</a:t>
            </a:r>
          </a:p>
          <a:p>
            <a:endParaRPr lang="en-NZ" sz="2400" dirty="0">
              <a:solidFill>
                <a:schemeClr val="tx1"/>
              </a:solidFill>
            </a:endParaRPr>
          </a:p>
          <a:p>
            <a:endParaRPr lang="en-NZ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Z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Z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NZ" sz="1600" dirty="0" smtClean="0">
                <a:solidFill>
                  <a:schemeClr val="tx1"/>
                </a:solidFill>
              </a:rPr>
              <a:t>		More </a:t>
            </a:r>
            <a:r>
              <a:rPr lang="en-NZ" sz="1600" dirty="0">
                <a:solidFill>
                  <a:schemeClr val="tx1"/>
                </a:solidFill>
              </a:rPr>
              <a:t>on: </a:t>
            </a:r>
            <a:r>
              <a:rPr lang="en-NZ" sz="1600" dirty="0">
                <a:solidFill>
                  <a:schemeClr val="tx1"/>
                </a:solidFill>
                <a:hlinkClick r:id="rId2"/>
              </a:rPr>
              <a:t>http://www.w3schools.com/jsref/obj_history.asp </a:t>
            </a:r>
            <a:endParaRPr lang="en-NZ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NZ" sz="1600" dirty="0" smtClean="0">
                <a:solidFill>
                  <a:schemeClr val="tx1"/>
                </a:solidFill>
              </a:rPr>
              <a:t>			</a:t>
            </a:r>
            <a:r>
              <a:rPr lang="en-NZ" sz="1600" dirty="0">
                <a:solidFill>
                  <a:schemeClr val="tx1"/>
                </a:solidFill>
              </a:rPr>
              <a:t> </a:t>
            </a:r>
            <a:r>
              <a:rPr lang="en-NZ" sz="1600" dirty="0" smtClean="0">
                <a:solidFill>
                  <a:schemeClr val="tx1"/>
                </a:solidFill>
              </a:rPr>
              <a:t>     </a:t>
            </a:r>
            <a:r>
              <a:rPr lang="en-NZ" sz="1600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NZ" sz="1600" dirty="0">
                <a:solidFill>
                  <a:schemeClr val="tx1"/>
                </a:solidFill>
                <a:hlinkClick r:id="rId3"/>
              </a:rPr>
              <a:t>://www.w3schools.com/js/js_window_location.asp</a:t>
            </a:r>
            <a:endParaRPr lang="en-NZ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Z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Z" sz="16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 smtClean="0"/>
              <a:t>ISCG6420 IWD - JavaScript Basic</a:t>
            </a:r>
            <a:endParaRPr lang="en-NZ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93635"/>
              </p:ext>
            </p:extLst>
          </p:nvPr>
        </p:nvGraphicFramePr>
        <p:xfrm>
          <a:off x="1113367" y="1835265"/>
          <a:ext cx="8128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5842000"/>
              </a:tblGrid>
              <a:tr h="129540"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Property/method</a:t>
                      </a:r>
                      <a:endParaRPr lang="en-NZ" sz="20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Description</a:t>
                      </a:r>
                      <a:endParaRPr lang="en-NZ" sz="20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length</a:t>
                      </a:r>
                      <a:endParaRPr lang="en-N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 dirty="0" smtClean="0"/>
                        <a:t>Return</a:t>
                      </a:r>
                      <a:r>
                        <a:rPr lang="en-NZ" sz="2000" baseline="0" dirty="0" smtClean="0"/>
                        <a:t> </a:t>
                      </a:r>
                      <a:r>
                        <a:rPr lang="en-NZ" sz="2000" dirty="0" smtClean="0"/>
                        <a:t>the number of elements in the history list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back()</a:t>
                      </a:r>
                      <a:endParaRPr lang="en-N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 dirty="0" smtClean="0"/>
                        <a:t>loads the previous URL in the history list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forward()</a:t>
                      </a:r>
                      <a:endParaRPr lang="en-N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 dirty="0" smtClean="0"/>
                        <a:t>loads the next URL in the history list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17706"/>
              </p:ext>
            </p:extLst>
          </p:nvPr>
        </p:nvGraphicFramePr>
        <p:xfrm>
          <a:off x="1113367" y="3925715"/>
          <a:ext cx="8128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5842000"/>
              </a:tblGrid>
              <a:tr h="129540"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Property/method</a:t>
                      </a:r>
                      <a:endParaRPr lang="en-NZ" sz="20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Description</a:t>
                      </a:r>
                      <a:endParaRPr lang="en-NZ" sz="20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 err="1" smtClean="0"/>
                        <a:t>href</a:t>
                      </a:r>
                      <a:endParaRPr lang="en-N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 dirty="0" smtClean="0"/>
                        <a:t>sets or returns the entire URL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replace(</a:t>
                      </a:r>
                      <a:r>
                        <a:rPr lang="en-NZ" sz="2000" dirty="0" err="1" smtClean="0"/>
                        <a:t>url</a:t>
                      </a:r>
                      <a:r>
                        <a:rPr lang="en-NZ" sz="2000" dirty="0" smtClean="0"/>
                        <a:t>)</a:t>
                      </a:r>
                      <a:endParaRPr lang="en-N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 dirty="0" smtClean="0"/>
                        <a:t>replaces the current document with a new 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reload()</a:t>
                      </a:r>
                      <a:endParaRPr lang="en-N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 dirty="0" smtClean="0"/>
                        <a:t>reloads the current document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1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User-Defined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9962091" cy="3880773"/>
          </a:xfrm>
        </p:spPr>
        <p:txBody>
          <a:bodyPr>
            <a:normAutofit/>
          </a:bodyPr>
          <a:lstStyle/>
          <a:p>
            <a:r>
              <a:rPr lang="en-NZ" sz="2400" dirty="0" smtClean="0">
                <a:solidFill>
                  <a:schemeClr val="tx1"/>
                </a:solidFill>
              </a:rPr>
              <a:t>There </a:t>
            </a:r>
            <a:r>
              <a:rPr lang="en-NZ" sz="2400" dirty="0">
                <a:solidFill>
                  <a:schemeClr val="tx1"/>
                </a:solidFill>
              </a:rPr>
              <a:t>are several ways to define objects in </a:t>
            </a:r>
            <a:r>
              <a:rPr lang="en-NZ" sz="2400" dirty="0" smtClean="0">
                <a:solidFill>
                  <a:schemeClr val="tx1"/>
                </a:solidFill>
              </a:rPr>
              <a:t>JavaScript</a:t>
            </a:r>
          </a:p>
          <a:p>
            <a:pPr lvl="1"/>
            <a:r>
              <a:rPr lang="en-NZ" sz="2400" dirty="0" smtClean="0">
                <a:solidFill>
                  <a:schemeClr val="tx1"/>
                </a:solidFill>
              </a:rPr>
              <a:t>Using a “Object()” Constructor</a:t>
            </a:r>
          </a:p>
          <a:p>
            <a:pPr lvl="1"/>
            <a:r>
              <a:rPr lang="en-NZ" sz="2400" dirty="0">
                <a:solidFill>
                  <a:schemeClr val="tx1"/>
                </a:solidFill>
              </a:rPr>
              <a:t>Using an Object Literal</a:t>
            </a:r>
          </a:p>
          <a:p>
            <a:pPr lvl="1"/>
            <a:r>
              <a:rPr lang="en-NZ" sz="2400" dirty="0">
                <a:solidFill>
                  <a:schemeClr val="tx1"/>
                </a:solidFill>
              </a:rPr>
              <a:t>Using </a:t>
            </a:r>
            <a:r>
              <a:rPr lang="en-NZ" sz="2400" dirty="0" smtClean="0">
                <a:solidFill>
                  <a:schemeClr val="tx1"/>
                </a:solidFill>
              </a:rPr>
              <a:t>a “Constructor” function</a:t>
            </a:r>
            <a:endParaRPr lang="en-NZ" sz="2400" dirty="0">
              <a:solidFill>
                <a:schemeClr val="tx1"/>
              </a:solidFill>
            </a:endParaRPr>
          </a:p>
          <a:p>
            <a:pPr lvl="1"/>
            <a:endParaRPr lang="en-NZ" sz="2400" dirty="0" smtClean="0"/>
          </a:p>
          <a:p>
            <a:pPr lvl="1"/>
            <a:endParaRPr lang="en-NZ" sz="2400" dirty="0"/>
          </a:p>
          <a:p>
            <a:pPr lvl="1"/>
            <a:endParaRPr lang="en-NZ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35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381000"/>
            <a:ext cx="9309100" cy="1320800"/>
          </a:xfrm>
        </p:spPr>
        <p:txBody>
          <a:bodyPr/>
          <a:lstStyle/>
          <a:p>
            <a:r>
              <a:rPr lang="en-NZ" altLang="en-US" dirty="0"/>
              <a:t>User-Defined </a:t>
            </a:r>
            <a:r>
              <a:rPr lang="en-NZ" altLang="en-US" dirty="0" smtClean="0"/>
              <a:t>Objects –-Object() Constructor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701800"/>
            <a:ext cx="11671300" cy="6261100"/>
          </a:xfrm>
        </p:spPr>
        <p:txBody>
          <a:bodyPr>
            <a:noAutofit/>
          </a:bodyPr>
          <a:lstStyle/>
          <a:p>
            <a:r>
              <a:rPr lang="en-NZ" sz="2400" dirty="0" smtClean="0">
                <a:solidFill>
                  <a:schemeClr val="tx1"/>
                </a:solidFill>
              </a:rPr>
              <a:t>We </a:t>
            </a:r>
            <a:r>
              <a:rPr lang="en-NZ" sz="2400" dirty="0">
                <a:solidFill>
                  <a:schemeClr val="tx1"/>
                </a:solidFill>
              </a:rPr>
              <a:t>can also create a user-defined object with the Object()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800" dirty="0" smtClean="0"/>
              <a:t>		</a:t>
            </a:r>
            <a:r>
              <a:rPr lang="en-NZ" sz="2200" dirty="0" smtClean="0">
                <a:solidFill>
                  <a:schemeClr val="accent5"/>
                </a:solidFill>
              </a:rPr>
              <a:t>var </a:t>
            </a:r>
            <a:r>
              <a:rPr lang="en-NZ" sz="2200" dirty="0">
                <a:solidFill>
                  <a:schemeClr val="accent5"/>
                </a:solidFill>
              </a:rPr>
              <a:t>member = new Object();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 smtClean="0">
                <a:solidFill>
                  <a:schemeClr val="accent5"/>
                </a:solidFill>
              </a:rPr>
              <a:t>		member.name </a:t>
            </a:r>
            <a:r>
              <a:rPr lang="en-NZ" sz="2200" dirty="0">
                <a:solidFill>
                  <a:schemeClr val="accent5"/>
                </a:solidFill>
              </a:rPr>
              <a:t>= “Donald Duck”;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 smtClean="0">
                <a:solidFill>
                  <a:schemeClr val="accent5"/>
                </a:solidFill>
              </a:rPr>
              <a:t>		</a:t>
            </a:r>
            <a:r>
              <a:rPr lang="en-NZ" sz="2200" dirty="0" err="1" smtClean="0">
                <a:solidFill>
                  <a:schemeClr val="accent5"/>
                </a:solidFill>
              </a:rPr>
              <a:t>member.email</a:t>
            </a:r>
            <a:r>
              <a:rPr lang="en-NZ" sz="2200" dirty="0" smtClean="0">
                <a:solidFill>
                  <a:schemeClr val="accent5"/>
                </a:solidFill>
              </a:rPr>
              <a:t> </a:t>
            </a:r>
            <a:r>
              <a:rPr lang="en-NZ" sz="2200" dirty="0">
                <a:solidFill>
                  <a:schemeClr val="accent5"/>
                </a:solidFill>
              </a:rPr>
              <a:t>= “dd@gmail.com”;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 smtClean="0">
                <a:solidFill>
                  <a:schemeClr val="accent5"/>
                </a:solidFill>
              </a:rPr>
              <a:t>		</a:t>
            </a:r>
            <a:r>
              <a:rPr lang="en-NZ" sz="2200" dirty="0" err="1" smtClean="0">
                <a:solidFill>
                  <a:schemeClr val="accent5"/>
                </a:solidFill>
              </a:rPr>
              <a:t>member.isRegistered</a:t>
            </a:r>
            <a:r>
              <a:rPr lang="en-NZ" sz="2200" dirty="0" smtClean="0">
                <a:solidFill>
                  <a:schemeClr val="accent5"/>
                </a:solidFill>
              </a:rPr>
              <a:t> </a:t>
            </a:r>
            <a:r>
              <a:rPr lang="en-NZ" sz="2200" dirty="0">
                <a:solidFill>
                  <a:schemeClr val="accent5"/>
                </a:solidFill>
              </a:rPr>
              <a:t>= true;</a:t>
            </a:r>
          </a:p>
          <a:p>
            <a:r>
              <a:rPr lang="en-NZ" sz="2400" dirty="0" smtClean="0">
                <a:solidFill>
                  <a:schemeClr val="tx1"/>
                </a:solidFill>
              </a:rPr>
              <a:t>we </a:t>
            </a:r>
            <a:r>
              <a:rPr lang="en-NZ" sz="2400" dirty="0">
                <a:solidFill>
                  <a:schemeClr val="tx1"/>
                </a:solidFill>
              </a:rPr>
              <a:t>can define methods, first just defining a separate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800" dirty="0"/>
              <a:t>	</a:t>
            </a:r>
            <a:r>
              <a:rPr lang="en-NZ" sz="2800" dirty="0" smtClean="0"/>
              <a:t>	</a:t>
            </a:r>
            <a:r>
              <a:rPr lang="en-NZ" sz="2200" dirty="0" smtClean="0">
                <a:solidFill>
                  <a:schemeClr val="accent5"/>
                </a:solidFill>
              </a:rPr>
              <a:t>function </a:t>
            </a:r>
            <a:r>
              <a:rPr lang="en-NZ" sz="2200" dirty="0" err="1">
                <a:solidFill>
                  <a:schemeClr val="accent5"/>
                </a:solidFill>
              </a:rPr>
              <a:t>showMe</a:t>
            </a:r>
            <a:r>
              <a:rPr lang="en-NZ" sz="2200" dirty="0">
                <a:solidFill>
                  <a:schemeClr val="accent5"/>
                </a:solidFill>
              </a:rPr>
              <a:t>() {alert(“I’m here!”);} // at this stage, not yet a </a:t>
            </a:r>
            <a:r>
              <a:rPr lang="en-NZ" sz="2200" dirty="0" smtClean="0">
                <a:solidFill>
                  <a:schemeClr val="accent5"/>
                </a:solidFill>
              </a:rPr>
              <a:t>method</a:t>
            </a:r>
          </a:p>
          <a:p>
            <a:r>
              <a:rPr lang="en-NZ" sz="2400" dirty="0" smtClean="0">
                <a:solidFill>
                  <a:schemeClr val="tx1"/>
                </a:solidFill>
              </a:rPr>
              <a:t>and </a:t>
            </a:r>
            <a:r>
              <a:rPr lang="en-NZ" sz="2400" dirty="0">
                <a:solidFill>
                  <a:schemeClr val="tx1"/>
                </a:solidFill>
              </a:rPr>
              <a:t>then assigning the function as a property of an object </a:t>
            </a:r>
            <a:endParaRPr lang="en-NZ" sz="24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	</a:t>
            </a:r>
            <a:r>
              <a:rPr lang="en-NZ" sz="2200" dirty="0" smtClean="0">
                <a:solidFill>
                  <a:schemeClr val="accent5"/>
                </a:solidFill>
              </a:rPr>
              <a:t>	</a:t>
            </a:r>
            <a:r>
              <a:rPr lang="en-NZ" sz="2200" dirty="0" err="1" smtClean="0">
                <a:solidFill>
                  <a:schemeClr val="accent5"/>
                </a:solidFill>
              </a:rPr>
              <a:t>member.present</a:t>
            </a:r>
            <a:r>
              <a:rPr lang="en-NZ" sz="2200" dirty="0" smtClean="0">
                <a:solidFill>
                  <a:schemeClr val="accent5"/>
                </a:solidFill>
              </a:rPr>
              <a:t> </a:t>
            </a:r>
            <a:r>
              <a:rPr lang="en-NZ" sz="2200" dirty="0">
                <a:solidFill>
                  <a:schemeClr val="accent5"/>
                </a:solidFill>
              </a:rPr>
              <a:t>= </a:t>
            </a:r>
            <a:r>
              <a:rPr lang="en-NZ" sz="2200" dirty="0" err="1">
                <a:solidFill>
                  <a:schemeClr val="accent5"/>
                </a:solidFill>
              </a:rPr>
              <a:t>showMe</a:t>
            </a:r>
            <a:r>
              <a:rPr lang="en-NZ" sz="2200" dirty="0">
                <a:solidFill>
                  <a:schemeClr val="accent5"/>
                </a:solidFill>
              </a:rPr>
              <a:t>; // now assigned as a method of </a:t>
            </a:r>
            <a:r>
              <a:rPr lang="en-NZ" sz="2200" dirty="0" smtClean="0">
                <a:solidFill>
                  <a:schemeClr val="accent5"/>
                </a:solidFill>
              </a:rPr>
              <a:t>member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 smtClean="0"/>
              <a:t> 		</a:t>
            </a:r>
            <a:r>
              <a:rPr lang="en-NZ" sz="2200" dirty="0" err="1" smtClean="0">
                <a:solidFill>
                  <a:schemeClr val="accent5"/>
                </a:solidFill>
              </a:rPr>
              <a:t>member.present</a:t>
            </a:r>
            <a:r>
              <a:rPr lang="en-NZ" sz="2200" dirty="0" smtClean="0">
                <a:solidFill>
                  <a:schemeClr val="accent5"/>
                </a:solidFill>
              </a:rPr>
              <a:t> </a:t>
            </a:r>
            <a:r>
              <a:rPr lang="en-NZ" sz="2200" dirty="0">
                <a:solidFill>
                  <a:schemeClr val="accent5"/>
                </a:solidFill>
              </a:rPr>
              <a:t>= function() {alert(“I’m here!”);} // alternative approach</a:t>
            </a:r>
          </a:p>
          <a:p>
            <a:r>
              <a:rPr lang="en-NZ" sz="2400" dirty="0" smtClean="0">
                <a:solidFill>
                  <a:schemeClr val="tx1"/>
                </a:solidFill>
              </a:rPr>
              <a:t>All done, we now </a:t>
            </a:r>
            <a:r>
              <a:rPr lang="en-NZ" sz="2400" dirty="0">
                <a:solidFill>
                  <a:schemeClr val="tx1"/>
                </a:solidFill>
              </a:rPr>
              <a:t>can call </a:t>
            </a:r>
            <a:r>
              <a:rPr lang="en-NZ" sz="2400" dirty="0" err="1">
                <a:solidFill>
                  <a:srgbClr val="7030A0"/>
                </a:solidFill>
              </a:rPr>
              <a:t>member.present</a:t>
            </a:r>
            <a:r>
              <a:rPr lang="en-NZ" sz="2400" dirty="0">
                <a:solidFill>
                  <a:srgbClr val="7030A0"/>
                </a:solidFill>
              </a:rPr>
              <a:t>();</a:t>
            </a:r>
            <a:endParaRPr lang="en-NZ" sz="2400" dirty="0" smtClean="0">
              <a:solidFill>
                <a:srgbClr val="7030A0"/>
              </a:solidFill>
            </a:endParaRPr>
          </a:p>
          <a:p>
            <a:pPr lvl="1"/>
            <a:endParaRPr lang="en-NZ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 smtClean="0"/>
              <a:t>ISCG6420 IWD - JavaScript Basic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097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User-Defined </a:t>
            </a:r>
            <a:r>
              <a:rPr lang="en-NZ" altLang="en-US" dirty="0" smtClean="0"/>
              <a:t>Objects --</a:t>
            </a:r>
            <a:r>
              <a:rPr lang="en-NZ" dirty="0"/>
              <a:t> Object Literal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9962091" cy="3880773"/>
          </a:xfrm>
        </p:spPr>
        <p:txBody>
          <a:bodyPr>
            <a:norm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We can also create a new object by using an object literal, </a:t>
            </a:r>
            <a:r>
              <a:rPr lang="en-NZ" sz="2400" dirty="0" smtClean="0">
                <a:solidFill>
                  <a:schemeClr val="tx1"/>
                </a:solidFill>
              </a:rPr>
              <a:t>which can </a:t>
            </a:r>
            <a:r>
              <a:rPr lang="en-NZ" sz="2400" dirty="0">
                <a:solidFill>
                  <a:schemeClr val="tx1"/>
                </a:solidFill>
              </a:rPr>
              <a:t>even include the code for a </a:t>
            </a:r>
            <a:r>
              <a:rPr lang="en-NZ" sz="2400" dirty="0" smtClean="0">
                <a:solidFill>
                  <a:schemeClr val="tx1"/>
                </a:solidFill>
              </a:rPr>
              <a:t>method</a:t>
            </a:r>
          </a:p>
          <a:p>
            <a:pPr marL="0" indent="0">
              <a:buNone/>
            </a:pPr>
            <a:endParaRPr lang="en-NZ" sz="2400" dirty="0"/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 smtClean="0">
                <a:solidFill>
                  <a:schemeClr val="accent5"/>
                </a:solidFill>
              </a:rPr>
              <a:t>				var </a:t>
            </a:r>
            <a:r>
              <a:rPr lang="en-NZ" sz="2200" dirty="0">
                <a:solidFill>
                  <a:schemeClr val="accent5"/>
                </a:solidFill>
              </a:rPr>
              <a:t>member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 smtClean="0">
                <a:solidFill>
                  <a:schemeClr val="accent5"/>
                </a:solidFill>
              </a:rPr>
              <a:t>				{ </a:t>
            </a:r>
            <a:r>
              <a:rPr lang="en-NZ" sz="2200" dirty="0">
                <a:solidFill>
                  <a:schemeClr val="accent5"/>
                </a:solidFill>
              </a:rPr>
              <a:t>name: “Donald Duck”,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 smtClean="0">
                <a:solidFill>
                  <a:schemeClr val="accent5"/>
                </a:solidFill>
              </a:rPr>
              <a:t>					email</a:t>
            </a:r>
            <a:r>
              <a:rPr lang="en-NZ" sz="2200" dirty="0">
                <a:solidFill>
                  <a:schemeClr val="accent5"/>
                </a:solidFill>
              </a:rPr>
              <a:t>: “dd@gmail.com”,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 smtClean="0">
                <a:solidFill>
                  <a:schemeClr val="accent5"/>
                </a:solidFill>
              </a:rPr>
              <a:t>					</a:t>
            </a:r>
            <a:r>
              <a:rPr lang="en-NZ" sz="2200" dirty="0" err="1" smtClean="0">
                <a:solidFill>
                  <a:schemeClr val="accent5"/>
                </a:solidFill>
              </a:rPr>
              <a:t>isRegistered</a:t>
            </a:r>
            <a:r>
              <a:rPr lang="en-NZ" sz="2200" dirty="0">
                <a:solidFill>
                  <a:schemeClr val="accent5"/>
                </a:solidFill>
              </a:rPr>
              <a:t>: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 smtClean="0">
                <a:solidFill>
                  <a:schemeClr val="accent5"/>
                </a:solidFill>
              </a:rPr>
              <a:t>					present</a:t>
            </a:r>
            <a:r>
              <a:rPr lang="en-NZ" sz="2200" dirty="0">
                <a:solidFill>
                  <a:schemeClr val="accent5"/>
                </a:solidFill>
              </a:rPr>
              <a:t>: function () {alert(“I’m here!”);}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 smtClean="0">
                <a:solidFill>
                  <a:schemeClr val="accent5"/>
                </a:solidFill>
              </a:rPr>
              <a:t>				};</a:t>
            </a:r>
            <a:endParaRPr lang="en-NZ" sz="2200" dirty="0">
              <a:solidFill>
                <a:schemeClr val="accent5"/>
              </a:solidFill>
            </a:endParaRPr>
          </a:p>
          <a:p>
            <a:pPr lvl="1"/>
            <a:endParaRPr lang="en-NZ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99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07966" cy="1320800"/>
          </a:xfrm>
        </p:spPr>
        <p:txBody>
          <a:bodyPr/>
          <a:lstStyle/>
          <a:p>
            <a:r>
              <a:rPr lang="en-NZ" altLang="en-US" dirty="0"/>
              <a:t>User-Defined </a:t>
            </a:r>
            <a:r>
              <a:rPr lang="en-NZ" altLang="en-US" dirty="0" smtClean="0"/>
              <a:t>Objects --</a:t>
            </a:r>
            <a:r>
              <a:rPr lang="en-NZ" dirty="0"/>
              <a:t> “Constructor” function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9962091" cy="4292600"/>
          </a:xfrm>
        </p:spPr>
        <p:txBody>
          <a:bodyPr>
            <a:norm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The standard way to create an "object type" is to use an object constructor function </a:t>
            </a:r>
            <a:endParaRPr lang="en-NZ" sz="24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 smtClean="0">
                <a:solidFill>
                  <a:schemeClr val="accent5"/>
                </a:solidFill>
              </a:rPr>
              <a:t>	</a:t>
            </a:r>
            <a:r>
              <a:rPr lang="en-NZ" sz="2200" dirty="0">
                <a:solidFill>
                  <a:schemeClr val="accent5"/>
                </a:solidFill>
              </a:rPr>
              <a:t>	function person(first, last, age, eye)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 </a:t>
            </a:r>
            <a:r>
              <a:rPr lang="en-NZ" sz="2200" dirty="0" smtClean="0">
                <a:solidFill>
                  <a:schemeClr val="accent5"/>
                </a:solidFill>
              </a:rPr>
              <a:t>				</a:t>
            </a:r>
            <a:r>
              <a:rPr lang="en-NZ" sz="2200" dirty="0" err="1" smtClean="0">
                <a:solidFill>
                  <a:schemeClr val="accent5"/>
                </a:solidFill>
              </a:rPr>
              <a:t>this.firstName</a:t>
            </a:r>
            <a:r>
              <a:rPr lang="en-NZ" sz="2200" dirty="0" smtClean="0">
                <a:solidFill>
                  <a:schemeClr val="accent5"/>
                </a:solidFill>
              </a:rPr>
              <a:t> </a:t>
            </a:r>
            <a:r>
              <a:rPr lang="en-NZ" sz="2200" dirty="0">
                <a:solidFill>
                  <a:schemeClr val="accent5"/>
                </a:solidFill>
              </a:rPr>
              <a:t>= 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</a:t>
            </a:r>
            <a:r>
              <a:rPr lang="en-NZ" sz="2200" dirty="0" smtClean="0">
                <a:solidFill>
                  <a:schemeClr val="accent5"/>
                </a:solidFill>
              </a:rPr>
              <a:t>				</a:t>
            </a:r>
            <a:r>
              <a:rPr lang="en-NZ" sz="2200" dirty="0" err="1" smtClean="0">
                <a:solidFill>
                  <a:schemeClr val="accent5"/>
                </a:solidFill>
              </a:rPr>
              <a:t>this.lastName</a:t>
            </a:r>
            <a:r>
              <a:rPr lang="en-NZ" sz="2200" dirty="0" smtClean="0">
                <a:solidFill>
                  <a:schemeClr val="accent5"/>
                </a:solidFill>
              </a:rPr>
              <a:t> </a:t>
            </a:r>
            <a:r>
              <a:rPr lang="en-NZ" sz="2200" dirty="0">
                <a:solidFill>
                  <a:schemeClr val="accent5"/>
                </a:solidFill>
              </a:rPr>
              <a:t>= last;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 </a:t>
            </a:r>
            <a:r>
              <a:rPr lang="en-NZ" sz="2200" dirty="0" smtClean="0">
                <a:solidFill>
                  <a:schemeClr val="accent5"/>
                </a:solidFill>
              </a:rPr>
              <a:t>				</a:t>
            </a:r>
            <a:r>
              <a:rPr lang="en-NZ" sz="2200" dirty="0" err="1" smtClean="0">
                <a:solidFill>
                  <a:schemeClr val="accent5"/>
                </a:solidFill>
              </a:rPr>
              <a:t>this.age</a:t>
            </a:r>
            <a:r>
              <a:rPr lang="en-NZ" sz="2200" dirty="0" smtClean="0">
                <a:solidFill>
                  <a:schemeClr val="accent5"/>
                </a:solidFill>
              </a:rPr>
              <a:t> </a:t>
            </a:r>
            <a:r>
              <a:rPr lang="en-NZ" sz="2200" dirty="0">
                <a:solidFill>
                  <a:schemeClr val="accent5"/>
                </a:solidFill>
              </a:rPr>
              <a:t>= age;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 </a:t>
            </a:r>
            <a:r>
              <a:rPr lang="en-NZ" sz="2200" dirty="0" smtClean="0">
                <a:solidFill>
                  <a:schemeClr val="accent5"/>
                </a:solidFill>
              </a:rPr>
              <a:t>				</a:t>
            </a:r>
            <a:r>
              <a:rPr lang="en-NZ" sz="2200" dirty="0" err="1" smtClean="0">
                <a:solidFill>
                  <a:schemeClr val="accent5"/>
                </a:solidFill>
              </a:rPr>
              <a:t>this.eyeColor</a:t>
            </a:r>
            <a:r>
              <a:rPr lang="en-NZ" sz="2200" dirty="0" smtClean="0">
                <a:solidFill>
                  <a:schemeClr val="accent5"/>
                </a:solidFill>
              </a:rPr>
              <a:t> </a:t>
            </a:r>
            <a:r>
              <a:rPr lang="en-NZ" sz="2200" dirty="0">
                <a:solidFill>
                  <a:schemeClr val="accent5"/>
                </a:solidFill>
              </a:rPr>
              <a:t>= eye;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>
                <a:solidFill>
                  <a:schemeClr val="accent5"/>
                </a:solidFill>
              </a:rPr>
              <a:t>    </a:t>
            </a:r>
            <a:r>
              <a:rPr lang="en-NZ" sz="2200" dirty="0" smtClean="0">
                <a:solidFill>
                  <a:schemeClr val="accent5"/>
                </a:solidFill>
              </a:rPr>
              <a:t>				</a:t>
            </a:r>
            <a:r>
              <a:rPr lang="en-NZ" sz="2200" dirty="0" err="1" smtClean="0">
                <a:solidFill>
                  <a:schemeClr val="accent5"/>
                </a:solidFill>
              </a:rPr>
              <a:t>this.sayPersonName</a:t>
            </a:r>
            <a:r>
              <a:rPr lang="en-NZ" sz="2200" dirty="0" smtClean="0">
                <a:solidFill>
                  <a:schemeClr val="accent5"/>
                </a:solidFill>
              </a:rPr>
              <a:t> </a:t>
            </a:r>
            <a:r>
              <a:rPr lang="en-NZ" sz="2200" dirty="0">
                <a:solidFill>
                  <a:schemeClr val="accent5"/>
                </a:solidFill>
              </a:rPr>
              <a:t>= function(){alert("My name is "+ </a:t>
            </a:r>
            <a:r>
              <a:rPr lang="en-NZ" sz="2200" dirty="0" smtClean="0">
                <a:solidFill>
                  <a:schemeClr val="accent5"/>
                </a:solidFill>
              </a:rPr>
              <a:t>													</a:t>
            </a:r>
            <a:r>
              <a:rPr lang="en-NZ" sz="2200" dirty="0" err="1" smtClean="0">
                <a:solidFill>
                  <a:schemeClr val="accent5"/>
                </a:solidFill>
              </a:rPr>
              <a:t>this.firstName</a:t>
            </a:r>
            <a:r>
              <a:rPr lang="en-NZ" sz="2200" dirty="0" smtClean="0">
                <a:solidFill>
                  <a:schemeClr val="accent5"/>
                </a:solidFill>
              </a:rPr>
              <a:t> </a:t>
            </a:r>
            <a:r>
              <a:rPr lang="en-NZ" sz="2200" dirty="0">
                <a:solidFill>
                  <a:schemeClr val="accent5"/>
                </a:solidFill>
              </a:rPr>
              <a:t>);}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 smtClean="0">
                <a:solidFill>
                  <a:schemeClr val="accent5"/>
                </a:solidFill>
              </a:rPr>
              <a:t>		}</a:t>
            </a:r>
            <a:r>
              <a:rPr lang="en-NZ" sz="2200" dirty="0">
                <a:solidFill>
                  <a:schemeClr val="accent5"/>
                </a:solidFill>
              </a:rPr>
              <a:t/>
            </a:r>
            <a:br>
              <a:rPr lang="en-NZ" sz="2200" dirty="0">
                <a:solidFill>
                  <a:schemeClr val="accent5"/>
                </a:solidFill>
              </a:rPr>
            </a:br>
            <a:r>
              <a:rPr lang="en-NZ" sz="2200" dirty="0" smtClean="0">
                <a:solidFill>
                  <a:schemeClr val="accent5"/>
                </a:solidFill>
              </a:rPr>
              <a:t>		var</a:t>
            </a:r>
            <a:r>
              <a:rPr lang="en-NZ" sz="2200" dirty="0">
                <a:solidFill>
                  <a:schemeClr val="accent5"/>
                </a:solidFill>
              </a:rPr>
              <a:t> </a:t>
            </a:r>
            <a:r>
              <a:rPr lang="en-NZ" sz="2200" dirty="0" err="1">
                <a:solidFill>
                  <a:schemeClr val="accent5"/>
                </a:solidFill>
              </a:rPr>
              <a:t>myFather</a:t>
            </a:r>
            <a:r>
              <a:rPr lang="en-NZ" sz="2200" dirty="0">
                <a:solidFill>
                  <a:schemeClr val="accent5"/>
                </a:solidFill>
              </a:rPr>
              <a:t> = new person("John", "Doe", 50, "blue");</a:t>
            </a:r>
            <a:br>
              <a:rPr lang="en-NZ" sz="2200" dirty="0">
                <a:solidFill>
                  <a:schemeClr val="accent5"/>
                </a:solidFill>
              </a:rPr>
            </a:br>
            <a:r>
              <a:rPr lang="en-NZ" sz="2200" dirty="0" smtClean="0">
                <a:solidFill>
                  <a:schemeClr val="accent5"/>
                </a:solidFill>
              </a:rPr>
              <a:t>		var</a:t>
            </a:r>
            <a:r>
              <a:rPr lang="en-NZ" sz="2200" dirty="0">
                <a:solidFill>
                  <a:schemeClr val="accent5"/>
                </a:solidFill>
              </a:rPr>
              <a:t> </a:t>
            </a:r>
            <a:r>
              <a:rPr lang="en-NZ" sz="2200" dirty="0" err="1">
                <a:solidFill>
                  <a:schemeClr val="accent5"/>
                </a:solidFill>
              </a:rPr>
              <a:t>myMother</a:t>
            </a:r>
            <a:r>
              <a:rPr lang="en-NZ" sz="2200" dirty="0">
                <a:solidFill>
                  <a:schemeClr val="accent5"/>
                </a:solidFill>
              </a:rPr>
              <a:t> = new person("Sally", "Rally", 48, "green");</a:t>
            </a:r>
            <a:endParaRPr lang="en-NZ" sz="2200" dirty="0" smtClean="0">
              <a:solidFill>
                <a:schemeClr val="accent5"/>
              </a:solidFill>
            </a:endParaRPr>
          </a:p>
          <a:p>
            <a:pPr lvl="1"/>
            <a:endParaRPr lang="en-NZ" sz="2400" dirty="0"/>
          </a:p>
          <a:p>
            <a:pPr lvl="1"/>
            <a:endParaRPr lang="en-NZ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3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JavaScript and Event Models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840740" cy="3880773"/>
          </a:xfrm>
        </p:spPr>
        <p:txBody>
          <a:bodyPr>
            <a:noAutofit/>
          </a:bodyPr>
          <a:lstStyle/>
          <a:p>
            <a:r>
              <a:rPr lang="en-NZ" sz="2400" dirty="0" smtClean="0">
                <a:solidFill>
                  <a:schemeClr val="tx1"/>
                </a:solidFill>
              </a:rPr>
              <a:t>Events </a:t>
            </a:r>
            <a:r>
              <a:rPr lang="en-NZ" sz="2400" dirty="0">
                <a:solidFill>
                  <a:schemeClr val="tx1"/>
                </a:solidFill>
              </a:rPr>
              <a:t>are necessary to create interaction between </a:t>
            </a:r>
            <a:r>
              <a:rPr lang="en-NZ" sz="2400" dirty="0" smtClean="0">
                <a:solidFill>
                  <a:schemeClr val="tx1"/>
                </a:solidFill>
              </a:rPr>
              <a:t>JavaScript and </a:t>
            </a:r>
            <a:r>
              <a:rPr lang="en-NZ" sz="2400" dirty="0">
                <a:solidFill>
                  <a:schemeClr val="tx1"/>
                </a:solidFill>
              </a:rPr>
              <a:t>HTML</a:t>
            </a:r>
          </a:p>
          <a:p>
            <a:r>
              <a:rPr lang="en-NZ" sz="2400" dirty="0" smtClean="0">
                <a:solidFill>
                  <a:schemeClr val="tx1"/>
                </a:solidFill>
              </a:rPr>
              <a:t>Events </a:t>
            </a:r>
            <a:r>
              <a:rPr lang="en-NZ" sz="2400" dirty="0">
                <a:solidFill>
                  <a:schemeClr val="tx1"/>
                </a:solidFill>
              </a:rPr>
              <a:t>occur when either a user (</a:t>
            </a:r>
            <a:r>
              <a:rPr lang="en-NZ" sz="2400" dirty="0" err="1">
                <a:solidFill>
                  <a:schemeClr val="tx1"/>
                </a:solidFill>
              </a:rPr>
              <a:t>eg</a:t>
            </a:r>
            <a:r>
              <a:rPr lang="en-NZ" sz="2400" dirty="0">
                <a:solidFill>
                  <a:schemeClr val="tx1"/>
                </a:solidFill>
              </a:rPr>
              <a:t> clicks a button) or </a:t>
            </a:r>
            <a:r>
              <a:rPr lang="en-NZ" sz="2400" dirty="0" smtClean="0">
                <a:solidFill>
                  <a:schemeClr val="tx1"/>
                </a:solidFill>
              </a:rPr>
              <a:t>the browser </a:t>
            </a:r>
            <a:r>
              <a:rPr lang="en-NZ" sz="2400" dirty="0">
                <a:solidFill>
                  <a:schemeClr val="tx1"/>
                </a:solidFill>
              </a:rPr>
              <a:t>does something (</a:t>
            </a:r>
            <a:r>
              <a:rPr lang="en-NZ" sz="2400" dirty="0" err="1">
                <a:solidFill>
                  <a:schemeClr val="tx1"/>
                </a:solidFill>
              </a:rPr>
              <a:t>eg</a:t>
            </a:r>
            <a:r>
              <a:rPr lang="en-NZ" sz="2400" dirty="0">
                <a:solidFill>
                  <a:schemeClr val="tx1"/>
                </a:solidFill>
              </a:rPr>
              <a:t> loads a page)</a:t>
            </a:r>
          </a:p>
          <a:p>
            <a:r>
              <a:rPr lang="en-NZ" sz="2400" dirty="0" smtClean="0">
                <a:solidFill>
                  <a:schemeClr val="tx1"/>
                </a:solidFill>
              </a:rPr>
              <a:t>We </a:t>
            </a:r>
            <a:r>
              <a:rPr lang="en-NZ" sz="2400" dirty="0">
                <a:solidFill>
                  <a:schemeClr val="tx1"/>
                </a:solidFill>
              </a:rPr>
              <a:t>can bind an event to an </a:t>
            </a:r>
            <a:r>
              <a:rPr lang="en-NZ" sz="2400" dirty="0">
                <a:solidFill>
                  <a:schemeClr val="accent5"/>
                </a:solidFill>
              </a:rPr>
              <a:t>event handler </a:t>
            </a:r>
            <a:endParaRPr lang="en-NZ" sz="2400" dirty="0" smtClean="0">
              <a:solidFill>
                <a:schemeClr val="accent5"/>
              </a:solidFill>
            </a:endParaRPr>
          </a:p>
          <a:p>
            <a:r>
              <a:rPr lang="en-NZ" sz="2400" dirty="0" smtClean="0">
                <a:solidFill>
                  <a:schemeClr val="tx1"/>
                </a:solidFill>
              </a:rPr>
              <a:t>The</a:t>
            </a:r>
            <a:r>
              <a:rPr lang="en-NZ" sz="2400" dirty="0" smtClean="0"/>
              <a:t> </a:t>
            </a:r>
            <a:r>
              <a:rPr lang="en-NZ" sz="2400" dirty="0">
                <a:solidFill>
                  <a:schemeClr val="accent5"/>
                </a:solidFill>
              </a:rPr>
              <a:t>handler</a:t>
            </a:r>
            <a:r>
              <a:rPr lang="en-NZ" sz="2400" dirty="0"/>
              <a:t> </a:t>
            </a:r>
            <a:r>
              <a:rPr lang="en-NZ" sz="2400" dirty="0">
                <a:solidFill>
                  <a:schemeClr val="tx1"/>
                </a:solidFill>
              </a:rPr>
              <a:t>is the function that is </a:t>
            </a:r>
            <a:r>
              <a:rPr lang="en-NZ" sz="2400" dirty="0" smtClean="0">
                <a:solidFill>
                  <a:schemeClr val="tx1"/>
                </a:solidFill>
              </a:rPr>
              <a:t>called automatically </a:t>
            </a:r>
            <a:r>
              <a:rPr lang="en-NZ" sz="2400" dirty="0">
                <a:solidFill>
                  <a:schemeClr val="tx1"/>
                </a:solidFill>
              </a:rPr>
              <a:t>when the event occurs.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83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 smtClean="0"/>
              <a:t>JavaScript Events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9962091" cy="3880773"/>
          </a:xfrm>
        </p:spPr>
        <p:txBody>
          <a:bodyPr>
            <a:noAutofit/>
          </a:bodyPr>
          <a:lstStyle/>
          <a:p>
            <a:r>
              <a:rPr lang="en-NZ" sz="2400" dirty="0" err="1" smtClean="0">
                <a:solidFill>
                  <a:schemeClr val="accent5"/>
                </a:solidFill>
              </a:rPr>
              <a:t>onblur</a:t>
            </a:r>
            <a:r>
              <a:rPr lang="en-NZ" sz="2400" dirty="0" smtClean="0"/>
              <a:t> </a:t>
            </a:r>
            <a:r>
              <a:rPr lang="en-NZ" sz="2400" dirty="0">
                <a:solidFill>
                  <a:schemeClr val="tx1"/>
                </a:solidFill>
              </a:rPr>
              <a:t>An element loses focus</a:t>
            </a:r>
          </a:p>
          <a:p>
            <a:r>
              <a:rPr lang="en-NZ" sz="2400" dirty="0" err="1">
                <a:solidFill>
                  <a:schemeClr val="accent5"/>
                </a:solidFill>
              </a:rPr>
              <a:t>onchange</a:t>
            </a:r>
            <a:r>
              <a:rPr lang="en-NZ" sz="2400" dirty="0"/>
              <a:t> </a:t>
            </a:r>
            <a:r>
              <a:rPr lang="en-NZ" sz="2400" dirty="0">
                <a:solidFill>
                  <a:schemeClr val="tx1"/>
                </a:solidFill>
              </a:rPr>
              <a:t>The user changes the content of a field</a:t>
            </a:r>
          </a:p>
          <a:p>
            <a:r>
              <a:rPr lang="en-NZ" sz="2400" dirty="0" err="1">
                <a:solidFill>
                  <a:schemeClr val="accent5"/>
                </a:solidFill>
              </a:rPr>
              <a:t>onclick</a:t>
            </a:r>
            <a:r>
              <a:rPr lang="en-NZ" sz="2400" dirty="0"/>
              <a:t> </a:t>
            </a:r>
            <a:r>
              <a:rPr lang="en-NZ" sz="2400" dirty="0">
                <a:solidFill>
                  <a:schemeClr val="tx1"/>
                </a:solidFill>
              </a:rPr>
              <a:t>Mouse clicks an object</a:t>
            </a:r>
          </a:p>
          <a:p>
            <a:r>
              <a:rPr lang="en-NZ" sz="2400" dirty="0" err="1" smtClean="0">
                <a:solidFill>
                  <a:schemeClr val="accent5"/>
                </a:solidFill>
              </a:rPr>
              <a:t>onload</a:t>
            </a:r>
            <a:r>
              <a:rPr lang="en-NZ" sz="2400" dirty="0" smtClean="0"/>
              <a:t> </a:t>
            </a:r>
            <a:r>
              <a:rPr lang="en-NZ" sz="2400" dirty="0" smtClean="0">
                <a:solidFill>
                  <a:schemeClr val="tx1"/>
                </a:solidFill>
              </a:rPr>
              <a:t>A page or an image is finished loading</a:t>
            </a:r>
          </a:p>
          <a:p>
            <a:r>
              <a:rPr lang="en-NZ" sz="2400" dirty="0" err="1" smtClean="0">
                <a:solidFill>
                  <a:schemeClr val="accent5"/>
                </a:solidFill>
              </a:rPr>
              <a:t>onmouseover</a:t>
            </a:r>
            <a:r>
              <a:rPr lang="en-NZ" sz="2400" dirty="0" smtClean="0"/>
              <a:t> </a:t>
            </a:r>
            <a:r>
              <a:rPr lang="en-NZ" sz="2400" dirty="0" smtClean="0">
                <a:solidFill>
                  <a:schemeClr val="tx1"/>
                </a:solidFill>
              </a:rPr>
              <a:t>The mouse is moved over an element</a:t>
            </a:r>
          </a:p>
          <a:p>
            <a:r>
              <a:rPr lang="en-NZ" sz="2400" dirty="0" err="1" smtClean="0">
                <a:solidFill>
                  <a:schemeClr val="accent5"/>
                </a:solidFill>
              </a:rPr>
              <a:t>onsubmit</a:t>
            </a:r>
            <a:r>
              <a:rPr lang="en-NZ" sz="2400" dirty="0" smtClean="0"/>
              <a:t> </a:t>
            </a:r>
            <a:r>
              <a:rPr lang="en-NZ" sz="2400" dirty="0">
                <a:solidFill>
                  <a:schemeClr val="tx1"/>
                </a:solidFill>
              </a:rPr>
              <a:t>The submit button is </a:t>
            </a:r>
            <a:r>
              <a:rPr lang="en-NZ" sz="2400" dirty="0" smtClean="0">
                <a:solidFill>
                  <a:schemeClr val="tx1"/>
                </a:solidFill>
              </a:rPr>
              <a:t>clicked</a:t>
            </a:r>
          </a:p>
          <a:p>
            <a:r>
              <a:rPr lang="en-NZ" sz="2200" dirty="0" smtClean="0">
                <a:solidFill>
                  <a:schemeClr val="tx1"/>
                </a:solidFill>
              </a:rPr>
              <a:t>More </a:t>
            </a:r>
            <a:r>
              <a:rPr lang="en-NZ" sz="2200" dirty="0">
                <a:solidFill>
                  <a:schemeClr val="tx1"/>
                </a:solidFill>
              </a:rPr>
              <a:t>on </a:t>
            </a:r>
            <a:r>
              <a:rPr lang="en-NZ" sz="2200" dirty="0">
                <a:hlinkClick r:id="rId2"/>
              </a:rPr>
              <a:t>http://</a:t>
            </a:r>
            <a:r>
              <a:rPr lang="en-NZ" sz="2200" dirty="0" smtClean="0">
                <a:hlinkClick r:id="rId2"/>
              </a:rPr>
              <a:t>www.w3schools.com/jsref/dom_obj_event.asp</a:t>
            </a:r>
            <a:endParaRPr lang="en-NZ" sz="2200" dirty="0" smtClean="0"/>
          </a:p>
          <a:p>
            <a:pPr marL="0" indent="0">
              <a:buNone/>
            </a:pPr>
            <a:endParaRPr lang="en-NZ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338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Event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9962091" cy="3880773"/>
          </a:xfrm>
        </p:spPr>
        <p:txBody>
          <a:bodyPr>
            <a:noAutofit/>
          </a:bodyPr>
          <a:lstStyle/>
          <a:p>
            <a:r>
              <a:rPr lang="en-NZ" sz="2200" b="1" dirty="0" smtClean="0"/>
              <a:t>Inline </a:t>
            </a:r>
            <a:r>
              <a:rPr lang="en-NZ" sz="2200" b="1" dirty="0"/>
              <a:t>event registration </a:t>
            </a:r>
            <a:r>
              <a:rPr lang="en-NZ" sz="2200" dirty="0"/>
              <a:t>by using HTML attributes</a:t>
            </a:r>
          </a:p>
          <a:p>
            <a:pPr marL="0" indent="0">
              <a:buNone/>
            </a:pPr>
            <a:r>
              <a:rPr lang="en-NZ" sz="2200" dirty="0" smtClean="0"/>
              <a:t>                      </a:t>
            </a:r>
            <a:r>
              <a:rPr lang="en-NZ" sz="2200" dirty="0" smtClean="0">
                <a:solidFill>
                  <a:schemeClr val="accent5"/>
                </a:solidFill>
              </a:rPr>
              <a:t>&lt;</a:t>
            </a:r>
            <a:r>
              <a:rPr lang="en-NZ" sz="2200" dirty="0">
                <a:solidFill>
                  <a:schemeClr val="accent5"/>
                </a:solidFill>
              </a:rPr>
              <a:t>a </a:t>
            </a:r>
            <a:r>
              <a:rPr lang="en-NZ" sz="2200" dirty="0" err="1">
                <a:solidFill>
                  <a:schemeClr val="accent5"/>
                </a:solidFill>
              </a:rPr>
              <a:t>href</a:t>
            </a:r>
            <a:r>
              <a:rPr lang="en-NZ" sz="2200" dirty="0">
                <a:solidFill>
                  <a:schemeClr val="accent5"/>
                </a:solidFill>
              </a:rPr>
              <a:t>=“goThere.html” </a:t>
            </a:r>
            <a:r>
              <a:rPr lang="en-NZ" sz="2200" dirty="0" err="1">
                <a:solidFill>
                  <a:srgbClr val="7030A0"/>
                </a:solidFill>
              </a:rPr>
              <a:t>onclick</a:t>
            </a:r>
            <a:r>
              <a:rPr lang="en-NZ" sz="2200" dirty="0">
                <a:solidFill>
                  <a:srgbClr val="7030A0"/>
                </a:solidFill>
              </a:rPr>
              <a:t>=“</a:t>
            </a:r>
            <a:r>
              <a:rPr lang="en-NZ" sz="2200" dirty="0" err="1">
                <a:solidFill>
                  <a:srgbClr val="7030A0"/>
                </a:solidFill>
              </a:rPr>
              <a:t>startNow</a:t>
            </a:r>
            <a:r>
              <a:rPr lang="en-NZ" sz="2200" dirty="0" smtClean="0">
                <a:solidFill>
                  <a:srgbClr val="7030A0"/>
                </a:solidFill>
              </a:rPr>
              <a:t>()” </a:t>
            </a:r>
            <a:r>
              <a:rPr lang="en-NZ" sz="2200" dirty="0" smtClean="0">
                <a:solidFill>
                  <a:schemeClr val="accent5"/>
                </a:solidFill>
              </a:rPr>
              <a:t>&gt;</a:t>
            </a:r>
          </a:p>
          <a:p>
            <a:pPr marL="0" indent="0">
              <a:buNone/>
            </a:pPr>
            <a:endParaRPr lang="en-NZ" sz="2200" dirty="0">
              <a:solidFill>
                <a:schemeClr val="accent5"/>
              </a:solidFill>
            </a:endParaRPr>
          </a:p>
          <a:p>
            <a:r>
              <a:rPr lang="en-NZ" sz="2200" b="1" dirty="0" smtClean="0"/>
              <a:t>Traditional </a:t>
            </a:r>
            <a:r>
              <a:rPr lang="en-NZ" sz="2200" b="1" dirty="0"/>
              <a:t>event registration</a:t>
            </a:r>
          </a:p>
          <a:p>
            <a:pPr marL="0" indent="0">
              <a:buNone/>
            </a:pPr>
            <a:r>
              <a:rPr lang="en-NZ" sz="2200" dirty="0" smtClean="0"/>
              <a:t>			</a:t>
            </a:r>
            <a:r>
              <a:rPr lang="en-NZ" sz="2200" dirty="0" err="1" smtClean="0">
                <a:solidFill>
                  <a:schemeClr val="accent5"/>
                </a:solidFill>
              </a:rPr>
              <a:t>var</a:t>
            </a:r>
            <a:r>
              <a:rPr lang="en-NZ" sz="2200" dirty="0" smtClean="0">
                <a:solidFill>
                  <a:schemeClr val="accent5"/>
                </a:solidFill>
              </a:rPr>
              <a:t> </a:t>
            </a:r>
            <a:r>
              <a:rPr lang="en-NZ" sz="2200" dirty="0" err="1">
                <a:solidFill>
                  <a:schemeClr val="accent5"/>
                </a:solidFill>
              </a:rPr>
              <a:t>myElement</a:t>
            </a:r>
            <a:r>
              <a:rPr lang="en-NZ" sz="2200" dirty="0">
                <a:solidFill>
                  <a:schemeClr val="accent5"/>
                </a:solidFill>
              </a:rPr>
              <a:t> = </a:t>
            </a:r>
            <a:r>
              <a:rPr lang="en-NZ" sz="2200" dirty="0" err="1">
                <a:solidFill>
                  <a:schemeClr val="accent5"/>
                </a:solidFill>
              </a:rPr>
              <a:t>document.getElementById</a:t>
            </a:r>
            <a:r>
              <a:rPr lang="en-NZ" sz="2200" dirty="0">
                <a:solidFill>
                  <a:schemeClr val="accent5"/>
                </a:solidFill>
              </a:rPr>
              <a:t>(‘1stpara’);</a:t>
            </a:r>
          </a:p>
          <a:p>
            <a:pPr marL="0" indent="0">
              <a:buNone/>
            </a:pPr>
            <a:r>
              <a:rPr lang="en-NZ" sz="2200" dirty="0" smtClean="0"/>
              <a:t>			</a:t>
            </a:r>
            <a:r>
              <a:rPr lang="en-NZ" sz="2200" dirty="0" err="1" smtClean="0">
                <a:solidFill>
                  <a:schemeClr val="accent5"/>
                </a:solidFill>
              </a:rPr>
              <a:t>myElement</a:t>
            </a:r>
            <a:r>
              <a:rPr lang="en-NZ" sz="2200" dirty="0" err="1" smtClean="0">
                <a:solidFill>
                  <a:srgbClr val="7030A0"/>
                </a:solidFill>
              </a:rPr>
              <a:t>.onclick</a:t>
            </a:r>
            <a:r>
              <a:rPr lang="en-NZ" sz="2200" dirty="0" smtClean="0">
                <a:solidFill>
                  <a:schemeClr val="accent5"/>
                </a:solidFill>
              </a:rPr>
              <a:t> </a:t>
            </a:r>
            <a:r>
              <a:rPr lang="en-NZ" sz="2200" dirty="0">
                <a:solidFill>
                  <a:schemeClr val="accent5"/>
                </a:solidFill>
              </a:rPr>
              <a:t>= </a:t>
            </a:r>
            <a:r>
              <a:rPr lang="en-NZ" sz="2200" dirty="0" err="1">
                <a:solidFill>
                  <a:srgbClr val="7030A0"/>
                </a:solidFill>
              </a:rPr>
              <a:t>startNow</a:t>
            </a:r>
            <a:r>
              <a:rPr lang="en-NZ" sz="2200" dirty="0">
                <a:solidFill>
                  <a:schemeClr val="accent5"/>
                </a:solidFill>
              </a:rPr>
              <a:t>;</a:t>
            </a:r>
          </a:p>
          <a:p>
            <a:pPr marL="0" indent="0">
              <a:buNone/>
            </a:pPr>
            <a:r>
              <a:rPr lang="en-NZ" sz="2200" b="1" i="1" dirty="0" smtClean="0"/>
              <a:t>			to </a:t>
            </a:r>
            <a:r>
              <a:rPr lang="en-NZ" sz="2200" b="1" i="1" dirty="0"/>
              <a:t>remove </a:t>
            </a:r>
            <a:r>
              <a:rPr lang="en-NZ" sz="2200" dirty="0" err="1">
                <a:solidFill>
                  <a:schemeClr val="accent5"/>
                </a:solidFill>
              </a:rPr>
              <a:t>myElement.</a:t>
            </a:r>
            <a:r>
              <a:rPr lang="en-NZ" sz="2200" dirty="0" err="1">
                <a:solidFill>
                  <a:srgbClr val="7030A0"/>
                </a:solidFill>
              </a:rPr>
              <a:t>onclick</a:t>
            </a:r>
            <a:r>
              <a:rPr lang="en-NZ" sz="2200" dirty="0">
                <a:solidFill>
                  <a:schemeClr val="accent5"/>
                </a:solidFill>
              </a:rPr>
              <a:t> = </a:t>
            </a:r>
            <a:r>
              <a:rPr lang="en-NZ" sz="2200" dirty="0">
                <a:solidFill>
                  <a:srgbClr val="7030A0"/>
                </a:solidFill>
              </a:rPr>
              <a:t>null</a:t>
            </a:r>
            <a:r>
              <a:rPr lang="en-NZ" sz="2200" dirty="0" smtClean="0">
                <a:solidFill>
                  <a:schemeClr val="accent5"/>
                </a:solidFill>
              </a:rPr>
              <a:t>;</a:t>
            </a:r>
            <a:endParaRPr lang="en-NZ" sz="22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13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Event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9962091" cy="3880773"/>
          </a:xfrm>
        </p:spPr>
        <p:txBody>
          <a:bodyPr>
            <a:noAutofit/>
          </a:bodyPr>
          <a:lstStyle/>
          <a:p>
            <a:r>
              <a:rPr lang="en-NZ" sz="2400" b="1" dirty="0"/>
              <a:t>IE event registration</a:t>
            </a:r>
          </a:p>
          <a:p>
            <a:pPr marL="0" indent="0">
              <a:buNone/>
            </a:pPr>
            <a:r>
              <a:rPr lang="en-NZ" sz="2400" dirty="0"/>
              <a:t>			</a:t>
            </a:r>
            <a:r>
              <a:rPr lang="en-NZ" sz="2200" dirty="0" err="1">
                <a:solidFill>
                  <a:schemeClr val="accent5"/>
                </a:solidFill>
              </a:rPr>
              <a:t>myElement.</a:t>
            </a:r>
            <a:r>
              <a:rPr lang="en-NZ" sz="2200" dirty="0" err="1">
                <a:solidFill>
                  <a:srgbClr val="7030A0"/>
                </a:solidFill>
              </a:rPr>
              <a:t>attachEvent</a:t>
            </a:r>
            <a:r>
              <a:rPr lang="en-NZ" sz="2200" dirty="0">
                <a:solidFill>
                  <a:srgbClr val="7030A0"/>
                </a:solidFill>
              </a:rPr>
              <a:t>(‘</a:t>
            </a:r>
            <a:r>
              <a:rPr lang="en-NZ" sz="2200" dirty="0" err="1">
                <a:solidFill>
                  <a:srgbClr val="7030A0"/>
                </a:solidFill>
              </a:rPr>
              <a:t>onclick</a:t>
            </a:r>
            <a:r>
              <a:rPr lang="en-NZ" sz="2200" dirty="0">
                <a:solidFill>
                  <a:srgbClr val="7030A0"/>
                </a:solidFill>
              </a:rPr>
              <a:t>’, </a:t>
            </a:r>
            <a:r>
              <a:rPr lang="en-NZ" sz="2200" dirty="0" err="1">
                <a:solidFill>
                  <a:srgbClr val="7030A0"/>
                </a:solidFill>
              </a:rPr>
              <a:t>startNow</a:t>
            </a:r>
            <a:r>
              <a:rPr lang="en-NZ" sz="2200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NZ" sz="2200" dirty="0"/>
              <a:t>			</a:t>
            </a:r>
            <a:r>
              <a:rPr lang="en-NZ" sz="2200" b="1" i="1" dirty="0"/>
              <a:t>to remove </a:t>
            </a:r>
            <a:r>
              <a:rPr lang="en-NZ" sz="2200" dirty="0" err="1">
                <a:solidFill>
                  <a:schemeClr val="accent5"/>
                </a:solidFill>
              </a:rPr>
              <a:t>myElement.</a:t>
            </a:r>
            <a:r>
              <a:rPr lang="en-NZ" sz="2200" dirty="0" err="1">
                <a:solidFill>
                  <a:srgbClr val="7030A0"/>
                </a:solidFill>
              </a:rPr>
              <a:t>detachEvent</a:t>
            </a:r>
            <a:r>
              <a:rPr lang="en-NZ" sz="2200" dirty="0">
                <a:solidFill>
                  <a:srgbClr val="7030A0"/>
                </a:solidFill>
              </a:rPr>
              <a:t>(‘</a:t>
            </a:r>
            <a:r>
              <a:rPr lang="en-NZ" sz="2200" dirty="0" err="1">
                <a:solidFill>
                  <a:srgbClr val="7030A0"/>
                </a:solidFill>
              </a:rPr>
              <a:t>onclick</a:t>
            </a:r>
            <a:r>
              <a:rPr lang="en-NZ" sz="2200" dirty="0">
                <a:solidFill>
                  <a:srgbClr val="7030A0"/>
                </a:solidFill>
              </a:rPr>
              <a:t>’, </a:t>
            </a:r>
            <a:r>
              <a:rPr lang="en-NZ" sz="2200" dirty="0" err="1">
                <a:solidFill>
                  <a:srgbClr val="7030A0"/>
                </a:solidFill>
              </a:rPr>
              <a:t>startNow</a:t>
            </a:r>
            <a:r>
              <a:rPr lang="en-NZ" sz="2200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NZ" sz="2200" dirty="0">
              <a:solidFill>
                <a:srgbClr val="7030A0"/>
              </a:solidFill>
            </a:endParaRPr>
          </a:p>
          <a:p>
            <a:r>
              <a:rPr lang="en-NZ" sz="2400" dirty="0" smtClean="0"/>
              <a:t> </a:t>
            </a:r>
            <a:r>
              <a:rPr lang="en-NZ" sz="2400" b="1" dirty="0"/>
              <a:t>W3C DOM event registration</a:t>
            </a:r>
          </a:p>
          <a:p>
            <a:pPr marL="0" indent="0">
              <a:buNone/>
            </a:pPr>
            <a:r>
              <a:rPr lang="en-NZ" sz="2400" dirty="0" smtClean="0"/>
              <a:t>			</a:t>
            </a:r>
            <a:r>
              <a:rPr lang="en-NZ" sz="2200" dirty="0" err="1" smtClean="0">
                <a:solidFill>
                  <a:schemeClr val="accent5"/>
                </a:solidFill>
              </a:rPr>
              <a:t>var</a:t>
            </a:r>
            <a:r>
              <a:rPr lang="en-NZ" sz="2200" dirty="0" smtClean="0">
                <a:solidFill>
                  <a:schemeClr val="accent5"/>
                </a:solidFill>
              </a:rPr>
              <a:t> </a:t>
            </a:r>
            <a:r>
              <a:rPr lang="en-NZ" sz="2200" dirty="0" err="1">
                <a:solidFill>
                  <a:schemeClr val="accent5"/>
                </a:solidFill>
              </a:rPr>
              <a:t>myElement</a:t>
            </a:r>
            <a:r>
              <a:rPr lang="en-NZ" sz="2200" dirty="0">
                <a:solidFill>
                  <a:schemeClr val="accent5"/>
                </a:solidFill>
              </a:rPr>
              <a:t> = </a:t>
            </a:r>
            <a:r>
              <a:rPr lang="en-NZ" sz="2200" dirty="0" err="1">
                <a:solidFill>
                  <a:schemeClr val="accent5"/>
                </a:solidFill>
              </a:rPr>
              <a:t>document.getElementById</a:t>
            </a:r>
            <a:r>
              <a:rPr lang="en-NZ" sz="2200" dirty="0">
                <a:solidFill>
                  <a:schemeClr val="accent5"/>
                </a:solidFill>
              </a:rPr>
              <a:t>(‘1stpara</a:t>
            </a:r>
            <a:r>
              <a:rPr lang="en-NZ" sz="2200" dirty="0" smtClean="0">
                <a:solidFill>
                  <a:schemeClr val="accent5"/>
                </a:solidFill>
              </a:rPr>
              <a:t>’);</a:t>
            </a:r>
          </a:p>
          <a:p>
            <a:pPr marL="0" indent="0">
              <a:buNone/>
            </a:pPr>
            <a:r>
              <a:rPr lang="en-NZ" sz="2200" dirty="0" smtClean="0">
                <a:solidFill>
                  <a:schemeClr val="accent5"/>
                </a:solidFill>
              </a:rPr>
              <a:t>			</a:t>
            </a:r>
            <a:r>
              <a:rPr lang="en-NZ" sz="2200" dirty="0" err="1" smtClean="0">
                <a:solidFill>
                  <a:schemeClr val="accent5"/>
                </a:solidFill>
              </a:rPr>
              <a:t>myElement.</a:t>
            </a:r>
            <a:r>
              <a:rPr lang="en-NZ" sz="2200" dirty="0" err="1" smtClean="0">
                <a:solidFill>
                  <a:srgbClr val="7030A0"/>
                </a:solidFill>
              </a:rPr>
              <a:t>addEventListener</a:t>
            </a:r>
            <a:r>
              <a:rPr lang="en-NZ" sz="2200" dirty="0" smtClean="0">
                <a:solidFill>
                  <a:srgbClr val="7030A0"/>
                </a:solidFill>
              </a:rPr>
              <a:t>(‘click’, </a:t>
            </a:r>
            <a:r>
              <a:rPr lang="en-NZ" sz="2200" dirty="0" err="1" smtClean="0">
                <a:solidFill>
                  <a:srgbClr val="7030A0"/>
                </a:solidFill>
              </a:rPr>
              <a:t>startNow</a:t>
            </a:r>
            <a:r>
              <a:rPr lang="en-NZ" sz="2200" dirty="0" smtClean="0">
                <a:solidFill>
                  <a:srgbClr val="7030A0"/>
                </a:solidFill>
              </a:rPr>
              <a:t>, false);</a:t>
            </a:r>
            <a:endParaRPr lang="en-NZ" sz="22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NZ" sz="2200" b="1" i="1" dirty="0" smtClean="0"/>
              <a:t>			to </a:t>
            </a:r>
            <a:r>
              <a:rPr lang="en-NZ" sz="2200" b="1" i="1" dirty="0"/>
              <a:t>remove </a:t>
            </a:r>
            <a:r>
              <a:rPr lang="en-NZ" sz="2200" dirty="0" err="1">
                <a:solidFill>
                  <a:schemeClr val="accent5"/>
                </a:solidFill>
              </a:rPr>
              <a:t>myElement.</a:t>
            </a:r>
            <a:r>
              <a:rPr lang="en-NZ" sz="2200" dirty="0" err="1">
                <a:solidFill>
                  <a:srgbClr val="7030A0"/>
                </a:solidFill>
              </a:rPr>
              <a:t>removeEventListener</a:t>
            </a:r>
            <a:r>
              <a:rPr lang="en-NZ" sz="2200" dirty="0">
                <a:solidFill>
                  <a:srgbClr val="7030A0"/>
                </a:solidFill>
              </a:rPr>
              <a:t>(‘click’, </a:t>
            </a:r>
            <a:r>
              <a:rPr lang="en-NZ" sz="2200" dirty="0" err="1">
                <a:solidFill>
                  <a:srgbClr val="7030A0"/>
                </a:solidFill>
              </a:rPr>
              <a:t>startNow</a:t>
            </a:r>
            <a:r>
              <a:rPr lang="en-NZ" sz="2200" dirty="0">
                <a:solidFill>
                  <a:srgbClr val="7030A0"/>
                </a:solidFill>
              </a:rPr>
              <a:t>, false);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21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/>
              <a:t>JavaScript exercise</a:t>
            </a:r>
          </a:p>
          <a:p>
            <a:r>
              <a:rPr lang="en-NZ" sz="2400"/>
              <a:t>JavaScript &amp; CSS Menu Exercise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AA5A-11C3-47A6-B6CA-D617DFE0EB25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86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4704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JavaScript Basic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Objects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Event models and Event handling</a:t>
            </a:r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F58-42F1-42F6-9B5C-EF3B3E12005A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41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68" y="2404534"/>
            <a:ext cx="8703635" cy="1646302"/>
          </a:xfrm>
        </p:spPr>
        <p:txBody>
          <a:bodyPr/>
          <a:lstStyle/>
          <a:p>
            <a:r>
              <a:rPr lang="en-NZ" dirty="0" smtClean="0"/>
              <a:t>End of The Session 2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Week 3 </a:t>
            </a:r>
            <a:endParaRPr lang="en-NZ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D9AC-4BC7-474D-8859-137F8FD39821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27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Object-oriented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917603" cy="3880773"/>
          </a:xfrm>
        </p:spPr>
        <p:txBody>
          <a:bodyPr>
            <a:noAutofit/>
          </a:bodyPr>
          <a:lstStyle/>
          <a:p>
            <a:r>
              <a:rPr lang="en-NZ" sz="2400" dirty="0" smtClean="0">
                <a:solidFill>
                  <a:srgbClr val="000000"/>
                </a:solidFill>
              </a:rPr>
              <a:t>JavaScript </a:t>
            </a:r>
            <a:r>
              <a:rPr lang="en-NZ" sz="2400" dirty="0">
                <a:solidFill>
                  <a:srgbClr val="000000"/>
                </a:solidFill>
              </a:rPr>
              <a:t>is actually object-based, supporting a collection </a:t>
            </a:r>
            <a:r>
              <a:rPr lang="en-NZ" sz="2400" dirty="0" smtClean="0">
                <a:solidFill>
                  <a:srgbClr val="000000"/>
                </a:solidFill>
              </a:rPr>
              <a:t>of properties </a:t>
            </a:r>
            <a:r>
              <a:rPr lang="en-NZ" sz="2400" dirty="0">
                <a:solidFill>
                  <a:srgbClr val="000000"/>
                </a:solidFill>
              </a:rPr>
              <a:t>and methods for an </a:t>
            </a:r>
            <a:r>
              <a:rPr lang="en-NZ" sz="2400" dirty="0" smtClean="0">
                <a:solidFill>
                  <a:srgbClr val="000000"/>
                </a:solidFill>
              </a:rPr>
              <a:t>object</a:t>
            </a:r>
          </a:p>
          <a:p>
            <a:pPr marL="0" indent="0">
              <a:buNone/>
            </a:pPr>
            <a:endParaRPr lang="en-NZ" sz="2400" dirty="0">
              <a:solidFill>
                <a:srgbClr val="FF0000"/>
              </a:solidFill>
            </a:endParaRPr>
          </a:p>
          <a:p>
            <a:r>
              <a:rPr lang="en-NZ" sz="2400" dirty="0" smtClean="0">
                <a:solidFill>
                  <a:srgbClr val="000000"/>
                </a:solidFill>
              </a:rPr>
              <a:t>There </a:t>
            </a:r>
            <a:r>
              <a:rPr lang="en-NZ" sz="2400" dirty="0">
                <a:solidFill>
                  <a:srgbClr val="000000"/>
                </a:solidFill>
              </a:rPr>
              <a:t>are four types of objects</a:t>
            </a:r>
          </a:p>
          <a:p>
            <a:pPr lvl="1"/>
            <a:r>
              <a:rPr lang="en-NZ" sz="2200" dirty="0" smtClean="0">
                <a:solidFill>
                  <a:srgbClr val="000000"/>
                </a:solidFill>
              </a:rPr>
              <a:t>Built-in </a:t>
            </a:r>
            <a:r>
              <a:rPr lang="en-NZ" sz="2200" dirty="0">
                <a:solidFill>
                  <a:srgbClr val="000000"/>
                </a:solidFill>
              </a:rPr>
              <a:t>objects</a:t>
            </a:r>
          </a:p>
          <a:p>
            <a:pPr lvl="1"/>
            <a:r>
              <a:rPr lang="en-NZ" sz="2200" dirty="0" smtClean="0">
                <a:solidFill>
                  <a:srgbClr val="000000"/>
                </a:solidFill>
              </a:rPr>
              <a:t>Browser objects</a:t>
            </a:r>
          </a:p>
          <a:p>
            <a:pPr lvl="1"/>
            <a:r>
              <a:rPr lang="en-NZ" sz="2200" dirty="0" smtClean="0">
                <a:solidFill>
                  <a:srgbClr val="000000"/>
                </a:solidFill>
              </a:rPr>
              <a:t>Document </a:t>
            </a:r>
            <a:r>
              <a:rPr lang="en-NZ" sz="2200" dirty="0">
                <a:solidFill>
                  <a:srgbClr val="000000"/>
                </a:solidFill>
              </a:rPr>
              <a:t>objects </a:t>
            </a:r>
            <a:r>
              <a:rPr lang="en-NZ" sz="2200" dirty="0" smtClean="0">
                <a:solidFill>
                  <a:srgbClr val="000000"/>
                </a:solidFill>
              </a:rPr>
              <a:t>(DOM</a:t>
            </a:r>
            <a:r>
              <a:rPr lang="en-NZ" sz="22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NZ" sz="2200" dirty="0" smtClean="0">
                <a:solidFill>
                  <a:srgbClr val="000000"/>
                </a:solidFill>
              </a:rPr>
              <a:t>User-defined </a:t>
            </a:r>
            <a:r>
              <a:rPr lang="en-NZ" sz="2200" dirty="0">
                <a:solidFill>
                  <a:srgbClr val="000000"/>
                </a:solidFill>
              </a:rPr>
              <a:t>objects</a:t>
            </a:r>
          </a:p>
          <a:p>
            <a:pPr lvl="1"/>
            <a:endParaRPr lang="en-NZ" sz="2200" dirty="0"/>
          </a:p>
          <a:p>
            <a:endParaRPr lang="en-NZ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34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Why should we care about objects?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8930130" cy="3880773"/>
          </a:xfrm>
        </p:spPr>
        <p:txBody>
          <a:bodyPr>
            <a:normAutofit/>
          </a:bodyPr>
          <a:lstStyle/>
          <a:p>
            <a:r>
              <a:rPr lang="en-NZ" sz="2600" dirty="0" smtClean="0">
                <a:solidFill>
                  <a:schemeClr val="tx1"/>
                </a:solidFill>
              </a:rPr>
              <a:t>Document </a:t>
            </a:r>
            <a:r>
              <a:rPr lang="en-NZ" sz="2600" dirty="0">
                <a:solidFill>
                  <a:schemeClr val="tx1"/>
                </a:solidFill>
              </a:rPr>
              <a:t>and browser objects are “objects”, and need to </a:t>
            </a:r>
            <a:r>
              <a:rPr lang="en-NZ" sz="2600" dirty="0" smtClean="0">
                <a:solidFill>
                  <a:schemeClr val="tx1"/>
                </a:solidFill>
              </a:rPr>
              <a:t>be manipulated</a:t>
            </a:r>
          </a:p>
          <a:p>
            <a:r>
              <a:rPr lang="en-NZ" sz="2600" dirty="0">
                <a:solidFill>
                  <a:schemeClr val="tx1"/>
                </a:solidFill>
              </a:rPr>
              <a:t>JavaScript objects are a convenient way to handle structured data sent from the server in the JSON </a:t>
            </a:r>
            <a:r>
              <a:rPr lang="en-NZ" sz="2600" dirty="0" smtClean="0">
                <a:solidFill>
                  <a:schemeClr val="tx1"/>
                </a:solidFill>
              </a:rPr>
              <a:t>format</a:t>
            </a:r>
          </a:p>
          <a:p>
            <a:r>
              <a:rPr lang="en-NZ" sz="2600" dirty="0" smtClean="0">
                <a:solidFill>
                  <a:schemeClr val="tx1"/>
                </a:solidFill>
              </a:rPr>
              <a:t>Objects can help </a:t>
            </a:r>
            <a:r>
              <a:rPr lang="en-NZ" sz="2600" dirty="0">
                <a:solidFill>
                  <a:schemeClr val="tx1"/>
                </a:solidFill>
              </a:rPr>
              <a:t>us to structure </a:t>
            </a:r>
            <a:r>
              <a:rPr lang="en-NZ" sz="2600" dirty="0" smtClean="0">
                <a:solidFill>
                  <a:schemeClr val="tx1"/>
                </a:solidFill>
              </a:rPr>
              <a:t>programs more easily</a:t>
            </a:r>
            <a:endParaRPr lang="en-NZ" sz="2600" dirty="0">
              <a:solidFill>
                <a:schemeClr val="tx1"/>
              </a:solidFill>
            </a:endParaRPr>
          </a:p>
          <a:p>
            <a:r>
              <a:rPr lang="en-NZ" sz="2600" dirty="0" smtClean="0">
                <a:solidFill>
                  <a:schemeClr val="tx1"/>
                </a:solidFill>
              </a:rPr>
              <a:t>In </a:t>
            </a:r>
            <a:r>
              <a:rPr lang="en-NZ" sz="2600" dirty="0">
                <a:solidFill>
                  <a:schemeClr val="tx1"/>
                </a:solidFill>
              </a:rPr>
              <a:t>JavaScript, objects have </a:t>
            </a:r>
            <a:r>
              <a:rPr lang="en-NZ" sz="2600" dirty="0" smtClean="0">
                <a:solidFill>
                  <a:schemeClr val="accent5"/>
                </a:solidFill>
              </a:rPr>
              <a:t>properties</a:t>
            </a:r>
            <a:r>
              <a:rPr lang="en-NZ" sz="2600" dirty="0" smtClean="0"/>
              <a:t> </a:t>
            </a:r>
            <a:r>
              <a:rPr lang="en-NZ" sz="2600" dirty="0" smtClean="0">
                <a:solidFill>
                  <a:schemeClr val="tx1"/>
                </a:solidFill>
              </a:rPr>
              <a:t>and</a:t>
            </a:r>
            <a:r>
              <a:rPr lang="en-NZ" sz="2600" dirty="0" smtClean="0"/>
              <a:t> </a:t>
            </a:r>
            <a:r>
              <a:rPr lang="en-NZ" sz="2600" dirty="0" smtClean="0">
                <a:solidFill>
                  <a:schemeClr val="accent5"/>
                </a:solidFill>
              </a:rPr>
              <a:t>methods</a:t>
            </a:r>
            <a:endParaRPr lang="en-NZ" sz="2600" dirty="0">
              <a:solidFill>
                <a:schemeClr val="accent5"/>
              </a:solidFill>
            </a:endParaRPr>
          </a:p>
          <a:p>
            <a:r>
              <a:rPr lang="en-NZ" sz="2600" dirty="0" smtClean="0">
                <a:solidFill>
                  <a:schemeClr val="tx1"/>
                </a:solidFill>
              </a:rPr>
              <a:t>They </a:t>
            </a:r>
            <a:r>
              <a:rPr lang="en-NZ" sz="2600" dirty="0">
                <a:solidFill>
                  <a:schemeClr val="tx1"/>
                </a:solidFill>
              </a:rPr>
              <a:t>are accessed via the same “dot notation” as in </a:t>
            </a:r>
            <a:r>
              <a:rPr lang="en-NZ" sz="2600" dirty="0" smtClean="0">
                <a:solidFill>
                  <a:schemeClr val="tx1"/>
                </a:solidFill>
              </a:rPr>
              <a:t>Java, e.g., </a:t>
            </a:r>
            <a:r>
              <a:rPr lang="en-NZ" sz="2600" dirty="0" err="1" smtClean="0">
                <a:solidFill>
                  <a:schemeClr val="accent5"/>
                </a:solidFill>
              </a:rPr>
              <a:t>browser.alert</a:t>
            </a:r>
            <a:r>
              <a:rPr lang="en-NZ" sz="2600" dirty="0" smtClean="0">
                <a:solidFill>
                  <a:schemeClr val="accent5"/>
                </a:solidFill>
              </a:rPr>
              <a:t>(“Hello world”);</a:t>
            </a:r>
            <a:endParaRPr lang="en-NZ" sz="2600" dirty="0">
              <a:solidFill>
                <a:schemeClr val="accent5"/>
              </a:solidFill>
            </a:endParaRPr>
          </a:p>
          <a:p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280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Built-in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4972"/>
            <a:ext cx="9962091" cy="4866401"/>
          </a:xfrm>
        </p:spPr>
        <p:txBody>
          <a:bodyPr>
            <a:noAutofit/>
          </a:bodyPr>
          <a:lstStyle/>
          <a:p>
            <a:r>
              <a:rPr lang="en-NZ" sz="2400" dirty="0" smtClean="0">
                <a:solidFill>
                  <a:srgbClr val="000000"/>
                </a:solidFill>
              </a:rPr>
              <a:t>Instantiating a new object with a keyword: </a:t>
            </a:r>
            <a:r>
              <a:rPr lang="en-NZ" sz="2400" i="1" dirty="0" smtClean="0">
                <a:solidFill>
                  <a:schemeClr val="accent5"/>
                </a:solidFill>
              </a:rPr>
              <a:t>new</a:t>
            </a:r>
          </a:p>
          <a:p>
            <a:pPr marL="0" indent="0">
              <a:buNone/>
            </a:pPr>
            <a:r>
              <a:rPr lang="en-NZ" sz="2400" dirty="0">
                <a:solidFill>
                  <a:srgbClr val="000000"/>
                </a:solidFill>
              </a:rPr>
              <a:t>	</a:t>
            </a:r>
            <a:r>
              <a:rPr lang="en-NZ" sz="2400" dirty="0" smtClean="0">
                <a:solidFill>
                  <a:srgbClr val="000000"/>
                </a:solidFill>
              </a:rPr>
              <a:t>	</a:t>
            </a:r>
            <a:r>
              <a:rPr lang="en-NZ" sz="2400" dirty="0" smtClean="0">
                <a:solidFill>
                  <a:schemeClr val="accent5"/>
                </a:solidFill>
              </a:rPr>
              <a:t>var </a:t>
            </a:r>
            <a:r>
              <a:rPr lang="en-NZ" sz="2400" dirty="0" err="1" smtClean="0">
                <a:solidFill>
                  <a:schemeClr val="accent5"/>
                </a:solidFill>
              </a:rPr>
              <a:t>myArray</a:t>
            </a:r>
            <a:r>
              <a:rPr lang="en-NZ" sz="2400" dirty="0" smtClean="0">
                <a:solidFill>
                  <a:schemeClr val="accent5"/>
                </a:solidFill>
              </a:rPr>
              <a:t> = new Array(); </a:t>
            </a:r>
          </a:p>
          <a:p>
            <a:r>
              <a:rPr lang="en-NZ" sz="2400" dirty="0" smtClean="0">
                <a:solidFill>
                  <a:srgbClr val="000000"/>
                </a:solidFill>
              </a:rPr>
              <a:t>String -- </a:t>
            </a:r>
            <a:r>
              <a:rPr lang="en-NZ" sz="2400" dirty="0">
                <a:solidFill>
                  <a:schemeClr val="tx1"/>
                </a:solidFill>
              </a:rPr>
              <a:t>stores a series of characters</a:t>
            </a:r>
            <a:endParaRPr lang="en-NZ" sz="2400" dirty="0" smtClean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NZ" sz="2400" dirty="0">
                <a:solidFill>
                  <a:schemeClr val="accent5"/>
                </a:solidFill>
              </a:rPr>
              <a:t>var </a:t>
            </a:r>
            <a:r>
              <a:rPr lang="en-NZ" sz="2400" dirty="0" err="1">
                <a:solidFill>
                  <a:schemeClr val="accent5"/>
                </a:solidFill>
              </a:rPr>
              <a:t>carname</a:t>
            </a:r>
            <a:r>
              <a:rPr lang="en-NZ" sz="2400" dirty="0">
                <a:solidFill>
                  <a:schemeClr val="accent5"/>
                </a:solidFill>
              </a:rPr>
              <a:t> = "Volvo XC60";</a:t>
            </a:r>
            <a:endParaRPr lang="en-NZ" sz="24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NZ" sz="2400" dirty="0">
                <a:solidFill>
                  <a:schemeClr val="accent5"/>
                </a:solidFill>
              </a:rPr>
              <a:t>	</a:t>
            </a:r>
            <a:r>
              <a:rPr lang="en-NZ" sz="2400" dirty="0" smtClean="0">
                <a:solidFill>
                  <a:schemeClr val="accent5"/>
                </a:solidFill>
              </a:rPr>
              <a:t>     </a:t>
            </a:r>
            <a:r>
              <a:rPr lang="en-NZ" sz="2400" dirty="0" err="1" smtClean="0">
                <a:solidFill>
                  <a:schemeClr val="accent5"/>
                </a:solidFill>
              </a:rPr>
              <a:t>str.length</a:t>
            </a:r>
            <a:r>
              <a:rPr lang="en-NZ" sz="2400" dirty="0" smtClean="0">
                <a:solidFill>
                  <a:schemeClr val="accent5"/>
                </a:solidFill>
              </a:rPr>
              <a:t>, </a:t>
            </a:r>
            <a:r>
              <a:rPr lang="en-NZ" sz="2400" dirty="0" err="1" smtClean="0">
                <a:solidFill>
                  <a:schemeClr val="accent5"/>
                </a:solidFill>
              </a:rPr>
              <a:t>str.toUpperCase</a:t>
            </a:r>
            <a:r>
              <a:rPr lang="en-NZ" sz="2400" dirty="0" smtClean="0">
                <a:solidFill>
                  <a:schemeClr val="accent5"/>
                </a:solidFill>
              </a:rPr>
              <a:t>(), </a:t>
            </a:r>
            <a:r>
              <a:rPr lang="en-NZ" sz="2400" dirty="0" err="1" smtClean="0">
                <a:solidFill>
                  <a:schemeClr val="accent5"/>
                </a:solidFill>
              </a:rPr>
              <a:t>str.substring</a:t>
            </a:r>
            <a:r>
              <a:rPr lang="en-NZ" sz="2400" dirty="0" smtClean="0">
                <a:solidFill>
                  <a:schemeClr val="accent5"/>
                </a:solidFill>
              </a:rPr>
              <a:t>()</a:t>
            </a:r>
          </a:p>
          <a:p>
            <a:r>
              <a:rPr lang="en-NZ" sz="2400" dirty="0" smtClean="0">
                <a:solidFill>
                  <a:srgbClr val="000000"/>
                </a:solidFill>
              </a:rPr>
              <a:t> Date </a:t>
            </a:r>
            <a:r>
              <a:rPr lang="en-NZ" sz="2400" dirty="0" smtClean="0">
                <a:solidFill>
                  <a:schemeClr val="tx1"/>
                </a:solidFill>
              </a:rPr>
              <a:t>-- </a:t>
            </a:r>
            <a:r>
              <a:rPr lang="en-NZ" sz="2200" dirty="0" smtClean="0">
                <a:solidFill>
                  <a:schemeClr val="tx1"/>
                </a:solidFill>
              </a:rPr>
              <a:t>used </a:t>
            </a:r>
            <a:r>
              <a:rPr lang="en-NZ" sz="2200" dirty="0">
                <a:solidFill>
                  <a:schemeClr val="tx1"/>
                </a:solidFill>
              </a:rPr>
              <a:t>to work with dates and times</a:t>
            </a:r>
            <a:endParaRPr lang="en-NZ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NZ" sz="2400" dirty="0">
                <a:solidFill>
                  <a:srgbClr val="000000"/>
                </a:solidFill>
              </a:rPr>
              <a:t>	</a:t>
            </a:r>
            <a:r>
              <a:rPr lang="en-NZ" sz="2400" dirty="0" smtClean="0">
                <a:solidFill>
                  <a:srgbClr val="000000"/>
                </a:solidFill>
              </a:rPr>
              <a:t>    </a:t>
            </a:r>
            <a:r>
              <a:rPr lang="en-NZ" sz="2400" dirty="0" smtClean="0">
                <a:solidFill>
                  <a:schemeClr val="accent5"/>
                </a:solidFill>
              </a:rPr>
              <a:t>var d = new Date();</a:t>
            </a:r>
          </a:p>
          <a:p>
            <a:pPr marL="0" indent="0">
              <a:buNone/>
            </a:pPr>
            <a:r>
              <a:rPr lang="en-NZ" sz="2400" dirty="0">
                <a:solidFill>
                  <a:srgbClr val="000000"/>
                </a:solidFill>
              </a:rPr>
              <a:t> </a:t>
            </a:r>
            <a:r>
              <a:rPr lang="en-NZ" sz="2400" dirty="0" smtClean="0">
                <a:solidFill>
                  <a:srgbClr val="000000"/>
                </a:solidFill>
              </a:rPr>
              <a:t>        </a:t>
            </a:r>
            <a:r>
              <a:rPr lang="en-NZ" sz="2400" dirty="0" err="1" smtClean="0">
                <a:solidFill>
                  <a:schemeClr val="accent5"/>
                </a:solidFill>
              </a:rPr>
              <a:t>d.getDate</a:t>
            </a:r>
            <a:r>
              <a:rPr lang="en-NZ" sz="2400" dirty="0" smtClean="0">
                <a:solidFill>
                  <a:schemeClr val="accent5"/>
                </a:solidFill>
              </a:rPr>
              <a:t>(), </a:t>
            </a:r>
            <a:r>
              <a:rPr lang="en-NZ" sz="2400" dirty="0" err="1" smtClean="0">
                <a:solidFill>
                  <a:schemeClr val="accent5"/>
                </a:solidFill>
              </a:rPr>
              <a:t>d.setYear</a:t>
            </a:r>
            <a:r>
              <a:rPr lang="en-NZ" sz="2400" dirty="0" smtClean="0">
                <a:solidFill>
                  <a:schemeClr val="accent5"/>
                </a:solidFill>
              </a:rPr>
              <a:t>(2006), </a:t>
            </a:r>
            <a:r>
              <a:rPr lang="en-NZ" sz="2400" dirty="0" err="1" smtClean="0">
                <a:solidFill>
                  <a:schemeClr val="accent5"/>
                </a:solidFill>
              </a:rPr>
              <a:t>d.toString</a:t>
            </a:r>
            <a:r>
              <a:rPr lang="en-NZ" sz="2400" dirty="0" smtClean="0">
                <a:solidFill>
                  <a:schemeClr val="accent5"/>
                </a:solidFill>
              </a:rPr>
              <a:t>()</a:t>
            </a:r>
          </a:p>
          <a:p>
            <a:r>
              <a:rPr lang="en-NZ" sz="2400" dirty="0">
                <a:solidFill>
                  <a:srgbClr val="000000"/>
                </a:solidFill>
              </a:rPr>
              <a:t>Math –- </a:t>
            </a:r>
            <a:r>
              <a:rPr lang="en-NZ" sz="2400" dirty="0">
                <a:solidFill>
                  <a:schemeClr val="tx1"/>
                </a:solidFill>
              </a:rPr>
              <a:t>allows you to perform mathematical tasks</a:t>
            </a:r>
          </a:p>
          <a:p>
            <a:pPr marL="0" indent="0">
              <a:buNone/>
            </a:pPr>
            <a:r>
              <a:rPr lang="en-NZ" sz="2400" dirty="0">
                <a:solidFill>
                  <a:srgbClr val="000000"/>
                </a:solidFill>
              </a:rPr>
              <a:t>	</a:t>
            </a:r>
            <a:r>
              <a:rPr lang="en-NZ" sz="2400" dirty="0" smtClean="0">
                <a:solidFill>
                  <a:srgbClr val="000000"/>
                </a:solidFill>
              </a:rPr>
              <a:t>	</a:t>
            </a:r>
            <a:r>
              <a:rPr lang="en-NZ" sz="2400" dirty="0" err="1" smtClean="0">
                <a:solidFill>
                  <a:schemeClr val="accent5"/>
                </a:solidFill>
              </a:rPr>
              <a:t>Math.abs</a:t>
            </a:r>
            <a:r>
              <a:rPr lang="en-NZ" sz="2400" dirty="0" smtClean="0">
                <a:solidFill>
                  <a:schemeClr val="accent5"/>
                </a:solidFill>
              </a:rPr>
              <a:t>(x</a:t>
            </a:r>
            <a:r>
              <a:rPr lang="en-NZ" sz="2400" dirty="0">
                <a:solidFill>
                  <a:schemeClr val="accent5"/>
                </a:solidFill>
              </a:rPr>
              <a:t>), </a:t>
            </a:r>
            <a:r>
              <a:rPr lang="en-NZ" sz="2400" dirty="0" err="1">
                <a:solidFill>
                  <a:schemeClr val="accent5"/>
                </a:solidFill>
              </a:rPr>
              <a:t>Math.floor</a:t>
            </a:r>
            <a:r>
              <a:rPr lang="en-NZ" sz="2400" dirty="0">
                <a:solidFill>
                  <a:schemeClr val="accent5"/>
                </a:solidFill>
              </a:rPr>
              <a:t>(y), </a:t>
            </a:r>
            <a:r>
              <a:rPr lang="en-NZ" sz="2400" dirty="0" err="1">
                <a:solidFill>
                  <a:schemeClr val="accent5"/>
                </a:solidFill>
              </a:rPr>
              <a:t>Math.random</a:t>
            </a:r>
            <a:r>
              <a:rPr lang="en-NZ" sz="2400" dirty="0">
                <a:solidFill>
                  <a:schemeClr val="accent5"/>
                </a:solidFill>
              </a:rPr>
              <a:t>()</a:t>
            </a:r>
          </a:p>
          <a:p>
            <a:pPr marL="0" indent="0">
              <a:buNone/>
            </a:pPr>
            <a:endParaRPr lang="en-NZ" sz="2400" dirty="0" smtClean="0">
              <a:solidFill>
                <a:schemeClr val="accent5"/>
              </a:solidFill>
            </a:endParaRPr>
          </a:p>
          <a:p>
            <a:endParaRPr lang="en-NZ" sz="2400" dirty="0" smtClean="0"/>
          </a:p>
          <a:p>
            <a:endParaRPr lang="en-NZ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59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Built-in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0350"/>
            <a:ext cx="9962091" cy="4238171"/>
          </a:xfrm>
        </p:spPr>
        <p:txBody>
          <a:bodyPr>
            <a:noAutofit/>
          </a:bodyPr>
          <a:lstStyle/>
          <a:p>
            <a:r>
              <a:rPr lang="en-NZ" sz="2400" dirty="0" smtClean="0">
                <a:solidFill>
                  <a:schemeClr val="tx1"/>
                </a:solidFill>
              </a:rPr>
              <a:t>Array -- </a:t>
            </a:r>
            <a:r>
              <a:rPr lang="en-NZ" sz="2400" dirty="0">
                <a:solidFill>
                  <a:schemeClr val="tx1"/>
                </a:solidFill>
              </a:rPr>
              <a:t>used to store multiple values in a single variable</a:t>
            </a:r>
            <a:endParaRPr lang="en-NZ" sz="2400" dirty="0" smtClean="0">
              <a:solidFill>
                <a:schemeClr val="tx1"/>
              </a:solidFill>
            </a:endParaRPr>
          </a:p>
          <a:p>
            <a:pPr lvl="1"/>
            <a:r>
              <a:rPr lang="en-NZ" sz="2200" dirty="0" smtClean="0">
                <a:solidFill>
                  <a:srgbClr val="000000"/>
                </a:solidFill>
              </a:rPr>
              <a:t> </a:t>
            </a:r>
            <a:r>
              <a:rPr lang="en-NZ" sz="2200" dirty="0">
                <a:solidFill>
                  <a:srgbClr val="000000"/>
                </a:solidFill>
              </a:rPr>
              <a:t>Defining an </a:t>
            </a:r>
            <a:r>
              <a:rPr lang="en-NZ" sz="2200" dirty="0" smtClean="0">
                <a:solidFill>
                  <a:srgbClr val="000000"/>
                </a:solidFill>
              </a:rPr>
              <a:t>array</a:t>
            </a:r>
          </a:p>
          <a:p>
            <a:pPr marL="457200" lvl="1" indent="0">
              <a:buNone/>
            </a:pPr>
            <a:r>
              <a:rPr lang="en-NZ" sz="2200" dirty="0">
                <a:solidFill>
                  <a:srgbClr val="000000"/>
                </a:solidFill>
              </a:rPr>
              <a:t>	</a:t>
            </a:r>
            <a:r>
              <a:rPr lang="en-NZ" sz="2400" dirty="0" smtClean="0">
                <a:solidFill>
                  <a:schemeClr val="accent5"/>
                </a:solidFill>
              </a:rPr>
              <a:t>var </a:t>
            </a:r>
            <a:r>
              <a:rPr lang="en-NZ" sz="2400" dirty="0" err="1">
                <a:solidFill>
                  <a:schemeClr val="accent5"/>
                </a:solidFill>
              </a:rPr>
              <a:t>myUnits</a:t>
            </a:r>
            <a:r>
              <a:rPr lang="en-NZ" sz="2400" dirty="0">
                <a:solidFill>
                  <a:schemeClr val="accent5"/>
                </a:solidFill>
              </a:rPr>
              <a:t>=new Array</a:t>
            </a:r>
            <a:r>
              <a:rPr lang="en-NZ" sz="2400" dirty="0" smtClean="0">
                <a:solidFill>
                  <a:schemeClr val="accent5"/>
                </a:solidFill>
              </a:rPr>
              <a:t>();</a:t>
            </a:r>
            <a:r>
              <a:rPr lang="en-NZ" sz="2400" dirty="0">
                <a:solidFill>
                  <a:schemeClr val="accent5"/>
                </a:solidFill>
              </a:rPr>
              <a:t> </a:t>
            </a:r>
            <a:endParaRPr lang="en-NZ" sz="24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NZ" sz="2400" dirty="0" smtClean="0">
                <a:solidFill>
                  <a:schemeClr val="accent5"/>
                </a:solidFill>
              </a:rPr>
              <a:t>		var </a:t>
            </a:r>
            <a:r>
              <a:rPr lang="en-NZ" sz="2400" dirty="0">
                <a:solidFill>
                  <a:schemeClr val="accent5"/>
                </a:solidFill>
              </a:rPr>
              <a:t>myUnits3=new Array(</a:t>
            </a:r>
            <a:r>
              <a:rPr lang="en-NZ" sz="2400" b="1" dirty="0">
                <a:solidFill>
                  <a:schemeClr val="accent5"/>
                </a:solidFill>
              </a:rPr>
              <a:t>"</a:t>
            </a:r>
            <a:r>
              <a:rPr lang="en-NZ" sz="2400" dirty="0">
                <a:solidFill>
                  <a:schemeClr val="accent5"/>
                </a:solidFill>
              </a:rPr>
              <a:t>WAD</a:t>
            </a:r>
            <a:r>
              <a:rPr lang="en-NZ" sz="2400" b="1" dirty="0">
                <a:solidFill>
                  <a:schemeClr val="accent5"/>
                </a:solidFill>
              </a:rPr>
              <a:t>"</a:t>
            </a:r>
            <a:r>
              <a:rPr lang="en-NZ" sz="2400" dirty="0">
                <a:solidFill>
                  <a:schemeClr val="accent5"/>
                </a:solidFill>
              </a:rPr>
              <a:t>, </a:t>
            </a:r>
            <a:r>
              <a:rPr lang="en-NZ" sz="2400" b="1" dirty="0">
                <a:solidFill>
                  <a:schemeClr val="accent5"/>
                </a:solidFill>
              </a:rPr>
              <a:t>"</a:t>
            </a:r>
            <a:r>
              <a:rPr lang="en-NZ" sz="2400" dirty="0">
                <a:solidFill>
                  <a:schemeClr val="accent5"/>
                </a:solidFill>
              </a:rPr>
              <a:t>Ajax</a:t>
            </a:r>
            <a:r>
              <a:rPr lang="en-NZ" sz="2400" b="1" dirty="0">
                <a:solidFill>
                  <a:schemeClr val="accent5"/>
                </a:solidFill>
              </a:rPr>
              <a:t>"</a:t>
            </a:r>
            <a:r>
              <a:rPr lang="en-NZ" sz="2400" dirty="0">
                <a:solidFill>
                  <a:schemeClr val="accent5"/>
                </a:solidFill>
              </a:rPr>
              <a:t>, </a:t>
            </a:r>
            <a:r>
              <a:rPr lang="en-NZ" sz="2400" b="1" dirty="0">
                <a:solidFill>
                  <a:schemeClr val="accent5"/>
                </a:solidFill>
              </a:rPr>
              <a:t>"</a:t>
            </a:r>
            <a:r>
              <a:rPr lang="en-NZ" sz="2400" dirty="0">
                <a:solidFill>
                  <a:schemeClr val="accent5"/>
                </a:solidFill>
              </a:rPr>
              <a:t>XML</a:t>
            </a:r>
            <a:r>
              <a:rPr lang="en-NZ" sz="2400" b="1" dirty="0">
                <a:solidFill>
                  <a:schemeClr val="accent5"/>
                </a:solidFill>
              </a:rPr>
              <a:t>"</a:t>
            </a:r>
            <a:r>
              <a:rPr lang="en-NZ" sz="2400" dirty="0">
                <a:solidFill>
                  <a:schemeClr val="accent5"/>
                </a:solidFill>
              </a:rPr>
              <a:t>);</a:t>
            </a:r>
          </a:p>
          <a:p>
            <a:pPr lvl="1"/>
            <a:r>
              <a:rPr lang="en-NZ" sz="2200" dirty="0" smtClean="0">
                <a:solidFill>
                  <a:srgbClr val="000000"/>
                </a:solidFill>
              </a:rPr>
              <a:t>Adding </a:t>
            </a:r>
            <a:r>
              <a:rPr lang="en-NZ" sz="2200" dirty="0">
                <a:solidFill>
                  <a:srgbClr val="000000"/>
                </a:solidFill>
              </a:rPr>
              <a:t>values</a:t>
            </a:r>
          </a:p>
          <a:p>
            <a:pPr marL="0" indent="0">
              <a:buNone/>
            </a:pPr>
            <a:r>
              <a:rPr lang="en-NZ" sz="2400" dirty="0" smtClean="0">
                <a:solidFill>
                  <a:srgbClr val="000000"/>
                </a:solidFill>
              </a:rPr>
              <a:t>			 </a:t>
            </a:r>
            <a:r>
              <a:rPr lang="en-NZ" sz="2400" dirty="0" err="1">
                <a:solidFill>
                  <a:schemeClr val="accent5"/>
                </a:solidFill>
              </a:rPr>
              <a:t>myUnits</a:t>
            </a:r>
            <a:r>
              <a:rPr lang="en-NZ" sz="2400" dirty="0">
                <a:solidFill>
                  <a:schemeClr val="accent5"/>
                </a:solidFill>
              </a:rPr>
              <a:t>[0] = </a:t>
            </a:r>
            <a:r>
              <a:rPr lang="en-NZ" sz="2400" b="1" dirty="0">
                <a:solidFill>
                  <a:schemeClr val="accent5"/>
                </a:solidFill>
              </a:rPr>
              <a:t>"</a:t>
            </a:r>
            <a:r>
              <a:rPr lang="en-NZ" sz="2400" dirty="0">
                <a:solidFill>
                  <a:schemeClr val="accent5"/>
                </a:solidFill>
              </a:rPr>
              <a:t>WAA</a:t>
            </a:r>
            <a:r>
              <a:rPr lang="en-NZ" sz="2400" b="1" dirty="0">
                <a:solidFill>
                  <a:schemeClr val="accent5"/>
                </a:solidFill>
              </a:rPr>
              <a:t>"</a:t>
            </a:r>
            <a:r>
              <a:rPr lang="en-NZ" sz="2400" dirty="0">
                <a:solidFill>
                  <a:schemeClr val="accent5"/>
                </a:solidFill>
              </a:rPr>
              <a:t>; </a:t>
            </a:r>
            <a:r>
              <a:rPr lang="en-NZ" sz="2400" dirty="0" smtClean="0">
                <a:solidFill>
                  <a:schemeClr val="accent5"/>
                </a:solidFill>
              </a:rPr>
              <a:t>  </a:t>
            </a:r>
            <a:r>
              <a:rPr lang="en-NZ" sz="2400" dirty="0" err="1" smtClean="0">
                <a:solidFill>
                  <a:schemeClr val="accent5"/>
                </a:solidFill>
              </a:rPr>
              <a:t>myUnits</a:t>
            </a:r>
            <a:r>
              <a:rPr lang="en-NZ" sz="2400" dirty="0" smtClean="0">
                <a:solidFill>
                  <a:schemeClr val="accent5"/>
                </a:solidFill>
              </a:rPr>
              <a:t>[1</a:t>
            </a:r>
            <a:r>
              <a:rPr lang="en-NZ" sz="2400" dirty="0">
                <a:solidFill>
                  <a:schemeClr val="accent5"/>
                </a:solidFill>
              </a:rPr>
              <a:t>] = </a:t>
            </a:r>
            <a:r>
              <a:rPr lang="en-NZ" sz="2400" b="1" dirty="0">
                <a:solidFill>
                  <a:schemeClr val="accent5"/>
                </a:solidFill>
              </a:rPr>
              <a:t>"</a:t>
            </a:r>
            <a:r>
              <a:rPr lang="en-NZ" sz="2400" dirty="0">
                <a:solidFill>
                  <a:schemeClr val="accent5"/>
                </a:solidFill>
              </a:rPr>
              <a:t>WS</a:t>
            </a:r>
            <a:r>
              <a:rPr lang="en-NZ" sz="2400" b="1" dirty="0">
                <a:solidFill>
                  <a:schemeClr val="accent5"/>
                </a:solidFill>
              </a:rPr>
              <a:t>"</a:t>
            </a:r>
            <a:r>
              <a:rPr lang="en-NZ" sz="2400" dirty="0">
                <a:solidFill>
                  <a:schemeClr val="accent5"/>
                </a:solidFill>
              </a:rPr>
              <a:t>;</a:t>
            </a:r>
          </a:p>
          <a:p>
            <a:r>
              <a:rPr lang="en-NZ" sz="2400" dirty="0" smtClean="0">
                <a:solidFill>
                  <a:srgbClr val="000000"/>
                </a:solidFill>
              </a:rPr>
              <a:t>Properties </a:t>
            </a:r>
            <a:r>
              <a:rPr lang="en-NZ" sz="2400" dirty="0">
                <a:solidFill>
                  <a:srgbClr val="000000"/>
                </a:solidFill>
              </a:rPr>
              <a:t>and methods</a:t>
            </a:r>
          </a:p>
          <a:p>
            <a:pPr marL="0" indent="0">
              <a:buNone/>
            </a:pPr>
            <a:r>
              <a:rPr lang="en-NZ" sz="2400" dirty="0" smtClean="0">
                <a:solidFill>
                  <a:srgbClr val="000000"/>
                </a:solidFill>
              </a:rPr>
              <a:t>    </a:t>
            </a:r>
            <a:r>
              <a:rPr lang="en-NZ" sz="2400" dirty="0" err="1">
                <a:solidFill>
                  <a:schemeClr val="accent5"/>
                </a:solidFill>
              </a:rPr>
              <a:t>myUnits.length</a:t>
            </a:r>
            <a:r>
              <a:rPr lang="en-NZ" sz="2400" dirty="0" smtClean="0">
                <a:solidFill>
                  <a:schemeClr val="accent5"/>
                </a:solidFill>
              </a:rPr>
              <a:t>; </a:t>
            </a:r>
            <a:r>
              <a:rPr lang="en-NZ" sz="2400" dirty="0" err="1">
                <a:solidFill>
                  <a:schemeClr val="accent5"/>
                </a:solidFill>
              </a:rPr>
              <a:t>myUnits.reverse</a:t>
            </a:r>
            <a:r>
              <a:rPr lang="en-NZ" sz="2400" dirty="0">
                <a:solidFill>
                  <a:schemeClr val="accent5"/>
                </a:solidFill>
              </a:rPr>
              <a:t>(); </a:t>
            </a:r>
            <a:r>
              <a:rPr lang="en-NZ" sz="2400" dirty="0" err="1">
                <a:solidFill>
                  <a:schemeClr val="accent5"/>
                </a:solidFill>
              </a:rPr>
              <a:t>myUnits.sort</a:t>
            </a:r>
            <a:r>
              <a:rPr lang="en-NZ" sz="2400" dirty="0">
                <a:solidFill>
                  <a:schemeClr val="accent5"/>
                </a:solidFill>
              </a:rPr>
              <a:t>(); </a:t>
            </a:r>
            <a:r>
              <a:rPr lang="en-NZ" sz="2400" dirty="0" err="1">
                <a:solidFill>
                  <a:schemeClr val="accent5"/>
                </a:solidFill>
              </a:rPr>
              <a:t>myUnits.push</a:t>
            </a:r>
            <a:r>
              <a:rPr lang="en-NZ" sz="2400" dirty="0">
                <a:solidFill>
                  <a:schemeClr val="accent5"/>
                </a:solidFill>
              </a:rPr>
              <a:t>(); </a:t>
            </a:r>
            <a:r>
              <a:rPr lang="en-NZ" sz="2400" dirty="0" smtClean="0">
                <a:solidFill>
                  <a:schemeClr val="accent5"/>
                </a:solidFill>
              </a:rPr>
              <a:t>	</a:t>
            </a:r>
            <a:r>
              <a:rPr lang="en-NZ" sz="2400" dirty="0" err="1" smtClean="0">
                <a:solidFill>
                  <a:schemeClr val="accent5"/>
                </a:solidFill>
              </a:rPr>
              <a:t>myUnits.pop</a:t>
            </a:r>
            <a:r>
              <a:rPr lang="en-NZ" sz="2400" dirty="0">
                <a:solidFill>
                  <a:schemeClr val="accent5"/>
                </a:solidFill>
              </a:rPr>
              <a:t>();</a:t>
            </a:r>
          </a:p>
          <a:p>
            <a:endParaRPr lang="en-NZ" sz="24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NZ" sz="2400" dirty="0" smtClean="0"/>
          </a:p>
          <a:p>
            <a:endParaRPr lang="en-NZ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52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Browser and Document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NZ" sz="2400" dirty="0" smtClean="0">
                <a:solidFill>
                  <a:schemeClr val="tx1"/>
                </a:solidFill>
              </a:rPr>
              <a:t>When we run JavaScript, Browser object and document object are </a:t>
            </a:r>
            <a:r>
              <a:rPr lang="en-NZ" sz="2400" dirty="0">
                <a:solidFill>
                  <a:schemeClr val="tx1"/>
                </a:solidFill>
              </a:rPr>
              <a:t>automatically available, </a:t>
            </a:r>
            <a:r>
              <a:rPr lang="en-NZ" sz="2400" dirty="0" smtClean="0">
                <a:solidFill>
                  <a:schemeClr val="tx1"/>
                </a:solidFill>
              </a:rPr>
              <a:t>and can </a:t>
            </a:r>
            <a:r>
              <a:rPr lang="en-NZ" sz="2400" dirty="0">
                <a:solidFill>
                  <a:schemeClr val="tx1"/>
                </a:solidFill>
              </a:rPr>
              <a:t>be used in </a:t>
            </a:r>
            <a:r>
              <a:rPr lang="en-NZ" sz="2400" dirty="0" smtClean="0">
                <a:solidFill>
                  <a:schemeClr val="tx1"/>
                </a:solidFill>
              </a:rPr>
              <a:t>scripts</a:t>
            </a:r>
          </a:p>
          <a:p>
            <a:pPr marL="0" indent="0">
              <a:buNone/>
            </a:pPr>
            <a:endParaRPr lang="en-NZ" sz="2400" dirty="0"/>
          </a:p>
          <a:p>
            <a:r>
              <a:rPr lang="en-NZ" sz="2400" dirty="0" smtClean="0">
                <a:solidFill>
                  <a:schemeClr val="tx1"/>
                </a:solidFill>
              </a:rPr>
              <a:t>Using </a:t>
            </a:r>
            <a:r>
              <a:rPr lang="en-NZ" sz="2400" dirty="0">
                <a:solidFill>
                  <a:schemeClr val="tx1"/>
                </a:solidFill>
              </a:rPr>
              <a:t>JavaScript commands, we can manipulate </a:t>
            </a:r>
            <a:r>
              <a:rPr lang="en-NZ" sz="2400" dirty="0" smtClean="0">
                <a:solidFill>
                  <a:schemeClr val="tx1"/>
                </a:solidFill>
              </a:rPr>
              <a:t>these objects</a:t>
            </a:r>
            <a:r>
              <a:rPr lang="en-NZ" sz="2400" dirty="0">
                <a:solidFill>
                  <a:schemeClr val="tx1"/>
                </a:solidFill>
              </a:rPr>
              <a:t>, and consequently update the interface that </a:t>
            </a:r>
            <a:r>
              <a:rPr lang="en-NZ" sz="2400" dirty="0" smtClean="0">
                <a:solidFill>
                  <a:schemeClr val="tx1"/>
                </a:solidFill>
              </a:rPr>
              <a:t>is presented </a:t>
            </a:r>
            <a:r>
              <a:rPr lang="en-NZ" sz="2400" dirty="0">
                <a:solidFill>
                  <a:schemeClr val="tx1"/>
                </a:solidFill>
              </a:rPr>
              <a:t>to the </a:t>
            </a:r>
            <a:r>
              <a:rPr lang="en-NZ" sz="2400" dirty="0" smtClean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60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Browser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9000067" cy="3880773"/>
          </a:xfrm>
        </p:spPr>
        <p:txBody>
          <a:bodyPr>
            <a:noAutofit/>
          </a:bodyPr>
          <a:lstStyle/>
          <a:p>
            <a:r>
              <a:rPr lang="en-NZ" sz="2400" dirty="0" smtClean="0">
                <a:solidFill>
                  <a:schemeClr val="tx1"/>
                </a:solidFill>
              </a:rPr>
              <a:t>A </a:t>
            </a:r>
            <a:r>
              <a:rPr lang="en-NZ" sz="2400" dirty="0">
                <a:solidFill>
                  <a:schemeClr val="tx1"/>
                </a:solidFill>
              </a:rPr>
              <a:t>collection of objects, that interact with the </a:t>
            </a:r>
            <a:r>
              <a:rPr lang="en-NZ" sz="2400" dirty="0" smtClean="0">
                <a:solidFill>
                  <a:schemeClr val="tx1"/>
                </a:solidFill>
              </a:rPr>
              <a:t>browser window</a:t>
            </a:r>
            <a:r>
              <a:rPr lang="en-NZ" sz="24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NZ" sz="2200" b="1" dirty="0" smtClean="0">
                <a:solidFill>
                  <a:schemeClr val="accent5"/>
                </a:solidFill>
              </a:rPr>
              <a:t>window</a:t>
            </a:r>
            <a:r>
              <a:rPr lang="en-NZ" sz="2200" dirty="0">
                <a:solidFill>
                  <a:schemeClr val="accent5"/>
                </a:solidFill>
              </a:rPr>
              <a:t>: </a:t>
            </a:r>
            <a:r>
              <a:rPr lang="en-NZ" sz="2200" dirty="0">
                <a:solidFill>
                  <a:schemeClr val="tx1"/>
                </a:solidFill>
              </a:rPr>
              <a:t>top level object in the BOM hierarchy</a:t>
            </a:r>
          </a:p>
          <a:p>
            <a:pPr lvl="1"/>
            <a:r>
              <a:rPr lang="en-NZ" sz="2200" b="1" dirty="0" smtClean="0">
                <a:solidFill>
                  <a:schemeClr val="accent5"/>
                </a:solidFill>
              </a:rPr>
              <a:t>history</a:t>
            </a:r>
            <a:r>
              <a:rPr lang="en-NZ" sz="2200" dirty="0">
                <a:solidFill>
                  <a:schemeClr val="accent5"/>
                </a:solidFill>
              </a:rPr>
              <a:t>: </a:t>
            </a:r>
            <a:r>
              <a:rPr lang="en-NZ" sz="2200" dirty="0">
                <a:solidFill>
                  <a:schemeClr val="tx1"/>
                </a:solidFill>
              </a:rPr>
              <a:t>keep track of every page the user visits</a:t>
            </a:r>
          </a:p>
          <a:p>
            <a:pPr lvl="1"/>
            <a:r>
              <a:rPr lang="en-NZ" sz="2200" b="1" dirty="0" smtClean="0">
                <a:solidFill>
                  <a:schemeClr val="accent5"/>
                </a:solidFill>
              </a:rPr>
              <a:t>location</a:t>
            </a:r>
            <a:r>
              <a:rPr lang="en-NZ" sz="2200" dirty="0">
                <a:solidFill>
                  <a:schemeClr val="accent5"/>
                </a:solidFill>
              </a:rPr>
              <a:t>: </a:t>
            </a:r>
            <a:r>
              <a:rPr lang="en-NZ" sz="2200" dirty="0">
                <a:solidFill>
                  <a:schemeClr val="tx1"/>
                </a:solidFill>
              </a:rPr>
              <a:t>contains the URL of the page</a:t>
            </a:r>
          </a:p>
          <a:p>
            <a:pPr lvl="1"/>
            <a:r>
              <a:rPr lang="en-NZ" sz="2200" b="1" dirty="0" smtClean="0">
                <a:solidFill>
                  <a:schemeClr val="accent5"/>
                </a:solidFill>
              </a:rPr>
              <a:t>navigator</a:t>
            </a:r>
            <a:r>
              <a:rPr lang="en-NZ" sz="2200" dirty="0">
                <a:solidFill>
                  <a:schemeClr val="accent5"/>
                </a:solidFill>
              </a:rPr>
              <a:t>: </a:t>
            </a:r>
            <a:r>
              <a:rPr lang="en-NZ" sz="2200" dirty="0">
                <a:solidFill>
                  <a:schemeClr val="tx1"/>
                </a:solidFill>
              </a:rPr>
              <a:t>contains information about the browser name </a:t>
            </a:r>
            <a:r>
              <a:rPr lang="en-NZ" sz="2200" dirty="0" smtClean="0">
                <a:solidFill>
                  <a:schemeClr val="tx1"/>
                </a:solidFill>
              </a:rPr>
              <a:t>and version</a:t>
            </a:r>
            <a:endParaRPr lang="en-NZ" sz="2200" dirty="0">
              <a:solidFill>
                <a:schemeClr val="tx1"/>
              </a:solidFill>
            </a:endParaRPr>
          </a:p>
          <a:p>
            <a:pPr lvl="1"/>
            <a:r>
              <a:rPr lang="en-NZ" sz="2200" b="1" dirty="0" smtClean="0">
                <a:solidFill>
                  <a:schemeClr val="accent5"/>
                </a:solidFill>
              </a:rPr>
              <a:t>screen</a:t>
            </a:r>
            <a:r>
              <a:rPr lang="en-NZ" sz="2200" dirty="0">
                <a:solidFill>
                  <a:schemeClr val="accent5"/>
                </a:solidFill>
              </a:rPr>
              <a:t>: </a:t>
            </a:r>
            <a:r>
              <a:rPr lang="en-NZ" sz="2200" dirty="0">
                <a:solidFill>
                  <a:schemeClr val="tx1"/>
                </a:solidFill>
              </a:rPr>
              <a:t>provides information about display characteristics</a:t>
            </a:r>
          </a:p>
          <a:p>
            <a:pPr lvl="1"/>
            <a:r>
              <a:rPr lang="en-NZ" sz="2200" b="1" dirty="0" smtClean="0">
                <a:solidFill>
                  <a:schemeClr val="accent5"/>
                </a:solidFill>
              </a:rPr>
              <a:t>document</a:t>
            </a:r>
            <a:r>
              <a:rPr lang="en-NZ" sz="2200" dirty="0">
                <a:solidFill>
                  <a:schemeClr val="accent5"/>
                </a:solidFill>
              </a:rPr>
              <a:t>: </a:t>
            </a:r>
            <a:r>
              <a:rPr lang="en-NZ" sz="2200" dirty="0">
                <a:solidFill>
                  <a:schemeClr val="tx1"/>
                </a:solidFill>
              </a:rPr>
              <a:t>belongs to both BOM and DOM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24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 smtClean="0"/>
              <a:t>Window Object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0500"/>
            <a:ext cx="9000067" cy="4900873"/>
          </a:xfrm>
        </p:spPr>
        <p:txBody>
          <a:bodyPr>
            <a:noAutofit/>
          </a:bodyPr>
          <a:lstStyle/>
          <a:p>
            <a:r>
              <a:rPr lang="en-NZ" sz="2400" dirty="0" smtClean="0">
                <a:solidFill>
                  <a:schemeClr val="tx1"/>
                </a:solidFill>
              </a:rPr>
              <a:t>Example of window object properties and methods</a:t>
            </a:r>
          </a:p>
          <a:p>
            <a:pPr marL="0" indent="0">
              <a:buNone/>
            </a:pPr>
            <a:endParaRPr lang="en-NZ" sz="2400" dirty="0" smtClean="0"/>
          </a:p>
          <a:p>
            <a:pPr>
              <a:spcBef>
                <a:spcPts val="0"/>
              </a:spcBef>
            </a:pPr>
            <a:endParaRPr lang="en-NZ" sz="2600" dirty="0" smtClean="0"/>
          </a:p>
          <a:p>
            <a:pPr>
              <a:spcBef>
                <a:spcPts val="0"/>
              </a:spcBef>
            </a:pPr>
            <a:endParaRPr lang="en-NZ" sz="2600" dirty="0"/>
          </a:p>
          <a:p>
            <a:pPr>
              <a:spcBef>
                <a:spcPts val="0"/>
              </a:spcBef>
            </a:pPr>
            <a:endParaRPr lang="en-NZ" sz="2600" dirty="0" smtClean="0"/>
          </a:p>
          <a:p>
            <a:pPr marL="0" indent="0">
              <a:spcBef>
                <a:spcPts val="0"/>
              </a:spcBef>
              <a:buNone/>
            </a:pPr>
            <a:endParaRPr lang="en-NZ" sz="2600" dirty="0" smtClean="0"/>
          </a:p>
          <a:p>
            <a:pPr marL="0" indent="0">
              <a:spcBef>
                <a:spcPts val="0"/>
              </a:spcBef>
              <a:buNone/>
            </a:pPr>
            <a:endParaRPr lang="en-NZ" sz="2600" dirty="0"/>
          </a:p>
          <a:p>
            <a:pPr marL="0" indent="0">
              <a:spcBef>
                <a:spcPts val="0"/>
              </a:spcBef>
              <a:buNone/>
            </a:pPr>
            <a:endParaRPr lang="en-NZ" sz="2600" dirty="0" smtClean="0"/>
          </a:p>
          <a:p>
            <a:pPr marL="0" indent="0">
              <a:spcBef>
                <a:spcPts val="0"/>
              </a:spcBef>
              <a:buNone/>
            </a:pPr>
            <a:endParaRPr lang="en-NZ" sz="2600" dirty="0"/>
          </a:p>
          <a:p>
            <a:pPr marL="0" indent="0">
              <a:spcBef>
                <a:spcPts val="0"/>
              </a:spcBef>
              <a:buNone/>
            </a:pPr>
            <a:endParaRPr lang="en-NZ" sz="2600" dirty="0" smtClean="0"/>
          </a:p>
          <a:p>
            <a:pPr marL="0" indent="0">
              <a:spcBef>
                <a:spcPts val="0"/>
              </a:spcBef>
              <a:buNone/>
            </a:pPr>
            <a:endParaRPr lang="en-NZ" sz="2600" dirty="0"/>
          </a:p>
          <a:p>
            <a:pPr marL="0" indent="0">
              <a:spcBef>
                <a:spcPts val="0"/>
              </a:spcBef>
              <a:buNone/>
            </a:pPr>
            <a:r>
              <a:rPr lang="en-NZ" sz="2200" dirty="0" smtClean="0"/>
              <a:t>	More </a:t>
            </a:r>
            <a:r>
              <a:rPr lang="en-NZ" sz="2200" dirty="0"/>
              <a:t>on: </a:t>
            </a:r>
            <a:r>
              <a:rPr lang="en-NZ" sz="2200" dirty="0">
                <a:hlinkClick r:id="rId2"/>
              </a:rPr>
              <a:t>http://</a:t>
            </a:r>
            <a:r>
              <a:rPr lang="en-NZ" sz="2200" dirty="0" smtClean="0">
                <a:hlinkClick r:id="rId2"/>
              </a:rPr>
              <a:t>www.w3schools.com/jsref/obj_window.asp</a:t>
            </a:r>
            <a:endParaRPr lang="en-NZ" sz="2200" dirty="0" smtClean="0"/>
          </a:p>
          <a:p>
            <a:pPr marL="0" indent="0">
              <a:spcBef>
                <a:spcPts val="0"/>
              </a:spcBef>
              <a:buNone/>
            </a:pPr>
            <a:endParaRPr lang="en-NZ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54C1-3DA6-45A9-9C85-A284F3A45860}" type="datetime1">
              <a:rPr lang="en-NZ" smtClean="0"/>
              <a:t>9/08/2015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JavaScript Basic</a:t>
            </a:r>
            <a:endParaRPr lang="en-NZ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32854"/>
              </p:ext>
            </p:extLst>
          </p:nvPr>
        </p:nvGraphicFramePr>
        <p:xfrm>
          <a:off x="990600" y="2019300"/>
          <a:ext cx="81280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5842000"/>
              </a:tblGrid>
              <a:tr h="129540"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Property</a:t>
                      </a:r>
                      <a:endParaRPr lang="en-NZ" sz="20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Description</a:t>
                      </a:r>
                      <a:endParaRPr lang="en-NZ" sz="20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closed</a:t>
                      </a:r>
                      <a:endParaRPr lang="en-N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 dirty="0" smtClean="0"/>
                        <a:t>Returns whether or not a window has been closed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document</a:t>
                      </a:r>
                      <a:endParaRPr lang="en-N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 dirty="0" smtClean="0"/>
                        <a:t>Returns the Document object for the window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history</a:t>
                      </a:r>
                      <a:endParaRPr lang="en-N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 dirty="0" smtClean="0"/>
                        <a:t>Returns the History object for the window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 smtClean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en-NZ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20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alert()</a:t>
                      </a:r>
                      <a:endParaRPr lang="en-N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an alert box with a message and an OK button</a:t>
                      </a:r>
                      <a:endParaRPr lang="en-NZ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open()</a:t>
                      </a:r>
                      <a:endParaRPr lang="en-N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 a new browser window</a:t>
                      </a:r>
                      <a:endParaRPr lang="en-NZ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print()</a:t>
                      </a:r>
                      <a:endParaRPr lang="en-N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 dirty="0" smtClean="0"/>
                        <a:t>Prints the contents of the current window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6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1735</TotalTime>
  <Words>767</Words>
  <Application>Microsoft Office PowerPoint</Application>
  <PresentationFormat>Widescreen</PresentationFormat>
  <Paragraphs>223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JavaScript Basic</vt:lpstr>
      <vt:lpstr>Contents of This session</vt:lpstr>
      <vt:lpstr>Object-oriented JavaScript</vt:lpstr>
      <vt:lpstr>Why should we care about objects?</vt:lpstr>
      <vt:lpstr>Built-in Objects</vt:lpstr>
      <vt:lpstr>Built-in Objects</vt:lpstr>
      <vt:lpstr>Browser and Document Objects</vt:lpstr>
      <vt:lpstr>Browser Objects</vt:lpstr>
      <vt:lpstr>Window Object</vt:lpstr>
      <vt:lpstr>History and Location Objects</vt:lpstr>
      <vt:lpstr>User-Defined Objects</vt:lpstr>
      <vt:lpstr>User-Defined Objects –-Object() Constructor</vt:lpstr>
      <vt:lpstr>User-Defined Objects -- Object Literal</vt:lpstr>
      <vt:lpstr>User-Defined Objects -- “Constructor” function</vt:lpstr>
      <vt:lpstr>JavaScript and Event Models</vt:lpstr>
      <vt:lpstr>JavaScript Events</vt:lpstr>
      <vt:lpstr>Event Registration</vt:lpstr>
      <vt:lpstr>Event Registration</vt:lpstr>
      <vt:lpstr>Exercise</vt:lpstr>
      <vt:lpstr>End of The Session 2</vt:lpstr>
    </vt:vector>
  </TitlesOfParts>
  <Company>Unitec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Markup for Structure</dc:title>
  <dc:creator>Kan Ngamakeur</dc:creator>
  <cp:lastModifiedBy>Xiaosong Li</cp:lastModifiedBy>
  <cp:revision>115</cp:revision>
  <dcterms:created xsi:type="dcterms:W3CDTF">2015-07-08T02:13:09Z</dcterms:created>
  <dcterms:modified xsi:type="dcterms:W3CDTF">2015-08-09T01:36:27Z</dcterms:modified>
</cp:coreProperties>
</file>