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98" r:id="rId3"/>
    <p:sldId id="283" r:id="rId4"/>
    <p:sldId id="305" r:id="rId5"/>
    <p:sldId id="304" r:id="rId6"/>
    <p:sldId id="306" r:id="rId7"/>
    <p:sldId id="307" r:id="rId8"/>
    <p:sldId id="326" r:id="rId9"/>
    <p:sldId id="321" r:id="rId10"/>
    <p:sldId id="320" r:id="rId11"/>
    <p:sldId id="308" r:id="rId12"/>
    <p:sldId id="323" r:id="rId13"/>
    <p:sldId id="324" r:id="rId14"/>
    <p:sldId id="325" r:id="rId15"/>
    <p:sldId id="309" r:id="rId16"/>
    <p:sldId id="303" r:id="rId17"/>
    <p:sldId id="29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n Ngamakeur" initials="KN" lastIdx="3" clrIdx="0">
    <p:extLst>
      <p:ext uri="{19B8F6BF-5375-455C-9EA6-DF929625EA0E}">
        <p15:presenceInfo xmlns:p15="http://schemas.microsoft.com/office/powerpoint/2012/main" userId="S-1-5-21-149251146-2169925306-3769764739-882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5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863ED-8288-47DA-81E4-5114C6C5724C}" type="datetimeFigureOut">
              <a:rPr lang="en-NZ" smtClean="0"/>
              <a:t>17/08/2017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D8CFE-FE40-43AA-BC0D-9DC683224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080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D8CFE-FE40-43AA-BC0D-9DC683224FCD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8248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9B867-3080-4813-816C-078FE834F513}" type="datetime1">
              <a:rPr lang="en-NZ" smtClean="0"/>
              <a:t>17/08/2017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JavaScript, DOM and CSS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0169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536C-01B3-4B82-8861-C78642B430BF}" type="datetime1">
              <a:rPr lang="en-NZ" smtClean="0"/>
              <a:t>17/08/2017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JavaScript, DOM and CSS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21487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6E13-5073-474E-B012-30508C147829}" type="datetime1">
              <a:rPr lang="en-NZ" smtClean="0"/>
              <a:t>17/08/2017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JavaScript, DOM and CSS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"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"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3192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1C2E-9730-45A0-87B5-3E7571365923}" type="datetime1">
              <a:rPr lang="en-NZ" smtClean="0"/>
              <a:t>17/08/2017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JavaScript, DOM and CSS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55358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77A06-4F66-4940-B762-0BA4B26BA0E4}" type="datetime1">
              <a:rPr lang="en-NZ" smtClean="0"/>
              <a:t>17/08/2017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JavaScript, DOM and CSS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"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"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0937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FF20-15EC-4E85-B055-90D5D7CEA8F5}" type="datetime1">
              <a:rPr lang="en-NZ" smtClean="0"/>
              <a:t>17/08/2017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JavaScript, DOM and CSS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24784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736D3-BCFE-4A77-A5D6-521F9EBA6CEE}" type="datetime1">
              <a:rPr lang="en-NZ" smtClean="0"/>
              <a:t>17/08/2017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JavaScript, DOM and CSS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30900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DFF22-EBAD-427A-B4EC-66222E5D59C4}" type="datetime1">
              <a:rPr lang="en-NZ" smtClean="0"/>
              <a:t>17/08/2017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JavaScript, DOM and CSS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29887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D709D-F527-4C53-90DC-AFFAA023141F}" type="datetime1">
              <a:rPr lang="en-NZ" smtClean="0"/>
              <a:t>17/08/2017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JavaScript, DOM and CSS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52956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4DB5-A2D3-405A-96AC-31502B2B0A94}" type="datetime1">
              <a:rPr lang="en-NZ" smtClean="0"/>
              <a:t>17/08/2017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JavaScript, DOM and CSS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7966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4DE8-25B1-48C6-AFC2-E28481CE4DBB}" type="datetime1">
              <a:rPr lang="en-NZ" smtClean="0"/>
              <a:t>17/08/2017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JavaScript, DOM and CSS</a:t>
            </a:r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95427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B13F-AB2B-4C69-B5B9-651A7779C6D2}" type="datetime1">
              <a:rPr lang="en-NZ" smtClean="0"/>
              <a:t>17/08/2017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JavaScript, DOM and CSS</a:t>
            </a:r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14442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6E003-B36B-49F5-AAFD-9ECE7F62A5A5}" type="datetime1">
              <a:rPr lang="en-NZ" smtClean="0"/>
              <a:t>17/08/2017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JavaScript, DOM and CSS</a:t>
            </a: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80838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BCCA-552A-4322-A3FE-3E2FB849E636}" type="datetime1">
              <a:rPr lang="en-NZ" smtClean="0"/>
              <a:t>17/08/2017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JavaScript, DOM and CSS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48295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371A-7A61-4F8D-A2F3-89E0B9D083C5}" type="datetime1">
              <a:rPr lang="en-NZ" smtClean="0"/>
              <a:t>17/08/2017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JavaScript, DOM and CSS</a:t>
            </a:r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57498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2745-2312-4086-919B-2CB1D739FB26}" type="datetime1">
              <a:rPr lang="en-NZ" smtClean="0"/>
              <a:t>17/08/2017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JavaScript, DOM and CSS</a:t>
            </a:r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2994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3888" y="6361373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36915-CD04-45DD-82E5-F2DE738CFE34}" type="datetime1">
              <a:rPr lang="en-NZ" smtClean="0"/>
              <a:t>17/08/2017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361374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NZ" smtClean="0"/>
              <a:t>ISCG6420 IWD - JavaScript, DOM and CSS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346424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9075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1583" y="2404531"/>
            <a:ext cx="8703635" cy="1646302"/>
          </a:xfrm>
        </p:spPr>
        <p:txBody>
          <a:bodyPr/>
          <a:lstStyle/>
          <a:p>
            <a:pPr algn="ctr"/>
            <a:r>
              <a:rPr lang="en-NZ" dirty="0" smtClean="0"/>
              <a:t>JavaScript, DOM and CSS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NZ" sz="3600" dirty="0" smtClean="0"/>
              <a:t>Week 4 Session1</a:t>
            </a:r>
            <a:endParaRPr lang="en-NZ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E23A5-3B9F-45A8-B894-F5BBA67A6F15}" type="datetime1">
              <a:rPr lang="en-NZ" smtClean="0"/>
              <a:t>17/08/2017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dirty="0" smtClean="0"/>
              <a:t>ISCG6420 IWD - JavaScript, DOM and CSS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1723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dirty="0"/>
              <a:t>DOM Interfaces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819" y="1836169"/>
            <a:ext cx="6330781" cy="3880773"/>
          </a:xfrm>
        </p:spPr>
        <p:txBody>
          <a:bodyPr>
            <a:normAutofit/>
          </a:bodyPr>
          <a:lstStyle/>
          <a:p>
            <a:r>
              <a:rPr lang="en-NZ" sz="2400" dirty="0">
                <a:solidFill>
                  <a:schemeClr val="tx1"/>
                </a:solidFill>
              </a:rPr>
              <a:t>Everything in a document is </a:t>
            </a:r>
            <a:r>
              <a:rPr lang="en-NZ" sz="2400" dirty="0" smtClean="0">
                <a:solidFill>
                  <a:schemeClr val="tx1"/>
                </a:solidFill>
              </a:rPr>
              <a:t>a node</a:t>
            </a:r>
            <a:endParaRPr lang="en-NZ" sz="2400" dirty="0">
              <a:solidFill>
                <a:schemeClr val="tx1"/>
              </a:solidFill>
            </a:endParaRPr>
          </a:p>
          <a:p>
            <a:pPr lvl="1"/>
            <a:r>
              <a:rPr lang="en-NZ" sz="2200" dirty="0" smtClean="0">
                <a:solidFill>
                  <a:schemeClr val="tx1"/>
                </a:solidFill>
              </a:rPr>
              <a:t>The </a:t>
            </a:r>
            <a:r>
              <a:rPr lang="en-NZ" sz="2200" dirty="0">
                <a:solidFill>
                  <a:schemeClr val="tx1"/>
                </a:solidFill>
              </a:rPr>
              <a:t>entire document is </a:t>
            </a:r>
            <a:r>
              <a:rPr lang="en-NZ" sz="2200" dirty="0" smtClean="0">
                <a:solidFill>
                  <a:schemeClr val="tx1"/>
                </a:solidFill>
              </a:rPr>
              <a:t>a document </a:t>
            </a:r>
            <a:r>
              <a:rPr lang="en-NZ" sz="2200" dirty="0">
                <a:solidFill>
                  <a:schemeClr val="tx1"/>
                </a:solidFill>
              </a:rPr>
              <a:t>node - </a:t>
            </a:r>
            <a:r>
              <a:rPr lang="en-NZ" sz="2200" b="1" dirty="0">
                <a:solidFill>
                  <a:schemeClr val="tx1"/>
                </a:solidFill>
              </a:rPr>
              <a:t>document</a:t>
            </a:r>
          </a:p>
          <a:p>
            <a:pPr lvl="1"/>
            <a:r>
              <a:rPr lang="en-NZ" sz="2200" dirty="0" smtClean="0">
                <a:solidFill>
                  <a:schemeClr val="tx1"/>
                </a:solidFill>
              </a:rPr>
              <a:t>Every </a:t>
            </a:r>
            <a:r>
              <a:rPr lang="en-NZ" sz="2200" dirty="0">
                <a:solidFill>
                  <a:schemeClr val="tx1"/>
                </a:solidFill>
              </a:rPr>
              <a:t>HTML tag is an </a:t>
            </a:r>
            <a:r>
              <a:rPr lang="en-NZ" sz="2200" b="1" dirty="0" smtClean="0">
                <a:solidFill>
                  <a:schemeClr val="tx1"/>
                </a:solidFill>
              </a:rPr>
              <a:t>element</a:t>
            </a:r>
            <a:r>
              <a:rPr lang="en-NZ" sz="2200" dirty="0" smtClean="0">
                <a:solidFill>
                  <a:schemeClr val="tx1"/>
                </a:solidFill>
              </a:rPr>
              <a:t> node</a:t>
            </a:r>
            <a:endParaRPr lang="en-NZ" sz="2200" dirty="0">
              <a:solidFill>
                <a:schemeClr val="tx1"/>
              </a:solidFill>
            </a:endParaRPr>
          </a:p>
          <a:p>
            <a:pPr lvl="1"/>
            <a:r>
              <a:rPr lang="en-NZ" sz="2200" dirty="0" smtClean="0">
                <a:solidFill>
                  <a:schemeClr val="tx1"/>
                </a:solidFill>
              </a:rPr>
              <a:t>The </a:t>
            </a:r>
            <a:r>
              <a:rPr lang="en-NZ" sz="2200" dirty="0">
                <a:solidFill>
                  <a:schemeClr val="tx1"/>
                </a:solidFill>
              </a:rPr>
              <a:t>texts contained in the </a:t>
            </a:r>
            <a:r>
              <a:rPr lang="en-NZ" sz="2200" dirty="0" smtClean="0">
                <a:solidFill>
                  <a:schemeClr val="tx1"/>
                </a:solidFill>
              </a:rPr>
              <a:t>HTML elements </a:t>
            </a:r>
            <a:r>
              <a:rPr lang="en-NZ" sz="2200" dirty="0">
                <a:solidFill>
                  <a:schemeClr val="tx1"/>
                </a:solidFill>
              </a:rPr>
              <a:t>are </a:t>
            </a:r>
            <a:r>
              <a:rPr lang="en-NZ" sz="2200" b="1" dirty="0">
                <a:solidFill>
                  <a:schemeClr val="tx1"/>
                </a:solidFill>
              </a:rPr>
              <a:t>text</a:t>
            </a:r>
            <a:r>
              <a:rPr lang="en-NZ" sz="2200" dirty="0">
                <a:solidFill>
                  <a:schemeClr val="tx1"/>
                </a:solidFill>
              </a:rPr>
              <a:t> nodes</a:t>
            </a:r>
          </a:p>
          <a:p>
            <a:pPr lvl="1"/>
            <a:r>
              <a:rPr lang="en-NZ" sz="2200" dirty="0" smtClean="0">
                <a:solidFill>
                  <a:schemeClr val="tx1"/>
                </a:solidFill>
              </a:rPr>
              <a:t>Every </a:t>
            </a:r>
            <a:r>
              <a:rPr lang="en-NZ" sz="2200" dirty="0">
                <a:solidFill>
                  <a:schemeClr val="tx1"/>
                </a:solidFill>
              </a:rPr>
              <a:t>HTML attribute is </a:t>
            </a:r>
            <a:r>
              <a:rPr lang="en-NZ" sz="2200" dirty="0" smtClean="0">
                <a:solidFill>
                  <a:schemeClr val="tx1"/>
                </a:solidFill>
              </a:rPr>
              <a:t>an </a:t>
            </a:r>
            <a:r>
              <a:rPr lang="en-NZ" sz="2200" b="1" dirty="0" smtClean="0">
                <a:solidFill>
                  <a:schemeClr val="tx1"/>
                </a:solidFill>
              </a:rPr>
              <a:t>attribute</a:t>
            </a:r>
            <a:r>
              <a:rPr lang="en-NZ" sz="2200" dirty="0" smtClean="0">
                <a:solidFill>
                  <a:schemeClr val="tx1"/>
                </a:solidFill>
              </a:rPr>
              <a:t> </a:t>
            </a:r>
            <a:r>
              <a:rPr lang="en-NZ" sz="2200" dirty="0">
                <a:solidFill>
                  <a:schemeClr val="tx1"/>
                </a:solidFill>
              </a:rPr>
              <a:t>node</a:t>
            </a:r>
          </a:p>
          <a:p>
            <a:pPr lvl="1"/>
            <a:r>
              <a:rPr lang="en-NZ" sz="2200" dirty="0" smtClean="0">
                <a:solidFill>
                  <a:schemeClr val="tx1"/>
                </a:solidFill>
              </a:rPr>
              <a:t>Comments </a:t>
            </a:r>
            <a:r>
              <a:rPr lang="en-NZ" sz="2200" dirty="0">
                <a:solidFill>
                  <a:schemeClr val="tx1"/>
                </a:solidFill>
              </a:rPr>
              <a:t>are </a:t>
            </a:r>
            <a:r>
              <a:rPr lang="en-NZ" sz="2200" b="1" dirty="0">
                <a:solidFill>
                  <a:schemeClr val="tx1"/>
                </a:solidFill>
              </a:rPr>
              <a:t>comment</a:t>
            </a:r>
            <a:r>
              <a:rPr lang="en-NZ" sz="2200" dirty="0">
                <a:solidFill>
                  <a:schemeClr val="tx1"/>
                </a:solidFill>
              </a:rPr>
              <a:t> nodes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BBD4-1570-4F96-AE39-F708ABA4B400}" type="datetime1">
              <a:rPr lang="en-NZ" smtClean="0"/>
              <a:t>17/08/2017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JavaScript, DOM and CSS</a:t>
            </a:r>
            <a:endParaRPr lang="en-NZ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5827" y="1930400"/>
            <a:ext cx="2800350" cy="31146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7797" y="5240068"/>
            <a:ext cx="233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A Table of Node Type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8051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DOM Interfaces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70696"/>
            <a:ext cx="9010481" cy="4183344"/>
          </a:xfrm>
        </p:spPr>
        <p:txBody>
          <a:bodyPr>
            <a:noAutofit/>
          </a:bodyPr>
          <a:lstStyle/>
          <a:p>
            <a:r>
              <a:rPr lang="en-NZ" sz="2400" dirty="0"/>
              <a:t>A </a:t>
            </a:r>
            <a:r>
              <a:rPr lang="en-NZ" sz="2400" b="1" dirty="0"/>
              <a:t>Node Interface </a:t>
            </a:r>
            <a:r>
              <a:rPr lang="en-NZ" sz="2400" dirty="0"/>
              <a:t>is used to read and write the </a:t>
            </a:r>
            <a:r>
              <a:rPr lang="en-NZ" sz="2400" dirty="0" smtClean="0"/>
              <a:t>individual elements </a:t>
            </a:r>
            <a:r>
              <a:rPr lang="en-NZ" sz="2400" dirty="0"/>
              <a:t>in the HTML (or XML) node tree</a:t>
            </a:r>
            <a:r>
              <a:rPr lang="en-NZ" sz="2400" dirty="0" smtClean="0"/>
              <a:t>.</a:t>
            </a:r>
            <a:endParaRPr lang="en-NZ" sz="2400" dirty="0"/>
          </a:p>
          <a:p>
            <a:r>
              <a:rPr lang="en-NZ" sz="2400" dirty="0" smtClean="0"/>
              <a:t>The </a:t>
            </a:r>
            <a:r>
              <a:rPr lang="en-NZ" sz="2400" b="1" dirty="0" err="1"/>
              <a:t>childNodes</a:t>
            </a:r>
            <a:r>
              <a:rPr lang="en-NZ" sz="2400" b="1" dirty="0"/>
              <a:t> </a:t>
            </a:r>
            <a:r>
              <a:rPr lang="en-NZ" sz="2400" dirty="0"/>
              <a:t>property of an </a:t>
            </a:r>
            <a:r>
              <a:rPr lang="en-NZ" sz="2400" b="1" dirty="0"/>
              <a:t>element </a:t>
            </a:r>
            <a:r>
              <a:rPr lang="en-NZ" sz="2400" dirty="0"/>
              <a:t>node (including </a:t>
            </a:r>
            <a:r>
              <a:rPr lang="en-NZ" sz="2400" dirty="0" smtClean="0"/>
              <a:t>the </a:t>
            </a:r>
            <a:r>
              <a:rPr lang="en-NZ" sz="2400" b="1" dirty="0" err="1" smtClean="0"/>
              <a:t>documentElement</a:t>
            </a:r>
            <a:r>
              <a:rPr lang="en-NZ" sz="2400" dirty="0"/>
              <a:t>) together with a loop construct can be used </a:t>
            </a:r>
            <a:r>
              <a:rPr lang="en-NZ" sz="2400" dirty="0" smtClean="0"/>
              <a:t>to enumerate </a:t>
            </a:r>
            <a:r>
              <a:rPr lang="en-NZ" sz="2400" dirty="0"/>
              <a:t>each individual node for processing</a:t>
            </a:r>
            <a:r>
              <a:rPr lang="en-NZ" sz="2400" dirty="0" smtClean="0"/>
              <a:t>.</a:t>
            </a:r>
            <a:endParaRPr lang="en-NZ" sz="2400" dirty="0"/>
          </a:p>
          <a:p>
            <a:r>
              <a:rPr lang="en-NZ" sz="2400" dirty="0" smtClean="0"/>
              <a:t> </a:t>
            </a:r>
            <a:r>
              <a:rPr lang="en-NZ" sz="2400" dirty="0"/>
              <a:t>Main functions of the DOM API</a:t>
            </a:r>
          </a:p>
          <a:p>
            <a:pPr lvl="1"/>
            <a:r>
              <a:rPr lang="en-NZ" sz="2200" dirty="0" smtClean="0"/>
              <a:t>To </a:t>
            </a:r>
            <a:r>
              <a:rPr lang="en-NZ" sz="2200" dirty="0"/>
              <a:t>traverse the node tree</a:t>
            </a:r>
          </a:p>
          <a:p>
            <a:pPr lvl="1"/>
            <a:r>
              <a:rPr lang="en-NZ" sz="2200" dirty="0" smtClean="0"/>
              <a:t>To </a:t>
            </a:r>
            <a:r>
              <a:rPr lang="en-NZ" sz="2200" dirty="0"/>
              <a:t>access and maybe change the nodes and their attribute values</a:t>
            </a:r>
          </a:p>
          <a:p>
            <a:pPr lvl="1"/>
            <a:r>
              <a:rPr lang="en-NZ" sz="2200" dirty="0" smtClean="0"/>
              <a:t>To </a:t>
            </a:r>
            <a:r>
              <a:rPr lang="en-NZ" sz="2200" dirty="0"/>
              <a:t>insert and delete nodes</a:t>
            </a:r>
            <a:endParaRPr lang="en-NZ" sz="2200" dirty="0" smtClean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FEA94-AD60-467F-B587-9E4229E066D3}" type="datetime1">
              <a:rPr lang="en-NZ" smtClean="0"/>
              <a:t>17/08/2017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JavaScript, DOM and CSS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2938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55600"/>
            <a:ext cx="8596668" cy="1016000"/>
          </a:xfrm>
        </p:spPr>
        <p:txBody>
          <a:bodyPr/>
          <a:lstStyle/>
          <a:p>
            <a:r>
              <a:rPr lang="en-NZ" altLang="en-US" dirty="0"/>
              <a:t>Document Object Methods</a:t>
            </a:r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1E0D-4EC6-41A3-B26C-2748B26D110F}" type="datetime1">
              <a:rPr lang="en-NZ" smtClean="0"/>
              <a:t>17/08/2017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JavaScript, DOM and CSS</a:t>
            </a:r>
            <a:endParaRPr lang="en-NZ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855571"/>
              </p:ext>
            </p:extLst>
          </p:nvPr>
        </p:nvGraphicFramePr>
        <p:xfrm>
          <a:off x="1461688" y="975784"/>
          <a:ext cx="7627884" cy="5029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813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3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77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Method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Description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210">
                <a:tc>
                  <a:txBody>
                    <a:bodyPr/>
                    <a:lstStyle/>
                    <a:p>
                      <a:r>
                        <a:rPr lang="en-NZ" sz="1800" b="1" dirty="0" err="1" smtClean="0">
                          <a:solidFill>
                            <a:schemeClr val="tx1"/>
                          </a:solidFill>
                        </a:rPr>
                        <a:t>createAttribute</a:t>
                      </a:r>
                      <a:r>
                        <a:rPr lang="en-NZ" sz="1800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NZ" sz="1800" b="1" dirty="0" err="1" smtClean="0">
                          <a:solidFill>
                            <a:schemeClr val="tx1"/>
                          </a:solidFill>
                        </a:rPr>
                        <a:t>attributeName</a:t>
                      </a:r>
                      <a:r>
                        <a:rPr lang="en-NZ" sz="1800" b="1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800" dirty="0" smtClean="0">
                          <a:solidFill>
                            <a:schemeClr val="tx1"/>
                          </a:solidFill>
                        </a:rPr>
                        <a:t>creates an attribute node with the specified attribute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210">
                <a:tc>
                  <a:txBody>
                    <a:bodyPr/>
                    <a:lstStyle/>
                    <a:p>
                      <a:r>
                        <a:rPr lang="en-NZ" sz="1800" b="1" dirty="0" err="1" smtClean="0">
                          <a:solidFill>
                            <a:schemeClr val="tx1"/>
                          </a:solidFill>
                        </a:rPr>
                        <a:t>createElement</a:t>
                      </a:r>
                      <a:r>
                        <a:rPr lang="en-NZ" sz="1800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NZ" sz="1800" b="1" dirty="0" err="1" smtClean="0">
                          <a:solidFill>
                            <a:schemeClr val="tx1"/>
                          </a:solidFill>
                        </a:rPr>
                        <a:t>tagName</a:t>
                      </a:r>
                      <a:r>
                        <a:rPr lang="en-NZ" sz="18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800" dirty="0" smtClean="0">
                          <a:solidFill>
                            <a:schemeClr val="tx1"/>
                          </a:solidFill>
                        </a:rPr>
                        <a:t>creates an element with the specified </a:t>
                      </a:r>
                      <a:r>
                        <a:rPr lang="en-NZ" sz="1800" dirty="0" err="1" smtClean="0">
                          <a:solidFill>
                            <a:schemeClr val="tx1"/>
                          </a:solidFill>
                        </a:rPr>
                        <a:t>tagName</a:t>
                      </a:r>
                      <a:endParaRPr lang="en-NZ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210">
                <a:tc>
                  <a:txBody>
                    <a:bodyPr/>
                    <a:lstStyle/>
                    <a:p>
                      <a:r>
                        <a:rPr lang="en-NZ" sz="1800" b="1" dirty="0" err="1" smtClean="0">
                          <a:solidFill>
                            <a:schemeClr val="tx1"/>
                          </a:solidFill>
                        </a:rPr>
                        <a:t>createTextNode</a:t>
                      </a:r>
                      <a:r>
                        <a:rPr lang="en-NZ" sz="1800" b="1" dirty="0" smtClean="0">
                          <a:solidFill>
                            <a:schemeClr val="tx1"/>
                          </a:solidFill>
                        </a:rPr>
                        <a:t>(text)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800" dirty="0" smtClean="0">
                          <a:solidFill>
                            <a:schemeClr val="tx1"/>
                          </a:solidFill>
                        </a:rPr>
                        <a:t>creates a text node, containing the specified text 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7443">
                <a:tc>
                  <a:txBody>
                    <a:bodyPr/>
                    <a:lstStyle/>
                    <a:p>
                      <a:r>
                        <a:rPr lang="en-NZ" sz="1800" b="1" dirty="0" err="1" smtClean="0">
                          <a:solidFill>
                            <a:schemeClr val="tx1"/>
                          </a:solidFill>
                        </a:rPr>
                        <a:t>getElementsByTagName</a:t>
                      </a:r>
                      <a:r>
                        <a:rPr lang="en-NZ" sz="1800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NZ" sz="1800" b="1" dirty="0" err="1" smtClean="0">
                          <a:solidFill>
                            <a:schemeClr val="tx1"/>
                          </a:solidFill>
                        </a:rPr>
                        <a:t>tagName</a:t>
                      </a:r>
                      <a:r>
                        <a:rPr lang="en-NZ" sz="18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NZ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800" dirty="0" smtClean="0">
                          <a:solidFill>
                            <a:schemeClr val="tx1"/>
                          </a:solidFill>
                        </a:rPr>
                        <a:t>returns a (node) list of all nodes with the specified tag name</a:t>
                      </a:r>
                    </a:p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7443">
                <a:tc>
                  <a:txBody>
                    <a:bodyPr/>
                    <a:lstStyle/>
                    <a:p>
                      <a:r>
                        <a:rPr lang="en-NZ" sz="1800" b="1" dirty="0" err="1" smtClean="0">
                          <a:solidFill>
                            <a:schemeClr val="tx1"/>
                          </a:solidFill>
                        </a:rPr>
                        <a:t>getElementsByName</a:t>
                      </a:r>
                      <a:r>
                        <a:rPr lang="en-NZ" sz="1800" b="1" dirty="0" smtClean="0">
                          <a:solidFill>
                            <a:schemeClr val="tx1"/>
                          </a:solidFill>
                        </a:rPr>
                        <a:t>(name) 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800" dirty="0" smtClean="0">
                          <a:solidFill>
                            <a:schemeClr val="tx1"/>
                          </a:solidFill>
                        </a:rPr>
                        <a:t>returns a list of all nodes with the specified name attribute</a:t>
                      </a:r>
                    </a:p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57443">
                <a:tc>
                  <a:txBody>
                    <a:bodyPr/>
                    <a:lstStyle/>
                    <a:p>
                      <a:r>
                        <a:rPr lang="en-NZ" sz="1800" b="1" dirty="0" err="1" smtClean="0">
                          <a:solidFill>
                            <a:schemeClr val="tx1"/>
                          </a:solidFill>
                        </a:rPr>
                        <a:t>getElementById</a:t>
                      </a:r>
                      <a:r>
                        <a:rPr lang="en-NZ" sz="1800" b="1" dirty="0" smtClean="0">
                          <a:solidFill>
                            <a:schemeClr val="tx1"/>
                          </a:solidFill>
                        </a:rPr>
                        <a:t>(id)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800" dirty="0" smtClean="0">
                          <a:solidFill>
                            <a:schemeClr val="tx1"/>
                          </a:solidFill>
                        </a:rPr>
                        <a:t>returns the node with the specified id attribute</a:t>
                      </a:r>
                    </a:p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308713" y="6068241"/>
            <a:ext cx="84231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dirty="0"/>
              <a:t>Example of </a:t>
            </a:r>
            <a:r>
              <a:rPr lang="en-NZ" dirty="0" smtClean="0"/>
              <a:t>Document </a:t>
            </a:r>
            <a:r>
              <a:rPr lang="en-NZ" dirty="0"/>
              <a:t>object methods and properties(more on W3schools)</a:t>
            </a:r>
          </a:p>
        </p:txBody>
      </p:sp>
    </p:spTree>
    <p:extLst>
      <p:ext uri="{BB962C8B-B14F-4D97-AF65-F5344CB8AC3E}">
        <p14:creationId xmlns:p14="http://schemas.microsoft.com/office/powerpoint/2010/main" val="312449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55600"/>
            <a:ext cx="8596668" cy="1016000"/>
          </a:xfrm>
        </p:spPr>
        <p:txBody>
          <a:bodyPr/>
          <a:lstStyle/>
          <a:p>
            <a:r>
              <a:rPr lang="en-NZ" altLang="en-US" dirty="0" smtClean="0"/>
              <a:t>Node Object Properties and </a:t>
            </a:r>
            <a:r>
              <a:rPr lang="en-NZ" altLang="en-US" dirty="0"/>
              <a:t>Methods</a:t>
            </a:r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23AA-B0E7-422C-B9F8-1F0D3B31B804}" type="datetime1">
              <a:rPr lang="en-NZ" smtClean="0"/>
              <a:t>17/08/2017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JavaScript, DOM and CSS</a:t>
            </a:r>
            <a:endParaRPr lang="en-NZ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057782"/>
              </p:ext>
            </p:extLst>
          </p:nvPr>
        </p:nvGraphicFramePr>
        <p:xfrm>
          <a:off x="1122742" y="3287314"/>
          <a:ext cx="9098944" cy="246529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51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7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3654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Method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Description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394">
                <a:tc>
                  <a:txBody>
                    <a:bodyPr/>
                    <a:lstStyle/>
                    <a:p>
                      <a:r>
                        <a:rPr lang="en-NZ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appendChild</a:t>
                      </a:r>
                      <a:r>
                        <a:rPr lang="en-NZ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NZ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newChild</a:t>
                      </a:r>
                      <a:r>
                        <a:rPr lang="en-NZ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appends the node </a:t>
                      </a:r>
                      <a:r>
                        <a:rPr lang="en-NZ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newChild</a:t>
                      </a:r>
                      <a:r>
                        <a:rPr lang="en-NZ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at the end of the child nodes for this node</a:t>
                      </a:r>
                      <a:endParaRPr lang="en-NZ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9135">
                <a:tc>
                  <a:txBody>
                    <a:bodyPr/>
                    <a:lstStyle/>
                    <a:p>
                      <a:r>
                        <a:rPr lang="en-NZ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cloneNode</a:t>
                      </a:r>
                      <a:r>
                        <a:rPr lang="en-NZ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NZ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NZ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an exact clone of this node. If the </a:t>
                      </a:r>
                      <a:r>
                        <a:rPr lang="en-NZ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NZ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value is set to true, the cloned node contains all the child nodes as well</a:t>
                      </a:r>
                      <a:endParaRPr lang="en-NZ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052">
                <a:tc>
                  <a:txBody>
                    <a:bodyPr/>
                    <a:lstStyle/>
                    <a:p>
                      <a:r>
                        <a:rPr lang="en-NZ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hasChildNodes</a:t>
                      </a:r>
                      <a:r>
                        <a:rPr lang="en-NZ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true if this node has any child nodes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189832"/>
              </p:ext>
            </p:extLst>
          </p:nvPr>
        </p:nvGraphicFramePr>
        <p:xfrm>
          <a:off x="1124737" y="1196939"/>
          <a:ext cx="9140492" cy="210225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56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3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Property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Description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209">
                <a:tc>
                  <a:txBody>
                    <a:bodyPr/>
                    <a:lstStyle/>
                    <a:p>
                      <a:r>
                        <a:rPr lang="en-NZ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childNodes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 </a:t>
                      </a:r>
                      <a:r>
                        <a:rPr lang="en-NZ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NodeList</a:t>
                      </a:r>
                      <a:r>
                        <a:rPr lang="en-NZ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containing all the child nodes for this node</a:t>
                      </a:r>
                      <a:endParaRPr lang="en-NZ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209">
                <a:tc>
                  <a:txBody>
                    <a:bodyPr/>
                    <a:lstStyle/>
                    <a:p>
                      <a:r>
                        <a:rPr lang="en-NZ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firstChild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first child node for this node</a:t>
                      </a:r>
                      <a:endParaRPr lang="en-NZ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209">
                <a:tc>
                  <a:txBody>
                    <a:bodyPr/>
                    <a:lstStyle/>
                    <a:p>
                      <a:r>
                        <a:rPr lang="en-NZ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lastChild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last child node for this node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98914" y="5992041"/>
            <a:ext cx="7346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Example of Node object methods and properties(more on W3schools)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2695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55600"/>
            <a:ext cx="8596668" cy="1016000"/>
          </a:xfrm>
        </p:spPr>
        <p:txBody>
          <a:bodyPr/>
          <a:lstStyle/>
          <a:p>
            <a:r>
              <a:rPr lang="en-NZ" altLang="en-US" dirty="0" smtClean="0"/>
              <a:t>Style Object Properties</a:t>
            </a:r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23AA-B0E7-422C-B9F8-1F0D3B31B804}" type="datetime1">
              <a:rPr lang="en-NZ" smtClean="0"/>
              <a:t>17/08/2017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JavaScript, DOM and CSS</a:t>
            </a:r>
            <a:endParaRPr lang="en-NZ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618073"/>
              </p:ext>
            </p:extLst>
          </p:nvPr>
        </p:nvGraphicFramePr>
        <p:xfrm>
          <a:off x="884163" y="3936517"/>
          <a:ext cx="9098944" cy="255136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51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7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3654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Property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Description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394">
                <a:tc>
                  <a:txBody>
                    <a:bodyPr/>
                    <a:lstStyle/>
                    <a:p>
                      <a:r>
                        <a:rPr lang="en-NZ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fontSize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sets or returns the font size of the text</a:t>
                      </a:r>
                      <a:endParaRPr lang="en-NZ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9135">
                <a:tc>
                  <a:txBody>
                    <a:bodyPr/>
                    <a:lstStyle/>
                    <a:p>
                      <a:r>
                        <a:rPr lang="en-NZ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backgroundImage</a:t>
                      </a:r>
                      <a:endParaRPr lang="en-N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sets or returns the background image of an element</a:t>
                      </a:r>
                      <a:endParaRPr lang="en-NZ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052">
                <a:tc>
                  <a:txBody>
                    <a:bodyPr/>
                    <a:lstStyle/>
                    <a:p>
                      <a:r>
                        <a:rPr lang="en-NZ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borderStyle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sets or returns the style of an element's border.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334" y="1470696"/>
            <a:ext cx="9010481" cy="5017190"/>
          </a:xfrm>
        </p:spPr>
        <p:txBody>
          <a:bodyPr>
            <a:noAutofit/>
          </a:bodyPr>
          <a:lstStyle/>
          <a:p>
            <a:r>
              <a:rPr lang="en-NZ" sz="2400" dirty="0" smtClean="0"/>
              <a:t>To access a style object from a node object</a:t>
            </a:r>
          </a:p>
          <a:p>
            <a:pPr marL="0" indent="0">
              <a:buNone/>
            </a:pPr>
            <a:r>
              <a:rPr lang="en-NZ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	        </a:t>
            </a:r>
            <a:r>
              <a:rPr lang="en-NZ" sz="22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NodeObject.style</a:t>
            </a:r>
            <a:endParaRPr lang="en-NZ" sz="2200" dirty="0">
              <a:solidFill>
                <a:schemeClr val="tx1"/>
              </a:solidFill>
            </a:endParaRPr>
          </a:p>
          <a:p>
            <a:r>
              <a:rPr lang="en-NZ" sz="2200" dirty="0" smtClean="0">
                <a:solidFill>
                  <a:schemeClr val="tx1"/>
                </a:solidFill>
              </a:rPr>
              <a:t>Then you can read/write a property of your choice</a:t>
            </a:r>
          </a:p>
          <a:p>
            <a:pPr marL="0" indent="0">
              <a:buNone/>
            </a:pPr>
            <a:r>
              <a:rPr lang="en-NZ" sz="22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		</a:t>
            </a:r>
            <a:r>
              <a:rPr lang="en-NZ" sz="2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Read: </a:t>
            </a:r>
            <a:r>
              <a:rPr lang="en-NZ" sz="22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NodeObject.style.property_Name</a:t>
            </a:r>
            <a:r>
              <a:rPr lang="en-NZ" sz="22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;</a:t>
            </a:r>
            <a:endParaRPr lang="en-NZ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NZ" sz="2200" dirty="0" smtClean="0">
                <a:solidFill>
                  <a:schemeClr val="tx1"/>
                </a:solidFill>
              </a:rPr>
              <a:t>		Write:	</a:t>
            </a:r>
            <a:r>
              <a:rPr lang="en-NZ" sz="22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NodeObject.style.property_Name</a:t>
            </a:r>
            <a:r>
              <a:rPr lang="en-NZ" sz="22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 = </a:t>
            </a:r>
            <a:r>
              <a:rPr lang="en-NZ" sz="22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Your_Value</a:t>
            </a:r>
            <a:r>
              <a:rPr lang="en-NZ" sz="22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;</a:t>
            </a:r>
            <a:endParaRPr lang="en-NZ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NZ" sz="2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39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dirty="0" smtClean="0"/>
              <a:t>Example- Use DOM to update HTML 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643129"/>
          </a:xfrm>
        </p:spPr>
        <p:txBody>
          <a:bodyPr>
            <a:normAutofit/>
          </a:bodyPr>
          <a:lstStyle/>
          <a:p>
            <a:r>
              <a:rPr lang="en-NZ" sz="2600" dirty="0" smtClean="0"/>
              <a:t>Toggle Border and Background</a:t>
            </a:r>
          </a:p>
          <a:p>
            <a:r>
              <a:rPr lang="en-NZ" sz="2600" dirty="0" smtClean="0"/>
              <a:t>Create and add a new element to a page</a:t>
            </a:r>
          </a:p>
          <a:p>
            <a:r>
              <a:rPr lang="en-NZ" sz="2600" dirty="0" smtClean="0"/>
              <a:t>Dynamically change the text style</a:t>
            </a:r>
          </a:p>
          <a:p>
            <a:r>
              <a:rPr lang="en-NZ" sz="2600" dirty="0" smtClean="0"/>
              <a:t>Hide the content or display content</a:t>
            </a:r>
          </a:p>
          <a:p>
            <a:endParaRPr lang="en-NZ" sz="2600" dirty="0" smtClean="0"/>
          </a:p>
          <a:p>
            <a:endParaRPr lang="en-NZ" sz="2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4D275-53A5-4907-A0EC-C9EC2018FEE3}" type="datetime1">
              <a:rPr lang="en-NZ" smtClean="0"/>
              <a:t>17/08/2017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JavaScript, DOM and CSS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1414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2200" dirty="0" smtClean="0"/>
              <a:t>JavaScript Dom </a:t>
            </a:r>
            <a:r>
              <a:rPr lang="en-NZ" sz="2200" dirty="0"/>
              <a:t>exercise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CB5F2-9AFF-47EA-9623-CCBDE6127863}" type="datetime1">
              <a:rPr lang="en-NZ" smtClean="0"/>
              <a:t>17/08/2017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JavaScript, DOM and CSS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38606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368" y="2404534"/>
            <a:ext cx="8703635" cy="1646302"/>
          </a:xfrm>
        </p:spPr>
        <p:txBody>
          <a:bodyPr/>
          <a:lstStyle/>
          <a:p>
            <a:r>
              <a:rPr lang="en-NZ" dirty="0" smtClean="0"/>
              <a:t>End of The Session 1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NZ" sz="3600" dirty="0" smtClean="0"/>
              <a:t>Week 4 </a:t>
            </a:r>
            <a:endParaRPr lang="en-NZ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3067-B78B-41E1-90EB-BD3FF0CDDB7A}" type="datetime1">
              <a:rPr lang="en-NZ" smtClean="0"/>
              <a:t>17/08/2017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JavaScript, DOM and CSS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7277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of This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JavaScript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DOM ( document object model)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DOM </a:t>
            </a:r>
            <a:r>
              <a:rPr lang="en-US" sz="2000" dirty="0" smtClean="0">
                <a:solidFill>
                  <a:schemeClr val="tx1"/>
                </a:solidFill>
              </a:rPr>
              <a:t>API </a:t>
            </a:r>
            <a:r>
              <a:rPr lang="en-NZ" sz="2000" dirty="0"/>
              <a:t>(application programming </a:t>
            </a:r>
            <a:r>
              <a:rPr lang="en-NZ" sz="2000" dirty="0" smtClean="0"/>
              <a:t>interface)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How to use DOM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76B1-E5A0-45FD-92B6-481E40A7638A}" type="datetime1">
              <a:rPr lang="en-NZ" smtClean="0"/>
              <a:t>17/08/2017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JavaScript, DOM and CSS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24180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dirty="0"/>
              <a:t>Document Object Model (DOM)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18183" cy="4252686"/>
          </a:xfrm>
        </p:spPr>
        <p:txBody>
          <a:bodyPr>
            <a:normAutofit lnSpcReduction="10000"/>
          </a:bodyPr>
          <a:lstStyle/>
          <a:p>
            <a:r>
              <a:rPr lang="en-NZ" sz="2400" dirty="0" smtClean="0"/>
              <a:t>DOM is </a:t>
            </a:r>
            <a:r>
              <a:rPr lang="en-NZ" sz="2400" dirty="0"/>
              <a:t>a cross-platform and language-independent convention for representing and interacting with objects in HTML, XHTML, and XML </a:t>
            </a:r>
            <a:r>
              <a:rPr lang="en-NZ" sz="2400" dirty="0" smtClean="0"/>
              <a:t>documents</a:t>
            </a:r>
          </a:p>
          <a:p>
            <a:pPr marL="0" indent="0">
              <a:buNone/>
            </a:pPr>
            <a:endParaRPr lang="en-NZ" sz="2400" dirty="0" smtClean="0"/>
          </a:p>
          <a:p>
            <a:r>
              <a:rPr lang="en-NZ" sz="2400" dirty="0" smtClean="0"/>
              <a:t>The </a:t>
            </a:r>
            <a:r>
              <a:rPr lang="en-NZ" sz="2400" dirty="0"/>
              <a:t>DOM is an API (application programming interface)</a:t>
            </a:r>
          </a:p>
          <a:p>
            <a:pPr lvl="1"/>
            <a:r>
              <a:rPr lang="en-NZ" sz="2200" dirty="0" smtClean="0"/>
              <a:t>It </a:t>
            </a:r>
            <a:r>
              <a:rPr lang="en-NZ" sz="2200" dirty="0"/>
              <a:t>is platform- and language-neutral (accessible in JavaScript, </a:t>
            </a:r>
            <a:r>
              <a:rPr lang="en-NZ" sz="2200" dirty="0" smtClean="0"/>
              <a:t>PHP, etc.)</a:t>
            </a:r>
          </a:p>
          <a:p>
            <a:pPr lvl="1"/>
            <a:r>
              <a:rPr lang="en-NZ" sz="2400" dirty="0" smtClean="0"/>
              <a:t>As </a:t>
            </a:r>
            <a:r>
              <a:rPr lang="en-NZ" sz="2400" dirty="0"/>
              <a:t>a data structure, it has a tree-based structure</a:t>
            </a:r>
          </a:p>
          <a:p>
            <a:pPr lvl="1"/>
            <a:r>
              <a:rPr lang="en-NZ" sz="2200" dirty="0" smtClean="0"/>
              <a:t>It </a:t>
            </a:r>
            <a:r>
              <a:rPr lang="en-NZ" sz="2200" dirty="0"/>
              <a:t>is designed to allow programs and scripts to dynamically </a:t>
            </a:r>
            <a:r>
              <a:rPr lang="en-NZ" sz="2200" i="1" dirty="0" smtClean="0"/>
              <a:t>access </a:t>
            </a:r>
            <a:r>
              <a:rPr lang="en-NZ" sz="2400" dirty="0" smtClean="0"/>
              <a:t>and </a:t>
            </a:r>
            <a:r>
              <a:rPr lang="en-NZ" sz="2400" i="1" dirty="0"/>
              <a:t>update </a:t>
            </a:r>
            <a:r>
              <a:rPr lang="en-NZ" sz="2400" dirty="0" smtClean="0"/>
              <a:t>documents</a:t>
            </a: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B292-1E7F-4A46-AEE8-162627324761}" type="datetime1">
              <a:rPr lang="en-NZ" smtClean="0"/>
              <a:t>17/08/2017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JavaScript, DOM and CSS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9348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99457"/>
          </a:xfrm>
        </p:spPr>
        <p:txBody>
          <a:bodyPr/>
          <a:lstStyle/>
          <a:p>
            <a:r>
              <a:rPr lang="en-NZ" dirty="0"/>
              <a:t>DOM Example – Tree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18183" cy="3880773"/>
          </a:xfrm>
        </p:spPr>
        <p:txBody>
          <a:bodyPr>
            <a:normAutofit fontScale="925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NZ" sz="2400" dirty="0">
                <a:solidFill>
                  <a:schemeClr val="accent5"/>
                </a:solidFill>
              </a:rPr>
              <a:t>&lt;!DOCTYPE html PUBLIC "-//W3C//DTD XHTML 1.0 Strict//EN"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NZ" sz="2400" dirty="0">
                <a:solidFill>
                  <a:schemeClr val="accent5"/>
                </a:solidFill>
              </a:rPr>
              <a:t>"http://www.w3.org/TR/xhtml1/DTD/xhtml1-strict.dtd"&gt;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NZ" sz="2400" dirty="0">
                <a:solidFill>
                  <a:schemeClr val="accent5"/>
                </a:solidFill>
              </a:rPr>
              <a:t>&lt;html&gt;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NZ" sz="2400" dirty="0" smtClean="0">
                <a:solidFill>
                  <a:schemeClr val="accent5"/>
                </a:solidFill>
              </a:rPr>
              <a:t>	&lt;</a:t>
            </a:r>
            <a:r>
              <a:rPr lang="en-NZ" sz="2400" dirty="0">
                <a:solidFill>
                  <a:schemeClr val="accent5"/>
                </a:solidFill>
              </a:rPr>
              <a:t>head</a:t>
            </a:r>
            <a:r>
              <a:rPr lang="en-NZ" sz="2400" dirty="0" smtClean="0">
                <a:solidFill>
                  <a:schemeClr val="accent5"/>
                </a:solidFill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NZ" sz="2400" dirty="0">
                <a:solidFill>
                  <a:schemeClr val="accent5"/>
                </a:solidFill>
              </a:rPr>
              <a:t>	</a:t>
            </a:r>
            <a:r>
              <a:rPr lang="en-NZ" sz="2400" dirty="0" smtClean="0">
                <a:solidFill>
                  <a:schemeClr val="accent5"/>
                </a:solidFill>
              </a:rPr>
              <a:t>	&lt;</a:t>
            </a:r>
            <a:r>
              <a:rPr lang="en-NZ" sz="2400" dirty="0">
                <a:solidFill>
                  <a:schemeClr val="accent5"/>
                </a:solidFill>
              </a:rPr>
              <a:t>title&gt;Simple page&lt;/title</a:t>
            </a:r>
            <a:r>
              <a:rPr lang="en-NZ" sz="2400" dirty="0" smtClean="0">
                <a:solidFill>
                  <a:schemeClr val="accent5"/>
                </a:solidFill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NZ" sz="2400" dirty="0">
                <a:solidFill>
                  <a:schemeClr val="accent5"/>
                </a:solidFill>
              </a:rPr>
              <a:t>	</a:t>
            </a:r>
            <a:r>
              <a:rPr lang="en-NZ" sz="2400" dirty="0" smtClean="0">
                <a:solidFill>
                  <a:schemeClr val="accent5"/>
                </a:solidFill>
              </a:rPr>
              <a:t>&lt;/</a:t>
            </a:r>
            <a:r>
              <a:rPr lang="en-NZ" sz="2400" dirty="0">
                <a:solidFill>
                  <a:schemeClr val="accent5"/>
                </a:solidFill>
              </a:rPr>
              <a:t>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NZ" sz="2400" dirty="0" smtClean="0">
                <a:solidFill>
                  <a:schemeClr val="accent5"/>
                </a:solidFill>
              </a:rPr>
              <a:t>	&lt;</a:t>
            </a:r>
            <a:r>
              <a:rPr lang="en-NZ" sz="2400" dirty="0">
                <a:solidFill>
                  <a:schemeClr val="accent5"/>
                </a:solidFill>
              </a:rPr>
              <a:t>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NZ" sz="2400" dirty="0" smtClean="0">
                <a:solidFill>
                  <a:schemeClr val="accent5"/>
                </a:solidFill>
              </a:rPr>
              <a:t>	&lt;</a:t>
            </a:r>
            <a:r>
              <a:rPr lang="en-NZ" sz="2400" dirty="0">
                <a:solidFill>
                  <a:schemeClr val="accent5"/>
                </a:solidFill>
              </a:rPr>
              <a:t>h1&gt;Welcome&lt;/h1&gt;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NZ" sz="2400" dirty="0" smtClean="0">
                <a:solidFill>
                  <a:schemeClr val="accent5"/>
                </a:solidFill>
              </a:rPr>
              <a:t>	&lt;</a:t>
            </a:r>
            <a:r>
              <a:rPr lang="en-NZ" sz="2400" dirty="0">
                <a:solidFill>
                  <a:schemeClr val="accent5"/>
                </a:solidFill>
              </a:rPr>
              <a:t>p id="intro"&gt;This is a very simple document.&lt;/p&gt;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NZ" sz="2400" dirty="0" smtClean="0">
                <a:solidFill>
                  <a:schemeClr val="accent5"/>
                </a:solidFill>
              </a:rPr>
              <a:t>	&lt;/</a:t>
            </a:r>
            <a:r>
              <a:rPr lang="en-NZ" sz="2400" dirty="0">
                <a:solidFill>
                  <a:schemeClr val="accent5"/>
                </a:solidFill>
              </a:rPr>
              <a:t>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NZ" sz="2400" dirty="0">
                <a:solidFill>
                  <a:schemeClr val="accent5"/>
                </a:solidFill>
              </a:rPr>
              <a:t>&lt;/html&gt;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B59D-67E6-4D6D-ADDC-2B9BF0E65EA8}" type="datetime1">
              <a:rPr lang="en-NZ" smtClean="0"/>
              <a:t>17/08/2017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JavaScript, DOM and CSS</a:t>
            </a:r>
            <a:endParaRPr lang="en-NZ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857" y="2684342"/>
            <a:ext cx="4150125" cy="35604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27571" y="6326021"/>
            <a:ext cx="3181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Tree Representation of HTML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7503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576" y="211309"/>
            <a:ext cx="8596668" cy="1320800"/>
          </a:xfrm>
        </p:spPr>
        <p:txBody>
          <a:bodyPr/>
          <a:lstStyle/>
          <a:p>
            <a:r>
              <a:rPr lang="en-NZ" altLang="en-US" dirty="0"/>
              <a:t>DOM Example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4815"/>
            <a:ext cx="6997095" cy="3880773"/>
          </a:xfrm>
        </p:spPr>
        <p:txBody>
          <a:bodyPr>
            <a:normAutofit/>
          </a:bodyPr>
          <a:lstStyle/>
          <a:p>
            <a:r>
              <a:rPr lang="en-NZ" sz="2400" dirty="0" smtClean="0">
                <a:solidFill>
                  <a:schemeClr val="tx1"/>
                </a:solidFill>
              </a:rPr>
              <a:t>The </a:t>
            </a:r>
            <a:r>
              <a:rPr lang="en-NZ" sz="2400" dirty="0">
                <a:solidFill>
                  <a:schemeClr val="tx1"/>
                </a:solidFill>
              </a:rPr>
              <a:t>html element is the </a:t>
            </a:r>
            <a:r>
              <a:rPr lang="en-NZ" sz="2400" dirty="0">
                <a:solidFill>
                  <a:schemeClr val="accent5"/>
                </a:solidFill>
              </a:rPr>
              <a:t>parent</a:t>
            </a:r>
            <a:r>
              <a:rPr lang="en-NZ" sz="2400" dirty="0">
                <a:solidFill>
                  <a:schemeClr val="tx1"/>
                </a:solidFill>
              </a:rPr>
              <a:t> </a:t>
            </a:r>
            <a:r>
              <a:rPr lang="en-NZ" sz="2400" dirty="0" smtClean="0">
                <a:solidFill>
                  <a:schemeClr val="tx1"/>
                </a:solidFill>
              </a:rPr>
              <a:t>of the </a:t>
            </a:r>
            <a:r>
              <a:rPr lang="en-NZ" sz="2400" dirty="0">
                <a:solidFill>
                  <a:schemeClr val="tx1"/>
                </a:solidFill>
              </a:rPr>
              <a:t>head element and the </a:t>
            </a:r>
            <a:r>
              <a:rPr lang="en-NZ" sz="2400" dirty="0" smtClean="0">
                <a:solidFill>
                  <a:schemeClr val="tx1"/>
                </a:solidFill>
              </a:rPr>
              <a:t>body element</a:t>
            </a:r>
            <a:r>
              <a:rPr lang="en-NZ" sz="2400" dirty="0">
                <a:solidFill>
                  <a:schemeClr val="tx1"/>
                </a:solidFill>
              </a:rPr>
              <a:t>.</a:t>
            </a:r>
          </a:p>
          <a:p>
            <a:r>
              <a:rPr lang="en-NZ" sz="2400" dirty="0" smtClean="0">
                <a:solidFill>
                  <a:schemeClr val="tx1"/>
                </a:solidFill>
              </a:rPr>
              <a:t>The </a:t>
            </a:r>
            <a:r>
              <a:rPr lang="en-NZ" sz="2400" dirty="0">
                <a:solidFill>
                  <a:schemeClr val="tx1"/>
                </a:solidFill>
              </a:rPr>
              <a:t>head and body elements </a:t>
            </a:r>
            <a:r>
              <a:rPr lang="en-NZ" sz="2400" dirty="0" smtClean="0">
                <a:solidFill>
                  <a:schemeClr val="tx1"/>
                </a:solidFill>
              </a:rPr>
              <a:t>are </a:t>
            </a:r>
            <a:r>
              <a:rPr lang="en-NZ" sz="2400" dirty="0" smtClean="0">
                <a:solidFill>
                  <a:schemeClr val="accent5"/>
                </a:solidFill>
              </a:rPr>
              <a:t>siblings</a:t>
            </a:r>
            <a:r>
              <a:rPr lang="en-NZ" sz="2400" dirty="0">
                <a:solidFill>
                  <a:schemeClr val="tx1"/>
                </a:solidFill>
              </a:rPr>
              <a:t>.</a:t>
            </a:r>
          </a:p>
          <a:p>
            <a:r>
              <a:rPr lang="en-NZ" sz="2400" dirty="0" smtClean="0">
                <a:solidFill>
                  <a:schemeClr val="tx1"/>
                </a:solidFill>
              </a:rPr>
              <a:t>The </a:t>
            </a:r>
            <a:r>
              <a:rPr lang="en-NZ" sz="2400" dirty="0">
                <a:solidFill>
                  <a:schemeClr val="tx1"/>
                </a:solidFill>
              </a:rPr>
              <a:t>head element is the </a:t>
            </a:r>
            <a:r>
              <a:rPr lang="en-NZ" sz="2400" dirty="0">
                <a:solidFill>
                  <a:schemeClr val="accent5"/>
                </a:solidFill>
              </a:rPr>
              <a:t>parent</a:t>
            </a:r>
            <a:r>
              <a:rPr lang="en-NZ" sz="2400" dirty="0">
                <a:solidFill>
                  <a:schemeClr val="tx1"/>
                </a:solidFill>
              </a:rPr>
              <a:t> </a:t>
            </a:r>
            <a:r>
              <a:rPr lang="en-NZ" sz="2400" dirty="0" smtClean="0">
                <a:solidFill>
                  <a:schemeClr val="tx1"/>
                </a:solidFill>
              </a:rPr>
              <a:t>of the </a:t>
            </a:r>
            <a:r>
              <a:rPr lang="en-NZ" sz="2400" dirty="0">
                <a:solidFill>
                  <a:schemeClr val="tx1"/>
                </a:solidFill>
              </a:rPr>
              <a:t>title element.</a:t>
            </a:r>
          </a:p>
          <a:p>
            <a:r>
              <a:rPr lang="en-NZ" sz="2400" dirty="0" smtClean="0">
                <a:solidFill>
                  <a:schemeClr val="tx1"/>
                </a:solidFill>
              </a:rPr>
              <a:t>The </a:t>
            </a:r>
            <a:r>
              <a:rPr lang="en-NZ" sz="2400" dirty="0">
                <a:solidFill>
                  <a:schemeClr val="tx1"/>
                </a:solidFill>
              </a:rPr>
              <a:t>title element is a </a:t>
            </a:r>
            <a:r>
              <a:rPr lang="en-NZ" sz="2400" dirty="0">
                <a:solidFill>
                  <a:schemeClr val="accent5"/>
                </a:solidFill>
              </a:rPr>
              <a:t>child</a:t>
            </a:r>
            <a:r>
              <a:rPr lang="en-NZ" sz="2400" dirty="0">
                <a:solidFill>
                  <a:schemeClr val="tx1"/>
                </a:solidFill>
              </a:rPr>
              <a:t> of </a:t>
            </a:r>
            <a:r>
              <a:rPr lang="en-NZ" sz="2400" dirty="0" smtClean="0">
                <a:solidFill>
                  <a:schemeClr val="tx1"/>
                </a:solidFill>
              </a:rPr>
              <a:t>the head </a:t>
            </a:r>
            <a:r>
              <a:rPr lang="en-NZ" sz="2400" dirty="0">
                <a:solidFill>
                  <a:schemeClr val="tx1"/>
                </a:solidFill>
              </a:rPr>
              <a:t>element.</a:t>
            </a:r>
            <a:endParaRPr lang="en-US" sz="2400" dirty="0" smtClean="0"/>
          </a:p>
          <a:p>
            <a:pPr lvl="1"/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3846C-44B9-4FC6-BB04-98192B9A5783}" type="datetime1">
              <a:rPr lang="en-NZ" smtClean="0"/>
              <a:t>17/08/2017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361373"/>
            <a:ext cx="6297612" cy="365125"/>
          </a:xfrm>
        </p:spPr>
        <p:txBody>
          <a:bodyPr/>
          <a:lstStyle/>
          <a:p>
            <a:r>
              <a:rPr lang="en-NZ" smtClean="0"/>
              <a:t>ISCG6420 IWD - JavaScript, DOM and CSS</a:t>
            </a:r>
            <a:endParaRPr lang="en-NZ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429" y="1594988"/>
            <a:ext cx="4150125" cy="356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63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29296"/>
            <a:ext cx="8596668" cy="1320800"/>
          </a:xfrm>
        </p:spPr>
        <p:txBody>
          <a:bodyPr/>
          <a:lstStyle/>
          <a:p>
            <a:r>
              <a:rPr lang="en-NZ" altLang="en-US" dirty="0"/>
              <a:t>DOM – The Key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820" y="1750096"/>
            <a:ext cx="7745924" cy="3880773"/>
          </a:xfrm>
        </p:spPr>
        <p:txBody>
          <a:bodyPr>
            <a:normAutofit/>
          </a:bodyPr>
          <a:lstStyle/>
          <a:p>
            <a:r>
              <a:rPr lang="en-NZ" sz="2400" dirty="0" smtClean="0"/>
              <a:t>Input</a:t>
            </a:r>
            <a:r>
              <a:rPr lang="en-NZ" sz="2400" dirty="0"/>
              <a:t>: An HTML(XHTML)/XML document</a:t>
            </a:r>
          </a:p>
          <a:p>
            <a:r>
              <a:rPr lang="en-NZ" sz="2400" dirty="0" smtClean="0"/>
              <a:t>Internal </a:t>
            </a:r>
            <a:r>
              <a:rPr lang="en-NZ" sz="2400" dirty="0"/>
              <a:t>representation: An in-memory "tree" data</a:t>
            </a:r>
          </a:p>
          <a:p>
            <a:r>
              <a:rPr lang="en-NZ" sz="2400" dirty="0"/>
              <a:t>structure that can be accessed by JavaScript</a:t>
            </a:r>
          </a:p>
          <a:p>
            <a:r>
              <a:rPr lang="en-NZ" sz="2400" dirty="0" smtClean="0"/>
              <a:t>Access </a:t>
            </a:r>
            <a:r>
              <a:rPr lang="en-NZ" sz="2400" dirty="0"/>
              <a:t>mode: A set of standard API calls</a:t>
            </a:r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43297-7838-4B84-BB04-3F0719DBF814}" type="datetime1">
              <a:rPr lang="en-NZ" smtClean="0"/>
              <a:t>17/08/2017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JavaScript, DOM and CSS</a:t>
            </a:r>
            <a:endParaRPr lang="en-NZ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891" y="3740687"/>
            <a:ext cx="6007553" cy="262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13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dirty="0"/>
              <a:t>An HTML Tree</a:t>
            </a:r>
            <a:endParaRPr lang="en-NZ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7108" y="1780495"/>
            <a:ext cx="6977119" cy="388143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9812-D2C1-4DDC-A2D1-53B4507047E5}" type="datetime1">
              <a:rPr lang="en-NZ" smtClean="0"/>
              <a:t>17/08/2017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JavaScript, DOM and CSS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9919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XML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800100" lvl="2" indent="0">
              <a:buNone/>
            </a:pPr>
            <a:r>
              <a:rPr lang="en-NZ" sz="2400" dirty="0" smtClean="0"/>
              <a:t>&lt;bookstore&gt;</a:t>
            </a:r>
          </a:p>
          <a:p>
            <a:pPr marL="1257300" lvl="3" indent="0">
              <a:buNone/>
            </a:pPr>
            <a:r>
              <a:rPr lang="en-NZ" sz="2200" dirty="0" smtClean="0"/>
              <a:t>&lt;book category=“computer”&gt;</a:t>
            </a:r>
          </a:p>
          <a:p>
            <a:pPr marL="1714500" lvl="4" indent="0">
              <a:buNone/>
            </a:pPr>
            <a:r>
              <a:rPr lang="en-NZ" sz="2200" dirty="0" smtClean="0"/>
              <a:t>&lt;title </a:t>
            </a:r>
            <a:r>
              <a:rPr lang="en-NZ" sz="2200" dirty="0" err="1" smtClean="0"/>
              <a:t>lang</a:t>
            </a:r>
            <a:r>
              <a:rPr lang="en-NZ" sz="2200" dirty="0" smtClean="0"/>
              <a:t>=“en”&gt;Everyday Italian&lt;/title&gt;</a:t>
            </a:r>
          </a:p>
          <a:p>
            <a:pPr marL="1714500" lvl="4" indent="0">
              <a:buNone/>
            </a:pPr>
            <a:r>
              <a:rPr lang="en-NZ" sz="2200" dirty="0" smtClean="0"/>
              <a:t>&lt;author&gt;Giada De </a:t>
            </a:r>
            <a:r>
              <a:rPr lang="en-NZ" sz="2200" dirty="0" err="1" smtClean="0"/>
              <a:t>Laurentis</a:t>
            </a:r>
            <a:r>
              <a:rPr lang="en-NZ" sz="2200" dirty="0" smtClean="0"/>
              <a:t>&lt;/author&gt;</a:t>
            </a:r>
          </a:p>
          <a:p>
            <a:pPr marL="1714500" lvl="4" indent="0">
              <a:buNone/>
            </a:pPr>
            <a:r>
              <a:rPr lang="en-NZ" sz="2200" dirty="0" smtClean="0"/>
              <a:t>&lt;year&gt;2005&lt;/year&gt;</a:t>
            </a:r>
          </a:p>
          <a:p>
            <a:pPr marL="1714500" lvl="4" indent="0">
              <a:buNone/>
            </a:pPr>
            <a:r>
              <a:rPr lang="en-NZ" sz="2200" dirty="0" smtClean="0"/>
              <a:t>&lt;price&gt;30.00&lt;/price&gt;</a:t>
            </a:r>
          </a:p>
          <a:p>
            <a:pPr marL="1257300" lvl="3" indent="0">
              <a:buNone/>
            </a:pPr>
            <a:r>
              <a:rPr lang="en-NZ" sz="2200" dirty="0" smtClean="0"/>
              <a:t>&lt;/book&gt;</a:t>
            </a:r>
          </a:p>
          <a:p>
            <a:pPr marL="800100" lvl="2" indent="0">
              <a:buNone/>
            </a:pPr>
            <a:r>
              <a:rPr lang="en-NZ" sz="2400" dirty="0" smtClean="0"/>
              <a:t>&lt;/bookstore&gt;</a:t>
            </a:r>
            <a:endParaRPr lang="en-NZ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D709D-F527-4C53-90DC-AFFAA023141F}" type="datetime1">
              <a:rPr lang="en-NZ" smtClean="0"/>
              <a:t>17/08/2017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JavaScript, DOM and CSS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95638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XML TREE</a:t>
            </a:r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2643-9F7D-49F0-A20C-C70F8DDF4810}" type="datetime1">
              <a:rPr lang="en-NZ" smtClean="0"/>
              <a:t>17/08/2017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JavaScript, DOM and CSS</a:t>
            </a:r>
            <a:endParaRPr lang="en-NZ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1517867"/>
            <a:ext cx="703897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6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2399</TotalTime>
  <Words>834</Words>
  <Application>Microsoft Office PowerPoint</Application>
  <PresentationFormat>Widescreen</PresentationFormat>
  <Paragraphs>155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Trebuchet MS</vt:lpstr>
      <vt:lpstr>Wingdings 3</vt:lpstr>
      <vt:lpstr>Facet</vt:lpstr>
      <vt:lpstr>JavaScript, DOM and CSS</vt:lpstr>
      <vt:lpstr>Contents of This session</vt:lpstr>
      <vt:lpstr>Document Object Model (DOM)</vt:lpstr>
      <vt:lpstr>DOM Example – Tree Representation</vt:lpstr>
      <vt:lpstr>DOM Example</vt:lpstr>
      <vt:lpstr>DOM – The Key Concept</vt:lpstr>
      <vt:lpstr>An HTML Tree</vt:lpstr>
      <vt:lpstr>XML TREE</vt:lpstr>
      <vt:lpstr>XML TREE</vt:lpstr>
      <vt:lpstr>DOM Interfaces</vt:lpstr>
      <vt:lpstr>DOM Interfaces (Cont’d)</vt:lpstr>
      <vt:lpstr>Document Object Methods</vt:lpstr>
      <vt:lpstr>Node Object Properties and Methods</vt:lpstr>
      <vt:lpstr>Style Object Properties</vt:lpstr>
      <vt:lpstr>Example- Use DOM to update HTML </vt:lpstr>
      <vt:lpstr>Exercise</vt:lpstr>
      <vt:lpstr>End of The Session 1</vt:lpstr>
    </vt:vector>
  </TitlesOfParts>
  <Company>Unitec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Markup for Structure</dc:title>
  <dc:creator>Kan Ngamakeur</dc:creator>
  <cp:lastModifiedBy>Natalia Nehring</cp:lastModifiedBy>
  <cp:revision>147</cp:revision>
  <dcterms:created xsi:type="dcterms:W3CDTF">2015-07-08T02:13:09Z</dcterms:created>
  <dcterms:modified xsi:type="dcterms:W3CDTF">2017-08-17T00:11:43Z</dcterms:modified>
</cp:coreProperties>
</file>