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1" r:id="rId18"/>
    <p:sldId id="274" r:id="rId19"/>
    <p:sldId id="272" r:id="rId20"/>
    <p:sldId id="273" r:id="rId21"/>
    <p:sldId id="276" r:id="rId22"/>
    <p:sldId id="275" r:id="rId23"/>
    <p:sldId id="279" r:id="rId24"/>
    <p:sldId id="277" r:id="rId25"/>
    <p:sldId id="278"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13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a Nehring" userId="d15c04fc-edcc-485c-a4c2-7a952b041d92" providerId="ADAL" clId="{CB49E11D-45D6-4E34-9681-EA43C59AE447}"/>
  </pc:docChgLst>
  <pc:docChgLst>
    <pc:chgData name="Jesse Schollitt" userId="cd463375-1cec-4576-9f60-c7fe441c7d69" providerId="ADAL" clId="{B3833297-8BF9-4F52-92E7-9C52407E42A1}"/>
    <pc:docChg chg="custSel modSld">
      <pc:chgData name="Jesse Schollitt" userId="cd463375-1cec-4576-9f60-c7fe441c7d69" providerId="ADAL" clId="{B3833297-8BF9-4F52-92E7-9C52407E42A1}" dt="2021-03-29T03:54:43.088" v="30" actId="20577"/>
      <pc:docMkLst>
        <pc:docMk/>
      </pc:docMkLst>
      <pc:sldChg chg="modSp">
        <pc:chgData name="Jesse Schollitt" userId="cd463375-1cec-4576-9f60-c7fe441c7d69" providerId="ADAL" clId="{B3833297-8BF9-4F52-92E7-9C52407E42A1}" dt="2021-03-29T01:02:03.561" v="1" actId="20577"/>
        <pc:sldMkLst>
          <pc:docMk/>
          <pc:sldMk cId="2427605642" sldId="261"/>
        </pc:sldMkLst>
        <pc:spChg chg="mod">
          <ac:chgData name="Jesse Schollitt" userId="cd463375-1cec-4576-9f60-c7fe441c7d69" providerId="ADAL" clId="{B3833297-8BF9-4F52-92E7-9C52407E42A1}" dt="2021-03-29T01:02:03.561" v="1" actId="20577"/>
          <ac:spMkLst>
            <pc:docMk/>
            <pc:sldMk cId="2427605642" sldId="261"/>
            <ac:spMk id="10242" creationId="{00000000-0000-0000-0000-000000000000}"/>
          </ac:spMkLst>
        </pc:spChg>
      </pc:sldChg>
      <pc:sldChg chg="modSp">
        <pc:chgData name="Jesse Schollitt" userId="cd463375-1cec-4576-9f60-c7fe441c7d69" providerId="ADAL" clId="{B3833297-8BF9-4F52-92E7-9C52407E42A1}" dt="2021-03-29T01:05:29.027" v="4" actId="20577"/>
        <pc:sldMkLst>
          <pc:docMk/>
          <pc:sldMk cId="3302896243" sldId="269"/>
        </pc:sldMkLst>
        <pc:spChg chg="mod">
          <ac:chgData name="Jesse Schollitt" userId="cd463375-1cec-4576-9f60-c7fe441c7d69" providerId="ADAL" clId="{B3833297-8BF9-4F52-92E7-9C52407E42A1}" dt="2021-03-29T01:05:29.027" v="4" actId="20577"/>
          <ac:spMkLst>
            <pc:docMk/>
            <pc:sldMk cId="3302896243" sldId="269"/>
            <ac:spMk id="2" creationId="{00000000-0000-0000-0000-000000000000}"/>
          </ac:spMkLst>
        </pc:spChg>
      </pc:sldChg>
      <pc:sldChg chg="modSp">
        <pc:chgData name="Jesse Schollitt" userId="cd463375-1cec-4576-9f60-c7fe441c7d69" providerId="ADAL" clId="{B3833297-8BF9-4F52-92E7-9C52407E42A1}" dt="2021-03-29T03:54:43.088" v="30" actId="20577"/>
        <pc:sldMkLst>
          <pc:docMk/>
          <pc:sldMk cId="701955419" sldId="279"/>
        </pc:sldMkLst>
        <pc:spChg chg="mod">
          <ac:chgData name="Jesse Schollitt" userId="cd463375-1cec-4576-9f60-c7fe441c7d69" providerId="ADAL" clId="{B3833297-8BF9-4F52-92E7-9C52407E42A1}" dt="2021-03-29T03:54:43.088" v="30" actId="20577"/>
          <ac:spMkLst>
            <pc:docMk/>
            <pc:sldMk cId="701955419" sldId="27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12430-FD58-4F66-A9C9-A051E5BD5B94}" type="datetimeFigureOut">
              <a:rPr lang="en-NZ" smtClean="0"/>
              <a:t>29/03/2021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A6D9A-7821-4227-B167-AF587D1D1D65}" type="slidenum">
              <a:rPr lang="en-NZ" smtClean="0"/>
              <a:t>‹#›</a:t>
            </a:fld>
            <a:endParaRPr lang="en-NZ"/>
          </a:p>
        </p:txBody>
      </p:sp>
    </p:spTree>
    <p:extLst>
      <p:ext uri="{BB962C8B-B14F-4D97-AF65-F5344CB8AC3E}">
        <p14:creationId xmlns:p14="http://schemas.microsoft.com/office/powerpoint/2010/main" val="106117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1E78B24E-3A45-46FB-8EB2-174A21FBE045}" type="slidenum">
              <a:rPr lang="en-NZ" smtClean="0"/>
              <a:t>1</a:t>
            </a:fld>
            <a:endParaRPr lang="en-NZ"/>
          </a:p>
        </p:txBody>
      </p:sp>
    </p:spTree>
    <p:extLst>
      <p:ext uri="{BB962C8B-B14F-4D97-AF65-F5344CB8AC3E}">
        <p14:creationId xmlns:p14="http://schemas.microsoft.com/office/powerpoint/2010/main" val="953068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NZ" altLang="en-US"/>
          </a:p>
        </p:txBody>
      </p:sp>
      <p:sp>
        <p:nvSpPr>
          <p:cNvPr id="21508" name="Header Placeholder 3"/>
          <p:cNvSpPr>
            <a:spLocks noGrp="1"/>
          </p:cNvSpPr>
          <p:nvPr>
            <p:ph type="hdr" sz="quarter"/>
          </p:nvPr>
        </p:nvSpPr>
        <p:spPr/>
        <p:txBody>
          <a:bodyPr/>
          <a:lstStyle/>
          <a:p>
            <a:pPr>
              <a:defRPr/>
            </a:pPr>
            <a:r>
              <a:rPr lang="en-US"/>
              <a:t>Unitec New Zealand </a:t>
            </a:r>
          </a:p>
        </p:txBody>
      </p:sp>
    </p:spTree>
    <p:extLst>
      <p:ext uri="{BB962C8B-B14F-4D97-AF65-F5344CB8AC3E}">
        <p14:creationId xmlns:p14="http://schemas.microsoft.com/office/powerpoint/2010/main" val="122456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99049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352489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5753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224856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645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41164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3409994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70324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21097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B5EC2-C2ED-4976-B608-A7783E0067E3}" type="datetimeFigureOut">
              <a:rPr lang="en-NZ" smtClean="0"/>
              <a:t>29/03/2021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395277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B5EC2-C2ED-4976-B608-A7783E0067E3}" type="datetimeFigureOut">
              <a:rPr lang="en-NZ" smtClean="0"/>
              <a:t>29/03/2021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2299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B5EC2-C2ED-4976-B608-A7783E0067E3}" type="datetimeFigureOut">
              <a:rPr lang="en-NZ" smtClean="0"/>
              <a:t>29/03/2021</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71668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B5EC2-C2ED-4976-B608-A7783E0067E3}" type="datetimeFigureOut">
              <a:rPr lang="en-NZ" smtClean="0"/>
              <a:t>29/03/2021</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61621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B5EC2-C2ED-4976-B608-A7783E0067E3}" type="datetimeFigureOut">
              <a:rPr lang="en-NZ" smtClean="0"/>
              <a:t>29/03/2021</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0047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3B5EC2-C2ED-4976-B608-A7783E0067E3}" type="datetimeFigureOut">
              <a:rPr lang="en-NZ" smtClean="0"/>
              <a:t>29/03/2021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96976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3B5EC2-C2ED-4976-B608-A7783E0067E3}" type="datetimeFigureOut">
              <a:rPr lang="en-NZ" smtClean="0"/>
              <a:t>29/03/2021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69745F2-B606-4BC9-8774-1769ED5AE37E}" type="slidenum">
              <a:rPr lang="en-NZ" smtClean="0"/>
              <a:t>‹#›</a:t>
            </a:fld>
            <a:endParaRPr lang="en-NZ"/>
          </a:p>
        </p:txBody>
      </p:sp>
    </p:spTree>
    <p:extLst>
      <p:ext uri="{BB962C8B-B14F-4D97-AF65-F5344CB8AC3E}">
        <p14:creationId xmlns:p14="http://schemas.microsoft.com/office/powerpoint/2010/main" val="1334873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B5EC2-C2ED-4976-B608-A7783E0067E3}" type="datetimeFigureOut">
              <a:rPr lang="en-NZ" smtClean="0"/>
              <a:t>29/03/2021</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9745F2-B606-4BC9-8774-1769ED5AE37E}" type="slidenum">
              <a:rPr lang="en-NZ" smtClean="0"/>
              <a:t>‹#›</a:t>
            </a:fld>
            <a:endParaRPr lang="en-NZ"/>
          </a:p>
        </p:txBody>
      </p:sp>
    </p:spTree>
    <p:extLst>
      <p:ext uri="{BB962C8B-B14F-4D97-AF65-F5344CB8AC3E}">
        <p14:creationId xmlns:p14="http://schemas.microsoft.com/office/powerpoint/2010/main" val="403507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rss.nzherald.co.nz/rss/xml/nzhrsscid_000000001.xml" TargetMode="External"/><Relationship Id="rId2" Type="http://schemas.openxmlformats.org/officeDocument/2006/relationships/hyperlink" Target="http://www.nzherald.co.nz/rs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rss.nzherald.co.nz/rss/xml/nzhrsscid_000000003.xml" TargetMode="External"/><Relationship Id="rId2" Type="http://schemas.openxmlformats.org/officeDocument/2006/relationships/hyperlink" Target="http://www.nzherald.co.nz/rss/" TargetMode="External"/><Relationship Id="rId1" Type="http://schemas.openxmlformats.org/officeDocument/2006/relationships/slideLayout" Target="../slideLayouts/slideLayout2.xml"/><Relationship Id="rId6" Type="http://schemas.openxmlformats.org/officeDocument/2006/relationships/hyperlink" Target="http://en.wikipedia.org/wiki/XML" TargetMode="External"/><Relationship Id="rId5" Type="http://schemas.openxmlformats.org/officeDocument/2006/relationships/hyperlink" Target="http://en.wikipedia.org/wiki/Web_syndication"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w3.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ddons.mozilla.org/en-US/firefox/addon/cors-everywhere/" TargetMode="External"/><Relationship Id="rId2" Type="http://schemas.openxmlformats.org/officeDocument/2006/relationships/hyperlink" Target="http://stackoverflow.com/questions/20041656/xmlhttprequest-cannot-load-file-cross-origin-requests-are-only-supported-for-ht"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llow-cors-access-control/lhobafahddgcelffkeicbaginigeejl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schools.com/xml/defaul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3schools.com/xml/xml_validator.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endParaRPr lang="en-NZ" dirty="0"/>
          </a:p>
        </p:txBody>
      </p:sp>
      <p:sp>
        <p:nvSpPr>
          <p:cNvPr id="3" name="Subtitle 2"/>
          <p:cNvSpPr>
            <a:spLocks noGrp="1"/>
          </p:cNvSpPr>
          <p:nvPr>
            <p:ph type="subTitle" idx="1"/>
          </p:nvPr>
        </p:nvSpPr>
        <p:spPr/>
        <p:txBody>
          <a:bodyPr>
            <a:normAutofit/>
          </a:bodyPr>
          <a:lstStyle/>
          <a:p>
            <a:r>
              <a:rPr lang="en-NZ" sz="3600" dirty="0"/>
              <a:t>Week 4 Session 2</a:t>
            </a:r>
          </a:p>
        </p:txBody>
      </p:sp>
      <p:sp>
        <p:nvSpPr>
          <p:cNvPr id="4" name="Date Placeholder 3"/>
          <p:cNvSpPr>
            <a:spLocks noGrp="1"/>
          </p:cNvSpPr>
          <p:nvPr>
            <p:ph type="dt" sz="half" idx="10"/>
          </p:nvPr>
        </p:nvSpPr>
        <p:spPr/>
        <p:txBody>
          <a:bodyPr/>
          <a:lstStyle/>
          <a:p>
            <a:fld id="{10EFFA00-9269-4263-BFE8-ECA78D4EFF58}" type="datetime1">
              <a:rPr lang="en-NZ" smtClean="0"/>
              <a:t>29/03/2021</a:t>
            </a:fld>
            <a:endParaRPr lang="en-NZ"/>
          </a:p>
        </p:txBody>
      </p:sp>
      <p:sp>
        <p:nvSpPr>
          <p:cNvPr id="5" name="Footer Placeholder 4"/>
          <p:cNvSpPr>
            <a:spLocks noGrp="1"/>
          </p:cNvSpPr>
          <p:nvPr>
            <p:ph type="ftr" sz="quarter" idx="11"/>
          </p:nvPr>
        </p:nvSpPr>
        <p:spPr/>
        <p:txBody>
          <a:bodyPr/>
          <a:lstStyle/>
          <a:p>
            <a:r>
              <a:rPr lang="en-NZ"/>
              <a:t>ISCG6420 IWD –Introduction to internet &amp; website development</a:t>
            </a:r>
            <a:endParaRPr lang="en-GB" dirty="0"/>
          </a:p>
        </p:txBody>
      </p:sp>
    </p:spTree>
    <p:extLst>
      <p:ext uri="{BB962C8B-B14F-4D97-AF65-F5344CB8AC3E}">
        <p14:creationId xmlns:p14="http://schemas.microsoft.com/office/powerpoint/2010/main" val="124232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XML with CSS display</a:t>
            </a:r>
          </a:p>
        </p:txBody>
      </p:sp>
      <p:pic>
        <p:nvPicPr>
          <p:cNvPr id="6" name="Content Placeholder 5"/>
          <p:cNvPicPr>
            <a:picLocks noGrp="1" noChangeAspect="1"/>
          </p:cNvPicPr>
          <p:nvPr>
            <p:ph idx="1"/>
          </p:nvPr>
        </p:nvPicPr>
        <p:blipFill rotWithShape="1">
          <a:blip r:embed="rId2"/>
          <a:srcRect l="-2267" t="10403" r="73574" b="35868"/>
          <a:stretch/>
        </p:blipFill>
        <p:spPr>
          <a:xfrm>
            <a:off x="407609" y="1778970"/>
            <a:ext cx="7794333" cy="5079030"/>
          </a:xfrm>
          <a:prstGeom prst="rect">
            <a:avLst/>
          </a:prstGeom>
        </p:spPr>
      </p:pic>
      <p:sp>
        <p:nvSpPr>
          <p:cNvPr id="4" name="Date Placeholder 3"/>
          <p:cNvSpPr>
            <a:spLocks noGrp="1"/>
          </p:cNvSpPr>
          <p:nvPr>
            <p:ph type="dt" sz="half" idx="10"/>
          </p:nvPr>
        </p:nvSpPr>
        <p:spPr/>
        <p:txBody>
          <a:bodyPr/>
          <a:lstStyle/>
          <a:p>
            <a:fld id="{3DE1FBF8-8670-49E0-A74C-DFE66A11C26F}" type="datetime1">
              <a:rPr lang="en-NZ" smtClean="0"/>
              <a:t>29/03/2021</a:t>
            </a:fld>
            <a:endParaRPr lang="en-NZ"/>
          </a:p>
        </p:txBody>
      </p:sp>
      <p:sp>
        <p:nvSpPr>
          <p:cNvPr id="5" name="Footer Placeholder 4"/>
          <p:cNvSpPr>
            <a:spLocks noGrp="1"/>
          </p:cNvSpPr>
          <p:nvPr>
            <p:ph type="ftr" sz="quarter" idx="11"/>
          </p:nvPr>
        </p:nvSpPr>
        <p:spPr/>
        <p:txBody>
          <a:bodyPr/>
          <a:lstStyle/>
          <a:p>
            <a:r>
              <a:rPr lang="en-NZ"/>
              <a:t>ISCG6420 IWD –Introduction to internet &amp; website development</a:t>
            </a:r>
          </a:p>
        </p:txBody>
      </p:sp>
    </p:spTree>
    <p:extLst>
      <p:ext uri="{BB962C8B-B14F-4D97-AF65-F5344CB8AC3E}">
        <p14:creationId xmlns:p14="http://schemas.microsoft.com/office/powerpoint/2010/main" val="137879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3512" y="1196753"/>
            <a:ext cx="8229600" cy="4525963"/>
          </a:xfrm>
        </p:spPr>
        <p:txBody>
          <a:bodyPr/>
          <a:lstStyle/>
          <a:p>
            <a:r>
              <a:rPr lang="en-NZ" dirty="0">
                <a:hlinkClick r:id="rId2"/>
              </a:rPr>
              <a:t>http://www.nzherald.co.nz/rss/</a:t>
            </a:r>
            <a:endParaRPr lang="en-NZ" dirty="0"/>
          </a:p>
          <a:p>
            <a:r>
              <a:rPr lang="en-NZ" dirty="0">
                <a:hlinkClick r:id="rId3"/>
              </a:rPr>
              <a:t>http://rss.nzherald.co.nz/rss/xml/nzhrsscid_000000001.xml</a:t>
            </a:r>
            <a:endParaRPr lang="en-NZ" dirty="0"/>
          </a:p>
        </p:txBody>
      </p:sp>
      <p:sp>
        <p:nvSpPr>
          <p:cNvPr id="3" name="Title 2"/>
          <p:cNvSpPr>
            <a:spLocks noGrp="1"/>
          </p:cNvSpPr>
          <p:nvPr>
            <p:ph type="title"/>
          </p:nvPr>
        </p:nvSpPr>
        <p:spPr>
          <a:xfrm>
            <a:off x="622905" y="90813"/>
            <a:ext cx="8596668" cy="888901"/>
          </a:xfrm>
        </p:spPr>
        <p:txBody>
          <a:bodyPr/>
          <a:lstStyle/>
          <a:p>
            <a:r>
              <a:rPr lang="en-NZ" dirty="0"/>
              <a:t>Example -NZ Herald – RSS feed</a:t>
            </a:r>
          </a:p>
        </p:txBody>
      </p:sp>
      <p:pic>
        <p:nvPicPr>
          <p:cNvPr id="5" name="Content Placeholder 5"/>
          <p:cNvPicPr>
            <a:picLocks noChangeAspect="1"/>
          </p:cNvPicPr>
          <p:nvPr/>
        </p:nvPicPr>
        <p:blipFill rotWithShape="1">
          <a:blip r:embed="rId4"/>
          <a:srcRect l="3765" t="9696" r="62804" b="4790"/>
          <a:stretch/>
        </p:blipFill>
        <p:spPr>
          <a:xfrm>
            <a:off x="185056" y="2090058"/>
            <a:ext cx="5111744" cy="4550228"/>
          </a:xfrm>
          <a:prstGeom prst="rect">
            <a:avLst/>
          </a:prstGeom>
        </p:spPr>
      </p:pic>
      <p:pic>
        <p:nvPicPr>
          <p:cNvPr id="6" name="Content Placeholder 5"/>
          <p:cNvPicPr>
            <a:picLocks noChangeAspect="1"/>
          </p:cNvPicPr>
          <p:nvPr/>
        </p:nvPicPr>
        <p:blipFill rotWithShape="1">
          <a:blip r:embed="rId5"/>
          <a:srcRect t="12607" r="45329" b="5518"/>
          <a:stretch/>
        </p:blipFill>
        <p:spPr>
          <a:xfrm>
            <a:off x="5296800" y="2088436"/>
            <a:ext cx="6857998" cy="4551850"/>
          </a:xfrm>
          <a:prstGeom prst="rect">
            <a:avLst/>
          </a:prstGeom>
        </p:spPr>
      </p:pic>
    </p:spTree>
    <p:extLst>
      <p:ext uri="{BB962C8B-B14F-4D97-AF65-F5344CB8AC3E}">
        <p14:creationId xmlns:p14="http://schemas.microsoft.com/office/powerpoint/2010/main" val="330289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hlinkClick r:id="rId2"/>
              </a:rPr>
              <a:t>http://www.nzherald.co.nz/rss/</a:t>
            </a:r>
            <a:endParaRPr lang="en-NZ" dirty="0"/>
          </a:p>
          <a:p>
            <a:r>
              <a:rPr lang="en-NZ" dirty="0">
                <a:hlinkClick r:id="rId3"/>
              </a:rPr>
              <a:t>http://rss.nzherald.co.nz/rss/xml/nzhrsscid_000000003.xml</a:t>
            </a:r>
            <a:endParaRPr lang="en-NZ" dirty="0"/>
          </a:p>
          <a:p>
            <a:endParaRPr lang="en-NZ" b="1" dirty="0"/>
          </a:p>
          <a:p>
            <a:endParaRPr lang="en-NZ" dirty="0"/>
          </a:p>
        </p:txBody>
      </p:sp>
      <p:sp>
        <p:nvSpPr>
          <p:cNvPr id="3" name="Title 2"/>
          <p:cNvSpPr>
            <a:spLocks noGrp="1"/>
          </p:cNvSpPr>
          <p:nvPr>
            <p:ph type="title"/>
          </p:nvPr>
        </p:nvSpPr>
        <p:spPr>
          <a:xfrm>
            <a:off x="2132766" y="260648"/>
            <a:ext cx="8229600" cy="1143000"/>
          </a:xfrm>
        </p:spPr>
        <p:txBody>
          <a:bodyPr>
            <a:normAutofit fontScale="90000"/>
          </a:bodyPr>
          <a:lstStyle/>
          <a:p>
            <a:br>
              <a:rPr lang="en-NZ" dirty="0">
                <a:effectLst/>
              </a:rPr>
            </a:br>
            <a:r>
              <a:rPr lang="en-NZ" dirty="0"/>
              <a:t>RSS (Rich Site Summary) -</a:t>
            </a:r>
            <a:r>
              <a:rPr lang="en-NZ" dirty="0">
                <a:effectLst/>
              </a:rPr>
              <a:t> </a:t>
            </a:r>
            <a:br>
              <a:rPr lang="en-NZ" dirty="0">
                <a:effectLst/>
              </a:rPr>
            </a:br>
            <a:r>
              <a:rPr lang="en-NZ" sz="2200" dirty="0"/>
              <a:t>User interface of a feed reader</a:t>
            </a:r>
            <a:br>
              <a:rPr lang="en-NZ" dirty="0"/>
            </a:br>
            <a:endParaRPr lang="en-NZ" dirty="0"/>
          </a:p>
        </p:txBody>
      </p:sp>
      <p:pic>
        <p:nvPicPr>
          <p:cNvPr id="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8148" t="8151" r="11481" b="447"/>
          <a:stretch/>
        </p:blipFill>
        <p:spPr bwMode="auto">
          <a:xfrm>
            <a:off x="2143344" y="2852936"/>
            <a:ext cx="3288669"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3"/>
          <p:cNvSpPr txBox="1">
            <a:spLocks/>
          </p:cNvSpPr>
          <p:nvPr/>
        </p:nvSpPr>
        <p:spPr>
          <a:xfrm>
            <a:off x="5735960" y="2852936"/>
            <a:ext cx="4680520" cy="3528392"/>
          </a:xfrm>
          <a:prstGeom prst="rect">
            <a:avLst/>
          </a:prstGeom>
        </p:spPr>
        <p:txBody>
          <a:bodyPr vert="horz">
            <a:normAutofit fontScale="850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NZ" dirty="0"/>
              <a:t>RSS feeds enable publishers to </a:t>
            </a:r>
            <a:r>
              <a:rPr lang="en-NZ" dirty="0">
                <a:hlinkClick r:id="rId5" tooltip="Web syndication"/>
              </a:rPr>
              <a:t>syndicate</a:t>
            </a:r>
            <a:r>
              <a:rPr lang="en-NZ" dirty="0"/>
              <a:t> data automatically. </a:t>
            </a:r>
          </a:p>
          <a:p>
            <a:r>
              <a:rPr lang="en-NZ" dirty="0"/>
              <a:t>A standard </a:t>
            </a:r>
            <a:r>
              <a:rPr lang="en-NZ" dirty="0">
                <a:hlinkClick r:id="rId6" tooltip="XML"/>
              </a:rPr>
              <a:t>XML</a:t>
            </a:r>
            <a:r>
              <a:rPr lang="en-NZ" dirty="0"/>
              <a:t> file format ensures compatibility with many different machines/programs. </a:t>
            </a:r>
          </a:p>
          <a:p>
            <a:r>
              <a:rPr lang="en-NZ" dirty="0"/>
              <a:t>RSS feeds also benefit for timely updates from favourite websites or to aggregate data from many sites.</a:t>
            </a:r>
          </a:p>
        </p:txBody>
      </p:sp>
    </p:spTree>
    <p:extLst>
      <p:ext uri="{BB962C8B-B14F-4D97-AF65-F5344CB8AC3E}">
        <p14:creationId xmlns:p14="http://schemas.microsoft.com/office/powerpoint/2010/main" val="242028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234" y="1564813"/>
            <a:ext cx="8596668" cy="4543887"/>
          </a:xfrm>
        </p:spPr>
        <p:txBody>
          <a:bodyPr>
            <a:normAutofit/>
          </a:bodyPr>
          <a:lstStyle/>
          <a:p>
            <a:r>
              <a:rPr lang="en-NZ" sz="2400" dirty="0"/>
              <a:t>The </a:t>
            </a:r>
            <a:r>
              <a:rPr lang="en-NZ" sz="2400" dirty="0" err="1"/>
              <a:t>XMLHttpRequest</a:t>
            </a:r>
            <a:r>
              <a:rPr lang="en-NZ" sz="2400" dirty="0"/>
              <a:t> object is used to exchange data with a server behind the scenes.</a:t>
            </a:r>
          </a:p>
          <a:p>
            <a:r>
              <a:rPr lang="en-NZ" sz="2400" dirty="0"/>
              <a:t>The </a:t>
            </a:r>
            <a:r>
              <a:rPr lang="en-NZ" sz="2400" dirty="0" err="1"/>
              <a:t>XMLHttpRequest</a:t>
            </a:r>
            <a:r>
              <a:rPr lang="en-NZ" sz="2400" dirty="0"/>
              <a:t> object is </a:t>
            </a:r>
            <a:r>
              <a:rPr lang="en-NZ" sz="2400" b="1" dirty="0"/>
              <a:t>a developer's dream</a:t>
            </a:r>
            <a:r>
              <a:rPr lang="en-NZ" sz="2400" dirty="0"/>
              <a:t>, because you can:</a:t>
            </a:r>
          </a:p>
          <a:p>
            <a:r>
              <a:rPr lang="en-NZ" sz="2400" dirty="0"/>
              <a:t>Update a web page without reloading the page</a:t>
            </a:r>
          </a:p>
          <a:p>
            <a:r>
              <a:rPr lang="en-NZ" sz="2400" dirty="0"/>
              <a:t>Request data from a server after the page has loaded </a:t>
            </a:r>
          </a:p>
          <a:p>
            <a:r>
              <a:rPr lang="en-NZ" sz="2400" dirty="0"/>
              <a:t>Receive data from a server after the page has loaded</a:t>
            </a:r>
          </a:p>
          <a:p>
            <a:r>
              <a:rPr lang="en-NZ" sz="2400" dirty="0"/>
              <a:t>Send data to a server in the background</a:t>
            </a:r>
          </a:p>
          <a:p>
            <a:endParaRPr lang="en-NZ" dirty="0"/>
          </a:p>
        </p:txBody>
      </p:sp>
      <p:sp>
        <p:nvSpPr>
          <p:cNvPr id="3" name="Title 2"/>
          <p:cNvSpPr>
            <a:spLocks noGrp="1"/>
          </p:cNvSpPr>
          <p:nvPr>
            <p:ph type="title"/>
          </p:nvPr>
        </p:nvSpPr>
        <p:spPr/>
        <p:txBody>
          <a:bodyPr>
            <a:normAutofit/>
          </a:bodyPr>
          <a:lstStyle/>
          <a:p>
            <a:r>
              <a:rPr lang="en-NZ" dirty="0"/>
              <a:t>The </a:t>
            </a:r>
            <a:r>
              <a:rPr lang="en-NZ" dirty="0" err="1"/>
              <a:t>XMLHttpRequest</a:t>
            </a:r>
            <a:r>
              <a:rPr lang="en-NZ" dirty="0"/>
              <a:t> Object</a:t>
            </a:r>
          </a:p>
        </p:txBody>
      </p:sp>
    </p:spTree>
    <p:extLst>
      <p:ext uri="{BB962C8B-B14F-4D97-AF65-F5344CB8AC3E}">
        <p14:creationId xmlns:p14="http://schemas.microsoft.com/office/powerpoint/2010/main" val="72699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68F6-7735-4C77-A36D-A849BC71E281}"/>
              </a:ext>
            </a:extLst>
          </p:cNvPr>
          <p:cNvSpPr>
            <a:spLocks noGrp="1"/>
          </p:cNvSpPr>
          <p:nvPr>
            <p:ph type="title"/>
          </p:nvPr>
        </p:nvSpPr>
        <p:spPr/>
        <p:txBody>
          <a:bodyPr/>
          <a:lstStyle/>
          <a:p>
            <a:r>
              <a:rPr lang="en-NZ" dirty="0"/>
              <a:t>Access Across Domains</a:t>
            </a:r>
            <a:br>
              <a:rPr lang="en-NZ" dirty="0"/>
            </a:br>
            <a:endParaRPr lang="en-NZ" dirty="0"/>
          </a:p>
        </p:txBody>
      </p:sp>
      <p:sp>
        <p:nvSpPr>
          <p:cNvPr id="3" name="Content Placeholder 2">
            <a:extLst>
              <a:ext uri="{FF2B5EF4-FFF2-40B4-BE49-F238E27FC236}">
                <a16:creationId xmlns:a16="http://schemas.microsoft.com/office/drawing/2014/main" id="{13103C7D-F68E-4C01-96AB-80FC9F3EB3FA}"/>
              </a:ext>
            </a:extLst>
          </p:cNvPr>
          <p:cNvSpPr>
            <a:spLocks noGrp="1"/>
          </p:cNvSpPr>
          <p:nvPr>
            <p:ph idx="1"/>
          </p:nvPr>
        </p:nvSpPr>
        <p:spPr/>
        <p:txBody>
          <a:bodyPr/>
          <a:lstStyle/>
          <a:p>
            <a:r>
              <a:rPr lang="en-NZ" sz="2400" dirty="0"/>
              <a:t>For security reasons, modern browsers do not allow access across domains.</a:t>
            </a:r>
          </a:p>
          <a:p>
            <a:r>
              <a:rPr lang="en-NZ" sz="2400" dirty="0"/>
              <a:t>This means that both the web page and the XML file it tries to load, must be located on the same server.</a:t>
            </a:r>
          </a:p>
          <a:p>
            <a:r>
              <a:rPr lang="en-NZ" sz="2400" dirty="0"/>
              <a:t>The examples on W3Schools all open XML files located on the W3Schools domain.</a:t>
            </a:r>
          </a:p>
          <a:p>
            <a:r>
              <a:rPr lang="en-NZ" sz="2400" dirty="0"/>
              <a:t>If you want to use the example above on one of your own web pages, the XML files you load must be located on your own server.</a:t>
            </a:r>
          </a:p>
          <a:p>
            <a:endParaRPr lang="en-NZ" dirty="0"/>
          </a:p>
        </p:txBody>
      </p:sp>
    </p:spTree>
    <p:extLst>
      <p:ext uri="{BB962C8B-B14F-4D97-AF65-F5344CB8AC3E}">
        <p14:creationId xmlns:p14="http://schemas.microsoft.com/office/powerpoint/2010/main" val="351377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52737"/>
            <a:ext cx="8229600" cy="4954555"/>
          </a:xfrm>
        </p:spPr>
        <p:txBody>
          <a:bodyPr>
            <a:normAutofit/>
          </a:bodyPr>
          <a:lstStyle/>
          <a:p>
            <a:r>
              <a:rPr lang="en-NZ" sz="2400" dirty="0"/>
              <a:t>Browsers use the </a:t>
            </a:r>
            <a:r>
              <a:rPr lang="en-NZ" sz="2400" dirty="0" err="1"/>
              <a:t>DOMParser</a:t>
            </a:r>
            <a:r>
              <a:rPr lang="en-NZ" sz="2400" dirty="0"/>
              <a:t> object.</a:t>
            </a:r>
          </a:p>
          <a:p>
            <a:pPr marL="109728" indent="0">
              <a:buNone/>
            </a:pPr>
            <a:r>
              <a:rPr lang="en-NZ" sz="2400" dirty="0"/>
              <a:t>txt="&lt;bookstore&gt;&lt;book&gt;";</a:t>
            </a:r>
            <a:br>
              <a:rPr lang="en-NZ" sz="2400" dirty="0"/>
            </a:br>
            <a:r>
              <a:rPr lang="en-NZ" sz="2400" dirty="0"/>
              <a:t>txt=txt+"&lt;title&gt;Everyday Italian&lt;/title&gt;";</a:t>
            </a:r>
            <a:br>
              <a:rPr lang="en-NZ" sz="2400" dirty="0"/>
            </a:br>
            <a:r>
              <a:rPr lang="en-NZ" sz="2400" dirty="0"/>
              <a:t>txt=txt+"&lt;author&gt;Giada De </a:t>
            </a:r>
            <a:r>
              <a:rPr lang="en-NZ" sz="2400" dirty="0" err="1"/>
              <a:t>Laurentiis</a:t>
            </a:r>
            <a:r>
              <a:rPr lang="en-NZ" sz="2400" dirty="0"/>
              <a:t>&lt;/author&gt;";</a:t>
            </a:r>
            <a:br>
              <a:rPr lang="en-NZ" sz="2400" dirty="0"/>
            </a:br>
            <a:r>
              <a:rPr lang="en-NZ" sz="2400" dirty="0"/>
              <a:t>txt=txt+"&lt;year&gt;2005&lt;/year&gt;";</a:t>
            </a:r>
            <a:br>
              <a:rPr lang="en-NZ" sz="2400" dirty="0"/>
            </a:br>
            <a:r>
              <a:rPr lang="en-NZ" sz="2400" dirty="0"/>
              <a:t>txt=txt+"&lt;/book&gt;&lt;/bookstore&gt;";</a:t>
            </a:r>
            <a:br>
              <a:rPr lang="en-NZ" sz="2400" dirty="0"/>
            </a:br>
            <a:br>
              <a:rPr lang="en-NZ" sz="2400" dirty="0"/>
            </a:br>
            <a:br>
              <a:rPr lang="en-NZ" sz="2400" dirty="0"/>
            </a:br>
            <a:r>
              <a:rPr lang="en-NZ" sz="2400" dirty="0"/>
              <a:t> parser=new </a:t>
            </a:r>
            <a:r>
              <a:rPr lang="en-NZ" sz="2400" dirty="0" err="1"/>
              <a:t>DOMParser</a:t>
            </a:r>
            <a:r>
              <a:rPr lang="en-NZ" sz="2400" dirty="0"/>
              <a:t>();</a:t>
            </a:r>
            <a:br>
              <a:rPr lang="en-NZ" sz="2400" dirty="0"/>
            </a:br>
            <a:r>
              <a:rPr lang="en-NZ" sz="2400" dirty="0"/>
              <a:t> </a:t>
            </a:r>
            <a:r>
              <a:rPr lang="en-NZ" sz="2400" dirty="0" err="1"/>
              <a:t>xmlDoc</a:t>
            </a:r>
            <a:r>
              <a:rPr lang="en-NZ" sz="2400" dirty="0"/>
              <a:t>=</a:t>
            </a:r>
            <a:r>
              <a:rPr lang="en-NZ" sz="2400" dirty="0" err="1"/>
              <a:t>parser.parseFromString</a:t>
            </a:r>
            <a:r>
              <a:rPr lang="en-NZ" sz="2400" dirty="0"/>
              <a:t>(</a:t>
            </a:r>
            <a:r>
              <a:rPr lang="en-NZ" sz="2400" dirty="0" err="1"/>
              <a:t>txt,"text</a:t>
            </a:r>
            <a:r>
              <a:rPr lang="en-NZ" sz="2400" dirty="0"/>
              <a:t>/xml");</a:t>
            </a:r>
            <a:br>
              <a:rPr lang="en-NZ" sz="2400" dirty="0"/>
            </a:br>
            <a:r>
              <a:rPr lang="en-NZ" sz="2400" dirty="0"/>
              <a:t> </a:t>
            </a:r>
          </a:p>
        </p:txBody>
      </p:sp>
      <p:sp>
        <p:nvSpPr>
          <p:cNvPr id="3" name="Title 2"/>
          <p:cNvSpPr>
            <a:spLocks noGrp="1"/>
          </p:cNvSpPr>
          <p:nvPr>
            <p:ph type="title"/>
          </p:nvPr>
        </p:nvSpPr>
        <p:spPr>
          <a:xfrm>
            <a:off x="1981200" y="274638"/>
            <a:ext cx="8229600" cy="850106"/>
          </a:xfrm>
        </p:spPr>
        <p:txBody>
          <a:bodyPr>
            <a:normAutofit/>
          </a:bodyPr>
          <a:lstStyle/>
          <a:p>
            <a:r>
              <a:rPr lang="en-NZ" dirty="0"/>
              <a:t>Parse an XML String</a:t>
            </a:r>
          </a:p>
        </p:txBody>
      </p:sp>
    </p:spTree>
    <p:extLst>
      <p:ext uri="{BB962C8B-B14F-4D97-AF65-F5344CB8AC3E}">
        <p14:creationId xmlns:p14="http://schemas.microsoft.com/office/powerpoint/2010/main" val="322378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sz="2800" dirty="0"/>
              <a:t>All modern browsers (Firefox, Chrome, Safari, and Opera) have a built-in </a:t>
            </a:r>
            <a:r>
              <a:rPr lang="en-NZ" sz="2800" dirty="0" err="1"/>
              <a:t>XMLHttpRequest</a:t>
            </a:r>
            <a:r>
              <a:rPr lang="en-NZ" sz="2800" dirty="0"/>
              <a:t> object.</a:t>
            </a:r>
          </a:p>
          <a:p>
            <a:r>
              <a:rPr lang="en-NZ" sz="2800" dirty="0"/>
              <a:t>Syntax for creating an </a:t>
            </a:r>
            <a:r>
              <a:rPr lang="en-NZ" sz="2800" dirty="0" err="1"/>
              <a:t>XMLHttpRequest</a:t>
            </a:r>
            <a:r>
              <a:rPr lang="en-NZ" sz="2800" dirty="0"/>
              <a:t> object:</a:t>
            </a:r>
          </a:p>
          <a:p>
            <a:pPr marL="109728" indent="0">
              <a:buNone/>
            </a:pPr>
            <a:r>
              <a:rPr lang="en-NZ" sz="2800" b="1" dirty="0" err="1"/>
              <a:t>xmlhttp</a:t>
            </a:r>
            <a:r>
              <a:rPr lang="en-NZ" sz="2800" b="1" dirty="0"/>
              <a:t>=new </a:t>
            </a:r>
            <a:r>
              <a:rPr lang="en-NZ" sz="2800" b="1" dirty="0" err="1"/>
              <a:t>XMLHttpRequest</a:t>
            </a:r>
            <a:r>
              <a:rPr lang="en-NZ" sz="2800" b="1" dirty="0"/>
              <a:t>();</a:t>
            </a:r>
          </a:p>
          <a:p>
            <a:endParaRPr lang="en-NZ" dirty="0"/>
          </a:p>
        </p:txBody>
      </p:sp>
      <p:sp>
        <p:nvSpPr>
          <p:cNvPr id="3" name="Title 2"/>
          <p:cNvSpPr>
            <a:spLocks noGrp="1"/>
          </p:cNvSpPr>
          <p:nvPr>
            <p:ph type="title"/>
          </p:nvPr>
        </p:nvSpPr>
        <p:spPr/>
        <p:txBody>
          <a:bodyPr>
            <a:normAutofit/>
          </a:bodyPr>
          <a:lstStyle/>
          <a:p>
            <a:r>
              <a:rPr lang="en-NZ" dirty="0"/>
              <a:t>Create an </a:t>
            </a:r>
            <a:r>
              <a:rPr lang="en-NZ" dirty="0" err="1"/>
              <a:t>XMLHttpRequest</a:t>
            </a:r>
            <a:r>
              <a:rPr lang="en-NZ" dirty="0"/>
              <a:t> Object</a:t>
            </a:r>
            <a:br>
              <a:rPr lang="en-NZ" dirty="0"/>
            </a:br>
            <a:endParaRPr lang="en-NZ" dirty="0"/>
          </a:p>
        </p:txBody>
      </p:sp>
    </p:spTree>
    <p:extLst>
      <p:ext uri="{BB962C8B-B14F-4D97-AF65-F5344CB8AC3E}">
        <p14:creationId xmlns:p14="http://schemas.microsoft.com/office/powerpoint/2010/main" val="3467266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a:t>The following code fragment parses an XML document into an XML DOM object:</a:t>
            </a:r>
          </a:p>
          <a:p>
            <a:pPr marL="109728" indent="0">
              <a:buNone/>
            </a:pPr>
            <a:r>
              <a:rPr lang="en-NZ" sz="2000" dirty="0" err="1"/>
              <a:t>xmlhttp</a:t>
            </a:r>
            <a:r>
              <a:rPr lang="en-NZ" sz="2000" dirty="0"/>
              <a:t>=new </a:t>
            </a:r>
            <a:r>
              <a:rPr lang="en-NZ" sz="2000" dirty="0" err="1"/>
              <a:t>XMLHttpRequest</a:t>
            </a:r>
            <a:r>
              <a:rPr lang="en-NZ" sz="2000" dirty="0"/>
              <a:t>();</a:t>
            </a:r>
            <a:br>
              <a:rPr lang="en-NZ" sz="2000" dirty="0"/>
            </a:br>
            <a:r>
              <a:rPr lang="en-NZ" sz="2000" dirty="0" err="1"/>
              <a:t>xmlhttp.open</a:t>
            </a:r>
            <a:r>
              <a:rPr lang="en-NZ" sz="2000" dirty="0"/>
              <a:t>("</a:t>
            </a:r>
            <a:r>
              <a:rPr lang="en-NZ" sz="2000" dirty="0" err="1"/>
              <a:t>GET","books.xml",false</a:t>
            </a:r>
            <a:r>
              <a:rPr lang="en-NZ" sz="2000" dirty="0"/>
              <a:t>);</a:t>
            </a:r>
            <a:br>
              <a:rPr lang="en-NZ" sz="2000" dirty="0"/>
            </a:br>
            <a:r>
              <a:rPr lang="en-NZ" sz="2000" dirty="0" err="1"/>
              <a:t>xmlhttp.send</a:t>
            </a:r>
            <a:r>
              <a:rPr lang="en-NZ" sz="2000" dirty="0"/>
              <a:t>();</a:t>
            </a:r>
            <a:br>
              <a:rPr lang="en-NZ" sz="2000" dirty="0"/>
            </a:br>
            <a:r>
              <a:rPr lang="en-NZ" sz="2000" dirty="0" err="1"/>
              <a:t>xmlDoc</a:t>
            </a:r>
            <a:r>
              <a:rPr lang="en-NZ" sz="2000" dirty="0"/>
              <a:t>=</a:t>
            </a:r>
            <a:r>
              <a:rPr lang="en-NZ" sz="2000" dirty="0" err="1"/>
              <a:t>xmlhttp.responseXML</a:t>
            </a:r>
            <a:r>
              <a:rPr lang="en-NZ" sz="2000" dirty="0"/>
              <a:t>; </a:t>
            </a:r>
          </a:p>
        </p:txBody>
      </p:sp>
      <p:sp>
        <p:nvSpPr>
          <p:cNvPr id="3" name="Title 2"/>
          <p:cNvSpPr>
            <a:spLocks noGrp="1"/>
          </p:cNvSpPr>
          <p:nvPr>
            <p:ph type="title"/>
          </p:nvPr>
        </p:nvSpPr>
        <p:spPr/>
        <p:txBody>
          <a:bodyPr>
            <a:normAutofit/>
          </a:bodyPr>
          <a:lstStyle/>
          <a:p>
            <a:r>
              <a:rPr lang="en-NZ" dirty="0"/>
              <a:t>Parse an XML Document</a:t>
            </a:r>
          </a:p>
        </p:txBody>
      </p:sp>
    </p:spTree>
    <p:extLst>
      <p:ext uri="{BB962C8B-B14F-4D97-AF65-F5344CB8AC3E}">
        <p14:creationId xmlns:p14="http://schemas.microsoft.com/office/powerpoint/2010/main" val="3076282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1308100"/>
            <a:ext cx="8596668" cy="5638799"/>
          </a:xfrm>
        </p:spPr>
        <p:txBody>
          <a:bodyPr>
            <a:normAutofit/>
          </a:bodyPr>
          <a:lstStyle/>
          <a:p>
            <a:pPr marL="109728" indent="0">
              <a:buNone/>
            </a:pPr>
            <a:r>
              <a:rPr lang="en-NZ" sz="2000" b="1" dirty="0"/>
              <a:t>The XML DOM</a:t>
            </a:r>
          </a:p>
          <a:p>
            <a:r>
              <a:rPr lang="en-NZ" sz="2000" dirty="0"/>
              <a:t>The XML DOM defines a standard way for accessing and manipulating XML documents. </a:t>
            </a:r>
          </a:p>
          <a:p>
            <a:r>
              <a:rPr lang="en-NZ" sz="2000" dirty="0"/>
              <a:t>The XML DOM views an XML document as a tree-structure.</a:t>
            </a:r>
          </a:p>
          <a:p>
            <a:r>
              <a:rPr lang="en-NZ" sz="2000" dirty="0"/>
              <a:t>All elements can be accessed through the DOM tree. Their content (text and attributes) can be modified or deleted, and new elements can be created. The elements, their text, and their attributes are all known as nodes. </a:t>
            </a:r>
          </a:p>
          <a:p>
            <a:endParaRPr lang="en-NZ" sz="2000" b="1" dirty="0"/>
          </a:p>
          <a:p>
            <a:pPr marL="109728" indent="0">
              <a:buNone/>
            </a:pPr>
            <a:r>
              <a:rPr lang="en-NZ" sz="2000" b="1" dirty="0"/>
              <a:t>The HTML DOM</a:t>
            </a:r>
          </a:p>
          <a:p>
            <a:r>
              <a:rPr lang="en-NZ" sz="2000" dirty="0"/>
              <a:t>The HTML DOM defines a standard way for accessing and manipulating HTML documents. </a:t>
            </a:r>
          </a:p>
          <a:p>
            <a:r>
              <a:rPr lang="en-NZ" sz="2000" dirty="0"/>
              <a:t>All HTML elements can be accessed through the HTML DOM.</a:t>
            </a:r>
          </a:p>
          <a:p>
            <a:endParaRPr lang="en-NZ" dirty="0"/>
          </a:p>
        </p:txBody>
      </p:sp>
      <p:sp>
        <p:nvSpPr>
          <p:cNvPr id="3" name="Title 2"/>
          <p:cNvSpPr>
            <a:spLocks noGrp="1"/>
          </p:cNvSpPr>
          <p:nvPr>
            <p:ph type="title"/>
          </p:nvPr>
        </p:nvSpPr>
        <p:spPr/>
        <p:txBody>
          <a:bodyPr>
            <a:normAutofit/>
          </a:bodyPr>
          <a:lstStyle/>
          <a:p>
            <a:r>
              <a:rPr lang="en-NZ" dirty="0"/>
              <a:t>XML DOM</a:t>
            </a:r>
            <a:br>
              <a:rPr lang="en-NZ" dirty="0"/>
            </a:br>
            <a:endParaRPr lang="en-NZ" dirty="0"/>
          </a:p>
        </p:txBody>
      </p:sp>
    </p:spTree>
    <p:extLst>
      <p:ext uri="{BB962C8B-B14F-4D97-AF65-F5344CB8AC3E}">
        <p14:creationId xmlns:p14="http://schemas.microsoft.com/office/powerpoint/2010/main" val="357709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XML and HTML display</a:t>
            </a:r>
          </a:p>
        </p:txBody>
      </p:sp>
      <p:pic>
        <p:nvPicPr>
          <p:cNvPr id="4" name="Content Placeholder 3"/>
          <p:cNvPicPr>
            <a:picLocks noGrp="1" noChangeAspect="1"/>
          </p:cNvPicPr>
          <p:nvPr>
            <p:ph idx="1"/>
          </p:nvPr>
        </p:nvPicPr>
        <p:blipFill rotWithShape="1">
          <a:blip r:embed="rId2"/>
          <a:srcRect t="14400" r="66857" b="21165"/>
          <a:stretch/>
        </p:blipFill>
        <p:spPr>
          <a:xfrm>
            <a:off x="677334" y="1270000"/>
            <a:ext cx="7840986" cy="5304713"/>
          </a:xfrm>
          <a:prstGeom prst="rect">
            <a:avLst/>
          </a:prstGeom>
        </p:spPr>
      </p:pic>
    </p:spTree>
    <p:extLst>
      <p:ext uri="{BB962C8B-B14F-4D97-AF65-F5344CB8AC3E}">
        <p14:creationId xmlns:p14="http://schemas.microsoft.com/office/powerpoint/2010/main" val="176851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5734" y="1604038"/>
            <a:ext cx="8596668" cy="4644362"/>
          </a:xfrm>
        </p:spPr>
        <p:txBody>
          <a:bodyPr>
            <a:normAutofit/>
          </a:bodyPr>
          <a:lstStyle/>
          <a:p>
            <a:r>
              <a:rPr lang="en-NZ" sz="2800" dirty="0"/>
              <a:t>XML is a </a:t>
            </a:r>
            <a:r>
              <a:rPr lang="en-NZ" sz="2800" dirty="0" err="1"/>
              <a:t>markup</a:t>
            </a:r>
            <a:r>
              <a:rPr lang="en-NZ" sz="2800" dirty="0"/>
              <a:t> language similar to HTML. It stands for Extensible </a:t>
            </a:r>
            <a:r>
              <a:rPr lang="en-NZ" sz="2800" dirty="0" err="1"/>
              <a:t>Markup</a:t>
            </a:r>
            <a:r>
              <a:rPr lang="en-NZ" sz="2800" dirty="0"/>
              <a:t> Language and is a </a:t>
            </a:r>
            <a:r>
              <a:rPr lang="en-NZ" sz="2800" dirty="0">
                <a:hlinkClick r:id="rId2"/>
              </a:rPr>
              <a:t>W3C recommended</a:t>
            </a:r>
            <a:r>
              <a:rPr lang="en-NZ" sz="2800" dirty="0"/>
              <a:t> specification as a general purpose </a:t>
            </a:r>
            <a:r>
              <a:rPr lang="en-NZ" sz="2800" dirty="0" err="1"/>
              <a:t>markup</a:t>
            </a:r>
            <a:r>
              <a:rPr lang="en-NZ" sz="2800" dirty="0"/>
              <a:t> language. </a:t>
            </a:r>
          </a:p>
          <a:p>
            <a:r>
              <a:rPr lang="en-NZ" sz="2800" dirty="0"/>
              <a:t>This means, unlike other </a:t>
            </a:r>
            <a:r>
              <a:rPr lang="en-NZ" sz="2800" dirty="0" err="1"/>
              <a:t>markup</a:t>
            </a:r>
            <a:r>
              <a:rPr lang="en-NZ" sz="2800" dirty="0"/>
              <a:t> languages, XML is not predefined so you must define your own tags. </a:t>
            </a:r>
          </a:p>
          <a:p>
            <a:r>
              <a:rPr lang="en-NZ" sz="2800" dirty="0"/>
              <a:t>The primary purpose of the language is the sharing of data across different systems, such as the Internet.</a:t>
            </a:r>
          </a:p>
        </p:txBody>
      </p:sp>
      <p:sp>
        <p:nvSpPr>
          <p:cNvPr id="3" name="Title 2"/>
          <p:cNvSpPr>
            <a:spLocks noGrp="1"/>
          </p:cNvSpPr>
          <p:nvPr>
            <p:ph type="title"/>
          </p:nvPr>
        </p:nvSpPr>
        <p:spPr/>
        <p:txBody>
          <a:bodyPr>
            <a:normAutofit/>
          </a:bodyPr>
          <a:lstStyle/>
          <a:p>
            <a:r>
              <a:rPr lang="en-NZ" dirty="0"/>
              <a:t>What is XML?</a:t>
            </a:r>
          </a:p>
        </p:txBody>
      </p:sp>
    </p:spTree>
    <p:extLst>
      <p:ext uri="{BB962C8B-B14F-4D97-AF65-F5344CB8AC3E}">
        <p14:creationId xmlns:p14="http://schemas.microsoft.com/office/powerpoint/2010/main" val="851245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2160589"/>
            <a:ext cx="8596668" cy="4482258"/>
          </a:xfrm>
        </p:spPr>
        <p:txBody>
          <a:bodyPr>
            <a:normAutofit lnSpcReduction="10000"/>
          </a:bodyPr>
          <a:lstStyle/>
          <a:p>
            <a:pPr marL="109728" indent="0">
              <a:buNone/>
            </a:pPr>
            <a:r>
              <a:rPr lang="en-NZ" b="1" dirty="0"/>
              <a:t>Test on Firefox, Deploy to Host</a:t>
            </a:r>
          </a:p>
          <a:p>
            <a:r>
              <a:rPr lang="en-NZ" dirty="0"/>
              <a:t>Firefox no longer allows Cross Origin Requests from files served from your hard drive</a:t>
            </a:r>
          </a:p>
          <a:p>
            <a:r>
              <a:rPr lang="en-NZ" dirty="0"/>
              <a:t>Your web hosting site will allow requests to files in folders as configured by the manifest file</a:t>
            </a:r>
          </a:p>
          <a:p>
            <a:pPr marL="109728" indent="0">
              <a:buNone/>
            </a:pPr>
            <a:r>
              <a:rPr lang="en-NZ" b="1" dirty="0"/>
              <a:t>Run a Local Server</a:t>
            </a:r>
          </a:p>
          <a:p>
            <a:r>
              <a:rPr lang="en-NZ" dirty="0"/>
              <a:t>Run a server on your computer, like Apache or Python</a:t>
            </a:r>
          </a:p>
          <a:p>
            <a:r>
              <a:rPr lang="en-NZ" dirty="0"/>
              <a:t>Python isn't a server, but it will run a simple server</a:t>
            </a:r>
          </a:p>
          <a:p>
            <a:pPr marL="109728" indent="0">
              <a:buNone/>
            </a:pPr>
            <a:r>
              <a:rPr lang="en-NZ" dirty="0">
                <a:hlinkClick r:id="rId2"/>
              </a:rPr>
              <a:t>http://stackoverflow.com/questions/20041656/xmlhttprequest-cannot-load-file-cross-origin-requests-are-only-supported-for-ht</a:t>
            </a:r>
            <a:endParaRPr lang="en-NZ" dirty="0"/>
          </a:p>
          <a:p>
            <a:r>
              <a:rPr lang="en-NZ" dirty="0">
                <a:hlinkClick r:id="rId3"/>
              </a:rPr>
              <a:t>https://addons.mozilla.org/en-US/firefox/addon/cors-everywhere/</a:t>
            </a:r>
            <a:endParaRPr lang="en-NZ" dirty="0"/>
          </a:p>
          <a:p>
            <a:r>
              <a:rPr lang="en-NZ" dirty="0">
                <a:hlinkClick r:id="rId4"/>
              </a:rPr>
              <a:t>https://chrome.google.com/webstore/detail/allow-cors-access-control/lhobafahddgcelffkeicbaginigeejlf</a:t>
            </a:r>
            <a:endParaRPr lang="en-NZ" dirty="0"/>
          </a:p>
          <a:p>
            <a:endParaRPr lang="en-NZ" dirty="0"/>
          </a:p>
          <a:p>
            <a:endParaRPr lang="en-NZ" dirty="0"/>
          </a:p>
        </p:txBody>
      </p:sp>
      <p:sp>
        <p:nvSpPr>
          <p:cNvPr id="3" name="Title 2"/>
          <p:cNvSpPr>
            <a:spLocks noGrp="1"/>
          </p:cNvSpPr>
          <p:nvPr>
            <p:ph type="title"/>
          </p:nvPr>
        </p:nvSpPr>
        <p:spPr/>
        <p:txBody>
          <a:bodyPr>
            <a:normAutofit/>
          </a:bodyPr>
          <a:lstStyle/>
          <a:p>
            <a:r>
              <a:rPr lang="en-NZ" dirty="0" err="1">
                <a:hlinkClick r:id="rId2"/>
              </a:rPr>
              <a:t>XMLHttpRequest</a:t>
            </a:r>
            <a:r>
              <a:rPr lang="en-NZ" dirty="0">
                <a:hlinkClick r:id="rId2"/>
              </a:rPr>
              <a:t> cannot load file. </a:t>
            </a:r>
            <a:r>
              <a:rPr lang="en-NZ" sz="2200" dirty="0">
                <a:hlinkClick r:id="rId2"/>
              </a:rPr>
              <a:t>Cross origin requests are only supported </a:t>
            </a:r>
            <a:r>
              <a:rPr lang="en-NZ" sz="2200">
                <a:hlinkClick r:id="rId2"/>
              </a:rPr>
              <a:t>for HTTP</a:t>
            </a:r>
            <a:endParaRPr lang="en-NZ" sz="2200" dirty="0"/>
          </a:p>
        </p:txBody>
      </p:sp>
    </p:spTree>
    <p:extLst>
      <p:ext uri="{BB962C8B-B14F-4D97-AF65-F5344CB8AC3E}">
        <p14:creationId xmlns:p14="http://schemas.microsoft.com/office/powerpoint/2010/main" val="701955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91696" y="838200"/>
            <a:ext cx="6336704" cy="5826968"/>
          </a:xfrm>
          <a:solidFill>
            <a:schemeClr val="accent1">
              <a:lumMod val="20000"/>
              <a:lumOff val="80000"/>
            </a:schemeClr>
          </a:solidFill>
        </p:spPr>
        <p:txBody>
          <a:bodyPr>
            <a:noAutofit/>
          </a:bodyPr>
          <a:lstStyle/>
          <a:p>
            <a:pPr marL="109728" indent="0">
              <a:buNone/>
            </a:pPr>
            <a:r>
              <a:rPr lang="en-NZ" sz="1600" dirty="0" err="1"/>
              <a:t>document.write</a:t>
            </a:r>
            <a:r>
              <a:rPr lang="en-NZ" sz="1600" dirty="0"/>
              <a:t>("&lt;table&gt;&lt;tr&gt;&lt;</a:t>
            </a:r>
            <a:r>
              <a:rPr lang="en-NZ" sz="1600" dirty="0" err="1"/>
              <a:t>th</a:t>
            </a:r>
            <a:r>
              <a:rPr lang="en-NZ" sz="1600" dirty="0"/>
              <a:t>&gt;Course&lt;/</a:t>
            </a:r>
            <a:r>
              <a:rPr lang="en-NZ" sz="1600" dirty="0" err="1"/>
              <a:t>th</a:t>
            </a:r>
            <a:r>
              <a:rPr lang="en-NZ" sz="1600" dirty="0"/>
              <a:t>&gt;&lt;</a:t>
            </a:r>
            <a:r>
              <a:rPr lang="en-NZ" sz="1600" dirty="0" err="1"/>
              <a:t>th</a:t>
            </a:r>
            <a:r>
              <a:rPr lang="en-NZ" sz="1600" dirty="0"/>
              <a:t>&gt;Title&lt;/</a:t>
            </a:r>
            <a:r>
              <a:rPr lang="en-NZ" sz="1600" dirty="0" err="1"/>
              <a:t>th</a:t>
            </a:r>
            <a:r>
              <a:rPr lang="en-NZ" sz="1600" dirty="0"/>
              <a:t>&gt;&lt;/tr&gt;");</a:t>
            </a:r>
          </a:p>
          <a:p>
            <a:pPr marL="109728" indent="0">
              <a:buNone/>
            </a:pPr>
            <a:r>
              <a:rPr lang="en-NZ" sz="1600" dirty="0" err="1"/>
              <a:t>var</a:t>
            </a:r>
            <a:r>
              <a:rPr lang="en-NZ" sz="1600" dirty="0"/>
              <a:t> x=</a:t>
            </a:r>
            <a:r>
              <a:rPr lang="en-NZ" sz="1600" dirty="0" err="1"/>
              <a:t>xmlDoc.getElementsByTagName</a:t>
            </a:r>
            <a:r>
              <a:rPr lang="en-NZ" sz="1600" dirty="0"/>
              <a:t>("Course");</a:t>
            </a:r>
          </a:p>
          <a:p>
            <a:pPr marL="109728" indent="0">
              <a:buNone/>
            </a:pPr>
            <a:r>
              <a:rPr lang="en-NZ" sz="1600" dirty="0"/>
              <a:t>for (</a:t>
            </a:r>
            <a:r>
              <a:rPr lang="en-NZ" sz="1600" dirty="0" err="1"/>
              <a:t>i</a:t>
            </a:r>
            <a:r>
              <a:rPr lang="en-NZ" sz="1600" dirty="0"/>
              <a:t>=0;i&lt;</a:t>
            </a:r>
            <a:r>
              <a:rPr lang="en-NZ" sz="1600" dirty="0" err="1"/>
              <a:t>x.length;i</a:t>
            </a:r>
            <a:r>
              <a:rPr lang="en-NZ" sz="1600" dirty="0"/>
              <a:t>++)</a:t>
            </a:r>
          </a:p>
          <a:p>
            <a:pPr marL="109728" indent="0">
              <a:buNone/>
            </a:pPr>
            <a:r>
              <a:rPr lang="en-NZ" sz="1600" dirty="0"/>
              <a:t>  { </a:t>
            </a:r>
          </a:p>
          <a:p>
            <a:pPr marL="109728" indent="0">
              <a:buNone/>
            </a:pPr>
            <a:r>
              <a:rPr lang="en-NZ" sz="1600" dirty="0"/>
              <a:t>  </a:t>
            </a:r>
            <a:r>
              <a:rPr lang="en-NZ" sz="1600" dirty="0" err="1"/>
              <a:t>document.write</a:t>
            </a:r>
            <a:r>
              <a:rPr lang="en-NZ" sz="1600" dirty="0"/>
              <a:t>("&lt;</a:t>
            </a:r>
            <a:r>
              <a:rPr lang="en-NZ" sz="1600" dirty="0" err="1"/>
              <a:t>tr</a:t>
            </a:r>
            <a:r>
              <a:rPr lang="en-NZ" sz="1600" dirty="0"/>
              <a:t>&gt;&lt;td&gt;");</a:t>
            </a:r>
          </a:p>
          <a:p>
            <a:pPr marL="109728" indent="0">
              <a:buNone/>
            </a:pPr>
            <a:r>
              <a:rPr lang="en-NZ" sz="1600" dirty="0"/>
              <a:t>  </a:t>
            </a:r>
            <a:r>
              <a:rPr lang="en-NZ" sz="1600" dirty="0" err="1"/>
              <a:t>document.write</a:t>
            </a:r>
            <a:r>
              <a:rPr lang="en-NZ" sz="1600" dirty="0"/>
              <a:t>(x[</a:t>
            </a:r>
            <a:r>
              <a:rPr lang="en-NZ" sz="1600" dirty="0" err="1"/>
              <a:t>i</a:t>
            </a:r>
            <a:r>
              <a:rPr lang="en-NZ" sz="1600" dirty="0"/>
              <a:t>].</a:t>
            </a:r>
            <a:r>
              <a:rPr lang="en-NZ" sz="1600" dirty="0" err="1"/>
              <a:t>getElementsByTagName</a:t>
            </a:r>
            <a:r>
              <a:rPr lang="en-NZ" sz="1600" dirty="0"/>
              <a:t>("Id")[0].</a:t>
            </a:r>
            <a:r>
              <a:rPr lang="en-NZ" sz="1600" dirty="0" err="1"/>
              <a:t>childNodes</a:t>
            </a:r>
            <a:r>
              <a:rPr lang="en-NZ" sz="1600" dirty="0"/>
              <a:t>[0].</a:t>
            </a:r>
            <a:r>
              <a:rPr lang="en-NZ" sz="1600" dirty="0" err="1"/>
              <a:t>nodeValue</a:t>
            </a:r>
            <a:r>
              <a:rPr lang="en-NZ" sz="1600" dirty="0"/>
              <a:t>);</a:t>
            </a:r>
          </a:p>
          <a:p>
            <a:pPr marL="109728" indent="0">
              <a:buNone/>
            </a:pPr>
            <a:r>
              <a:rPr lang="en-NZ" sz="1600" dirty="0"/>
              <a:t>  </a:t>
            </a:r>
            <a:r>
              <a:rPr lang="en-NZ" sz="1600" dirty="0" err="1"/>
              <a:t>document.write</a:t>
            </a:r>
            <a:r>
              <a:rPr lang="en-NZ" sz="1600" dirty="0"/>
              <a:t>("&lt;/td&gt;&lt;td&gt;");</a:t>
            </a:r>
          </a:p>
          <a:p>
            <a:pPr marL="109728" indent="0">
              <a:buNone/>
            </a:pPr>
            <a:r>
              <a:rPr lang="en-NZ" sz="1600" dirty="0"/>
              <a:t>  </a:t>
            </a:r>
            <a:r>
              <a:rPr lang="en-NZ" sz="1600" dirty="0" err="1"/>
              <a:t>document.write</a:t>
            </a:r>
            <a:r>
              <a:rPr lang="en-NZ" sz="1600" dirty="0"/>
              <a:t>(x[</a:t>
            </a:r>
            <a:r>
              <a:rPr lang="en-NZ" sz="1600" dirty="0" err="1"/>
              <a:t>i</a:t>
            </a:r>
            <a:r>
              <a:rPr lang="en-NZ" sz="1600" dirty="0"/>
              <a:t>].</a:t>
            </a:r>
            <a:r>
              <a:rPr lang="en-NZ" sz="1600" dirty="0" err="1"/>
              <a:t>getElementsByTagName</a:t>
            </a:r>
            <a:r>
              <a:rPr lang="en-NZ" sz="1600" dirty="0"/>
              <a:t>("Title")[0].</a:t>
            </a:r>
            <a:r>
              <a:rPr lang="en-NZ" sz="1600" dirty="0" err="1"/>
              <a:t>childNodes</a:t>
            </a:r>
            <a:r>
              <a:rPr lang="en-NZ" sz="1600" dirty="0"/>
              <a:t>[0].</a:t>
            </a:r>
            <a:r>
              <a:rPr lang="en-NZ" sz="1600" dirty="0" err="1"/>
              <a:t>nodeValue</a:t>
            </a:r>
            <a:r>
              <a:rPr lang="en-NZ" sz="1600" dirty="0"/>
              <a:t>);</a:t>
            </a:r>
          </a:p>
          <a:p>
            <a:pPr marL="109728" indent="0">
              <a:buNone/>
            </a:pPr>
            <a:r>
              <a:rPr lang="en-NZ" sz="1600" dirty="0"/>
              <a:t>  </a:t>
            </a:r>
            <a:r>
              <a:rPr lang="en-NZ" sz="1600" dirty="0" err="1"/>
              <a:t>document.write</a:t>
            </a:r>
            <a:r>
              <a:rPr lang="en-NZ" sz="1600" dirty="0"/>
              <a:t>("&lt;/td&gt;&lt;/</a:t>
            </a:r>
            <a:r>
              <a:rPr lang="en-NZ" sz="1600" dirty="0" err="1"/>
              <a:t>tr</a:t>
            </a:r>
            <a:r>
              <a:rPr lang="en-NZ" sz="1600" dirty="0"/>
              <a:t>&gt;");</a:t>
            </a:r>
          </a:p>
          <a:p>
            <a:pPr marL="109728" indent="0">
              <a:buNone/>
            </a:pPr>
            <a:r>
              <a:rPr lang="en-NZ" sz="1600" dirty="0"/>
              <a:t>  }</a:t>
            </a:r>
          </a:p>
          <a:p>
            <a:pPr marL="109728" indent="0">
              <a:buNone/>
            </a:pPr>
            <a:r>
              <a:rPr lang="en-NZ" sz="1600" dirty="0" err="1"/>
              <a:t>document.write</a:t>
            </a:r>
            <a:r>
              <a:rPr lang="en-NZ" sz="1600" dirty="0"/>
              <a:t>("&lt;/table&gt;");</a:t>
            </a:r>
          </a:p>
          <a:p>
            <a:pPr marL="109728" indent="0">
              <a:buNone/>
            </a:pPr>
            <a:r>
              <a:rPr lang="en-NZ" sz="1600" dirty="0"/>
              <a:t>&lt;/script&gt;</a:t>
            </a:r>
          </a:p>
        </p:txBody>
      </p:sp>
      <p:sp>
        <p:nvSpPr>
          <p:cNvPr id="3" name="Title 2"/>
          <p:cNvSpPr>
            <a:spLocks noGrp="1"/>
          </p:cNvSpPr>
          <p:nvPr>
            <p:ph type="title"/>
          </p:nvPr>
        </p:nvSpPr>
        <p:spPr>
          <a:xfrm>
            <a:off x="220134" y="127000"/>
            <a:ext cx="5875866" cy="660400"/>
          </a:xfrm>
        </p:spPr>
        <p:txBody>
          <a:bodyPr>
            <a:normAutofit/>
          </a:bodyPr>
          <a:lstStyle/>
          <a:p>
            <a:r>
              <a:rPr lang="en-NZ" dirty="0" err="1"/>
              <a:t>XMLHttpRequest</a:t>
            </a:r>
            <a:r>
              <a:rPr lang="en-NZ" dirty="0"/>
              <a:t> Example</a:t>
            </a:r>
          </a:p>
        </p:txBody>
      </p:sp>
      <p:sp>
        <p:nvSpPr>
          <p:cNvPr id="7" name="Content Placeholder 1">
            <a:extLst>
              <a:ext uri="{FF2B5EF4-FFF2-40B4-BE49-F238E27FC236}">
                <a16:creationId xmlns:a16="http://schemas.microsoft.com/office/drawing/2014/main" id="{F86699C1-055D-4683-B6AE-F2003842340C}"/>
              </a:ext>
            </a:extLst>
          </p:cNvPr>
          <p:cNvSpPr txBox="1">
            <a:spLocks/>
          </p:cNvSpPr>
          <p:nvPr/>
        </p:nvSpPr>
        <p:spPr>
          <a:xfrm>
            <a:off x="318096" y="889000"/>
            <a:ext cx="4025304" cy="5725368"/>
          </a:xfrm>
          <a:prstGeom prst="rect">
            <a:avLst/>
          </a:prstGeom>
          <a:solidFill>
            <a:schemeClr val="accent1">
              <a:lumMod val="20000"/>
              <a:lumOff val="8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09728" indent="0">
              <a:buFont typeface="Wingdings 3" charset="2"/>
              <a:buNone/>
            </a:pPr>
            <a:r>
              <a:rPr lang="en-NZ" sz="1600" dirty="0"/>
              <a:t>&lt;script&gt;</a:t>
            </a:r>
          </a:p>
          <a:p>
            <a:pPr marL="109728" indent="0">
              <a:buFont typeface="Wingdings 3" charset="2"/>
              <a:buNone/>
            </a:pPr>
            <a:r>
              <a:rPr lang="en-NZ" sz="1600" dirty="0"/>
              <a:t>if (</a:t>
            </a:r>
            <a:r>
              <a:rPr lang="en-NZ" sz="1600" dirty="0" err="1"/>
              <a:t>window.XMLHttpRequest</a:t>
            </a:r>
            <a:r>
              <a:rPr lang="en-NZ" sz="1600" dirty="0"/>
              <a:t>)</a:t>
            </a:r>
          </a:p>
          <a:p>
            <a:pPr marL="109728" indent="0">
              <a:buFont typeface="Wingdings 3" charset="2"/>
              <a:buNone/>
            </a:pPr>
            <a:r>
              <a:rPr lang="en-NZ" sz="1600" dirty="0"/>
              <a:t>  {// code for IE7+, Firefox, Chrome, Opera, Safari</a:t>
            </a:r>
          </a:p>
          <a:p>
            <a:pPr marL="109728" indent="0">
              <a:buFont typeface="Wingdings 3" charset="2"/>
              <a:buNone/>
            </a:pPr>
            <a:r>
              <a:rPr lang="en-NZ" sz="1600" dirty="0"/>
              <a:t>  </a:t>
            </a:r>
            <a:r>
              <a:rPr lang="en-NZ" sz="1600" dirty="0" err="1"/>
              <a:t>xmlhttp</a:t>
            </a:r>
            <a:r>
              <a:rPr lang="en-NZ" sz="1600" dirty="0"/>
              <a:t>=new </a:t>
            </a:r>
            <a:r>
              <a:rPr lang="en-NZ" sz="1600" dirty="0" err="1"/>
              <a:t>XMLHttpRequest</a:t>
            </a:r>
            <a:r>
              <a:rPr lang="en-NZ" sz="1600" dirty="0"/>
              <a:t>();</a:t>
            </a:r>
          </a:p>
          <a:p>
            <a:pPr marL="109728" indent="0">
              <a:buFont typeface="Wingdings 3" charset="2"/>
              <a:buNone/>
            </a:pPr>
            <a:r>
              <a:rPr lang="en-NZ" sz="1600" dirty="0"/>
              <a:t>  }</a:t>
            </a:r>
          </a:p>
          <a:p>
            <a:pPr marL="109728" indent="0">
              <a:buFont typeface="Wingdings 3" charset="2"/>
              <a:buNone/>
            </a:pPr>
            <a:r>
              <a:rPr lang="en-NZ" sz="1600" dirty="0"/>
              <a:t>else</a:t>
            </a:r>
          </a:p>
          <a:p>
            <a:pPr marL="109728" indent="0">
              <a:buFont typeface="Wingdings 3" charset="2"/>
              <a:buNone/>
            </a:pPr>
            <a:r>
              <a:rPr lang="en-NZ" sz="1600" dirty="0"/>
              <a:t>  {// code for IE6, IE5</a:t>
            </a:r>
          </a:p>
          <a:p>
            <a:pPr marL="109728" indent="0">
              <a:buFont typeface="Wingdings 3" charset="2"/>
              <a:buNone/>
            </a:pPr>
            <a:r>
              <a:rPr lang="en-NZ" sz="1600" dirty="0"/>
              <a:t>  </a:t>
            </a:r>
            <a:r>
              <a:rPr lang="en-NZ" sz="1600" dirty="0" err="1"/>
              <a:t>xmlhttp</a:t>
            </a:r>
            <a:r>
              <a:rPr lang="en-NZ" sz="1600" dirty="0"/>
              <a:t>=new </a:t>
            </a:r>
            <a:r>
              <a:rPr lang="en-NZ" sz="1600" dirty="0" err="1"/>
              <a:t>ActiveXObject</a:t>
            </a:r>
            <a:r>
              <a:rPr lang="en-NZ" sz="1600" dirty="0"/>
              <a:t>("</a:t>
            </a:r>
            <a:r>
              <a:rPr lang="en-NZ" sz="1600" dirty="0" err="1"/>
              <a:t>Microsoft.XMLHTTP</a:t>
            </a:r>
            <a:r>
              <a:rPr lang="en-NZ" sz="1600" dirty="0"/>
              <a:t>");</a:t>
            </a:r>
          </a:p>
          <a:p>
            <a:pPr marL="109728" indent="0">
              <a:buFont typeface="Wingdings 3" charset="2"/>
              <a:buNone/>
            </a:pPr>
            <a:r>
              <a:rPr lang="en-NZ" sz="1600" dirty="0"/>
              <a:t>  }</a:t>
            </a:r>
          </a:p>
          <a:p>
            <a:pPr marL="109728" indent="0">
              <a:buFont typeface="Wingdings 3" charset="2"/>
              <a:buNone/>
            </a:pPr>
            <a:r>
              <a:rPr lang="en-NZ" sz="1600" dirty="0" err="1"/>
              <a:t>xmlhttp.open</a:t>
            </a:r>
            <a:r>
              <a:rPr lang="en-NZ" sz="1600" dirty="0"/>
              <a:t>("</a:t>
            </a:r>
            <a:r>
              <a:rPr lang="en-NZ" sz="1600" dirty="0" err="1"/>
              <a:t>GET","course_list.xml",false</a:t>
            </a:r>
            <a:r>
              <a:rPr lang="en-NZ" sz="1600" dirty="0"/>
              <a:t>);</a:t>
            </a:r>
          </a:p>
          <a:p>
            <a:pPr marL="109728" indent="0">
              <a:buFont typeface="Wingdings 3" charset="2"/>
              <a:buNone/>
            </a:pPr>
            <a:r>
              <a:rPr lang="en-NZ" sz="1600" dirty="0" err="1"/>
              <a:t>xmlhttp.send</a:t>
            </a:r>
            <a:r>
              <a:rPr lang="en-NZ" sz="1600" dirty="0"/>
              <a:t>();</a:t>
            </a:r>
          </a:p>
          <a:p>
            <a:pPr marL="109728" indent="0">
              <a:buFont typeface="Wingdings 3" charset="2"/>
              <a:buNone/>
            </a:pPr>
            <a:r>
              <a:rPr lang="en-NZ" sz="1600" dirty="0" err="1"/>
              <a:t>xmlDoc</a:t>
            </a:r>
            <a:r>
              <a:rPr lang="en-NZ" sz="1600" dirty="0"/>
              <a:t>=</a:t>
            </a:r>
            <a:r>
              <a:rPr lang="en-NZ" sz="1600" dirty="0" err="1"/>
              <a:t>xmlhttp.responseXML</a:t>
            </a:r>
            <a:r>
              <a:rPr lang="en-NZ" sz="1600" dirty="0"/>
              <a:t>; </a:t>
            </a:r>
          </a:p>
          <a:p>
            <a:pPr marL="109728" indent="0">
              <a:buFont typeface="Wingdings 3" charset="2"/>
              <a:buNone/>
            </a:pPr>
            <a:endParaRPr lang="en-NZ" sz="1100" dirty="0"/>
          </a:p>
        </p:txBody>
      </p:sp>
    </p:spTree>
    <p:extLst>
      <p:ext uri="{BB962C8B-B14F-4D97-AF65-F5344CB8AC3E}">
        <p14:creationId xmlns:p14="http://schemas.microsoft.com/office/powerpoint/2010/main" val="2731644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834" y="1488613"/>
            <a:ext cx="9381066" cy="3880773"/>
          </a:xfrm>
        </p:spPr>
        <p:txBody>
          <a:bodyPr/>
          <a:lstStyle/>
          <a:p>
            <a:pPr marL="109728" indent="0">
              <a:buNone/>
            </a:pPr>
            <a:r>
              <a:rPr lang="en-NZ" sz="2800" dirty="0" err="1"/>
              <a:t>document.write</a:t>
            </a:r>
            <a:r>
              <a:rPr lang="en-NZ" sz="2800" dirty="0"/>
              <a:t>(x[</a:t>
            </a:r>
            <a:r>
              <a:rPr lang="en-NZ" sz="2800" dirty="0" err="1"/>
              <a:t>i</a:t>
            </a:r>
            <a:r>
              <a:rPr lang="en-NZ" sz="2800" dirty="0"/>
              <a:t>].</a:t>
            </a:r>
            <a:r>
              <a:rPr lang="en-NZ" sz="2800" dirty="0" err="1"/>
              <a:t>getElementsByTagName</a:t>
            </a:r>
            <a:r>
              <a:rPr lang="en-NZ" sz="2800" dirty="0"/>
              <a:t>("Title")[0].</a:t>
            </a:r>
            <a:r>
              <a:rPr lang="en-NZ" sz="2800" dirty="0" err="1"/>
              <a:t>childNodes</a:t>
            </a:r>
            <a:r>
              <a:rPr lang="en-NZ" sz="2800" dirty="0"/>
              <a:t>[0].</a:t>
            </a:r>
            <a:r>
              <a:rPr lang="en-NZ" sz="2800" dirty="0" err="1"/>
              <a:t>nodeValue</a:t>
            </a:r>
            <a:r>
              <a:rPr lang="en-NZ" sz="2800" dirty="0"/>
              <a:t>);</a:t>
            </a:r>
          </a:p>
          <a:p>
            <a:pPr marL="109728" indent="0">
              <a:buNone/>
            </a:pPr>
            <a:endParaRPr lang="en-NZ" sz="2800" dirty="0"/>
          </a:p>
          <a:p>
            <a:pPr marL="109728" indent="0">
              <a:buNone/>
            </a:pPr>
            <a:r>
              <a:rPr lang="en-NZ" sz="2800" dirty="0"/>
              <a:t>Work on server and with </a:t>
            </a:r>
            <a:r>
              <a:rPr lang="en-NZ" sz="2800" b="1" dirty="0"/>
              <a:t>single quote</a:t>
            </a:r>
            <a:r>
              <a:rPr lang="en-NZ" sz="2800" dirty="0"/>
              <a:t>.</a:t>
            </a:r>
          </a:p>
          <a:p>
            <a:pPr marL="109728" indent="0">
              <a:buNone/>
            </a:pPr>
            <a:r>
              <a:rPr lang="en-NZ" sz="2800" dirty="0" err="1"/>
              <a:t>document.write</a:t>
            </a:r>
            <a:r>
              <a:rPr lang="en-NZ" sz="2800" dirty="0"/>
              <a:t>(x[</a:t>
            </a:r>
            <a:r>
              <a:rPr lang="en-NZ" sz="2800" dirty="0" err="1"/>
              <a:t>i</a:t>
            </a:r>
            <a:r>
              <a:rPr lang="en-NZ" sz="2800" dirty="0"/>
              <a:t>].</a:t>
            </a:r>
            <a:r>
              <a:rPr lang="en-NZ" sz="2800" dirty="0" err="1"/>
              <a:t>getElementsByTagName</a:t>
            </a:r>
            <a:r>
              <a:rPr lang="en-NZ" sz="2800" b="1" dirty="0"/>
              <a:t>(‘Title’)</a:t>
            </a:r>
            <a:r>
              <a:rPr lang="en-NZ" sz="2800" dirty="0"/>
              <a:t>[0].</a:t>
            </a:r>
            <a:r>
              <a:rPr lang="en-NZ" sz="2800" dirty="0" err="1"/>
              <a:t>childNodes</a:t>
            </a:r>
            <a:r>
              <a:rPr lang="en-NZ" sz="2800" dirty="0"/>
              <a:t>[0].</a:t>
            </a:r>
            <a:r>
              <a:rPr lang="en-NZ" sz="2800" dirty="0" err="1"/>
              <a:t>nodeValue</a:t>
            </a:r>
            <a:r>
              <a:rPr lang="en-NZ" sz="2800" dirty="0"/>
              <a:t>);</a:t>
            </a:r>
          </a:p>
          <a:p>
            <a:pPr marL="109728" indent="0">
              <a:buNone/>
            </a:pPr>
            <a:endParaRPr lang="en-NZ" dirty="0"/>
          </a:p>
        </p:txBody>
      </p:sp>
      <p:sp>
        <p:nvSpPr>
          <p:cNvPr id="3" name="Title 2"/>
          <p:cNvSpPr>
            <a:spLocks noGrp="1"/>
          </p:cNvSpPr>
          <p:nvPr>
            <p:ph type="title"/>
          </p:nvPr>
        </p:nvSpPr>
        <p:spPr/>
        <p:txBody>
          <a:bodyPr/>
          <a:lstStyle/>
          <a:p>
            <a:r>
              <a:rPr lang="en-NZ" dirty="0"/>
              <a:t>What is different on Chrome:</a:t>
            </a:r>
          </a:p>
        </p:txBody>
      </p:sp>
    </p:spTree>
    <p:extLst>
      <p:ext uri="{BB962C8B-B14F-4D97-AF65-F5344CB8AC3E}">
        <p14:creationId xmlns:p14="http://schemas.microsoft.com/office/powerpoint/2010/main" val="3540053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a:t>References</a:t>
            </a:r>
            <a:endParaRPr lang="en-NZ" altLang="en-US"/>
          </a:p>
        </p:txBody>
      </p:sp>
      <p:sp>
        <p:nvSpPr>
          <p:cNvPr id="29699" name="Content Placeholder 2"/>
          <p:cNvSpPr>
            <a:spLocks noGrp="1"/>
          </p:cNvSpPr>
          <p:nvPr>
            <p:ph idx="1"/>
          </p:nvPr>
        </p:nvSpPr>
        <p:spPr/>
        <p:txBody>
          <a:bodyPr>
            <a:normAutofit/>
          </a:bodyPr>
          <a:lstStyle/>
          <a:p>
            <a:pPr algn="just">
              <a:buNone/>
            </a:pPr>
            <a:r>
              <a:rPr lang="en-NZ" altLang="en-US" dirty="0"/>
              <a:t>https://www.w3schools.com/</a:t>
            </a:r>
          </a:p>
          <a:p>
            <a:pPr eaLnBrk="1" hangingPunct="1">
              <a:buFontTx/>
              <a:buNone/>
            </a:pPr>
            <a:endParaRPr lang="en-NZ" altLang="en-US" dirty="0"/>
          </a:p>
        </p:txBody>
      </p:sp>
      <p:sp>
        <p:nvSpPr>
          <p:cNvPr id="13316" name="Footer Placeholder 3"/>
          <p:cNvSpPr>
            <a:spLocks noGrp="1"/>
          </p:cNvSpPr>
          <p:nvPr>
            <p:ph type="ftr" sz="quarter" idx="10"/>
          </p:nvPr>
        </p:nvSpPr>
        <p:spPr/>
        <p:txBody>
          <a:bodyPr/>
          <a:lstStyle/>
          <a:p>
            <a:pPr>
              <a:defRPr/>
            </a:pPr>
            <a:r>
              <a:rPr lang="en-US"/>
              <a:t>© Unitec New Zealand</a:t>
            </a:r>
          </a:p>
        </p:txBody>
      </p:sp>
      <p:sp>
        <p:nvSpPr>
          <p:cNvPr id="297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spcAft>
                <a:spcPct val="20000"/>
              </a:spcAft>
              <a:buChar char="•"/>
              <a:defRPr sz="2400">
                <a:solidFill>
                  <a:schemeClr val="tx1"/>
                </a:solidFill>
                <a:latin typeface="Arial" charset="0"/>
              </a:defRPr>
            </a:lvl1pPr>
            <a:lvl2pPr marL="742950" indent="-285750">
              <a:spcBef>
                <a:spcPct val="10000"/>
              </a:spcBef>
              <a:spcAft>
                <a:spcPct val="10000"/>
              </a:spcAft>
              <a:buChar char="–"/>
              <a:defRPr sz="2000">
                <a:solidFill>
                  <a:schemeClr val="tx1"/>
                </a:solidFill>
                <a:latin typeface="Arial" charset="0"/>
              </a:defRPr>
            </a:lvl2pPr>
            <a:lvl3pPr marL="1143000" indent="-228600">
              <a:spcBef>
                <a:spcPct val="10000"/>
              </a:spcBef>
              <a:spcAft>
                <a:spcPct val="10000"/>
              </a:spcAft>
              <a:buChar char="•"/>
              <a:defRPr sz="2400">
                <a:solidFill>
                  <a:schemeClr val="tx1"/>
                </a:solidFill>
                <a:latin typeface="Arial" charset="0"/>
              </a:defRPr>
            </a:lvl3pPr>
            <a:lvl4pPr marL="1600200" indent="-228600">
              <a:spcBef>
                <a:spcPct val="10000"/>
              </a:spcBef>
              <a:spcAft>
                <a:spcPct val="10000"/>
              </a:spcAft>
              <a:buChar char="–"/>
              <a:defRPr sz="1600">
                <a:solidFill>
                  <a:schemeClr val="tx1"/>
                </a:solidFill>
                <a:latin typeface="Arial" charset="0"/>
              </a:defRPr>
            </a:lvl4pPr>
            <a:lvl5pPr marL="2057400" indent="-228600">
              <a:spcBef>
                <a:spcPct val="10000"/>
              </a:spcBef>
              <a:spcAft>
                <a:spcPct val="10000"/>
              </a:spcAft>
              <a:buChar char="»"/>
              <a:defRPr sz="1600">
                <a:solidFill>
                  <a:schemeClr val="tx1"/>
                </a:solidFill>
                <a:latin typeface="Arial" charset="0"/>
              </a:defRPr>
            </a:lvl5pPr>
            <a:lvl6pPr marL="2514600" indent="-228600" eaLnBrk="0" fontAlgn="base" hangingPunct="0">
              <a:spcBef>
                <a:spcPct val="10000"/>
              </a:spcBef>
              <a:spcAft>
                <a:spcPct val="10000"/>
              </a:spcAft>
              <a:buChar char="»"/>
              <a:defRPr sz="1600">
                <a:solidFill>
                  <a:schemeClr val="tx1"/>
                </a:solidFill>
                <a:latin typeface="Arial" charset="0"/>
              </a:defRPr>
            </a:lvl6pPr>
            <a:lvl7pPr marL="2971800" indent="-228600" eaLnBrk="0" fontAlgn="base" hangingPunct="0">
              <a:spcBef>
                <a:spcPct val="10000"/>
              </a:spcBef>
              <a:spcAft>
                <a:spcPct val="10000"/>
              </a:spcAft>
              <a:buChar char="»"/>
              <a:defRPr sz="1600">
                <a:solidFill>
                  <a:schemeClr val="tx1"/>
                </a:solidFill>
                <a:latin typeface="Arial" charset="0"/>
              </a:defRPr>
            </a:lvl7pPr>
            <a:lvl8pPr marL="3429000" indent="-228600" eaLnBrk="0" fontAlgn="base" hangingPunct="0">
              <a:spcBef>
                <a:spcPct val="10000"/>
              </a:spcBef>
              <a:spcAft>
                <a:spcPct val="10000"/>
              </a:spcAft>
              <a:buChar char="»"/>
              <a:defRPr sz="1600">
                <a:solidFill>
                  <a:schemeClr val="tx1"/>
                </a:solidFill>
                <a:latin typeface="Arial" charset="0"/>
              </a:defRPr>
            </a:lvl8pPr>
            <a:lvl9pPr marL="3886200" indent="-228600" eaLnBrk="0" fontAlgn="base" hangingPunct="0">
              <a:spcBef>
                <a:spcPct val="10000"/>
              </a:spcBef>
              <a:spcAft>
                <a:spcPct val="10000"/>
              </a:spcAft>
              <a:buChar char="»"/>
              <a:defRPr sz="1600">
                <a:solidFill>
                  <a:schemeClr val="tx1"/>
                </a:solidFill>
                <a:latin typeface="Arial" charset="0"/>
              </a:defRPr>
            </a:lvl9pPr>
          </a:lstStyle>
          <a:p>
            <a:pPr>
              <a:spcBef>
                <a:spcPct val="0"/>
              </a:spcBef>
              <a:spcAft>
                <a:spcPct val="0"/>
              </a:spcAft>
              <a:buFontTx/>
              <a:buNone/>
            </a:pPr>
            <a:fld id="{702EE12C-6BC4-4CFB-ABF6-A12F45C83E85}" type="slidenum">
              <a:rPr lang="en-US" altLang="en-US" sz="600">
                <a:solidFill>
                  <a:schemeClr val="bg2"/>
                </a:solidFill>
              </a:rPr>
              <a:pPr>
                <a:spcBef>
                  <a:spcPct val="0"/>
                </a:spcBef>
                <a:spcAft>
                  <a:spcPct val="0"/>
                </a:spcAft>
                <a:buFontTx/>
                <a:buNone/>
              </a:pPr>
              <a:t>23</a:t>
            </a:fld>
            <a:endParaRPr lang="en-US" altLang="en-US" sz="600">
              <a:solidFill>
                <a:schemeClr val="bg2"/>
              </a:solidFill>
            </a:endParaRPr>
          </a:p>
        </p:txBody>
      </p:sp>
    </p:spTree>
    <p:extLst>
      <p:ext uri="{BB962C8B-B14F-4D97-AF65-F5344CB8AC3E}">
        <p14:creationId xmlns:p14="http://schemas.microsoft.com/office/powerpoint/2010/main" val="9661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p:txBody>
          <a:bodyPr/>
          <a:lstStyle/>
          <a:p>
            <a:r>
              <a:rPr lang="en-NZ" sz="2800" dirty="0"/>
              <a:t>XML stands for </a:t>
            </a:r>
            <a:r>
              <a:rPr lang="en-NZ" sz="2800" dirty="0" err="1"/>
              <a:t>eXtensible</a:t>
            </a:r>
            <a:r>
              <a:rPr lang="en-NZ" sz="2800" dirty="0"/>
              <a:t> </a:t>
            </a:r>
            <a:r>
              <a:rPr lang="en-NZ" sz="2800" dirty="0" err="1"/>
              <a:t>Markup</a:t>
            </a:r>
            <a:r>
              <a:rPr lang="en-NZ" sz="2800" dirty="0"/>
              <a:t> Language.</a:t>
            </a:r>
          </a:p>
          <a:p>
            <a:r>
              <a:rPr lang="en-NZ" sz="2800" dirty="0"/>
              <a:t>XML was designed to describe data.</a:t>
            </a:r>
          </a:p>
          <a:p>
            <a:r>
              <a:rPr lang="en-NZ" sz="2800" dirty="0"/>
              <a:t>XML is a software- and hardware-independent tool for carrying information.</a:t>
            </a:r>
          </a:p>
          <a:p>
            <a:endParaRPr lang="en-NZ" sz="2800" dirty="0"/>
          </a:p>
          <a:p>
            <a:endParaRPr lang="en-NZ" sz="2800" dirty="0"/>
          </a:p>
          <a:p>
            <a:r>
              <a:rPr lang="en-NZ" sz="2800" dirty="0">
                <a:hlinkClick r:id="rId2"/>
              </a:rPr>
              <a:t>http://www.w3schools.com/xml/default.asp</a:t>
            </a:r>
            <a:endParaRPr lang="en-NZ" sz="2800" dirty="0"/>
          </a:p>
          <a:p>
            <a:endParaRPr lang="en-NZ" dirty="0"/>
          </a:p>
        </p:txBody>
      </p:sp>
      <p:sp>
        <p:nvSpPr>
          <p:cNvPr id="3074" name="Title 1"/>
          <p:cNvSpPr>
            <a:spLocks noGrp="1"/>
          </p:cNvSpPr>
          <p:nvPr>
            <p:ph type="title"/>
          </p:nvPr>
        </p:nvSpPr>
        <p:spPr/>
        <p:txBody>
          <a:bodyPr/>
          <a:lstStyle/>
          <a:p>
            <a:pPr>
              <a:defRPr/>
            </a:pPr>
            <a:r>
              <a:rPr lang="en-NZ" dirty="0"/>
              <a:t>XML</a:t>
            </a:r>
          </a:p>
        </p:txBody>
      </p:sp>
    </p:spTree>
    <p:extLst>
      <p:ext uri="{BB962C8B-B14F-4D97-AF65-F5344CB8AC3E}">
        <p14:creationId xmlns:p14="http://schemas.microsoft.com/office/powerpoint/2010/main" val="242760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800" b="1" dirty="0"/>
              <a:t>XML Separates Data from HTML</a:t>
            </a:r>
          </a:p>
          <a:p>
            <a:r>
              <a:rPr lang="en-NZ" sz="2800" b="1" dirty="0"/>
              <a:t>XML Simplifies Data Sharing</a:t>
            </a:r>
          </a:p>
          <a:p>
            <a:r>
              <a:rPr lang="en-NZ" sz="2800" b="1" dirty="0"/>
              <a:t>XML Simplifies Data Transport</a:t>
            </a:r>
          </a:p>
          <a:p>
            <a:r>
              <a:rPr lang="en-NZ" sz="2800" b="1" dirty="0"/>
              <a:t>XML Simplifies Platform Changes</a:t>
            </a:r>
          </a:p>
          <a:p>
            <a:r>
              <a:rPr lang="en-NZ" sz="2800" b="1" dirty="0"/>
              <a:t>XML Makes Your Data More Available</a:t>
            </a:r>
          </a:p>
          <a:p>
            <a:endParaRPr lang="en-NZ" dirty="0"/>
          </a:p>
        </p:txBody>
      </p:sp>
      <p:sp>
        <p:nvSpPr>
          <p:cNvPr id="3" name="Title 2"/>
          <p:cNvSpPr>
            <a:spLocks noGrp="1"/>
          </p:cNvSpPr>
          <p:nvPr>
            <p:ph type="title"/>
          </p:nvPr>
        </p:nvSpPr>
        <p:spPr/>
        <p:txBody>
          <a:bodyPr/>
          <a:lstStyle/>
          <a:p>
            <a:r>
              <a:rPr lang="en-NZ" dirty="0"/>
              <a:t>Advantage</a:t>
            </a:r>
          </a:p>
        </p:txBody>
      </p:sp>
    </p:spTree>
    <p:extLst>
      <p:ext uri="{BB962C8B-B14F-4D97-AF65-F5344CB8AC3E}">
        <p14:creationId xmlns:p14="http://schemas.microsoft.com/office/powerpoint/2010/main" val="127785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17998" y="109426"/>
            <a:ext cx="5984702" cy="6639148"/>
          </a:xfrm>
          <a:solidFill>
            <a:schemeClr val="accent1">
              <a:lumMod val="20000"/>
              <a:lumOff val="80000"/>
            </a:schemeClr>
          </a:solidFill>
        </p:spPr>
        <p:txBody>
          <a:bodyPr>
            <a:normAutofit fontScale="85000" lnSpcReduction="20000"/>
          </a:bodyPr>
          <a:lstStyle/>
          <a:p>
            <a:pPr marL="109728" indent="0">
              <a:buNone/>
            </a:pPr>
            <a:r>
              <a:rPr lang="en-NZ" dirty="0"/>
              <a:t>&lt;?xml version="1.0" encoding="UTF-8"?&gt;</a:t>
            </a:r>
          </a:p>
          <a:p>
            <a:pPr marL="109728" indent="0">
              <a:buNone/>
            </a:pPr>
            <a:r>
              <a:rPr lang="en-NZ" dirty="0"/>
              <a:t>&lt;?xml-stylesheet type="text/</a:t>
            </a:r>
            <a:r>
              <a:rPr lang="en-NZ" dirty="0" err="1"/>
              <a:t>css</a:t>
            </a:r>
            <a:r>
              <a:rPr lang="en-NZ" dirty="0"/>
              <a:t>" </a:t>
            </a:r>
            <a:r>
              <a:rPr lang="en-NZ" dirty="0" err="1"/>
              <a:t>href</a:t>
            </a:r>
            <a:r>
              <a:rPr lang="en-NZ" dirty="0"/>
              <a:t>="course_list.css"?&gt;</a:t>
            </a:r>
          </a:p>
          <a:p>
            <a:pPr marL="109728" indent="0">
              <a:buNone/>
            </a:pPr>
            <a:r>
              <a:rPr lang="en-NZ" dirty="0"/>
              <a:t>&lt;</a:t>
            </a:r>
            <a:r>
              <a:rPr lang="en-NZ" dirty="0" err="1"/>
              <a:t>CourseList</a:t>
            </a:r>
            <a:r>
              <a:rPr lang="en-NZ" dirty="0"/>
              <a:t>&gt;</a:t>
            </a:r>
          </a:p>
          <a:p>
            <a:pPr marL="109728" indent="0">
              <a:buNone/>
            </a:pPr>
            <a:r>
              <a:rPr lang="en-NZ" dirty="0"/>
              <a:t>	&lt;Course&gt;</a:t>
            </a:r>
          </a:p>
          <a:p>
            <a:pPr marL="109728" indent="0">
              <a:buNone/>
            </a:pPr>
            <a:r>
              <a:rPr lang="en-NZ" dirty="0"/>
              <a:t>		&lt;Title&gt;Introduction to Databases&lt;/Title&gt;</a:t>
            </a:r>
          </a:p>
          <a:p>
            <a:pPr marL="109728" indent="0">
              <a:buNone/>
            </a:pPr>
            <a:r>
              <a:rPr lang="en-NZ" dirty="0"/>
              <a:t>		&lt;Description&gt;Introduction to Databases Description&lt;/Description&gt;</a:t>
            </a:r>
          </a:p>
          <a:p>
            <a:pPr marL="109728" indent="0">
              <a:buNone/>
            </a:pPr>
            <a:r>
              <a:rPr lang="en-NZ" dirty="0"/>
              <a:t>		&lt;Id&gt;ISCG5423&lt;/Id&gt;</a:t>
            </a:r>
          </a:p>
          <a:p>
            <a:pPr marL="109728" indent="0">
              <a:buNone/>
            </a:pPr>
            <a:r>
              <a:rPr lang="en-NZ" dirty="0"/>
              <a:t>		&lt;prerequisite&gt;non&lt;/prerequisite&gt;</a:t>
            </a:r>
          </a:p>
          <a:p>
            <a:pPr marL="109728" indent="0">
              <a:buNone/>
            </a:pPr>
            <a:r>
              <a:rPr lang="en-NZ" dirty="0"/>
              <a:t>		&lt;Credits&gt;15&lt;/Credits&gt;</a:t>
            </a:r>
          </a:p>
          <a:p>
            <a:pPr marL="109728" indent="0">
              <a:buNone/>
            </a:pPr>
            <a:r>
              <a:rPr lang="en-NZ" dirty="0"/>
              <a:t>		&lt;Level&gt;5&lt;/Level&gt;</a:t>
            </a:r>
          </a:p>
          <a:p>
            <a:pPr marL="109728" indent="0">
              <a:buNone/>
            </a:pPr>
            <a:r>
              <a:rPr lang="en-NZ" dirty="0"/>
              <a:t>	&lt;/Course&gt;	</a:t>
            </a:r>
          </a:p>
          <a:p>
            <a:pPr marL="109728" indent="0">
              <a:buNone/>
            </a:pPr>
            <a:r>
              <a:rPr lang="en-NZ" dirty="0"/>
              <a:t>	&lt;Course&gt;</a:t>
            </a:r>
          </a:p>
          <a:p>
            <a:pPr marL="109728" indent="0">
              <a:buNone/>
            </a:pPr>
            <a:r>
              <a:rPr lang="en-NZ" dirty="0"/>
              <a:t>		&lt;Title&gt;Hardware Fundamentals&lt;/Title&gt;</a:t>
            </a:r>
          </a:p>
          <a:p>
            <a:pPr marL="109728" indent="0">
              <a:buNone/>
            </a:pPr>
            <a:r>
              <a:rPr lang="en-NZ" dirty="0"/>
              <a:t>		&lt;Description&gt;Description Hardware Fundamentals&lt;/Description&gt;</a:t>
            </a:r>
          </a:p>
          <a:p>
            <a:pPr marL="109728" indent="0">
              <a:buNone/>
            </a:pPr>
            <a:r>
              <a:rPr lang="en-NZ" dirty="0"/>
              <a:t>		&lt;Id&gt;ISCG5400&lt;/Id&gt;</a:t>
            </a:r>
          </a:p>
          <a:p>
            <a:pPr marL="109728" indent="0">
              <a:buNone/>
            </a:pPr>
            <a:r>
              <a:rPr lang="en-NZ" dirty="0"/>
              <a:t>		&lt;prerequisite&gt;non&lt;/prerequisite&gt;</a:t>
            </a:r>
          </a:p>
          <a:p>
            <a:pPr marL="109728" indent="0">
              <a:buNone/>
            </a:pPr>
            <a:r>
              <a:rPr lang="en-NZ" dirty="0"/>
              <a:t>		&lt;Credits&gt;15&lt;/Credits&gt;</a:t>
            </a:r>
          </a:p>
          <a:p>
            <a:pPr marL="109728" indent="0">
              <a:buNone/>
            </a:pPr>
            <a:r>
              <a:rPr lang="en-NZ" dirty="0"/>
              <a:t>		&lt;Level&gt;5&lt;/Level&gt;</a:t>
            </a:r>
          </a:p>
          <a:p>
            <a:pPr marL="109728" indent="0">
              <a:buNone/>
            </a:pPr>
            <a:r>
              <a:rPr lang="en-NZ" dirty="0"/>
              <a:t>	&lt;/Course&gt;	</a:t>
            </a:r>
          </a:p>
          <a:p>
            <a:pPr marL="109728" indent="0">
              <a:buNone/>
            </a:pPr>
            <a:r>
              <a:rPr lang="en-NZ" dirty="0"/>
              <a:t>&lt;/</a:t>
            </a:r>
            <a:r>
              <a:rPr lang="en-NZ" dirty="0" err="1"/>
              <a:t>CourseList</a:t>
            </a:r>
            <a:r>
              <a:rPr lang="en-NZ" dirty="0"/>
              <a:t>&gt;</a:t>
            </a:r>
          </a:p>
          <a:p>
            <a:endParaRPr lang="en-NZ" dirty="0"/>
          </a:p>
        </p:txBody>
      </p:sp>
      <p:sp>
        <p:nvSpPr>
          <p:cNvPr id="3" name="Title 2"/>
          <p:cNvSpPr>
            <a:spLocks noGrp="1"/>
          </p:cNvSpPr>
          <p:nvPr>
            <p:ph type="title"/>
          </p:nvPr>
        </p:nvSpPr>
        <p:spPr/>
        <p:txBody>
          <a:bodyPr/>
          <a:lstStyle/>
          <a:p>
            <a:r>
              <a:rPr lang="en-NZ" dirty="0"/>
              <a:t>Example:</a:t>
            </a:r>
          </a:p>
        </p:txBody>
      </p:sp>
    </p:spTree>
    <p:extLst>
      <p:ext uri="{BB962C8B-B14F-4D97-AF65-F5344CB8AC3E}">
        <p14:creationId xmlns:p14="http://schemas.microsoft.com/office/powerpoint/2010/main" val="275630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34" y="156237"/>
            <a:ext cx="8596668" cy="1320800"/>
          </a:xfrm>
        </p:spPr>
        <p:txBody>
          <a:bodyPr/>
          <a:lstStyle/>
          <a:p>
            <a:r>
              <a:rPr lang="en-NZ" dirty="0"/>
              <a:t>Other Example</a:t>
            </a:r>
          </a:p>
        </p:txBody>
      </p:sp>
      <p:sp>
        <p:nvSpPr>
          <p:cNvPr id="3" name="Content Placeholder 2"/>
          <p:cNvSpPr>
            <a:spLocks noGrp="1"/>
          </p:cNvSpPr>
          <p:nvPr>
            <p:ph idx="1"/>
          </p:nvPr>
        </p:nvSpPr>
        <p:spPr>
          <a:xfrm>
            <a:off x="3567113" y="279400"/>
            <a:ext cx="6415087" cy="6019800"/>
          </a:xfrm>
          <a:solidFill>
            <a:schemeClr val="accent1">
              <a:lumMod val="20000"/>
              <a:lumOff val="80000"/>
            </a:schemeClr>
          </a:solidFill>
        </p:spPr>
        <p:txBody>
          <a:bodyPr>
            <a:normAutofit/>
          </a:bodyPr>
          <a:lstStyle/>
          <a:p>
            <a:pPr marL="0" indent="0">
              <a:buNone/>
            </a:pPr>
            <a:r>
              <a:rPr lang="en-NZ" dirty="0"/>
              <a:t>&lt;?xml version="1.0" encoding="UTF-8"?&gt;</a:t>
            </a:r>
          </a:p>
          <a:p>
            <a:pPr marL="0" indent="0">
              <a:buNone/>
            </a:pPr>
            <a:r>
              <a:rPr lang="en-NZ" dirty="0"/>
              <a:t>&lt;?xml-stylesheet type="text/</a:t>
            </a:r>
            <a:r>
              <a:rPr lang="en-NZ" dirty="0" err="1"/>
              <a:t>css</a:t>
            </a:r>
            <a:r>
              <a:rPr lang="en-NZ" dirty="0"/>
              <a:t>" </a:t>
            </a:r>
            <a:r>
              <a:rPr lang="en-NZ" dirty="0" err="1"/>
              <a:t>href</a:t>
            </a:r>
            <a:r>
              <a:rPr lang="en-NZ" dirty="0"/>
              <a:t>="product_list.css"?&gt;</a:t>
            </a:r>
          </a:p>
          <a:p>
            <a:pPr marL="0" indent="0">
              <a:buNone/>
            </a:pPr>
            <a:r>
              <a:rPr lang="en-NZ" dirty="0"/>
              <a:t>&lt;</a:t>
            </a:r>
            <a:r>
              <a:rPr lang="en-NZ" dirty="0" err="1"/>
              <a:t>ProductList</a:t>
            </a:r>
            <a:r>
              <a:rPr lang="en-NZ" dirty="0"/>
              <a:t>&gt;</a:t>
            </a:r>
          </a:p>
          <a:p>
            <a:pPr marL="0" indent="0">
              <a:buNone/>
            </a:pPr>
            <a:r>
              <a:rPr lang="en-NZ" dirty="0"/>
              <a:t>	&lt;Product&gt;</a:t>
            </a:r>
          </a:p>
          <a:p>
            <a:pPr marL="0" indent="0">
              <a:buNone/>
            </a:pPr>
            <a:r>
              <a:rPr lang="en-NZ" dirty="0"/>
              <a:t>		&lt;</a:t>
            </a:r>
            <a:r>
              <a:rPr lang="en-NZ" dirty="0" err="1"/>
              <a:t>ProductName</a:t>
            </a:r>
            <a:r>
              <a:rPr lang="en-NZ" dirty="0"/>
              <a:t>&gt;milk&lt;/</a:t>
            </a:r>
            <a:r>
              <a:rPr lang="en-NZ" dirty="0" err="1"/>
              <a:t>ProductName</a:t>
            </a:r>
            <a:r>
              <a:rPr lang="en-NZ" dirty="0"/>
              <a:t>&gt;</a:t>
            </a:r>
          </a:p>
          <a:p>
            <a:pPr marL="0" indent="0">
              <a:buNone/>
            </a:pPr>
            <a:r>
              <a:rPr lang="en-NZ" dirty="0"/>
              <a:t>		&lt;Image&gt;milk.jpg&lt;/Image&gt;</a:t>
            </a:r>
          </a:p>
          <a:p>
            <a:pPr marL="0" indent="0">
              <a:buNone/>
            </a:pPr>
            <a:r>
              <a:rPr lang="en-NZ" dirty="0"/>
              <a:t>		&lt;Price&gt;5&lt;/Price&gt;		</a:t>
            </a:r>
          </a:p>
          <a:p>
            <a:pPr marL="0" indent="0">
              <a:buNone/>
            </a:pPr>
            <a:r>
              <a:rPr lang="en-NZ" dirty="0"/>
              <a:t>	&lt;/Product&gt;		</a:t>
            </a:r>
          </a:p>
          <a:p>
            <a:pPr marL="0" indent="0">
              <a:buNone/>
            </a:pPr>
            <a:r>
              <a:rPr lang="en-NZ" dirty="0"/>
              <a:t>	&lt;Product&gt;</a:t>
            </a:r>
          </a:p>
          <a:p>
            <a:pPr marL="0" indent="0">
              <a:buNone/>
            </a:pPr>
            <a:r>
              <a:rPr lang="en-NZ" dirty="0"/>
              <a:t>		&lt;</a:t>
            </a:r>
            <a:r>
              <a:rPr lang="en-NZ" dirty="0" err="1"/>
              <a:t>ProductName</a:t>
            </a:r>
            <a:r>
              <a:rPr lang="en-NZ" dirty="0"/>
              <a:t>&gt;</a:t>
            </a:r>
            <a:r>
              <a:rPr lang="en-NZ" dirty="0" err="1"/>
              <a:t>agria</a:t>
            </a:r>
            <a:r>
              <a:rPr lang="en-NZ" dirty="0"/>
              <a:t> potatoes&lt;/</a:t>
            </a:r>
            <a:r>
              <a:rPr lang="en-NZ" dirty="0" err="1"/>
              <a:t>ProductName</a:t>
            </a:r>
            <a:r>
              <a:rPr lang="en-NZ" dirty="0"/>
              <a:t>&gt;</a:t>
            </a:r>
          </a:p>
          <a:p>
            <a:pPr marL="0" indent="0">
              <a:buNone/>
            </a:pPr>
            <a:r>
              <a:rPr lang="en-NZ" dirty="0"/>
              <a:t>		&lt;Image&gt;agria_potatoes.jpg&lt;/Image&gt;</a:t>
            </a:r>
          </a:p>
          <a:p>
            <a:pPr marL="0" indent="0">
              <a:buNone/>
            </a:pPr>
            <a:r>
              <a:rPr lang="en-NZ" dirty="0"/>
              <a:t>		&lt;Price&gt;20&lt;/Price&gt;		</a:t>
            </a:r>
          </a:p>
          <a:p>
            <a:pPr marL="0" indent="0">
              <a:buNone/>
            </a:pPr>
            <a:r>
              <a:rPr lang="en-NZ" dirty="0"/>
              <a:t>	&lt;/Product&gt;</a:t>
            </a:r>
          </a:p>
          <a:p>
            <a:pPr marL="0" indent="0">
              <a:buNone/>
            </a:pPr>
            <a:r>
              <a:rPr lang="en-NZ" dirty="0"/>
              <a:t>&lt;/</a:t>
            </a:r>
            <a:r>
              <a:rPr lang="en-NZ" dirty="0" err="1"/>
              <a:t>ProductList</a:t>
            </a:r>
            <a:r>
              <a:rPr lang="en-NZ" dirty="0"/>
              <a:t>&gt;</a:t>
            </a:r>
          </a:p>
        </p:txBody>
      </p:sp>
      <p:sp>
        <p:nvSpPr>
          <p:cNvPr id="4" name="Date Placeholder 3"/>
          <p:cNvSpPr>
            <a:spLocks noGrp="1"/>
          </p:cNvSpPr>
          <p:nvPr>
            <p:ph type="dt" sz="half" idx="10"/>
          </p:nvPr>
        </p:nvSpPr>
        <p:spPr/>
        <p:txBody>
          <a:bodyPr/>
          <a:lstStyle/>
          <a:p>
            <a:fld id="{3DE1FBF8-8670-49E0-A74C-DFE66A11C26F}" type="datetime1">
              <a:rPr lang="en-NZ" smtClean="0"/>
              <a:t>29/03/2021</a:t>
            </a:fld>
            <a:endParaRPr lang="en-NZ"/>
          </a:p>
        </p:txBody>
      </p:sp>
      <p:sp>
        <p:nvSpPr>
          <p:cNvPr id="5" name="Footer Placeholder 4"/>
          <p:cNvSpPr>
            <a:spLocks noGrp="1"/>
          </p:cNvSpPr>
          <p:nvPr>
            <p:ph type="ftr" sz="quarter" idx="11"/>
          </p:nvPr>
        </p:nvSpPr>
        <p:spPr/>
        <p:txBody>
          <a:bodyPr/>
          <a:lstStyle/>
          <a:p>
            <a:r>
              <a:rPr lang="en-NZ"/>
              <a:t>ISCG6420 IWD –Introduction to internet &amp; website development</a:t>
            </a:r>
          </a:p>
        </p:txBody>
      </p:sp>
    </p:spTree>
    <p:extLst>
      <p:ext uri="{BB962C8B-B14F-4D97-AF65-F5344CB8AC3E}">
        <p14:creationId xmlns:p14="http://schemas.microsoft.com/office/powerpoint/2010/main" val="246612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p:txBody>
          <a:bodyPr>
            <a:normAutofit/>
          </a:bodyPr>
          <a:lstStyle/>
          <a:p>
            <a:r>
              <a:rPr lang="en-NZ" dirty="0"/>
              <a:t>XML documents must have a root element</a:t>
            </a:r>
          </a:p>
          <a:p>
            <a:r>
              <a:rPr lang="en-NZ" dirty="0"/>
              <a:t>XML elements must have a closing tag</a:t>
            </a:r>
          </a:p>
          <a:p>
            <a:r>
              <a:rPr lang="en-NZ" dirty="0"/>
              <a:t>XML tags are case sensitive</a:t>
            </a:r>
          </a:p>
          <a:p>
            <a:r>
              <a:rPr lang="en-NZ" dirty="0"/>
              <a:t>XML elements must be properly nested</a:t>
            </a:r>
          </a:p>
          <a:p>
            <a:r>
              <a:rPr lang="en-NZ" dirty="0"/>
              <a:t>XML attribute values must be quoted</a:t>
            </a:r>
          </a:p>
          <a:p>
            <a:endParaRPr lang="en-US" dirty="0"/>
          </a:p>
        </p:txBody>
      </p:sp>
      <p:sp>
        <p:nvSpPr>
          <p:cNvPr id="4098" name="Title 1"/>
          <p:cNvSpPr>
            <a:spLocks noGrp="1"/>
          </p:cNvSpPr>
          <p:nvPr>
            <p:ph type="title"/>
          </p:nvPr>
        </p:nvSpPr>
        <p:spPr/>
        <p:txBody>
          <a:bodyPr>
            <a:normAutofit/>
          </a:bodyPr>
          <a:lstStyle/>
          <a:p>
            <a:pPr>
              <a:defRPr/>
            </a:pPr>
            <a:r>
              <a:rPr lang="en-NZ" dirty="0"/>
              <a:t>Formed XML Documents -rules</a:t>
            </a:r>
            <a:endParaRPr lang="en-US" dirty="0"/>
          </a:p>
        </p:txBody>
      </p:sp>
    </p:spTree>
    <p:extLst>
      <p:ext uri="{BB962C8B-B14F-4D97-AF65-F5344CB8AC3E}">
        <p14:creationId xmlns:p14="http://schemas.microsoft.com/office/powerpoint/2010/main" val="369120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800" y="2160589"/>
            <a:ext cx="10007600" cy="3880773"/>
          </a:xfrm>
        </p:spPr>
        <p:txBody>
          <a:bodyPr/>
          <a:lstStyle/>
          <a:p>
            <a:pPr marL="0" indent="0">
              <a:buNone/>
            </a:pPr>
            <a:r>
              <a:rPr lang="en-NZ" sz="3200" dirty="0">
                <a:hlinkClick r:id="rId2"/>
              </a:rPr>
              <a:t>http://www.w3schools.com/xml/xml_validator.asp</a:t>
            </a:r>
            <a:endParaRPr lang="en-NZ" sz="3200" dirty="0"/>
          </a:p>
          <a:p>
            <a:endParaRPr lang="en-NZ" dirty="0"/>
          </a:p>
        </p:txBody>
      </p:sp>
      <p:sp>
        <p:nvSpPr>
          <p:cNvPr id="3" name="Title 2"/>
          <p:cNvSpPr>
            <a:spLocks noGrp="1"/>
          </p:cNvSpPr>
          <p:nvPr>
            <p:ph type="title"/>
          </p:nvPr>
        </p:nvSpPr>
        <p:spPr/>
        <p:txBody>
          <a:bodyPr>
            <a:normAutofit/>
          </a:bodyPr>
          <a:lstStyle/>
          <a:p>
            <a:r>
              <a:rPr lang="en-NZ" dirty="0"/>
              <a:t>XML Validator</a:t>
            </a:r>
          </a:p>
        </p:txBody>
      </p:sp>
    </p:spTree>
    <p:extLst>
      <p:ext uri="{BB962C8B-B14F-4D97-AF65-F5344CB8AC3E}">
        <p14:creationId xmlns:p14="http://schemas.microsoft.com/office/powerpoint/2010/main" val="203556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1625601"/>
            <a:ext cx="8596668" cy="4415762"/>
          </a:xfrm>
        </p:spPr>
        <p:txBody>
          <a:bodyPr>
            <a:normAutofit/>
          </a:bodyPr>
          <a:lstStyle/>
          <a:p>
            <a:pPr marL="0" indent="0">
              <a:buNone/>
            </a:pPr>
            <a:r>
              <a:rPr lang="en-NZ" sz="2400" dirty="0"/>
              <a:t>The DOCTYPE declaration, in the example above, is a reference to an external DTD file. </a:t>
            </a:r>
          </a:p>
          <a:p>
            <a:pPr marL="0" indent="0">
              <a:buNone/>
            </a:pPr>
            <a:r>
              <a:rPr lang="en-NZ" sz="2400" dirty="0"/>
              <a:t>&lt;!DOCTYPE note</a:t>
            </a:r>
            <a:br>
              <a:rPr lang="en-NZ" sz="2400" dirty="0"/>
            </a:br>
            <a:r>
              <a:rPr lang="en-NZ" sz="2400" dirty="0"/>
              <a:t>[</a:t>
            </a:r>
            <a:br>
              <a:rPr lang="en-NZ" sz="2400" dirty="0"/>
            </a:br>
            <a:r>
              <a:rPr lang="en-NZ" sz="2400" dirty="0"/>
              <a:t>&lt;!ELEMENT note (</a:t>
            </a:r>
            <a:r>
              <a:rPr lang="en-NZ" sz="2400" dirty="0" err="1"/>
              <a:t>to,from,heading,body</a:t>
            </a:r>
            <a:r>
              <a:rPr lang="en-NZ" sz="2400" dirty="0"/>
              <a:t>)&gt;</a:t>
            </a:r>
            <a:br>
              <a:rPr lang="en-NZ" sz="2400" dirty="0"/>
            </a:br>
            <a:r>
              <a:rPr lang="en-NZ" sz="2400" dirty="0"/>
              <a:t>&lt;!ELEMENT to (#PCDATA)&gt;</a:t>
            </a:r>
            <a:br>
              <a:rPr lang="en-NZ" sz="2400" dirty="0"/>
            </a:br>
            <a:r>
              <a:rPr lang="en-NZ" sz="2400" dirty="0"/>
              <a:t>&lt;!ELEMENT from (#PCDATA)&gt;</a:t>
            </a:r>
            <a:br>
              <a:rPr lang="en-NZ" sz="2400" dirty="0"/>
            </a:br>
            <a:r>
              <a:rPr lang="en-NZ" sz="2400" dirty="0"/>
              <a:t>&lt;!ELEMENT heading (#PCDATA)&gt;</a:t>
            </a:r>
            <a:br>
              <a:rPr lang="en-NZ" sz="2400" dirty="0"/>
            </a:br>
            <a:r>
              <a:rPr lang="en-NZ" sz="2400" dirty="0"/>
              <a:t>&lt;!ELEMENT body (#PCDATA)&gt;</a:t>
            </a:r>
            <a:br>
              <a:rPr lang="en-NZ" sz="2400" dirty="0"/>
            </a:br>
            <a:r>
              <a:rPr lang="en-NZ" sz="2400" dirty="0"/>
              <a:t>]&gt;</a:t>
            </a:r>
          </a:p>
        </p:txBody>
      </p:sp>
      <p:sp>
        <p:nvSpPr>
          <p:cNvPr id="3" name="Title 2"/>
          <p:cNvSpPr>
            <a:spLocks noGrp="1"/>
          </p:cNvSpPr>
          <p:nvPr>
            <p:ph type="title"/>
          </p:nvPr>
        </p:nvSpPr>
        <p:spPr/>
        <p:txBody>
          <a:bodyPr>
            <a:normAutofit/>
          </a:bodyPr>
          <a:lstStyle/>
          <a:p>
            <a:r>
              <a:rPr lang="en-NZ" dirty="0"/>
              <a:t>XML DTD </a:t>
            </a:r>
            <a:r>
              <a:rPr lang="en-NZ" sz="2200" dirty="0"/>
              <a:t>&lt;!DOCTYPE note SYSTEM "Note.dtd"&gt;</a:t>
            </a:r>
            <a:endParaRPr lang="en-NZ" dirty="0"/>
          </a:p>
        </p:txBody>
      </p:sp>
    </p:spTree>
    <p:extLst>
      <p:ext uri="{BB962C8B-B14F-4D97-AF65-F5344CB8AC3E}">
        <p14:creationId xmlns:p14="http://schemas.microsoft.com/office/powerpoint/2010/main" val="2923743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B35812CD8612468976E7D83BC0F0A4" ma:contentTypeVersion="13" ma:contentTypeDescription="Create a new document." ma:contentTypeScope="" ma:versionID="e4789efe4e71b04d6fa88e58e577b6b4">
  <xsd:schema xmlns:xsd="http://www.w3.org/2001/XMLSchema" xmlns:xs="http://www.w3.org/2001/XMLSchema" xmlns:p="http://schemas.microsoft.com/office/2006/metadata/properties" xmlns:ns3="e01a0b1f-4f13-421a-a456-92faa1c9a7ad" xmlns:ns4="b507e6d3-e61b-46bb-87f7-aa955879b9bd" targetNamespace="http://schemas.microsoft.com/office/2006/metadata/properties" ma:root="true" ma:fieldsID="066fe746d3c51f59821266cfceb0315f" ns3:_="" ns4:_="">
    <xsd:import namespace="e01a0b1f-4f13-421a-a456-92faa1c9a7ad"/>
    <xsd:import namespace="b507e6d3-e61b-46bb-87f7-aa955879b9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1a0b1f-4f13-421a-a456-92faa1c9a7a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07e6d3-e61b-46bb-87f7-aa955879b9b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D6EED2-E600-4A1F-9383-3B55E2CB71A1}">
  <ds:schemaRefs>
    <ds:schemaRef ds:uri="http://schemas.microsoft.com/office/2006/documentManagement/types"/>
    <ds:schemaRef ds:uri="http://purl.org/dc/elements/1.1/"/>
    <ds:schemaRef ds:uri="http://purl.org/dc/terms/"/>
    <ds:schemaRef ds:uri="b507e6d3-e61b-46bb-87f7-aa955879b9bd"/>
    <ds:schemaRef ds:uri="http://schemas.openxmlformats.org/package/2006/metadata/core-properties"/>
    <ds:schemaRef ds:uri="http://purl.org/dc/dcmitype/"/>
    <ds:schemaRef ds:uri="http://schemas.microsoft.com/office/2006/metadata/properties"/>
    <ds:schemaRef ds:uri="http://schemas.microsoft.com/office/infopath/2007/PartnerControls"/>
    <ds:schemaRef ds:uri="e01a0b1f-4f13-421a-a456-92faa1c9a7ad"/>
    <ds:schemaRef ds:uri="http://www.w3.org/XML/1998/namespace"/>
  </ds:schemaRefs>
</ds:datastoreItem>
</file>

<file path=customXml/itemProps2.xml><?xml version="1.0" encoding="utf-8"?>
<ds:datastoreItem xmlns:ds="http://schemas.openxmlformats.org/officeDocument/2006/customXml" ds:itemID="{7A230425-0DA4-4471-BBCE-02365E771BA1}">
  <ds:schemaRefs>
    <ds:schemaRef ds:uri="http://schemas.microsoft.com/sharepoint/v3/contenttype/forms"/>
  </ds:schemaRefs>
</ds:datastoreItem>
</file>

<file path=customXml/itemProps3.xml><?xml version="1.0" encoding="utf-8"?>
<ds:datastoreItem xmlns:ds="http://schemas.openxmlformats.org/officeDocument/2006/customXml" ds:itemID="{EF46A8ED-B274-4F23-BEF3-AEB9B3F68F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1a0b1f-4f13-421a-a456-92faa1c9a7ad"/>
    <ds:schemaRef ds:uri="b507e6d3-e61b-46bb-87f7-aa955879b9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261</TotalTime>
  <Words>1538</Words>
  <Application>Microsoft Office PowerPoint</Application>
  <PresentationFormat>Widescreen</PresentationFormat>
  <Paragraphs>160</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 3</vt:lpstr>
      <vt:lpstr>Facet</vt:lpstr>
      <vt:lpstr>XML</vt:lpstr>
      <vt:lpstr>What is XML?</vt:lpstr>
      <vt:lpstr>XML</vt:lpstr>
      <vt:lpstr>Advantage</vt:lpstr>
      <vt:lpstr>Example:</vt:lpstr>
      <vt:lpstr>Other Example</vt:lpstr>
      <vt:lpstr>Formed XML Documents -rules</vt:lpstr>
      <vt:lpstr>XML Validator</vt:lpstr>
      <vt:lpstr>XML DTD &lt;!DOCTYPE note SYSTEM "Note.dtd"&gt;</vt:lpstr>
      <vt:lpstr>XML with CSS display</vt:lpstr>
      <vt:lpstr>Example -NZ Herald – RSS feed</vt:lpstr>
      <vt:lpstr> RSS (Rich Site Summary) -  User interface of a feed reader </vt:lpstr>
      <vt:lpstr>The XMLHttpRequest Object</vt:lpstr>
      <vt:lpstr>Access Across Domains </vt:lpstr>
      <vt:lpstr>Parse an XML String</vt:lpstr>
      <vt:lpstr>Create an XMLHttpRequest Object </vt:lpstr>
      <vt:lpstr>Parse an XML Document</vt:lpstr>
      <vt:lpstr>XML DOM </vt:lpstr>
      <vt:lpstr>XML and HTML display</vt:lpstr>
      <vt:lpstr>XMLHttpRequest cannot load file. Cross origin requests are only supported for HTTP</vt:lpstr>
      <vt:lpstr>XMLHttpRequest Example</vt:lpstr>
      <vt:lpstr>What is different on Chrome:</vt:lpstr>
      <vt:lpstr>References</vt:lpstr>
    </vt:vector>
  </TitlesOfParts>
  <Company>Unitec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Natalia Nehring</dc:creator>
  <cp:lastModifiedBy>Jesse Schollitt</cp:lastModifiedBy>
  <cp:revision>6</cp:revision>
  <dcterms:created xsi:type="dcterms:W3CDTF">2017-08-29T22:09:48Z</dcterms:created>
  <dcterms:modified xsi:type="dcterms:W3CDTF">2021-03-29T03:54:56Z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0x010100EEB35812CD8612468976E7D83BC0F0A4</vt:lpwstr>
  </property>
</Properties>
</file>