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64" r:id="rId15"/>
    <p:sldId id="266" r:id="rId16"/>
    <p:sldId id="271" r:id="rId17"/>
    <p:sldId id="272" r:id="rId18"/>
    <p:sldId id="273" r:id="rId19"/>
    <p:sldId id="274" r:id="rId20"/>
    <p:sldId id="28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985" autoAdjust="0"/>
  </p:normalViewPr>
  <p:slideViewPr>
    <p:cSldViewPr snapToGrid="0">
      <p:cViewPr>
        <p:scale>
          <a:sx n="66" d="100"/>
          <a:sy n="66" d="100"/>
        </p:scale>
        <p:origin x="229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247AE-25C5-4964-A967-8EEB58F48CFB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BD7B1-D0CA-4194-84AE-718BCB61F3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138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This is a simple calculator that we are going to learn to do it with java script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BD7B1-D0CA-4194-84AE-718BCB61F36D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3211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&lt;!DOCTYPE html&gt;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&lt;html&gt;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&lt;body&gt;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&lt;p id="demo"&gt;&lt;/p&gt;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&lt;script&gt;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var cars = ["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mazda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", "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audi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", "Saab", "Ford"];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var text = "";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var 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for (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0; 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&lt; 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cars.length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; 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++) {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text += cars[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] + "&lt;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br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&gt;";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}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document.getElementById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("demo").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innerHTML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text;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&lt;/script&gt;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&lt;/body&gt;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&lt;/html&gt;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BD7B1-D0CA-4194-84AE-718BCB61F36D}" type="slidenum">
              <a:rPr lang="en-NZ" smtClean="0"/>
              <a:t>33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350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Please create a file called SimpleCalculator.html  and add these code: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NZ" sz="12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NZ" sz="12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NZ" sz="12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&lt;h1&gt; Example of the simple Calculator  &lt;/h1&gt;</a:t>
            </a:r>
            <a:endParaRPr lang="en-NZ" sz="12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&lt;p&gt; Please put your two numbers below&lt;/p&gt;</a:t>
            </a:r>
            <a:endParaRPr lang="en-NZ" sz="12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Number 1: &lt;input id="numb1" type="number"&gt;</a:t>
            </a:r>
            <a:endParaRPr lang="en-NZ" sz="12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GB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en-NZ" sz="12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Number 2: &lt;input id="numb2" type="number"&gt;</a:t>
            </a:r>
            <a:endParaRPr lang="en-NZ" sz="12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GB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en-NZ" sz="12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sz="12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BD7B1-D0CA-4194-84AE-718BCB61F36D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0040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type="button" onclick=“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MySum</a:t>
            </a: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()"&gt;Sum&lt;/button&gt;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Result: &lt;p id="result"&gt;&lt;/p&gt;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MySum</a:t>
            </a: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x, y, z, text;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value of the input field with id="numb1"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 = Number(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("numb1").value);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value of the input field with id="numb2"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 = Number(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("numb2").value);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z=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("result").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z;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BD7B1-D0CA-4194-84AE-718BCB61F36D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6554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save changes, and view your file in browser. Test your calculator. Think how you can add some background colours. You can use HTML table to organise your layout.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add button to calculate multiplication: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type="button" onclick="Multiply()"&gt;Multiply&lt;/button&gt;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will need to write function to do multiplication and show results.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NZ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BD7B1-D0CA-4194-84AE-718BCB61F36D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4262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Your next task is to write a </a:t>
            </a:r>
            <a:r>
              <a:rPr lang="en-GB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en-GB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file ( call it myCalculatorStyle.css). </a:t>
            </a:r>
          </a:p>
          <a:p>
            <a:endParaRPr lang="en-GB" sz="18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body {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font-family: "Comic Sans MS", cursive, sans-serif;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tabTop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{    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font-size: 26px;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background-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#00ccff;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text-align: 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center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tabBody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background-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#66ffff;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font-size: 22px;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text-align: 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center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myInput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width:150px;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height: 30px;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background-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#ffff66;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font-size: 26px;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myButton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width:120px;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height: 30px;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background-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 #cc66ff;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font-size: 24px;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border-radius: 25px;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BD7B1-D0CA-4194-84AE-718BCB61F36D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291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CSS file please define classes for your table row (.</a:t>
            </a:r>
            <a:r>
              <a:rPr lang="en-NZ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myTopRow</a:t>
            </a:r>
            <a:r>
              <a:rPr lang="en-NZ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), for other row (.</a:t>
            </a:r>
            <a:r>
              <a:rPr lang="en-NZ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myRow</a:t>
            </a:r>
            <a:r>
              <a:rPr lang="en-NZ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 for your input (.</a:t>
            </a:r>
            <a:r>
              <a:rPr lang="en-NZ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myInput</a:t>
            </a:r>
            <a:r>
              <a:rPr lang="en-NZ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BD7B1-D0CA-4194-84AE-718BCB61F36D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658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0480" algn="just">
              <a:lnSpc>
                <a:spcPts val="1800"/>
              </a:lnSpc>
              <a:spcAft>
                <a:spcPts val="1200"/>
              </a:spcAft>
            </a:pPr>
            <a:r>
              <a:rPr lang="en-NZ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Instead of declaring individual variables, such as number1, number2, ..., and number99, you just declare one array variable </a:t>
            </a:r>
            <a:r>
              <a:rPr lang="en-NZ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NZ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of integer type and use number1[0], number1[1], and ..., number1[99] to represent individual variables. Here, 0, 1, 2, .....99 are </a:t>
            </a:r>
            <a:r>
              <a:rPr lang="en-NZ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NZ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associated with var variable and they are being used to represent individual elements available in the array.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Aft>
                <a:spcPts val="1200"/>
              </a:spcAft>
            </a:pPr>
            <a:r>
              <a:rPr lang="en-NZ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arrays consist of contiguous memory locations. The lowest address corresponds to the first element and the highest address to the last element.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BD7B1-D0CA-4194-84AE-718BCB61F36D}" type="slidenum">
              <a:rPr lang="en-NZ" smtClean="0"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025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&lt;title&gt;Basic </a:t>
            </a:r>
            <a:r>
              <a:rPr kumimoji="0" lang="en-NZ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Javascript</a:t>
            </a:r>
            <a:r>
              <a:rPr kumimoji="0" lang="en-NZ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Array Example&lt;/title&gt;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&lt;script language="</a:t>
            </a:r>
            <a:r>
              <a:rPr kumimoji="0" lang="en-NZ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javascript</a:t>
            </a:r>
            <a:r>
              <a:rPr kumimoji="0" lang="en-NZ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 Empty array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 empty = [];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 Array containing initial elements.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 fruits = ['apple', 'orange', 'kiwi'];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Z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nsolas" panose="020B0609020204030204" pitchFamily="49" charset="0"/>
              </a:rPr>
              <a:t>alert(fruits[1]);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Z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nsolas" panose="020B0609020204030204" pitchFamily="49" charset="0"/>
              </a:rPr>
              <a:t>&lt;/script&gt;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Z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nsolas" panose="020B0609020204030204" pitchFamily="49" charset="0"/>
              </a:rPr>
              <a:t>&lt;/head&gt;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Z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nsolas" panose="020B0609020204030204" pitchFamily="49" charset="0"/>
              </a:rPr>
              <a:t>&lt;body&gt;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Z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nsolas" panose="020B0609020204030204" pitchFamily="49" charset="0"/>
              </a:rPr>
              <a:t>&lt;/body&gt;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Z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nsolas" panose="020B0609020204030204" pitchFamily="49" charset="0"/>
              </a:rPr>
              <a:t>&lt;/html&gt;</a:t>
            </a:r>
            <a:endParaRPr kumimoji="0" lang="en-NZ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BD7B1-D0CA-4194-84AE-718BCB61F36D}" type="slidenum">
              <a:rPr lang="en-NZ" smtClean="0"/>
              <a:t>31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745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To loop through an array we need to use an index here we set it as </a:t>
            </a:r>
            <a:r>
              <a:rPr lang="en-NZ" dirty="0" err="1"/>
              <a:t>i</a:t>
            </a:r>
            <a:r>
              <a:rPr lang="en-NZ" dirty="0"/>
              <a:t>. </a:t>
            </a:r>
          </a:p>
          <a:p>
            <a:r>
              <a:rPr lang="en-NZ" dirty="0"/>
              <a:t>Starting from index zero the first element in the array to the end.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BD7B1-D0CA-4194-84AE-718BCB61F36D}" type="slidenum">
              <a:rPr lang="en-NZ" smtClean="0"/>
              <a:t>32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217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528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511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236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9782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9169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97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80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134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383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51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146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545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212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873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689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389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33A5-1F0B-4097-9345-34EBE470DDB5}" type="datetimeFigureOut">
              <a:rPr lang="en-NZ" smtClean="0"/>
              <a:t>16/03/2022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C76905-4A19-4AB9-B034-C9C3BD71B4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243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F322-E69E-4A09-B392-2AAF8D3AE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HTML-JavaScript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A025F-5F48-4C46-A5D3-E33C9CF6D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995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1E63-D186-4446-8013-3EA1984F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194" y="901995"/>
            <a:ext cx="8915400" cy="5541335"/>
          </a:xfrm>
        </p:spPr>
        <p:txBody>
          <a:bodyPr>
            <a:normAutofit fontScale="25000" lnSpcReduction="20000"/>
          </a:bodyPr>
          <a:lstStyle/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body {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	font-family: "Comic Sans MS", cursive, sans-serif;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96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tabTop</a:t>
            </a:r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{    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	font-size: 26px;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	background-</a:t>
            </a:r>
            <a:r>
              <a:rPr lang="en-GB" sz="96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: #00ccff;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	text-align: </a:t>
            </a:r>
            <a:r>
              <a:rPr lang="en-GB" sz="96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center</a:t>
            </a:r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96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tabBody</a:t>
            </a:r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background-</a:t>
            </a:r>
            <a:r>
              <a:rPr lang="en-GB" sz="96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: #66ffff;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	font-size: 22px;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	text-align: </a:t>
            </a:r>
            <a:r>
              <a:rPr lang="en-GB" sz="96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center</a:t>
            </a:r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NZ" sz="2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463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9211-40F6-4EF9-BF13-9C682E5BD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1863" y="857692"/>
            <a:ext cx="8915400" cy="590461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NZ" sz="1800" dirty="0">
              <a:effectLst/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96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myInput</a:t>
            </a:r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width:150px;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height: 30px;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background-</a:t>
            </a:r>
            <a:r>
              <a:rPr lang="en-GB" sz="96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: #ffff66;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font-size: 26px;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96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myButton</a:t>
            </a:r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	width:120px;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height: 30px;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background-</a:t>
            </a:r>
            <a:r>
              <a:rPr lang="en-GB" sz="96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:  #cc66ff;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font-size: 24px;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border-radius: 25px;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9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NZ" sz="96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7583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56C4-253B-4129-8470-6082E97A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2765" y="1229833"/>
            <a:ext cx="8915400" cy="3777622"/>
          </a:xfrm>
        </p:spPr>
        <p:txBody>
          <a:bodyPr/>
          <a:lstStyle/>
          <a:p>
            <a:r>
              <a:rPr lang="en-GB" sz="24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Now you need to connect this CSS file to your </a:t>
            </a:r>
            <a:r>
              <a:rPr lang="en-NZ" sz="24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SimpleCalculator_v2.html </a:t>
            </a:r>
          </a:p>
          <a:p>
            <a:pPr marL="0" indent="0">
              <a:buNone/>
            </a:pPr>
            <a:endParaRPr lang="en-NZ" sz="24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sz="24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Your need to add a line of code in heard section</a:t>
            </a:r>
          </a:p>
          <a:p>
            <a:pPr marL="0" indent="0">
              <a:buNone/>
            </a:pPr>
            <a:endParaRPr lang="en-NZ" sz="24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sz="2400" b="1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&lt;link </a:t>
            </a:r>
            <a:r>
              <a:rPr lang="en-NZ" sz="2400" b="1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rel</a:t>
            </a:r>
            <a:r>
              <a:rPr lang="en-NZ" sz="2400" b="1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="stylesheet" </a:t>
            </a:r>
            <a:r>
              <a:rPr lang="en-NZ" sz="2400" b="1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href</a:t>
            </a:r>
            <a:r>
              <a:rPr lang="en-NZ" sz="2400" b="1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="styleCalculator.css"&gt;</a:t>
            </a:r>
            <a:r>
              <a:rPr lang="en-NZ" sz="24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8370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5A4621F-AE6A-4CC2-8EDF-FC65EB40F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5" r="49014" b="51872"/>
          <a:stretch>
            <a:fillRect/>
          </a:stretch>
        </p:blipFill>
        <p:spPr bwMode="auto">
          <a:xfrm>
            <a:off x="2726698" y="972325"/>
            <a:ext cx="8862792" cy="409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50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1C30-FBC4-4846-861F-85504243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Switch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CC818D-EF61-4D37-8AD9-718C2C7302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48971" y="2688600"/>
            <a:ext cx="90747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switch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statement is used to perform different actions based on different conditions.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lang="en-US" altLang="en-US" sz="24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100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C7168-15C7-4A8E-9F16-D2815CC7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361" y="1031358"/>
            <a:ext cx="5761960" cy="4306186"/>
          </a:xfrm>
        </p:spPr>
        <p:txBody>
          <a:bodyPr>
            <a:normAutofit fontScale="92500"/>
          </a:bodyPr>
          <a:lstStyle/>
          <a:p>
            <a:pPr algn="l"/>
            <a:r>
              <a:rPr lang="en-NZ" sz="2600" b="0" i="0" dirty="0">
                <a:solidFill>
                  <a:srgbClr val="000000"/>
                </a:solidFill>
                <a:effectLst/>
              </a:rPr>
              <a:t>This is how it works: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2600" b="0" i="0" dirty="0">
                <a:solidFill>
                  <a:srgbClr val="000000"/>
                </a:solidFill>
                <a:effectLst/>
              </a:rPr>
              <a:t>The switch expression is evaluated once.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2600" b="0" i="0" dirty="0">
                <a:solidFill>
                  <a:srgbClr val="000000"/>
                </a:solidFill>
                <a:effectLst/>
              </a:rPr>
              <a:t>The value of the expression is compared with the values of each case.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2600" b="0" i="0" dirty="0">
                <a:solidFill>
                  <a:srgbClr val="000000"/>
                </a:solidFill>
                <a:effectLst/>
              </a:rPr>
              <a:t>If there is a match, the associated block of code is executed.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2600" b="0" i="0" dirty="0">
                <a:solidFill>
                  <a:srgbClr val="000000"/>
                </a:solidFill>
                <a:effectLst/>
              </a:rPr>
              <a:t>If there is no match, the default code block is executed.</a:t>
            </a:r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808F3-18D3-4CB0-82CA-1C75AA0D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143" y="1622225"/>
            <a:ext cx="3096057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59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4101-138D-4FCF-9678-0C8CDA68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switch case in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222F-1499-484F-A292-B771E9D8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704214"/>
          </a:xfrm>
        </p:spPr>
        <p:txBody>
          <a:bodyPr/>
          <a:lstStyle/>
          <a:p>
            <a:r>
              <a:rPr lang="en-NZ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your simple calculator file and save it as</a:t>
            </a:r>
            <a:r>
              <a:rPr lang="en-NZ" sz="24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NZ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exampleSwitchStatment.html</a:t>
            </a:r>
          </a:p>
          <a:p>
            <a:pPr marL="0" indent="0">
              <a:buNone/>
            </a:pPr>
            <a:endParaRPr lang="en-NZ" sz="24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sz="24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We are going to replace our four functions on one function. We will use </a:t>
            </a:r>
            <a:r>
              <a:rPr lang="en-NZ" sz="2400" i="1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en-NZ" sz="24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statement and we will pass one parameter to tell function what to do.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8891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BD125-25FD-40A2-86DA-20AAB6EEE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80" y="1180604"/>
            <a:ext cx="9399591" cy="418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53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>
            <a:extLst>
              <a:ext uri="{FF2B5EF4-FFF2-40B4-BE49-F238E27FC236}">
                <a16:creationId xmlns:a16="http://schemas.microsoft.com/office/drawing/2014/main" id="{B9E55058-C6AC-4595-9E8A-279F4DD3D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r="29358" b="9106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209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8282-CC3C-4984-9594-8C3BD323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600" b="0" kern="14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Practice - use </a:t>
            </a:r>
            <a:r>
              <a:rPr lang="en-NZ" sz="3600" b="1" kern="14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switch</a:t>
            </a:r>
            <a:r>
              <a:rPr lang="en-NZ" sz="3600" b="0" kern="14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Statement </a:t>
            </a:r>
            <a:br>
              <a:rPr lang="en-NZ" sz="3600" b="1" kern="1400" dirty="0">
                <a:effectLst/>
                <a:latin typeface="Arial" panose="020B0604020202020204" pitchFamily="34" charset="0"/>
              </a:rPr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7EB7B-63FC-40B1-AB3B-343DE8C5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953" y="1433513"/>
            <a:ext cx="6427197" cy="3777622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You can use your file</a:t>
            </a:r>
            <a:r>
              <a:rPr lang="en-NZ" sz="24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NZ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exampleSwichStatment.html save as mySwichPractice.html</a:t>
            </a:r>
          </a:p>
          <a:p>
            <a:pPr marL="0" indent="0">
              <a:buNone/>
            </a:pPr>
            <a:endParaRPr lang="en-NZ" sz="24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sz="24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You will need to write your own program which will accept user input in text box. Your button should call function, inside function you need to  use </a:t>
            </a:r>
            <a:r>
              <a:rPr lang="en-NZ" sz="2400" i="1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en-NZ" sz="24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statement;</a:t>
            </a:r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1825D-25F6-4FB0-AD91-53E13E14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119" y="1704734"/>
            <a:ext cx="408679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9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ECC3-A588-4E70-BB96-FB39B44C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b="0" dirty="0">
                <a:solidFill>
                  <a:srgbClr val="000000"/>
                </a:solidFill>
                <a:effectLst/>
              </a:rPr>
              <a:t>Why Study JavaScript?</a:t>
            </a:r>
            <a:br>
              <a:rPr lang="en-NZ" b="1" dirty="0">
                <a:effectLst/>
              </a:rPr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FF66E-F47B-45EA-B7F0-2D4AB4CB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8890"/>
          </a:xfrm>
        </p:spPr>
        <p:txBody>
          <a:bodyPr>
            <a:normAutofit fontScale="77500" lnSpcReduction="20000"/>
          </a:bodyPr>
          <a:lstStyle/>
          <a:p>
            <a:r>
              <a:rPr lang="en-NZ" sz="3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JavaScript is one of the </a:t>
            </a:r>
            <a:r>
              <a:rPr lang="en-NZ" sz="3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3 languages</a:t>
            </a:r>
            <a:r>
              <a:rPr lang="en-NZ" sz="3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all web developers </a:t>
            </a:r>
            <a:r>
              <a:rPr lang="en-NZ" sz="3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must</a:t>
            </a:r>
            <a:r>
              <a:rPr lang="en-NZ" sz="3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learn:</a:t>
            </a:r>
          </a:p>
          <a:p>
            <a:pPr marL="0" indent="0">
              <a:buNone/>
            </a:pPr>
            <a:endParaRPr lang="en-NZ" sz="3600" dirty="0">
              <a:effectLst/>
              <a:ea typeface="Times New Roman" panose="02020603050405020304" pitchFamily="18" charset="0"/>
            </a:endParaRPr>
          </a:p>
          <a:p>
            <a:r>
              <a:rPr lang="en-NZ" sz="3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  1. </a:t>
            </a:r>
            <a:r>
              <a:rPr lang="en-NZ" sz="3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HTML</a:t>
            </a:r>
            <a:r>
              <a:rPr lang="en-NZ" sz="3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to define the content of web pages</a:t>
            </a:r>
          </a:p>
          <a:p>
            <a:pPr marL="0" indent="0">
              <a:buNone/>
            </a:pPr>
            <a:endParaRPr lang="en-NZ" sz="3600" dirty="0">
              <a:effectLst/>
              <a:ea typeface="Times New Roman" panose="02020603050405020304" pitchFamily="18" charset="0"/>
            </a:endParaRPr>
          </a:p>
          <a:p>
            <a:r>
              <a:rPr lang="en-NZ" sz="3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  2. </a:t>
            </a:r>
            <a:r>
              <a:rPr lang="en-NZ" sz="3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CSS</a:t>
            </a:r>
            <a:r>
              <a:rPr lang="en-NZ" sz="3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to specify the layout of web pages</a:t>
            </a:r>
          </a:p>
          <a:p>
            <a:pPr marL="0" indent="0">
              <a:buNone/>
            </a:pPr>
            <a:endParaRPr lang="en-NZ" sz="3200" dirty="0">
              <a:effectLst/>
              <a:ea typeface="Times New Roman" panose="02020603050405020304" pitchFamily="18" charset="0"/>
            </a:endParaRPr>
          </a:p>
          <a:p>
            <a:r>
              <a:rPr lang="en-NZ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  3. </a:t>
            </a:r>
            <a:r>
              <a:rPr lang="en-NZ" sz="3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JavaScript</a:t>
            </a:r>
            <a:r>
              <a:rPr lang="en-NZ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to program the behaviour of web pages</a:t>
            </a:r>
            <a:endParaRPr lang="en-NZ" sz="3200" dirty="0">
              <a:effectLst/>
              <a:ea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42176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88156B-AE27-4932-8792-2BCC67AA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77" y="1116417"/>
            <a:ext cx="10494865" cy="41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45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8705-AF2D-4657-BBAC-E40D454D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b="0" dirty="0">
                <a:solidFill>
                  <a:srgbClr val="000000"/>
                </a:solidFill>
                <a:effectLst/>
              </a:rPr>
              <a:t>JavaScript Strings</a:t>
            </a:r>
            <a:br>
              <a:rPr lang="en-NZ" b="1" dirty="0">
                <a:effectLst/>
              </a:rPr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950E-1FF7-4546-9120-400C57C2A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191662" cy="3777622"/>
          </a:xfrm>
        </p:spPr>
        <p:txBody>
          <a:bodyPr/>
          <a:lstStyle/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 JavaScript string stores a series of characters like "John Doe".</a:t>
            </a:r>
            <a:endParaRPr lang="en-NZ" sz="28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 string can be any text inside double or single quotes:</a:t>
            </a:r>
            <a:endParaRPr lang="en-NZ" sz="28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NZ" sz="2800" dirty="0">
                <a:solidFill>
                  <a:srgbClr val="A52A2A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var</a:t>
            </a:r>
            <a:r>
              <a:rPr lang="en-NZ" sz="28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 </a:t>
            </a:r>
            <a:r>
              <a:rPr lang="en-NZ" sz="2800" dirty="0" err="1">
                <a:solidFill>
                  <a:srgbClr val="000000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carname</a:t>
            </a:r>
            <a:r>
              <a:rPr lang="en-NZ" sz="28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 = </a:t>
            </a:r>
            <a:r>
              <a:rPr lang="en-NZ" sz="2800" dirty="0">
                <a:solidFill>
                  <a:srgbClr val="0000CD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"Volvo XC60"</a:t>
            </a:r>
            <a:r>
              <a:rPr lang="en-NZ" sz="28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;</a:t>
            </a:r>
            <a:br>
              <a:rPr lang="en-NZ" sz="28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</a:br>
            <a:r>
              <a:rPr lang="en-NZ" sz="2800" dirty="0">
                <a:solidFill>
                  <a:srgbClr val="A52A2A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var</a:t>
            </a:r>
            <a:r>
              <a:rPr lang="en-NZ" sz="28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 </a:t>
            </a:r>
            <a:r>
              <a:rPr lang="en-NZ" sz="2800" dirty="0" err="1">
                <a:solidFill>
                  <a:srgbClr val="000000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carname</a:t>
            </a:r>
            <a:r>
              <a:rPr lang="en-NZ" sz="28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 = </a:t>
            </a:r>
            <a:r>
              <a:rPr lang="en-NZ" sz="2800" dirty="0">
                <a:solidFill>
                  <a:srgbClr val="0000CD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'Volvo XC60'</a:t>
            </a:r>
            <a:r>
              <a:rPr lang="en-NZ" sz="28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;</a:t>
            </a:r>
            <a:endParaRPr lang="en-NZ" sz="2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54275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5968-5000-42AF-AEAF-276E7CC6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JavaScript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F937-07AB-4CAB-841F-BF20C8FB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JavaScript has only one type of number.</a:t>
            </a:r>
            <a:endParaRPr lang="en-NZ" sz="32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NZ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Numbers can be written with, or without, decimals:</a:t>
            </a:r>
            <a:endParaRPr lang="en-NZ" sz="3200" dirty="0">
              <a:effectLst/>
              <a:ea typeface="Times New Roman" panose="02020603050405020304" pitchFamily="18" charset="0"/>
            </a:endParaRP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r>
              <a:rPr lang="en-NZ" sz="32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NZ" sz="3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NZ" sz="3200" dirty="0">
                <a:solidFill>
                  <a:srgbClr val="A52A2A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var</a:t>
            </a:r>
            <a:r>
              <a:rPr lang="en-NZ" sz="32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 x = </a:t>
            </a:r>
            <a:r>
              <a:rPr lang="en-NZ" sz="3200" dirty="0">
                <a:solidFill>
                  <a:srgbClr val="0000CD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3.14</a:t>
            </a:r>
            <a:r>
              <a:rPr lang="en-NZ" sz="32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;     </a:t>
            </a:r>
            <a:r>
              <a:rPr lang="en-NZ" sz="3200" dirty="0">
                <a:solidFill>
                  <a:srgbClr val="008000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// A number with decimals</a:t>
            </a:r>
            <a:br>
              <a:rPr lang="en-NZ" sz="3200" dirty="0">
                <a:solidFill>
                  <a:srgbClr val="008000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</a:br>
            <a:r>
              <a:rPr lang="en-NZ" sz="3200" dirty="0">
                <a:solidFill>
                  <a:srgbClr val="A52A2A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var</a:t>
            </a:r>
            <a:r>
              <a:rPr lang="en-NZ" sz="32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 y = </a:t>
            </a:r>
            <a:r>
              <a:rPr lang="en-NZ" sz="3200" dirty="0">
                <a:solidFill>
                  <a:srgbClr val="0000CD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34</a:t>
            </a:r>
            <a:r>
              <a:rPr lang="en-NZ" sz="32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;       </a:t>
            </a:r>
            <a:r>
              <a:rPr lang="en-NZ" sz="3200" dirty="0">
                <a:solidFill>
                  <a:srgbClr val="008000"/>
                </a:solidFill>
                <a:effectLst/>
                <a:ea typeface="SimSun" panose="02010600030101010101" pitchFamily="2" charset="-122"/>
                <a:cs typeface="Consolas" panose="020B0609020204030204" pitchFamily="49" charset="0"/>
              </a:rPr>
              <a:t>// A number without decimals</a:t>
            </a:r>
            <a:endParaRPr lang="en-NZ" sz="32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1676525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2A6C-D67B-4165-BD58-FF331746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b="0" dirty="0">
                <a:solidFill>
                  <a:srgbClr val="000000"/>
                </a:solidFill>
                <a:effectLst/>
              </a:rPr>
              <a:t>JavaScript Arithmetic Operators</a:t>
            </a:r>
            <a:br>
              <a:rPr lang="en-NZ" b="1" dirty="0">
                <a:effectLst/>
              </a:rPr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B7F5-6B73-4229-B799-3C06B292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362863" cy="201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Arithmetic operators are used to perform arithmetic between variables and/or values.</a:t>
            </a:r>
            <a:endParaRPr lang="en-NZ" sz="28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615535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3A2A5-0878-4044-8157-4F3FD92C3BF9}"/>
              </a:ext>
            </a:extLst>
          </p:cNvPr>
          <p:cNvSpPr txBox="1"/>
          <p:nvPr/>
        </p:nvSpPr>
        <p:spPr>
          <a:xfrm>
            <a:off x="2698011" y="771988"/>
            <a:ext cx="8094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NZ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Given that </a:t>
            </a:r>
            <a:r>
              <a:rPr lang="en-NZ" sz="2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y = 5</a:t>
            </a:r>
            <a:r>
              <a:rPr lang="en-NZ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the table below explains the arithmetic operators:</a:t>
            </a:r>
            <a:endParaRPr lang="en-NZ" sz="2000" dirty="0">
              <a:effectLst/>
              <a:ea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A0603D-3C17-4AE8-99AC-2ED848015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29103"/>
              </p:ext>
            </p:extLst>
          </p:nvPr>
        </p:nvGraphicFramePr>
        <p:xfrm>
          <a:off x="3880885" y="1701209"/>
          <a:ext cx="6000183" cy="4643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076">
                  <a:extLst>
                    <a:ext uri="{9D8B030D-6E8A-4147-A177-3AD203B41FA5}">
                      <a16:colId xmlns:a16="http://schemas.microsoft.com/office/drawing/2014/main" val="2925015086"/>
                    </a:ext>
                  </a:extLst>
                </a:gridCol>
                <a:gridCol w="1345017">
                  <a:extLst>
                    <a:ext uri="{9D8B030D-6E8A-4147-A177-3AD203B41FA5}">
                      <a16:colId xmlns:a16="http://schemas.microsoft.com/office/drawing/2014/main" val="4140454069"/>
                    </a:ext>
                  </a:extLst>
                </a:gridCol>
                <a:gridCol w="1108856">
                  <a:extLst>
                    <a:ext uri="{9D8B030D-6E8A-4147-A177-3AD203B41FA5}">
                      <a16:colId xmlns:a16="http://schemas.microsoft.com/office/drawing/2014/main" val="3785091368"/>
                    </a:ext>
                  </a:extLst>
                </a:gridCol>
                <a:gridCol w="1219117">
                  <a:extLst>
                    <a:ext uri="{9D8B030D-6E8A-4147-A177-3AD203B41FA5}">
                      <a16:colId xmlns:a16="http://schemas.microsoft.com/office/drawing/2014/main" val="2225162515"/>
                    </a:ext>
                  </a:extLst>
                </a:gridCol>
                <a:gridCol w="1219117">
                  <a:extLst>
                    <a:ext uri="{9D8B030D-6E8A-4147-A177-3AD203B41FA5}">
                      <a16:colId xmlns:a16="http://schemas.microsoft.com/office/drawing/2014/main" val="2505449867"/>
                    </a:ext>
                  </a:extLst>
                </a:gridCol>
              </a:tblGrid>
              <a:tr h="482521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Operator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Description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Example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Result in y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Result in x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extLst>
                  <a:ext uri="{0D108BD9-81ED-4DB2-BD59-A6C34878D82A}">
                    <a16:rowId xmlns:a16="http://schemas.microsoft.com/office/drawing/2014/main" val="3597239258"/>
                  </a:ext>
                </a:extLst>
              </a:tr>
              <a:tr h="415849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</a:rPr>
                        <a:t>+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Addition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 y + 2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y = 5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 7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extLst>
                  <a:ext uri="{0D108BD9-81ED-4DB2-BD59-A6C34878D82A}">
                    <a16:rowId xmlns:a16="http://schemas.microsoft.com/office/drawing/2014/main" val="61418209"/>
                  </a:ext>
                </a:extLst>
              </a:tr>
              <a:tr h="415849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</a:rPr>
                        <a:t>-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Subtraction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</a:rPr>
                        <a:t>x = y - 2</a:t>
                      </a:r>
                      <a:endParaRPr lang="en-NZ" sz="1200" dirty="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y = 5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 3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extLst>
                  <a:ext uri="{0D108BD9-81ED-4DB2-BD59-A6C34878D82A}">
                    <a16:rowId xmlns:a16="http://schemas.microsoft.com/office/drawing/2014/main" val="3503881823"/>
                  </a:ext>
                </a:extLst>
              </a:tr>
              <a:tr h="589974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</a:rPr>
                        <a:t>*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Multiplication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 y * 2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y = 5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 10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extLst>
                  <a:ext uri="{0D108BD9-81ED-4DB2-BD59-A6C34878D82A}">
                    <a16:rowId xmlns:a16="http://schemas.microsoft.com/office/drawing/2014/main" val="3339182206"/>
                  </a:ext>
                </a:extLst>
              </a:tr>
              <a:tr h="415849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</a:rPr>
                        <a:t>/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Division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 y / 2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y = 5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 2.5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extLst>
                  <a:ext uri="{0D108BD9-81ED-4DB2-BD59-A6C34878D82A}">
                    <a16:rowId xmlns:a16="http://schemas.microsoft.com/office/drawing/2014/main" val="1992110929"/>
                  </a:ext>
                </a:extLst>
              </a:tr>
              <a:tr h="798923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</a:rPr>
                        <a:t>%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Modulus (division remainder)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 y % 2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y = 5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 1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extLst>
                  <a:ext uri="{0D108BD9-81ED-4DB2-BD59-A6C34878D82A}">
                    <a16:rowId xmlns:a16="http://schemas.microsoft.com/office/drawing/2014/main" val="4174335555"/>
                  </a:ext>
                </a:extLst>
              </a:tr>
              <a:tr h="381024">
                <a:tc rowSpan="2">
                  <a:txBody>
                    <a:bodyPr/>
                    <a:lstStyle/>
                    <a:p>
                      <a:r>
                        <a:rPr lang="en-NZ" sz="1400">
                          <a:effectLst/>
                        </a:rPr>
                        <a:t>++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 rowSpan="2"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Increment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 ++y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y = 6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 6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extLst>
                  <a:ext uri="{0D108BD9-81ED-4DB2-BD59-A6C34878D82A}">
                    <a16:rowId xmlns:a16="http://schemas.microsoft.com/office/drawing/2014/main" val="4009901357"/>
                  </a:ext>
                </a:extLst>
              </a:tr>
              <a:tr h="381024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 y++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y = 6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 5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extLst>
                  <a:ext uri="{0D108BD9-81ED-4DB2-BD59-A6C34878D82A}">
                    <a16:rowId xmlns:a16="http://schemas.microsoft.com/office/drawing/2014/main" val="570142268"/>
                  </a:ext>
                </a:extLst>
              </a:tr>
              <a:tr h="381024">
                <a:tc rowSpan="2">
                  <a:txBody>
                    <a:bodyPr/>
                    <a:lstStyle/>
                    <a:p>
                      <a:r>
                        <a:rPr lang="en-NZ" sz="1400">
                          <a:effectLst/>
                        </a:rPr>
                        <a:t>--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 rowSpan="2"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Decrement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 --y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y = 4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 4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extLst>
                  <a:ext uri="{0D108BD9-81ED-4DB2-BD59-A6C34878D82A}">
                    <a16:rowId xmlns:a16="http://schemas.microsoft.com/office/drawing/2014/main" val="2785936534"/>
                  </a:ext>
                </a:extLst>
              </a:tr>
              <a:tr h="381024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 y--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y = 4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</a:rPr>
                        <a:t>x = 5</a:t>
                      </a:r>
                      <a:endParaRPr lang="en-NZ" sz="1200" dirty="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302" marR="75302" marT="75302" marB="75302"/>
                </a:tc>
                <a:extLst>
                  <a:ext uri="{0D108BD9-81ED-4DB2-BD59-A6C34878D82A}">
                    <a16:rowId xmlns:a16="http://schemas.microsoft.com/office/drawing/2014/main" val="308732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39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01D2-2E9D-4DA1-8359-D4288600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b="0" dirty="0">
                <a:solidFill>
                  <a:srgbClr val="000000"/>
                </a:solidFill>
                <a:effectLst/>
              </a:rPr>
              <a:t>JavaScript String Operators</a:t>
            </a:r>
            <a:br>
              <a:rPr lang="en-NZ" b="1" dirty="0">
                <a:effectLst/>
              </a:rPr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92E6-45CE-4CD7-B650-77AE4EA3D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+ operator, and the += operator can also be used to concatenate (add) strings.</a:t>
            </a:r>
            <a:endParaRPr lang="en-NZ" sz="2800" dirty="0">
              <a:effectLst/>
              <a:ea typeface="Times New Roman" panose="02020603050405020304" pitchFamily="18" charset="0"/>
            </a:endParaRPr>
          </a:p>
          <a:p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2726721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AA03B-BF54-4DAB-B803-0C66D6B03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95549"/>
              </p:ext>
            </p:extLst>
          </p:nvPr>
        </p:nvGraphicFramePr>
        <p:xfrm>
          <a:off x="3288482" y="609421"/>
          <a:ext cx="6961304" cy="1378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7521">
                  <a:extLst>
                    <a:ext uri="{9D8B030D-6E8A-4147-A177-3AD203B41FA5}">
                      <a16:colId xmlns:a16="http://schemas.microsoft.com/office/drawing/2014/main" val="382807428"/>
                    </a:ext>
                  </a:extLst>
                </a:gridCol>
                <a:gridCol w="2154990">
                  <a:extLst>
                    <a:ext uri="{9D8B030D-6E8A-4147-A177-3AD203B41FA5}">
                      <a16:colId xmlns:a16="http://schemas.microsoft.com/office/drawing/2014/main" val="3584220098"/>
                    </a:ext>
                  </a:extLst>
                </a:gridCol>
                <a:gridCol w="641517">
                  <a:extLst>
                    <a:ext uri="{9D8B030D-6E8A-4147-A177-3AD203B41FA5}">
                      <a16:colId xmlns:a16="http://schemas.microsoft.com/office/drawing/2014/main" val="643734224"/>
                    </a:ext>
                  </a:extLst>
                </a:gridCol>
                <a:gridCol w="953835">
                  <a:extLst>
                    <a:ext uri="{9D8B030D-6E8A-4147-A177-3AD203B41FA5}">
                      <a16:colId xmlns:a16="http://schemas.microsoft.com/office/drawing/2014/main" val="628465382"/>
                    </a:ext>
                  </a:extLst>
                </a:gridCol>
                <a:gridCol w="2033441">
                  <a:extLst>
                    <a:ext uri="{9D8B030D-6E8A-4147-A177-3AD203B41FA5}">
                      <a16:colId xmlns:a16="http://schemas.microsoft.com/office/drawing/2014/main" val="3445150371"/>
                    </a:ext>
                  </a:extLst>
                </a:gridCol>
              </a:tblGrid>
              <a:tr h="33705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NZ" sz="1200">
                          <a:effectLst/>
                        </a:rPr>
                        <a:t>Operator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NZ" sz="1200">
                          <a:effectLst/>
                        </a:rPr>
                        <a:t>Example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NZ" sz="1200">
                          <a:effectLst/>
                        </a:rPr>
                        <a:t>text1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NZ" sz="1200">
                          <a:effectLst/>
                        </a:rPr>
                        <a:t>text2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NZ" sz="1200">
                          <a:effectLst/>
                        </a:rPr>
                        <a:t>text3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23882993"/>
                  </a:ext>
                </a:extLst>
              </a:tr>
              <a:tr h="52090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NZ" sz="1200">
                          <a:effectLst/>
                        </a:rPr>
                        <a:t>+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NZ" sz="1200">
                          <a:effectLst/>
                        </a:rPr>
                        <a:t>text3 = text1 + text2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NZ" sz="1200">
                          <a:effectLst/>
                        </a:rPr>
                        <a:t>"Good "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NZ" sz="1200">
                          <a:effectLst/>
                        </a:rPr>
                        <a:t>"Morning"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NZ" sz="1200">
                          <a:effectLst/>
                        </a:rPr>
                        <a:t> "Good Morning"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2845999"/>
                  </a:ext>
                </a:extLst>
              </a:tr>
              <a:tr h="52090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NZ" sz="1200">
                          <a:effectLst/>
                        </a:rPr>
                        <a:t>+=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NZ" sz="1200">
                          <a:effectLst/>
                        </a:rPr>
                        <a:t>text1 += text2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NZ" sz="1200">
                          <a:effectLst/>
                        </a:rPr>
                        <a:t>"Good "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NZ" sz="1200">
                          <a:effectLst/>
                        </a:rPr>
                        <a:t>"Morning"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NZ" sz="1200" dirty="0">
                          <a:effectLst/>
                        </a:rPr>
                        <a:t>"Good Morning"</a:t>
                      </a:r>
                      <a:endParaRPr lang="en-NZ" sz="1200" dirty="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582114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6D1586-91AE-467F-9D93-C1A5585DB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42119"/>
              </p:ext>
            </p:extLst>
          </p:nvPr>
        </p:nvGraphicFramePr>
        <p:xfrm>
          <a:off x="3288482" y="2190990"/>
          <a:ext cx="6961304" cy="3961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875">
                  <a:extLst>
                    <a:ext uri="{9D8B030D-6E8A-4147-A177-3AD203B41FA5}">
                      <a16:colId xmlns:a16="http://schemas.microsoft.com/office/drawing/2014/main" val="747590975"/>
                    </a:ext>
                  </a:extLst>
                </a:gridCol>
                <a:gridCol w="2949735">
                  <a:extLst>
                    <a:ext uri="{9D8B030D-6E8A-4147-A177-3AD203B41FA5}">
                      <a16:colId xmlns:a16="http://schemas.microsoft.com/office/drawing/2014/main" val="1935671868"/>
                    </a:ext>
                  </a:extLst>
                </a:gridCol>
                <a:gridCol w="1351347">
                  <a:extLst>
                    <a:ext uri="{9D8B030D-6E8A-4147-A177-3AD203B41FA5}">
                      <a16:colId xmlns:a16="http://schemas.microsoft.com/office/drawing/2014/main" val="2942774583"/>
                    </a:ext>
                  </a:extLst>
                </a:gridCol>
                <a:gridCol w="1351347">
                  <a:extLst>
                    <a:ext uri="{9D8B030D-6E8A-4147-A177-3AD203B41FA5}">
                      <a16:colId xmlns:a16="http://schemas.microsoft.com/office/drawing/2014/main" val="644428366"/>
                    </a:ext>
                  </a:extLst>
                </a:gridCol>
              </a:tblGrid>
              <a:tr h="185259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</a:rPr>
                        <a:t>Operator</a:t>
                      </a:r>
                      <a:endParaRPr lang="en-NZ" sz="1200" dirty="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Description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Comparing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Returns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extLst>
                  <a:ext uri="{0D108BD9-81ED-4DB2-BD59-A6C34878D82A}">
                    <a16:rowId xmlns:a16="http://schemas.microsoft.com/office/drawing/2014/main" val="727932115"/>
                  </a:ext>
                </a:extLst>
              </a:tr>
              <a:tr h="185259">
                <a:tc rowSpan="2"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==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 rowSpan="2"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equal to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== 8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false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extLst>
                  <a:ext uri="{0D108BD9-81ED-4DB2-BD59-A6C34878D82A}">
                    <a16:rowId xmlns:a16="http://schemas.microsoft.com/office/drawing/2014/main" val="2262083705"/>
                  </a:ext>
                </a:extLst>
              </a:tr>
              <a:tr h="185259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== 5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true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extLst>
                  <a:ext uri="{0D108BD9-81ED-4DB2-BD59-A6C34878D82A}">
                    <a16:rowId xmlns:a16="http://schemas.microsoft.com/office/drawing/2014/main" val="1063032588"/>
                  </a:ext>
                </a:extLst>
              </a:tr>
              <a:tr h="185259">
                <a:tc rowSpan="2"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===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 rowSpan="2"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</a:rPr>
                        <a:t>equal value and equal type</a:t>
                      </a:r>
                      <a:endParaRPr lang="en-NZ" sz="1200" dirty="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=== "5"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false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extLst>
                  <a:ext uri="{0D108BD9-81ED-4DB2-BD59-A6C34878D82A}">
                    <a16:rowId xmlns:a16="http://schemas.microsoft.com/office/drawing/2014/main" val="1472104271"/>
                  </a:ext>
                </a:extLst>
              </a:tr>
              <a:tr h="185259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</a:rPr>
                        <a:t>x === 5</a:t>
                      </a:r>
                      <a:endParaRPr lang="en-NZ" sz="1200" dirty="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true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extLst>
                  <a:ext uri="{0D108BD9-81ED-4DB2-BD59-A6C34878D82A}">
                    <a16:rowId xmlns:a16="http://schemas.microsoft.com/office/drawing/2014/main" val="1354894537"/>
                  </a:ext>
                </a:extLst>
              </a:tr>
              <a:tr h="185259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!=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not equal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</a:rPr>
                        <a:t>x != 8</a:t>
                      </a:r>
                      <a:endParaRPr lang="en-NZ" sz="1200" dirty="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true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extLst>
                  <a:ext uri="{0D108BD9-81ED-4DB2-BD59-A6C34878D82A}">
                    <a16:rowId xmlns:a16="http://schemas.microsoft.com/office/drawing/2014/main" val="1740822268"/>
                  </a:ext>
                </a:extLst>
              </a:tr>
              <a:tr h="185259">
                <a:tc rowSpan="2"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!==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 rowSpan="2"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not equal value or not equal type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</a:rPr>
                        <a:t>x !== "5"</a:t>
                      </a:r>
                      <a:endParaRPr lang="en-NZ" sz="1200" dirty="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</a:rPr>
                        <a:t>true</a:t>
                      </a:r>
                      <a:endParaRPr lang="en-NZ" sz="1200" dirty="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extLst>
                  <a:ext uri="{0D108BD9-81ED-4DB2-BD59-A6C34878D82A}">
                    <a16:rowId xmlns:a16="http://schemas.microsoft.com/office/drawing/2014/main" val="2089173098"/>
                  </a:ext>
                </a:extLst>
              </a:tr>
              <a:tr h="185259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!== 5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</a:rPr>
                        <a:t>false</a:t>
                      </a:r>
                      <a:endParaRPr lang="en-NZ" sz="1200" dirty="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extLst>
                  <a:ext uri="{0D108BD9-81ED-4DB2-BD59-A6C34878D82A}">
                    <a16:rowId xmlns:a16="http://schemas.microsoft.com/office/drawing/2014/main" val="3855015295"/>
                  </a:ext>
                </a:extLst>
              </a:tr>
              <a:tr h="185259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&gt; 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greater than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&gt; 8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false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extLst>
                  <a:ext uri="{0D108BD9-81ED-4DB2-BD59-A6C34878D82A}">
                    <a16:rowId xmlns:a16="http://schemas.microsoft.com/office/drawing/2014/main" val="298022250"/>
                  </a:ext>
                </a:extLst>
              </a:tr>
              <a:tr h="185259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&lt; 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less than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&lt; 8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true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extLst>
                  <a:ext uri="{0D108BD9-81ED-4DB2-BD59-A6C34878D82A}">
                    <a16:rowId xmlns:a16="http://schemas.microsoft.com/office/drawing/2014/main" val="815427798"/>
                  </a:ext>
                </a:extLst>
              </a:tr>
              <a:tr h="185259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&gt;=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greater than or equal to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&gt;= 8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false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extLst>
                  <a:ext uri="{0D108BD9-81ED-4DB2-BD59-A6C34878D82A}">
                    <a16:rowId xmlns:a16="http://schemas.microsoft.com/office/drawing/2014/main" val="851502808"/>
                  </a:ext>
                </a:extLst>
              </a:tr>
              <a:tr h="185259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&lt;=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less than or equal to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</a:rPr>
                        <a:t>x &lt;= 8</a:t>
                      </a:r>
                      <a:endParaRPr lang="en-NZ" sz="120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</a:rPr>
                        <a:t>true</a:t>
                      </a:r>
                      <a:endParaRPr lang="en-NZ" sz="1200" dirty="0">
                        <a:effectLst/>
                        <a:latin typeface="Century Schoolbook" panose="020406040505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02" marR="73602" marT="73602" marB="73602"/>
                </a:tc>
                <a:extLst>
                  <a:ext uri="{0D108BD9-81ED-4DB2-BD59-A6C34878D82A}">
                    <a16:rowId xmlns:a16="http://schemas.microsoft.com/office/drawing/2014/main" val="79031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47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6DD4-AD2F-45B8-B6AE-78CC5D91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b="0" kern="1400" dirty="0">
                <a:solidFill>
                  <a:srgbClr val="000000"/>
                </a:solidFill>
                <a:effectLst/>
              </a:rPr>
              <a:t>JavaScript Arrays</a:t>
            </a:r>
            <a:br>
              <a:rPr lang="en-NZ" b="1" kern="1400" dirty="0">
                <a:effectLst/>
              </a:rPr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3973-ED8F-448A-A750-7443260CF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724" y="16764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An arrangement of objects, pictures, or numbers in columns and rows is called an </a:t>
            </a:r>
            <a:r>
              <a:rPr lang="en-NZ" sz="2400" b="1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lang="en-NZ" sz="2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NZ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 array has 4 rows and 3 columns. It can also be described as a 4 by 3 array.</a:t>
            </a:r>
            <a:endParaRPr lang="en-NZ" sz="24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NZ" sz="2400" dirty="0"/>
          </a:p>
        </p:txBody>
      </p:sp>
      <p:pic>
        <p:nvPicPr>
          <p:cNvPr id="9219" name="Picture 3" descr="four by three array">
            <a:extLst>
              <a:ext uri="{FF2B5EF4-FFF2-40B4-BE49-F238E27FC236}">
                <a16:creationId xmlns:a16="http://schemas.microsoft.com/office/drawing/2014/main" id="{C26B1256-DAB0-4166-B031-B31629A66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35" y="2957290"/>
            <a:ext cx="1684227" cy="236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721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6DD4-AD2F-45B8-B6AE-78CC5D91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b="0" kern="1400" dirty="0">
                <a:solidFill>
                  <a:srgbClr val="000000"/>
                </a:solidFill>
                <a:effectLst/>
              </a:rPr>
              <a:t>JavaScript Arrays</a:t>
            </a:r>
            <a:br>
              <a:rPr lang="en-NZ" b="1" kern="1400" dirty="0">
                <a:effectLst/>
              </a:rPr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3973-ED8F-448A-A750-7443260CF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724" y="16764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 array has 5 rows and 4 columns. It is a 5 by 4 array.</a:t>
            </a:r>
            <a:endParaRPr lang="en-NZ" sz="32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NZ" sz="2400" dirty="0"/>
          </a:p>
        </p:txBody>
      </p:sp>
      <p:pic>
        <p:nvPicPr>
          <p:cNvPr id="10242" name="Picture 2" descr="five by four array">
            <a:extLst>
              <a:ext uri="{FF2B5EF4-FFF2-40B4-BE49-F238E27FC236}">
                <a16:creationId xmlns:a16="http://schemas.microsoft.com/office/drawing/2014/main" id="{60565130-42E7-46D0-B840-1C229FD90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412" y="2957290"/>
            <a:ext cx="2280634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25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B270-BA13-4005-AED8-A16DD88C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kern="1400" dirty="0">
                <a:solidFill>
                  <a:srgbClr val="000000"/>
                </a:solidFill>
                <a:effectLst/>
              </a:rPr>
              <a:t>JavaScript Arrays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062C-FB62-49B2-B5DD-EE8A4E14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Look at the multiplication sentence that describes the array below. The numbers in multiplication sentences have special names.</a:t>
            </a:r>
            <a:endParaRPr lang="en-NZ" sz="24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NZ" dirty="0"/>
          </a:p>
        </p:txBody>
      </p:sp>
      <p:pic>
        <p:nvPicPr>
          <p:cNvPr id="3074" name="Picture 2" descr="three columns of six">
            <a:extLst>
              <a:ext uri="{FF2B5EF4-FFF2-40B4-BE49-F238E27FC236}">
                <a16:creationId xmlns:a16="http://schemas.microsoft.com/office/drawing/2014/main" id="{A03158D7-3004-4CFA-B25F-763E4798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788" y="3291490"/>
            <a:ext cx="1374370" cy="284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multiplication sentence">
            <a:extLst>
              <a:ext uri="{FF2B5EF4-FFF2-40B4-BE49-F238E27FC236}">
                <a16:creationId xmlns:a16="http://schemas.microsoft.com/office/drawing/2014/main" id="{E0E364DB-505D-44F6-ACDF-7CF3544E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35" y="3811217"/>
            <a:ext cx="4386484" cy="186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58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B498-5304-4864-AD34-444467A9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b="1" dirty="0">
                <a:effectLst/>
              </a:rPr>
              <a:t>Example of the simple Calculator </a:t>
            </a:r>
            <a:br>
              <a:rPr lang="en-NZ" sz="3200" b="1" dirty="0">
                <a:effectLst/>
              </a:rPr>
            </a:br>
            <a:endParaRPr lang="en-NZ" sz="3200" dirty="0"/>
          </a:p>
        </p:txBody>
      </p:sp>
      <p:pic>
        <p:nvPicPr>
          <p:cNvPr id="1027" name="Picture 1">
            <a:extLst>
              <a:ext uri="{FF2B5EF4-FFF2-40B4-BE49-F238E27FC236}">
                <a16:creationId xmlns:a16="http://schemas.microsoft.com/office/drawing/2014/main" id="{66C2926D-B40E-49EA-9456-575519A47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" t="19148" r="59801" b="52660"/>
          <a:stretch>
            <a:fillRect/>
          </a:stretch>
        </p:blipFill>
        <p:spPr bwMode="auto">
          <a:xfrm>
            <a:off x="2944421" y="2089983"/>
            <a:ext cx="7009047" cy="342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27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045D-618D-4B47-815A-7A3C23C9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kern="1400" dirty="0">
                <a:solidFill>
                  <a:srgbClr val="000000"/>
                </a:solidFill>
                <a:effectLst/>
              </a:rPr>
              <a:t>JavaScript Arrays</a:t>
            </a:r>
            <a:endParaRPr lang="en-NZ" dirty="0"/>
          </a:p>
        </p:txBody>
      </p:sp>
      <p:pic>
        <p:nvPicPr>
          <p:cNvPr id="4099" name="Picture 3" descr="Arrays in C">
            <a:extLst>
              <a:ext uri="{FF2B5EF4-FFF2-40B4-BE49-F238E27FC236}">
                <a16:creationId xmlns:a16="http://schemas.microsoft.com/office/drawing/2014/main" id="{7C6DB334-4574-420D-8F10-4C80FD62A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095" y="3926242"/>
            <a:ext cx="6529810" cy="157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E78353-CB43-41F4-811B-018A70F22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281" y="2124587"/>
            <a:ext cx="5796637" cy="66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51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8300A909-3995-41BA-9117-4B1CD0C5A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756" y="587853"/>
            <a:ext cx="6259086" cy="568229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&lt;title&gt;Basic </a:t>
            </a:r>
            <a:r>
              <a:rPr kumimoji="0" lang="en-NZ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Javascript</a:t>
            </a:r>
            <a:r>
              <a:rPr kumimoji="0" lang="en-NZ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Array Example&lt;/title&gt;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&lt;script language="</a:t>
            </a:r>
            <a:r>
              <a:rPr kumimoji="0" lang="en-NZ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javascript</a:t>
            </a:r>
            <a:r>
              <a:rPr kumimoji="0" lang="en-NZ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 Empty array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 empty = [];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 Array containing initial elements.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 fruits = ['apple', 'orange', 'kiwi'];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Z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nsolas" panose="020B0609020204030204" pitchFamily="49" charset="0"/>
              </a:rPr>
              <a:t>alert(fruits[1]);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Z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nsolas" panose="020B0609020204030204" pitchFamily="49" charset="0"/>
              </a:rPr>
              <a:t>&lt;/script&gt;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Z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nsolas" panose="020B0609020204030204" pitchFamily="49" charset="0"/>
              </a:rPr>
              <a:t>&lt;/head&gt;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Z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nsolas" panose="020B0609020204030204" pitchFamily="49" charset="0"/>
              </a:rPr>
              <a:t>&lt;body&gt;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Z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nsolas" panose="020B0609020204030204" pitchFamily="49" charset="0"/>
              </a:rPr>
              <a:t>&lt;/body&gt;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Z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nsolas" panose="020B0609020204030204" pitchFamily="49" charset="0"/>
              </a:rPr>
              <a:t>&lt;/html&gt;</a:t>
            </a:r>
            <a:endParaRPr kumimoji="0" lang="en-NZ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62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90F0-A8C2-4C80-A176-F089FA69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347"/>
          </a:xfrm>
        </p:spPr>
        <p:txBody>
          <a:bodyPr>
            <a:normAutofit fontScale="90000"/>
          </a:bodyPr>
          <a:lstStyle/>
          <a:p>
            <a:r>
              <a:rPr lang="en-NZ" dirty="0"/>
              <a:t>For Loops in JavaScript</a:t>
            </a:r>
            <a:br>
              <a:rPr lang="en-NZ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NZ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60E74F1-32D5-499B-8689-6B40ECD3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34" y="2906110"/>
            <a:ext cx="6609132" cy="346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CE9B8-5EC3-4502-9A29-2508843723E0}"/>
              </a:ext>
            </a:extLst>
          </p:cNvPr>
          <p:cNvSpPr txBox="1"/>
          <p:nvPr/>
        </p:nvSpPr>
        <p:spPr>
          <a:xfrm>
            <a:off x="2791434" y="1425653"/>
            <a:ext cx="74556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dirty="0">
                <a:solidFill>
                  <a:srgbClr val="000000"/>
                </a:solidFill>
                <a:effectLst/>
                <a:latin typeface="Abadi" panose="020B0604020202020204" pitchFamily="34" charset="0"/>
                <a:ea typeface="Times New Roman" panose="02020603050405020304" pitchFamily="18" charset="0"/>
              </a:rPr>
              <a:t>for (</a:t>
            </a:r>
            <a:r>
              <a:rPr lang="en-NZ" sz="2800" dirty="0" err="1">
                <a:solidFill>
                  <a:srgbClr val="000000"/>
                </a:solidFill>
                <a:effectLst/>
                <a:latin typeface="Abadi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NZ" sz="2800" dirty="0">
                <a:solidFill>
                  <a:srgbClr val="000000"/>
                </a:solidFill>
                <a:effectLst/>
                <a:latin typeface="Abadi" panose="020B0604020202020204" pitchFamily="34" charset="0"/>
                <a:ea typeface="Times New Roman" panose="02020603050405020304" pitchFamily="18" charset="0"/>
              </a:rPr>
              <a:t> = 0; </a:t>
            </a:r>
            <a:r>
              <a:rPr lang="en-NZ" sz="2800" dirty="0" err="1">
                <a:solidFill>
                  <a:srgbClr val="000000"/>
                </a:solidFill>
                <a:effectLst/>
                <a:latin typeface="Abadi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NZ" sz="2800" dirty="0">
                <a:solidFill>
                  <a:srgbClr val="000000"/>
                </a:solidFill>
                <a:effectLst/>
                <a:latin typeface="Abadi" panose="020B0604020202020204" pitchFamily="34" charset="0"/>
                <a:ea typeface="Times New Roman" panose="02020603050405020304" pitchFamily="18" charset="0"/>
              </a:rPr>
              <a:t> &lt; </a:t>
            </a:r>
            <a:r>
              <a:rPr lang="en-NZ" sz="2800" dirty="0" err="1">
                <a:solidFill>
                  <a:srgbClr val="000000"/>
                </a:solidFill>
                <a:effectLst/>
                <a:latin typeface="Abadi" panose="020B0604020202020204" pitchFamily="34" charset="0"/>
                <a:ea typeface="Times New Roman" panose="02020603050405020304" pitchFamily="18" charset="0"/>
              </a:rPr>
              <a:t>array.length</a:t>
            </a:r>
            <a:r>
              <a:rPr lang="en-NZ" sz="2800" dirty="0">
                <a:solidFill>
                  <a:srgbClr val="000000"/>
                </a:solidFill>
                <a:effectLst/>
                <a:latin typeface="Abadi" panose="020B0604020202020204" pitchFamily="34" charset="0"/>
                <a:ea typeface="Times New Roman" panose="02020603050405020304" pitchFamily="18" charset="0"/>
              </a:rPr>
              <a:t>; </a:t>
            </a:r>
            <a:r>
              <a:rPr lang="en-NZ" sz="2800" dirty="0" err="1">
                <a:solidFill>
                  <a:srgbClr val="000000"/>
                </a:solidFill>
                <a:effectLst/>
                <a:latin typeface="Abadi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NZ" sz="2800" dirty="0">
                <a:solidFill>
                  <a:srgbClr val="000000"/>
                </a:solidFill>
                <a:effectLst/>
                <a:latin typeface="Abadi" panose="020B0604020202020204" pitchFamily="34" charset="0"/>
                <a:ea typeface="Times New Roman" panose="02020603050405020304" pitchFamily="18" charset="0"/>
              </a:rPr>
              <a:t>++) {</a:t>
            </a:r>
            <a:br>
              <a:rPr lang="en-NZ" sz="2800" dirty="0">
                <a:effectLst/>
                <a:latin typeface="Abadi" panose="020B0604020202020204" pitchFamily="34" charset="0"/>
                <a:ea typeface="Times New Roman" panose="02020603050405020304" pitchFamily="18" charset="0"/>
              </a:rPr>
            </a:br>
            <a:r>
              <a:rPr lang="en-NZ" sz="2800" dirty="0">
                <a:solidFill>
                  <a:srgbClr val="000000"/>
                </a:solidFill>
                <a:effectLst/>
                <a:latin typeface="Abadi" panose="020B0604020202020204" pitchFamily="34" charset="0"/>
                <a:ea typeface="Times New Roman" panose="02020603050405020304" pitchFamily="18" charset="0"/>
              </a:rPr>
              <a:t>    array[</a:t>
            </a:r>
            <a:r>
              <a:rPr lang="en-NZ" sz="2800" dirty="0" err="1">
                <a:solidFill>
                  <a:srgbClr val="000000"/>
                </a:solidFill>
                <a:effectLst/>
                <a:latin typeface="Abadi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NZ" sz="2800" dirty="0">
                <a:solidFill>
                  <a:srgbClr val="000000"/>
                </a:solidFill>
                <a:effectLst/>
                <a:latin typeface="Abadi" panose="020B0604020202020204" pitchFamily="34" charset="0"/>
                <a:ea typeface="Times New Roman" panose="02020603050405020304" pitchFamily="18" charset="0"/>
              </a:rPr>
              <a:t>];</a:t>
            </a:r>
            <a:br>
              <a:rPr lang="en-NZ" sz="2800" dirty="0">
                <a:effectLst/>
                <a:latin typeface="Abadi" panose="020B0604020202020204" pitchFamily="34" charset="0"/>
                <a:ea typeface="Times New Roman" panose="02020603050405020304" pitchFamily="18" charset="0"/>
              </a:rPr>
            </a:br>
            <a:r>
              <a:rPr lang="en-NZ" sz="2800" dirty="0">
                <a:solidFill>
                  <a:srgbClr val="000000"/>
                </a:solidFill>
                <a:effectLst/>
                <a:latin typeface="Abadi" panose="020B0604020202020204" pitchFamily="34" charset="0"/>
                <a:ea typeface="Times New Roman" panose="02020603050405020304" pitchFamily="18" charset="0"/>
              </a:rPr>
              <a:t>}</a:t>
            </a:r>
            <a:endParaRPr lang="en-NZ" sz="28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28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C8F6-9673-4478-920C-E94E19F9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12" y="464458"/>
            <a:ext cx="8915400" cy="6226628"/>
          </a:xfrm>
        </p:spPr>
        <p:txBody>
          <a:bodyPr>
            <a:noAutofit/>
          </a:bodyPr>
          <a:lstStyle/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&lt;!DOCTYPE html&gt;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&lt;html&gt;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&lt;body&gt;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&lt;p id="demo"&gt;&lt;/p&gt;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&lt;script&gt;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var cars = ["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mazda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", "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audi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", "Saab", "Ford"];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var text = "";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var 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for (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0; 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&lt; 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cars.length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; 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++) {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text += cars[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] + "&lt;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br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&gt;";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}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document.getElementById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("demo").</a:t>
            </a:r>
            <a:r>
              <a:rPr lang="en-NZ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innerHTML</a:t>
            </a:r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text;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&lt;/script&gt;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&lt;/body&gt;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Z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&lt;/html&gt;</a:t>
            </a:r>
            <a:endParaRPr lang="en-NZ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1337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D791-311B-4844-8EC7-79734AFA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132" y="598170"/>
            <a:ext cx="9743758" cy="5661660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&lt;h1&gt; Example of the simple Calculator  &lt;/h1&gt;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&lt;p&gt; Please put your two numbers below&lt;/p&gt;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Number 1: &lt;input id="numb1" type="number"&gt;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8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Number 2: &lt;input id="numb2" type="number"&gt;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8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68798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B88F-03E0-44CB-B76B-39C26B180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308" y="147144"/>
            <a:ext cx="9182375" cy="6547946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type="button" onclick="</a:t>
            </a:r>
            <a:r>
              <a:rPr lang="en-GB" sz="28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mySum</a:t>
            </a: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()"&gt;Sum&lt;/button&gt;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8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Your Result: &lt;p id="result"&gt;&lt;/p&gt;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sz="28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MySum</a:t>
            </a: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var x, y, z, text;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value of the input field with id="numb1"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x = Number(</a:t>
            </a:r>
            <a:r>
              <a:rPr lang="en-GB" sz="28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("numb1").value);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64439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F4AF-913D-410C-B5F7-B748DB811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81" y="704192"/>
            <a:ext cx="8915400" cy="4729655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// Get the value of the input field with id="numb2"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y = Number(</a:t>
            </a:r>
            <a:r>
              <a:rPr lang="en-GB" sz="28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("numb2").value);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z=</a:t>
            </a:r>
            <a:r>
              <a:rPr lang="en-GB" sz="28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8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("result").</a:t>
            </a:r>
            <a:r>
              <a:rPr lang="en-GB" sz="28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z;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NZ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222600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A1B6-2240-46F7-BBE7-B0DC5686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72359"/>
            <a:ext cx="8915400" cy="5234151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Please save changes, and view your file in browser. Test your calculator.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Think how you can add some background colours. You can use HTML table to organise your layout.</a:t>
            </a:r>
            <a:endParaRPr lang="en-NZ" sz="24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Please add button to calculate multiplication:</a:t>
            </a:r>
            <a:endParaRPr lang="en-NZ" sz="24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type="button" onclick="Multiply()"&gt;Multiply&lt;/button&gt;</a:t>
            </a:r>
            <a:endParaRPr lang="en-NZ" sz="24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You will need to write function to do multiplication and show results.</a:t>
            </a:r>
            <a:endParaRPr lang="en-NZ" sz="24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55576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6980-39F5-4BBE-807D-65EC0402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add buttons and functions to do Subtraction and Division:</a:t>
            </a:r>
            <a:br>
              <a:rPr lang="en-NZ" sz="36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NZ" sz="36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4062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E18FD5-4D2B-4546-9FFA-4C50FBFC9221}"/>
              </a:ext>
            </a:extLst>
          </p:cNvPr>
          <p:cNvSpPr txBox="1"/>
          <p:nvPr/>
        </p:nvSpPr>
        <p:spPr>
          <a:xfrm>
            <a:off x="3047114" y="771435"/>
            <a:ext cx="83509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Create a HTML file </a:t>
            </a:r>
            <a:r>
              <a:rPr lang="en-NZ" sz="2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SimpleCalculator_v2.html </a:t>
            </a:r>
          </a:p>
          <a:p>
            <a:r>
              <a:rPr lang="en-NZ" sz="2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NZ" sz="2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You will need to modify your program that your calculator look like image below: </a:t>
            </a: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094A494E-FA5A-4AE9-AA2A-7A2DFDDD8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8" r="47060" b="55882"/>
          <a:stretch>
            <a:fillRect/>
          </a:stretch>
        </p:blipFill>
        <p:spPr bwMode="auto">
          <a:xfrm>
            <a:off x="3206750" y="2870791"/>
            <a:ext cx="8191352" cy="281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2123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</TotalTime>
  <Words>2082</Words>
  <Application>Microsoft Office PowerPoint</Application>
  <PresentationFormat>Widescreen</PresentationFormat>
  <Paragraphs>361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Abadi</vt:lpstr>
      <vt:lpstr>Arial</vt:lpstr>
      <vt:lpstr>Arial Unicode MS</vt:lpstr>
      <vt:lpstr>Calibri</vt:lpstr>
      <vt:lpstr>Century Gothic</vt:lpstr>
      <vt:lpstr>Century Schoolbook</vt:lpstr>
      <vt:lpstr>Garamond</vt:lpstr>
      <vt:lpstr>Segoe UI</vt:lpstr>
      <vt:lpstr>Times New Roman</vt:lpstr>
      <vt:lpstr>Verdana</vt:lpstr>
      <vt:lpstr>Wingdings 3</vt:lpstr>
      <vt:lpstr>Wisp</vt:lpstr>
      <vt:lpstr>HTML-JavaScript</vt:lpstr>
      <vt:lpstr>Why Study JavaScript? </vt:lpstr>
      <vt:lpstr>Example of the simple Calculator  </vt:lpstr>
      <vt:lpstr>PowerPoint Presentation</vt:lpstr>
      <vt:lpstr>PowerPoint Presentation</vt:lpstr>
      <vt:lpstr>PowerPoint Presentation</vt:lpstr>
      <vt:lpstr>PowerPoint Presentation</vt:lpstr>
      <vt:lpstr>Please add buttons and functions to do Subtraction and Division: 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Switch statement</vt:lpstr>
      <vt:lpstr>PowerPoint Presentation</vt:lpstr>
      <vt:lpstr>Using switch case in your code</vt:lpstr>
      <vt:lpstr>PowerPoint Presentation</vt:lpstr>
      <vt:lpstr>PowerPoint Presentation</vt:lpstr>
      <vt:lpstr>Practice - use switch Statement  </vt:lpstr>
      <vt:lpstr>PowerPoint Presentation</vt:lpstr>
      <vt:lpstr>JavaScript Strings </vt:lpstr>
      <vt:lpstr>JavaScript Numbers</vt:lpstr>
      <vt:lpstr>JavaScript Arithmetic Operators </vt:lpstr>
      <vt:lpstr>PowerPoint Presentation</vt:lpstr>
      <vt:lpstr>JavaScript String Operators </vt:lpstr>
      <vt:lpstr>PowerPoint Presentation</vt:lpstr>
      <vt:lpstr>JavaScript Arrays </vt:lpstr>
      <vt:lpstr>JavaScript Arrays </vt:lpstr>
      <vt:lpstr>JavaScript Arrays</vt:lpstr>
      <vt:lpstr>JavaScript Arrays</vt:lpstr>
      <vt:lpstr>PowerPoint Presentation</vt:lpstr>
      <vt:lpstr>For Loops in JavaScript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HTML-JavaScript</dc:title>
  <dc:creator>Asra Rahimi (NZ)</dc:creator>
  <cp:lastModifiedBy>Asra Rahimi (NZ)</cp:lastModifiedBy>
  <cp:revision>50</cp:revision>
  <dcterms:created xsi:type="dcterms:W3CDTF">2022-03-15T09:02:18Z</dcterms:created>
  <dcterms:modified xsi:type="dcterms:W3CDTF">2022-03-16T04:41:05Z</dcterms:modified>
</cp:coreProperties>
</file>