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2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C33B-B289-40D1-85AE-E6A94477BE22}" type="datetimeFigureOut">
              <a:rPr lang="en-NZ" smtClean="0"/>
              <a:t>13/02/2019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2580-8DF8-4688-A254-B3737D108A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173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2580-8DF8-4688-A254-B3737D108A8E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992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2580-8DF8-4688-A254-B3737D108A8E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1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2580-8DF8-4688-A254-B3737D108A8E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59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8B24E-3A45-46FB-8EB2-174A21FBE04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45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FD9A-1D80-41BA-94B4-BF8E7B6A86C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2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195-DF9B-4B34-A31A-32431993A9E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C7C-F13B-4A97-8645-0A69FBD1388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806-674C-4D8E-A36D-1C6E452F8171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4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B029-509C-43A6-9DC4-7B1C9509710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578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35D3-4A7A-4D83-AEF0-DF881EB5F7F3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5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AC4A-F3F2-40A1-BBF8-EDD3452973EE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85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94F2-D5A3-43EB-98C2-196F2987C6AE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008F-6C8A-4EBD-B5CD-F326F586128A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DA9F-25F3-4E9A-94D1-5E6BD8FB03CF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816-3BC7-41CE-B0F8-5DF2C7B83D6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2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30AD-D0B5-4FDA-A35C-DDF99FFDE6C4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3CE-7325-427A-8FEB-E6B1DF86675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6ED7-E7D1-42ED-B108-DE80177AD69C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30D7-9AD5-43A6-A65E-4D4856DB27CF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BA5D-D7D0-4323-B961-953D0C60986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4089" y="626711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37E2-C1C5-4136-944B-C3F8CB4E3933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27280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dirty="0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6295" y="626711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A5E3D-11D2-4874-B407-DDDB4DFB7C0A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l"/>
            <a:r>
              <a:rPr lang="en-NZ" dirty="0" smtClean="0"/>
              <a:t>A Web </a:t>
            </a:r>
            <a:r>
              <a:rPr lang="en-NZ" dirty="0"/>
              <a:t>D</a:t>
            </a:r>
            <a:r>
              <a:rPr lang="en-NZ" dirty="0" smtClean="0"/>
              <a:t>evelopment Process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1 Session 2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E05B-7DF8-432B-BACF-FE8129DB127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Design Phase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2629"/>
            <a:ext cx="8556581" cy="3795032"/>
          </a:xfrm>
        </p:spPr>
        <p:txBody>
          <a:bodyPr>
            <a:normAutofit/>
          </a:bodyPr>
          <a:lstStyle/>
          <a:p>
            <a:pPr fontAlgn="base"/>
            <a:r>
              <a:rPr lang="en-NZ" sz="2400" b="1" dirty="0">
                <a:solidFill>
                  <a:schemeClr val="tx1"/>
                </a:solidFill>
              </a:rPr>
              <a:t>Review and </a:t>
            </a:r>
            <a:r>
              <a:rPr lang="en-NZ" sz="2400" b="1" dirty="0" smtClean="0">
                <a:solidFill>
                  <a:schemeClr val="tx1"/>
                </a:solidFill>
              </a:rPr>
              <a:t>Approval cycle</a:t>
            </a:r>
          </a:p>
          <a:p>
            <a:pPr lvl="1" fontAlgn="base"/>
            <a:r>
              <a:rPr lang="en-NZ" sz="2200" dirty="0" smtClean="0">
                <a:solidFill>
                  <a:schemeClr val="tx1"/>
                </a:solidFill>
              </a:rPr>
              <a:t>A </a:t>
            </a:r>
            <a:r>
              <a:rPr lang="en-NZ" sz="2200" dirty="0">
                <a:solidFill>
                  <a:schemeClr val="tx1"/>
                </a:solidFill>
              </a:rPr>
              <a:t>cycle of reviewing, tweaking and approving the mock-ups </a:t>
            </a:r>
            <a:endParaRPr lang="en-NZ" sz="22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NZ" sz="2200" dirty="0">
                <a:solidFill>
                  <a:schemeClr val="tx1"/>
                </a:solidFill>
              </a:rPr>
              <a:t>B</a:t>
            </a:r>
            <a:r>
              <a:rPr lang="en-NZ" sz="2200" dirty="0" smtClean="0">
                <a:solidFill>
                  <a:schemeClr val="tx1"/>
                </a:solidFill>
              </a:rPr>
              <a:t>oth </a:t>
            </a:r>
            <a:r>
              <a:rPr lang="en-NZ" sz="2200" dirty="0">
                <a:solidFill>
                  <a:schemeClr val="tx1"/>
                </a:solidFill>
              </a:rPr>
              <a:t>client and contractor </a:t>
            </a:r>
            <a:r>
              <a:rPr lang="en-NZ" sz="2200" dirty="0" smtClean="0">
                <a:solidFill>
                  <a:schemeClr val="tx1"/>
                </a:solidFill>
              </a:rPr>
              <a:t>must </a:t>
            </a:r>
            <a:r>
              <a:rPr lang="en-NZ" sz="2200" dirty="0">
                <a:solidFill>
                  <a:schemeClr val="tx1"/>
                </a:solidFill>
              </a:rPr>
              <a:t>satisfied with the design</a:t>
            </a:r>
            <a:r>
              <a:rPr lang="en-NZ" sz="2200" dirty="0" smtClean="0">
                <a:solidFill>
                  <a:schemeClr val="tx1"/>
                </a:solidFill>
              </a:rPr>
              <a:t>.</a:t>
            </a:r>
          </a:p>
          <a:p>
            <a:pPr lvl="1" fontAlgn="base"/>
            <a:r>
              <a:rPr lang="en-NZ" sz="2200" dirty="0" smtClean="0">
                <a:solidFill>
                  <a:schemeClr val="tx1"/>
                </a:solidFill>
              </a:rPr>
              <a:t>This </a:t>
            </a:r>
            <a:r>
              <a:rPr lang="en-NZ" sz="2200" dirty="0">
                <a:solidFill>
                  <a:schemeClr val="tx1"/>
                </a:solidFill>
              </a:rPr>
              <a:t>is the easiest time to make changes, not after the design has been coded.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FC4-0F50-456B-AD07-43DB7DA98144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50" y="3458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Development/ Implementation </a:t>
            </a:r>
            <a:r>
              <a:rPr lang="en-NZ" dirty="0"/>
              <a:t>P</a:t>
            </a:r>
            <a:r>
              <a:rPr lang="en-NZ" dirty="0" smtClean="0"/>
              <a:t>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3" y="1846106"/>
            <a:ext cx="8595218" cy="427334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NZ" sz="2400" b="1" dirty="0" smtClean="0">
                <a:solidFill>
                  <a:schemeClr val="tx1"/>
                </a:solidFill>
              </a:rPr>
              <a:t>Things that you need to do in this phase</a:t>
            </a:r>
          </a:p>
          <a:p>
            <a:pPr lvl="1"/>
            <a:r>
              <a:rPr lang="en-NZ" sz="2400" b="1" dirty="0" smtClean="0">
                <a:solidFill>
                  <a:schemeClr val="tx1"/>
                </a:solidFill>
              </a:rPr>
              <a:t>Authoring/</a:t>
            </a:r>
            <a:r>
              <a:rPr lang="en-NZ" sz="2400" b="1" dirty="0" err="1">
                <a:solidFill>
                  <a:schemeClr val="tx1"/>
                </a:solidFill>
              </a:rPr>
              <a:t>M</a:t>
            </a:r>
            <a:r>
              <a:rPr lang="en-NZ" sz="2400" b="1" dirty="0" err="1" smtClean="0">
                <a:solidFill>
                  <a:schemeClr val="tx1"/>
                </a:solidFill>
              </a:rPr>
              <a:t>arkup</a:t>
            </a:r>
            <a:endParaRPr lang="en-NZ" sz="2400" b="1" dirty="0" smtClean="0">
              <a:solidFill>
                <a:schemeClr val="tx1"/>
              </a:solidFill>
            </a:endParaRPr>
          </a:p>
          <a:p>
            <a:pPr lvl="2"/>
            <a:r>
              <a:rPr lang="en-NZ" sz="2200" dirty="0" smtClean="0">
                <a:solidFill>
                  <a:schemeClr val="tx1"/>
                </a:solidFill>
              </a:rPr>
              <a:t>preparing </a:t>
            </a:r>
            <a:r>
              <a:rPr lang="en-NZ" sz="2200" dirty="0">
                <a:solidFill>
                  <a:schemeClr val="tx1"/>
                </a:solidFill>
              </a:rPr>
              <a:t>content for </a:t>
            </a:r>
            <a:r>
              <a:rPr lang="en-NZ" sz="2200" dirty="0" smtClean="0">
                <a:solidFill>
                  <a:schemeClr val="tx1"/>
                </a:solidFill>
              </a:rPr>
              <a:t>delivery on </a:t>
            </a:r>
            <a:r>
              <a:rPr lang="en-NZ" sz="2200" dirty="0">
                <a:solidFill>
                  <a:schemeClr val="tx1"/>
                </a:solidFill>
              </a:rPr>
              <a:t>the </a:t>
            </a:r>
            <a:r>
              <a:rPr lang="en-NZ" sz="2200" dirty="0" smtClean="0">
                <a:solidFill>
                  <a:schemeClr val="tx1"/>
                </a:solidFill>
              </a:rPr>
              <a:t>Web </a:t>
            </a:r>
          </a:p>
          <a:p>
            <a:pPr lvl="2"/>
            <a:r>
              <a:rPr lang="en-NZ" sz="2200" dirty="0" smtClean="0">
                <a:solidFill>
                  <a:schemeClr val="tx1"/>
                </a:solidFill>
              </a:rPr>
              <a:t>marking </a:t>
            </a:r>
            <a:r>
              <a:rPr lang="en-NZ" sz="2200" dirty="0">
                <a:solidFill>
                  <a:schemeClr val="tx1"/>
                </a:solidFill>
              </a:rPr>
              <a:t>up the content with HTML tags</a:t>
            </a:r>
          </a:p>
          <a:p>
            <a:pPr lvl="1"/>
            <a:r>
              <a:rPr lang="en-NZ" sz="2200" b="1" dirty="0" smtClean="0">
                <a:solidFill>
                  <a:schemeClr val="tx1"/>
                </a:solidFill>
              </a:rPr>
              <a:t>Styling with CSS</a:t>
            </a:r>
            <a:endParaRPr lang="en-NZ" sz="2000" b="1" dirty="0" smtClean="0">
              <a:solidFill>
                <a:schemeClr val="tx1"/>
              </a:solidFill>
            </a:endParaRPr>
          </a:p>
          <a:p>
            <a:pPr lvl="1"/>
            <a:r>
              <a:rPr lang="en-NZ" sz="2200" b="1" dirty="0">
                <a:solidFill>
                  <a:schemeClr val="tx1"/>
                </a:solidFill>
              </a:rPr>
              <a:t>Scripting and P</a:t>
            </a:r>
            <a:r>
              <a:rPr lang="en-NZ" sz="2200" b="1" dirty="0" smtClean="0">
                <a:solidFill>
                  <a:schemeClr val="tx1"/>
                </a:solidFill>
              </a:rPr>
              <a:t>rogramming</a:t>
            </a:r>
          </a:p>
          <a:p>
            <a:pPr lvl="2"/>
            <a:r>
              <a:rPr lang="en-NZ" sz="2000" dirty="0" smtClean="0">
                <a:solidFill>
                  <a:schemeClr val="tx1"/>
                </a:solidFill>
              </a:rPr>
              <a:t>Frontend – JavaScript, JQuery, Ajax, etc.</a:t>
            </a:r>
          </a:p>
          <a:p>
            <a:pPr lvl="2"/>
            <a:r>
              <a:rPr lang="en-NZ" sz="2000" dirty="0" smtClean="0">
                <a:solidFill>
                  <a:schemeClr val="tx1"/>
                </a:solidFill>
              </a:rPr>
              <a:t>Backend – PHP, Ruby, </a:t>
            </a:r>
            <a:r>
              <a:rPr lang="en-NZ" sz="2000" dirty="0" err="1" smtClean="0">
                <a:solidFill>
                  <a:schemeClr val="tx1"/>
                </a:solidFill>
              </a:rPr>
              <a:t>ASP.Net</a:t>
            </a:r>
            <a:r>
              <a:rPr lang="en-NZ" sz="2000" dirty="0" smtClean="0">
                <a:solidFill>
                  <a:schemeClr val="tx1"/>
                </a:solidFill>
              </a:rPr>
              <a:t>, etc.</a:t>
            </a:r>
          </a:p>
          <a:p>
            <a:pPr lvl="1"/>
            <a:r>
              <a:rPr lang="en-NZ" sz="2200" b="1" dirty="0" smtClean="0">
                <a:solidFill>
                  <a:schemeClr val="tx1"/>
                </a:solidFill>
              </a:rPr>
              <a:t>Testing and Verify links and functionality</a:t>
            </a:r>
          </a:p>
          <a:p>
            <a:pPr lvl="2"/>
            <a:endParaRPr lang="en-NZ" sz="2000" dirty="0" smtClean="0">
              <a:solidFill>
                <a:schemeClr val="tx1"/>
              </a:solidFill>
            </a:endParaRPr>
          </a:p>
          <a:p>
            <a:pPr lvl="2"/>
            <a:endParaRPr lang="en-NZ" sz="2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044-E5BF-438F-B185-A21DA6356D54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50" y="345830"/>
            <a:ext cx="8596668" cy="1320800"/>
          </a:xfrm>
        </p:spPr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</a:t>
            </a:r>
            <a:r>
              <a:rPr lang="en-NZ" altLang="en-US" dirty="0" smtClean="0"/>
              <a:t>-Testing/</a:t>
            </a:r>
            <a:r>
              <a:rPr lang="en-NZ" dirty="0" smtClean="0"/>
              <a:t>Launch </a:t>
            </a:r>
            <a:r>
              <a:rPr lang="en-NZ" dirty="0" smtClean="0"/>
              <a:t>Phase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2" y="1846106"/>
            <a:ext cx="8883235" cy="427334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NZ" sz="2400" b="1" dirty="0" smtClean="0">
                <a:solidFill>
                  <a:schemeClr val="tx1"/>
                </a:solidFill>
              </a:rPr>
              <a:t>Things that you need to do in this phase</a:t>
            </a:r>
          </a:p>
          <a:p>
            <a:pPr lvl="1"/>
            <a:r>
              <a:rPr lang="en-NZ" sz="2400" b="1" dirty="0" smtClean="0">
                <a:solidFill>
                  <a:schemeClr val="tx1"/>
                </a:solidFill>
              </a:rPr>
              <a:t>Polishing</a:t>
            </a:r>
          </a:p>
          <a:p>
            <a:pPr lvl="2"/>
            <a:r>
              <a:rPr lang="en-NZ" sz="2200" dirty="0" smtClean="0">
                <a:solidFill>
                  <a:schemeClr val="tx1"/>
                </a:solidFill>
              </a:rPr>
              <a:t>Identify parts of website that could be improved in small ways</a:t>
            </a:r>
          </a:p>
          <a:p>
            <a:pPr lvl="1"/>
            <a:r>
              <a:rPr lang="en-NZ" sz="2400" b="1" dirty="0" smtClean="0">
                <a:solidFill>
                  <a:schemeClr val="tx1"/>
                </a:solidFill>
              </a:rPr>
              <a:t>Transfer to live server</a:t>
            </a:r>
          </a:p>
          <a:p>
            <a:pPr lvl="2"/>
            <a:r>
              <a:rPr lang="en-NZ" sz="2200" dirty="0" smtClean="0">
                <a:solidFill>
                  <a:schemeClr val="tx1"/>
                </a:solidFill>
              </a:rPr>
              <a:t>Upload a new website to a live web server</a:t>
            </a:r>
          </a:p>
          <a:p>
            <a:pPr lvl="1"/>
            <a:r>
              <a:rPr lang="en-NZ" sz="2400" b="1" dirty="0" smtClean="0">
                <a:solidFill>
                  <a:schemeClr val="tx1"/>
                </a:solidFill>
              </a:rPr>
              <a:t>Testing</a:t>
            </a:r>
          </a:p>
          <a:p>
            <a:pPr lvl="2"/>
            <a:r>
              <a:rPr lang="en-NZ" sz="2200" dirty="0" smtClean="0">
                <a:solidFill>
                  <a:schemeClr val="tx1"/>
                </a:solidFill>
              </a:rPr>
              <a:t>Run the website through the final diagnostics</a:t>
            </a:r>
          </a:p>
          <a:p>
            <a:pPr lvl="2"/>
            <a:endParaRPr lang="en-NZ" sz="2000" dirty="0" smtClean="0">
              <a:solidFill>
                <a:schemeClr val="tx1"/>
              </a:solidFill>
            </a:endParaRPr>
          </a:p>
          <a:p>
            <a:pPr lvl="2"/>
            <a:endParaRPr lang="en-NZ" sz="2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200A-3806-4155-9778-C1C798E90783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50" y="345830"/>
            <a:ext cx="8596668" cy="1320800"/>
          </a:xfrm>
        </p:spPr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-Post </a:t>
            </a:r>
            <a:r>
              <a:rPr lang="en-NZ" dirty="0" smtClean="0"/>
              <a:t>Launch/ Maintenance  </a:t>
            </a:r>
            <a:r>
              <a:rPr lang="en-NZ" dirty="0" smtClean="0"/>
              <a:t>Phase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750" y="1666630"/>
            <a:ext cx="8883235" cy="49451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NZ" sz="2400" b="1" dirty="0" smtClean="0">
                <a:solidFill>
                  <a:schemeClr val="tx1"/>
                </a:solidFill>
              </a:rPr>
              <a:t>Things that you need to do in this phase</a:t>
            </a:r>
          </a:p>
          <a:p>
            <a:pPr fontAlgn="base"/>
            <a:r>
              <a:rPr lang="en-NZ" sz="2400" b="1" dirty="0">
                <a:solidFill>
                  <a:schemeClr val="tx1"/>
                </a:solidFill>
              </a:rPr>
              <a:t>Hand off to </a:t>
            </a:r>
            <a:r>
              <a:rPr lang="en-NZ" sz="2400" b="1" dirty="0" smtClean="0">
                <a:solidFill>
                  <a:schemeClr val="tx1"/>
                </a:solidFill>
              </a:rPr>
              <a:t>client</a:t>
            </a:r>
            <a:endParaRPr lang="en-NZ" sz="2400" dirty="0">
              <a:solidFill>
                <a:schemeClr val="tx1"/>
              </a:solidFill>
            </a:endParaRPr>
          </a:p>
          <a:p>
            <a:pPr lvl="1" fontAlgn="base"/>
            <a:r>
              <a:rPr lang="en-NZ" sz="2200" dirty="0" smtClean="0">
                <a:solidFill>
                  <a:schemeClr val="tx1"/>
                </a:solidFill>
              </a:rPr>
              <a:t>Be </a:t>
            </a:r>
            <a:r>
              <a:rPr lang="en-NZ" sz="2200" dirty="0">
                <a:solidFill>
                  <a:schemeClr val="tx1"/>
                </a:solidFill>
              </a:rPr>
              <a:t>sure the client is satisfied with the product </a:t>
            </a:r>
            <a:endParaRPr lang="en-NZ" sz="22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NZ" sz="2200" dirty="0">
                <a:solidFill>
                  <a:schemeClr val="tx1"/>
                </a:solidFill>
              </a:rPr>
              <a:t>A</a:t>
            </a:r>
            <a:r>
              <a:rPr lang="en-NZ" sz="2200" dirty="0" smtClean="0">
                <a:solidFill>
                  <a:schemeClr val="tx1"/>
                </a:solidFill>
              </a:rPr>
              <a:t>ll </a:t>
            </a:r>
            <a:r>
              <a:rPr lang="en-NZ" sz="2200" dirty="0">
                <a:solidFill>
                  <a:schemeClr val="tx1"/>
                </a:solidFill>
              </a:rPr>
              <a:t>contractual obligations have been met </a:t>
            </a:r>
          </a:p>
          <a:p>
            <a:pPr fontAlgn="base"/>
            <a:r>
              <a:rPr lang="en-NZ" sz="2400" b="1" dirty="0" smtClean="0">
                <a:solidFill>
                  <a:schemeClr val="tx1"/>
                </a:solidFill>
              </a:rPr>
              <a:t>Provide </a:t>
            </a:r>
            <a:r>
              <a:rPr lang="en-NZ" sz="2400" b="1" dirty="0">
                <a:solidFill>
                  <a:schemeClr val="tx1"/>
                </a:solidFill>
              </a:rPr>
              <a:t>documentation and source </a:t>
            </a:r>
            <a:r>
              <a:rPr lang="en-NZ" sz="2400" b="1" dirty="0" smtClean="0">
                <a:solidFill>
                  <a:schemeClr val="tx1"/>
                </a:solidFill>
              </a:rPr>
              <a:t>files</a:t>
            </a:r>
            <a:endParaRPr lang="en-NZ" sz="2400" dirty="0">
              <a:solidFill>
                <a:schemeClr val="tx1"/>
              </a:solidFill>
            </a:endParaRPr>
          </a:p>
          <a:p>
            <a:pPr lvl="1" fontAlgn="base"/>
            <a:r>
              <a:rPr lang="en-NZ" sz="2200" dirty="0" smtClean="0">
                <a:solidFill>
                  <a:schemeClr val="tx1"/>
                </a:solidFill>
              </a:rPr>
              <a:t>Provide </a:t>
            </a:r>
            <a:r>
              <a:rPr lang="en-NZ" sz="2200" dirty="0">
                <a:solidFill>
                  <a:schemeClr val="tx1"/>
                </a:solidFill>
              </a:rPr>
              <a:t>documentation for the </a:t>
            </a:r>
            <a:r>
              <a:rPr lang="en-NZ" sz="2200" dirty="0" smtClean="0">
                <a:solidFill>
                  <a:schemeClr val="tx1"/>
                </a:solidFill>
              </a:rPr>
              <a:t>website</a:t>
            </a:r>
          </a:p>
          <a:p>
            <a:pPr fontAlgn="base"/>
            <a:r>
              <a:rPr lang="en-NZ" sz="2600" dirty="0" smtClean="0">
                <a:solidFill>
                  <a:schemeClr val="tx1"/>
                </a:solidFill>
              </a:rPr>
              <a:t> </a:t>
            </a:r>
            <a:r>
              <a:rPr lang="en-NZ" sz="2400" b="1" dirty="0" smtClean="0">
                <a:solidFill>
                  <a:schemeClr val="tx1"/>
                </a:solidFill>
              </a:rPr>
              <a:t>Project </a:t>
            </a:r>
            <a:r>
              <a:rPr lang="en-NZ" sz="2400" b="1" dirty="0">
                <a:solidFill>
                  <a:schemeClr val="tx1"/>
                </a:solidFill>
              </a:rPr>
              <a:t>close, final </a:t>
            </a:r>
            <a:r>
              <a:rPr lang="en-NZ" sz="2400" b="1" dirty="0" smtClean="0">
                <a:solidFill>
                  <a:schemeClr val="tx1"/>
                </a:solidFill>
              </a:rPr>
              <a:t>documentation</a:t>
            </a:r>
            <a:endParaRPr lang="en-NZ" sz="2400" dirty="0">
              <a:solidFill>
                <a:schemeClr val="tx1"/>
              </a:solidFill>
            </a:endParaRPr>
          </a:p>
          <a:p>
            <a:pPr lvl="1" fontAlgn="base"/>
            <a:r>
              <a:rPr lang="en-NZ" sz="2200" dirty="0" smtClean="0">
                <a:solidFill>
                  <a:schemeClr val="tx1"/>
                </a:solidFill>
              </a:rPr>
              <a:t>Get </a:t>
            </a:r>
            <a:r>
              <a:rPr lang="en-NZ" sz="2200" dirty="0">
                <a:solidFill>
                  <a:schemeClr val="tx1"/>
                </a:solidFill>
              </a:rPr>
              <a:t>the client to sign off on the last </a:t>
            </a:r>
            <a:r>
              <a:rPr lang="en-NZ" sz="2200" dirty="0" smtClean="0">
                <a:solidFill>
                  <a:schemeClr val="tx1"/>
                </a:solidFill>
              </a:rPr>
              <a:t>checks</a:t>
            </a:r>
          </a:p>
          <a:p>
            <a:pPr lvl="1" fontAlgn="base"/>
            <a:r>
              <a:rPr lang="en-NZ" sz="2200" dirty="0">
                <a:solidFill>
                  <a:schemeClr val="tx1"/>
                </a:solidFill>
              </a:rPr>
              <a:t>P</a:t>
            </a:r>
            <a:r>
              <a:rPr lang="en-NZ" sz="2200" dirty="0" smtClean="0">
                <a:solidFill>
                  <a:schemeClr val="tx1"/>
                </a:solidFill>
              </a:rPr>
              <a:t>rovide </a:t>
            </a:r>
            <a:r>
              <a:rPr lang="en-NZ" sz="2200" dirty="0">
                <a:solidFill>
                  <a:schemeClr val="tx1"/>
                </a:solidFill>
              </a:rPr>
              <a:t>your contact information for </a:t>
            </a:r>
            <a:r>
              <a:rPr lang="en-NZ" sz="2200" dirty="0" smtClean="0">
                <a:solidFill>
                  <a:schemeClr val="tx1"/>
                </a:solidFill>
              </a:rPr>
              <a:t>support</a:t>
            </a:r>
          </a:p>
          <a:p>
            <a:pPr lvl="1" fontAlgn="base"/>
            <a:r>
              <a:rPr lang="en-NZ" sz="2200" dirty="0" smtClean="0">
                <a:solidFill>
                  <a:schemeClr val="tx1"/>
                </a:solidFill>
              </a:rPr>
              <a:t>officially </a:t>
            </a:r>
            <a:r>
              <a:rPr lang="en-NZ" sz="2200" dirty="0">
                <a:solidFill>
                  <a:schemeClr val="tx1"/>
                </a:solidFill>
              </a:rPr>
              <a:t>close the project. </a:t>
            </a:r>
            <a:endParaRPr lang="en-NZ" sz="2200" dirty="0" smtClean="0">
              <a:solidFill>
                <a:schemeClr val="tx1"/>
              </a:solidFill>
            </a:endParaRPr>
          </a:p>
          <a:p>
            <a:pPr lvl="2"/>
            <a:endParaRPr lang="en-NZ" sz="2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324370"/>
            <a:ext cx="911939" cy="365125"/>
          </a:xfrm>
        </p:spPr>
        <p:txBody>
          <a:bodyPr/>
          <a:lstStyle/>
          <a:p>
            <a:fld id="{D44CA183-8CE1-4885-8F56-5DC27C8AEE3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750" y="6402051"/>
            <a:ext cx="6297612" cy="365125"/>
          </a:xfrm>
        </p:spPr>
        <p:txBody>
          <a:bodyPr/>
          <a:lstStyle/>
          <a:p>
            <a:r>
              <a:rPr lang="en-NZ" dirty="0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778"/>
            <a:ext cx="9381066" cy="4439212"/>
          </a:xfrm>
        </p:spPr>
        <p:txBody>
          <a:bodyPr>
            <a:normAutofit/>
          </a:bodyPr>
          <a:lstStyle/>
          <a:p>
            <a:r>
              <a:rPr lang="en-NZ" sz="2800" dirty="0"/>
              <a:t>Create </a:t>
            </a:r>
            <a:r>
              <a:rPr lang="en-NZ" sz="2800" dirty="0" smtClean="0"/>
              <a:t>A Site Diagram </a:t>
            </a:r>
            <a:r>
              <a:rPr lang="en-NZ" sz="2800" smtClean="0"/>
              <a:t>&amp; Wireframe Diagrams</a:t>
            </a:r>
            <a:endParaRPr lang="en-NZ" sz="2600" b="1" dirty="0" smtClean="0"/>
          </a:p>
          <a:p>
            <a:pPr marL="0" indent="0">
              <a:buNone/>
            </a:pPr>
            <a:endParaRPr lang="en-NZ" sz="2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414-7CB0-4933-9D0B-288A481BFC7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What is A</a:t>
            </a:r>
            <a:r>
              <a:rPr lang="en-NZ" altLang="en-US" dirty="0" smtClean="0"/>
              <a:t> </a:t>
            </a:r>
            <a:r>
              <a:rPr lang="en-NZ" altLang="en-US" dirty="0"/>
              <a:t>W</a:t>
            </a:r>
            <a:r>
              <a:rPr lang="en-NZ" altLang="en-US" dirty="0" smtClean="0"/>
              <a:t>eb </a:t>
            </a:r>
            <a:r>
              <a:rPr lang="en-NZ" altLang="en-US" dirty="0"/>
              <a:t>D</a:t>
            </a:r>
            <a:r>
              <a:rPr lang="en-NZ" altLang="en-US" dirty="0" smtClean="0"/>
              <a:t>evelopment </a:t>
            </a:r>
            <a:r>
              <a:rPr lang="en-NZ" altLang="en-US" dirty="0"/>
              <a:t>P</a:t>
            </a:r>
            <a:r>
              <a:rPr lang="en-NZ" altLang="en-US" dirty="0" smtClean="0"/>
              <a:t>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9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A</a:t>
            </a:r>
            <a:r>
              <a:rPr lang="en-NZ" sz="2400" dirty="0" smtClean="0">
                <a:solidFill>
                  <a:schemeClr val="tx1"/>
                </a:solidFill>
              </a:rPr>
              <a:t> </a:t>
            </a:r>
            <a:r>
              <a:rPr lang="en-NZ" sz="2400" dirty="0">
                <a:solidFill>
                  <a:schemeClr val="tx1"/>
                </a:solidFill>
              </a:rPr>
              <a:t>documented outline of the steps needed to be taken from start to finish in order to complete a typical Web design project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It divides </a:t>
            </a:r>
            <a:r>
              <a:rPr lang="en-NZ" sz="2400" dirty="0">
                <a:solidFill>
                  <a:schemeClr val="tx1"/>
                </a:solidFill>
              </a:rPr>
              <a:t>and categorizes the work and then breaks these high-level sections into tasks and resources that can be used as a road map for each 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AC60-3831-4012-A041-2A8FD31D4DB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Typical Process in A Web 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426464"/>
            <a:ext cx="7333488" cy="4988849"/>
          </a:xfrm>
        </p:spPr>
        <p:txBody>
          <a:bodyPr>
            <a:normAutofit fontScale="92500" lnSpcReduction="20000"/>
          </a:bodyPr>
          <a:lstStyle/>
          <a:p>
            <a:r>
              <a:rPr lang="en-NZ" altLang="en-US" sz="2400" b="1" dirty="0" smtClean="0">
                <a:solidFill>
                  <a:schemeClr val="tx1"/>
                </a:solidFill>
              </a:rPr>
              <a:t>Planning/ Analysis</a:t>
            </a:r>
            <a:r>
              <a:rPr lang="en-NZ" altLang="en-US" sz="2400" dirty="0" smtClean="0">
                <a:solidFill>
                  <a:schemeClr val="tx1"/>
                </a:solidFill>
              </a:rPr>
              <a:t> </a:t>
            </a:r>
            <a:endParaRPr lang="en-NZ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NZ" altLang="en-US" sz="2000" dirty="0" smtClean="0">
                <a:solidFill>
                  <a:schemeClr val="tx1"/>
                </a:solidFill>
              </a:rPr>
              <a:t>Defines </a:t>
            </a:r>
            <a:r>
              <a:rPr lang="en-NZ" sz="2000" dirty="0" smtClean="0">
                <a:solidFill>
                  <a:schemeClr val="tx1"/>
                </a:solidFill>
              </a:rPr>
              <a:t>your goals, objectives, requirements, budget, and resource </a:t>
            </a:r>
            <a:endParaRPr lang="en-NZ" altLang="en-US" sz="2000" dirty="0" smtClean="0">
              <a:solidFill>
                <a:schemeClr val="tx1"/>
              </a:solidFill>
            </a:endParaRPr>
          </a:p>
          <a:p>
            <a:r>
              <a:rPr lang="en-NZ" altLang="en-US" sz="2400" b="1" dirty="0" smtClean="0">
                <a:solidFill>
                  <a:schemeClr val="tx1"/>
                </a:solidFill>
              </a:rPr>
              <a:t>Design</a:t>
            </a:r>
          </a:p>
          <a:p>
            <a:pPr lvl="1"/>
            <a:r>
              <a:rPr lang="en-NZ" altLang="en-US" sz="2000" dirty="0" smtClean="0">
                <a:solidFill>
                  <a:schemeClr val="tx1"/>
                </a:solidFill>
              </a:rPr>
              <a:t>Produces a documented site structure and a visual representation </a:t>
            </a:r>
          </a:p>
          <a:p>
            <a:r>
              <a:rPr lang="en-NZ" altLang="en-US" sz="2400" b="1" dirty="0" smtClean="0">
                <a:solidFill>
                  <a:schemeClr val="tx1"/>
                </a:solidFill>
              </a:rPr>
              <a:t>Development/Implementation</a:t>
            </a:r>
            <a:endParaRPr lang="en-NZ" altLang="en-US" sz="2400" b="1" dirty="0" smtClean="0">
              <a:solidFill>
                <a:schemeClr val="tx1"/>
              </a:solidFill>
            </a:endParaRPr>
          </a:p>
          <a:p>
            <a:pPr lvl="1"/>
            <a:r>
              <a:rPr lang="en-NZ" altLang="en-US" sz="2000" dirty="0" smtClean="0">
                <a:solidFill>
                  <a:schemeClr val="tx1"/>
                </a:solidFill>
              </a:rPr>
              <a:t>Involves the coding and programming </a:t>
            </a:r>
            <a:r>
              <a:rPr lang="en-NZ" altLang="en-US" sz="2000" dirty="0" smtClean="0">
                <a:solidFill>
                  <a:schemeClr val="tx1"/>
                </a:solidFill>
              </a:rPr>
              <a:t>work, unit testing</a:t>
            </a:r>
            <a:endParaRPr lang="en-NZ" altLang="en-US" sz="2000" dirty="0" smtClean="0">
              <a:solidFill>
                <a:schemeClr val="tx1"/>
              </a:solidFill>
            </a:endParaRPr>
          </a:p>
          <a:p>
            <a:r>
              <a:rPr lang="en-NZ" altLang="en-US" sz="2400" b="1" dirty="0" smtClean="0">
                <a:solidFill>
                  <a:schemeClr val="tx1"/>
                </a:solidFill>
              </a:rPr>
              <a:t>Testing/Launch</a:t>
            </a:r>
            <a:endParaRPr lang="en-NZ" altLang="en-US" sz="2400" b="1" dirty="0" smtClean="0">
              <a:solidFill>
                <a:schemeClr val="tx1"/>
              </a:solidFill>
            </a:endParaRPr>
          </a:p>
          <a:p>
            <a:pPr lvl="1"/>
            <a:r>
              <a:rPr lang="en-NZ" altLang="en-US" sz="2000" dirty="0" smtClean="0">
                <a:solidFill>
                  <a:schemeClr val="tx1"/>
                </a:solidFill>
              </a:rPr>
              <a:t>Prepare the website for public </a:t>
            </a:r>
            <a:r>
              <a:rPr lang="en-NZ" altLang="en-US" sz="2000" dirty="0" smtClean="0">
                <a:solidFill>
                  <a:schemeClr val="tx1"/>
                </a:solidFill>
              </a:rPr>
              <a:t>viewing, integration/ system testing </a:t>
            </a:r>
            <a:endParaRPr lang="en-NZ" altLang="en-US" sz="2000" dirty="0" smtClean="0">
              <a:solidFill>
                <a:schemeClr val="tx1"/>
              </a:solidFill>
            </a:endParaRPr>
          </a:p>
          <a:p>
            <a:r>
              <a:rPr lang="en-NZ" altLang="en-US" sz="2400" b="1" dirty="0" smtClean="0">
                <a:solidFill>
                  <a:schemeClr val="tx1"/>
                </a:solidFill>
              </a:rPr>
              <a:t>Post-Launch/ Maintenance </a:t>
            </a:r>
            <a:endParaRPr lang="en-NZ" altLang="en-US" sz="2400" b="1" dirty="0" smtClean="0">
              <a:solidFill>
                <a:schemeClr val="tx1"/>
              </a:solidFill>
            </a:endParaRPr>
          </a:p>
          <a:p>
            <a:pPr lvl="1"/>
            <a:r>
              <a:rPr lang="en-NZ" altLang="en-US" sz="2000" dirty="0" smtClean="0">
                <a:solidFill>
                  <a:schemeClr val="tx1"/>
                </a:solidFill>
              </a:rPr>
              <a:t>Closing the project, providing instruction and training to your clients</a:t>
            </a:r>
          </a:p>
          <a:p>
            <a:pPr lvl="1"/>
            <a:endParaRPr lang="en-NZ" altLang="en-US" sz="2200" b="1" dirty="0" smtClean="0"/>
          </a:p>
          <a:p>
            <a:endParaRPr lang="en-NZ" alt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C1E-A634-4CE2-BE7A-6308FDFA331F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45" y="2151810"/>
            <a:ext cx="3706876" cy="37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Web Development Process </a:t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Planning/ Analysis Phase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89180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Things that you may need to do in this step</a:t>
            </a:r>
          </a:p>
          <a:p>
            <a:pPr lvl="1"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Requirement analysis </a:t>
            </a:r>
          </a:p>
          <a:p>
            <a:pPr lvl="2">
              <a:spcBef>
                <a:spcPts val="600"/>
              </a:spcBef>
            </a:pPr>
            <a:r>
              <a:rPr lang="en-NZ" sz="2400" dirty="0" smtClean="0"/>
              <a:t> </a:t>
            </a:r>
            <a:r>
              <a:rPr lang="en-NZ" sz="2200" dirty="0" smtClean="0">
                <a:solidFill>
                  <a:schemeClr val="tx1"/>
                </a:solidFill>
              </a:rPr>
              <a:t>Gathers client information as much as possible, such as, client goals, target audience, detailed feature requests</a:t>
            </a:r>
          </a:p>
          <a:p>
            <a:pPr lvl="1"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Project charter</a:t>
            </a:r>
          </a:p>
          <a:p>
            <a:pPr lvl="2">
              <a:spcBef>
                <a:spcPts val="600"/>
              </a:spcBef>
            </a:pPr>
            <a:r>
              <a:rPr lang="en-NZ" sz="2200" dirty="0" smtClean="0">
                <a:solidFill>
                  <a:schemeClr val="tx1"/>
                </a:solidFill>
              </a:rPr>
              <a:t>Summarize the information and agreement </a:t>
            </a:r>
          </a:p>
          <a:p>
            <a:pPr lvl="1"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Site map</a:t>
            </a:r>
          </a:p>
          <a:p>
            <a:pPr lvl="2">
              <a:spcBef>
                <a:spcPts val="600"/>
              </a:spcBef>
            </a:pPr>
            <a:r>
              <a:rPr lang="en-NZ" sz="2200" dirty="0" smtClean="0">
                <a:solidFill>
                  <a:schemeClr val="tx1"/>
                </a:solidFill>
              </a:rPr>
              <a:t>Provide the structure of a website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8CDF-A23E-42BE-872F-8F326C7686F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Planning/ Analysis </a:t>
            </a:r>
            <a:r>
              <a:rPr lang="en-NZ" dirty="0" smtClean="0"/>
              <a:t>Phase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4019"/>
            <a:ext cx="8989180" cy="3880773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Contracts</a:t>
            </a:r>
          </a:p>
          <a:p>
            <a:pPr lvl="2">
              <a:spcBef>
                <a:spcPts val="600"/>
              </a:spcBef>
            </a:pPr>
            <a:r>
              <a:rPr lang="en-NZ" sz="2200" dirty="0" smtClean="0">
                <a:solidFill>
                  <a:schemeClr val="tx1"/>
                </a:solidFill>
              </a:rPr>
              <a:t>Contains payment terms, project timeline, copyright ownership, roles, etc.</a:t>
            </a:r>
          </a:p>
          <a:p>
            <a:pPr lvl="1"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Server Access</a:t>
            </a:r>
          </a:p>
          <a:p>
            <a:pPr lvl="2">
              <a:spcBef>
                <a:spcPts val="600"/>
              </a:spcBef>
            </a:pPr>
            <a:r>
              <a:rPr lang="en-NZ" sz="2200" dirty="0">
                <a:solidFill>
                  <a:schemeClr val="tx1"/>
                </a:solidFill>
              </a:rPr>
              <a:t> </a:t>
            </a:r>
            <a:r>
              <a:rPr lang="en-NZ" sz="2200" dirty="0" smtClean="0">
                <a:solidFill>
                  <a:schemeClr val="tx1"/>
                </a:solidFill>
              </a:rPr>
              <a:t>FTP host, username and password</a:t>
            </a:r>
          </a:p>
          <a:p>
            <a:pPr lvl="1"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Required software &amp; resources</a:t>
            </a:r>
          </a:p>
          <a:p>
            <a:pPr lvl="2">
              <a:spcBef>
                <a:spcPts val="600"/>
              </a:spcBef>
            </a:pPr>
            <a:r>
              <a:rPr lang="en-NZ" sz="2200" dirty="0">
                <a:solidFill>
                  <a:schemeClr val="tx1"/>
                </a:solidFill>
              </a:rPr>
              <a:t>S</a:t>
            </a:r>
            <a:r>
              <a:rPr lang="en-NZ" sz="2200" dirty="0" smtClean="0">
                <a:solidFill>
                  <a:schemeClr val="tx1"/>
                </a:solidFill>
              </a:rPr>
              <a:t>oftware, sub contractors</a:t>
            </a:r>
            <a:r>
              <a:rPr lang="en-NZ" sz="2200" b="1" dirty="0" smtClean="0">
                <a:solidFill>
                  <a:schemeClr val="tx1"/>
                </a:solidFill>
              </a:rPr>
              <a:t>	</a:t>
            </a:r>
            <a:r>
              <a:rPr lang="en-NZ" sz="2200" dirty="0" smtClean="0">
                <a:solidFill>
                  <a:schemeClr val="tx1"/>
                </a:solidFill>
              </a:rPr>
              <a:t>	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817C-7288-4A3E-AD5F-0BDB6D44664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Design Phase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04" y="2657187"/>
            <a:ext cx="5096510" cy="37950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Storyboards &amp; User flow charts</a:t>
            </a:r>
            <a:endParaRPr lang="en-NZ" sz="2200" dirty="0" smtClean="0">
              <a:solidFill>
                <a:schemeClr val="tx1"/>
              </a:solidFill>
            </a:endParaRP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demonstrate the steps it takes </a:t>
            </a:r>
            <a:r>
              <a:rPr lang="en-NZ" sz="2200" dirty="0" smtClean="0">
                <a:solidFill>
                  <a:schemeClr val="tx1"/>
                </a:solidFill>
              </a:rPr>
              <a:t>to accomplish tasks</a:t>
            </a:r>
            <a:r>
              <a:rPr lang="en-NZ" dirty="0" smtClean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99" y="1668071"/>
            <a:ext cx="6191250" cy="4784148"/>
          </a:xfrm>
          <a:prstGeom prst="rect">
            <a:avLst/>
          </a:prstGeom>
          <a:effectLst>
            <a:outerShdw blurRad="139700" dist="139700" dir="2400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9819" y="1826190"/>
            <a:ext cx="5060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prstClr val="black"/>
                </a:solidFill>
              </a:rPr>
              <a:t>Things that you may need to do in this step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3722-FDE7-4FEE-BCB3-AA61A142BA03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Design Phase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18943"/>
            <a:ext cx="4388152" cy="2797028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NZ" sz="2400" b="1" dirty="0" smtClean="0">
                <a:solidFill>
                  <a:schemeClr val="tx1"/>
                </a:solidFill>
              </a:rPr>
              <a:t>Wireframe diagrams</a:t>
            </a:r>
            <a:r>
              <a:rPr lang="en-NZ" sz="2200" b="1" dirty="0" smtClean="0">
                <a:solidFill>
                  <a:schemeClr val="tx1"/>
                </a:solidFill>
              </a:rPr>
              <a:t>	</a:t>
            </a:r>
          </a:p>
          <a:p>
            <a:pPr lvl="2">
              <a:spcBef>
                <a:spcPts val="600"/>
              </a:spcBef>
            </a:pPr>
            <a:r>
              <a:rPr lang="en-NZ" sz="2000" dirty="0" smtClean="0">
                <a:solidFill>
                  <a:schemeClr val="tx1"/>
                </a:solidFill>
              </a:rPr>
              <a:t>Show the structure of  a web page	</a:t>
            </a:r>
            <a:endParaRPr lang="en-NZ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16688"/>
            <a:ext cx="5212317" cy="399685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E3C3-0E94-4B71-84B2-E4DA3CC7AF34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Design Phase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2629"/>
            <a:ext cx="4533295" cy="37950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NZ" sz="2400" b="1" smtClean="0">
                <a:solidFill>
                  <a:schemeClr val="tx1"/>
                </a:solidFill>
              </a:rPr>
              <a:t>Site diagram</a:t>
            </a:r>
            <a:r>
              <a:rPr lang="en-NZ" sz="2200" b="1" smtClean="0">
                <a:solidFill>
                  <a:schemeClr val="tx1"/>
                </a:solidFill>
              </a:rPr>
              <a:t>/Site map</a:t>
            </a:r>
            <a:endParaRPr lang="en-NZ" sz="2200" dirty="0" smtClean="0">
              <a:solidFill>
                <a:schemeClr val="tx1"/>
              </a:solidFill>
            </a:endParaRP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T</a:t>
            </a:r>
            <a:r>
              <a:rPr lang="en-NZ" sz="2200" dirty="0" smtClean="0">
                <a:solidFill>
                  <a:schemeClr val="tx1"/>
                </a:solidFill>
              </a:rPr>
              <a:t>he </a:t>
            </a:r>
            <a:r>
              <a:rPr lang="en-NZ" sz="2200" dirty="0">
                <a:solidFill>
                  <a:schemeClr val="tx1"/>
                </a:solidFill>
              </a:rPr>
              <a:t>structure of the site as a whole 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H</a:t>
            </a:r>
            <a:r>
              <a:rPr lang="en-NZ" sz="2200" dirty="0" smtClean="0">
                <a:solidFill>
                  <a:schemeClr val="tx1"/>
                </a:solidFill>
              </a:rPr>
              <a:t>ow individual </a:t>
            </a:r>
            <a:r>
              <a:rPr lang="en-NZ" sz="2200" dirty="0">
                <a:solidFill>
                  <a:schemeClr val="tx1"/>
                </a:solidFill>
              </a:rPr>
              <a:t>pages relate to </a:t>
            </a:r>
            <a:r>
              <a:rPr lang="en-NZ" sz="2200" dirty="0" smtClean="0">
                <a:solidFill>
                  <a:schemeClr val="tx1"/>
                </a:solidFill>
              </a:rPr>
              <a:t>one another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29" y="1814286"/>
            <a:ext cx="5781675" cy="4143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29A-2F38-4AE6-A6C4-FCD999972CE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Web Development Process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		-</a:t>
            </a:r>
            <a:r>
              <a:rPr lang="en-NZ" dirty="0" smtClean="0"/>
              <a:t>Design Phase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599" y="2162629"/>
            <a:ext cx="5993686" cy="37950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NZ" sz="2400" b="1" dirty="0">
                <a:solidFill>
                  <a:schemeClr val="tx1"/>
                </a:solidFill>
              </a:rPr>
              <a:t>Mock-ups based on requirements </a:t>
            </a:r>
            <a:r>
              <a:rPr lang="en-NZ" sz="2400" b="1" dirty="0" smtClean="0">
                <a:solidFill>
                  <a:schemeClr val="tx1"/>
                </a:solidFill>
              </a:rPr>
              <a:t>analysis</a:t>
            </a: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creates </a:t>
            </a:r>
            <a:r>
              <a:rPr lang="en-NZ" sz="2200" dirty="0">
                <a:solidFill>
                  <a:schemeClr val="tx1"/>
                </a:solidFill>
              </a:rPr>
              <a:t>the </a:t>
            </a:r>
            <a:r>
              <a:rPr lang="en-NZ" sz="2200" dirty="0" smtClean="0">
                <a:solidFill>
                  <a:schemeClr val="tx1"/>
                </a:solidFill>
              </a:rPr>
              <a:t>"look </a:t>
            </a:r>
            <a:r>
              <a:rPr lang="en-NZ" sz="2200" dirty="0">
                <a:solidFill>
                  <a:schemeClr val="tx1"/>
                </a:solidFill>
              </a:rPr>
              <a:t>and </a:t>
            </a:r>
            <a:r>
              <a:rPr lang="en-NZ" sz="2200" dirty="0" smtClean="0">
                <a:solidFill>
                  <a:schemeClr val="tx1"/>
                </a:solidFill>
              </a:rPr>
              <a:t>feel" of the </a:t>
            </a:r>
            <a:r>
              <a:rPr lang="en-NZ" sz="2200" dirty="0">
                <a:solidFill>
                  <a:schemeClr val="tx1"/>
                </a:solidFill>
              </a:rPr>
              <a:t>site—logos, graphics, type, </a:t>
            </a:r>
            <a:r>
              <a:rPr lang="en-NZ" sz="2200" dirty="0" err="1">
                <a:solidFill>
                  <a:schemeClr val="tx1"/>
                </a:solidFill>
              </a:rPr>
              <a:t>colors</a:t>
            </a:r>
            <a:r>
              <a:rPr lang="en-NZ" sz="2200" dirty="0">
                <a:solidFill>
                  <a:schemeClr val="tx1"/>
                </a:solidFill>
              </a:rPr>
              <a:t>, layout, </a:t>
            </a:r>
            <a:r>
              <a:rPr lang="en-NZ" sz="2200" dirty="0" smtClean="0">
                <a:solidFill>
                  <a:schemeClr val="tx1"/>
                </a:solidFill>
              </a:rPr>
              <a:t>etc.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T</a:t>
            </a:r>
            <a:r>
              <a:rPr lang="en-NZ" sz="2200" dirty="0" smtClean="0">
                <a:solidFill>
                  <a:schemeClr val="tx1"/>
                </a:solidFill>
              </a:rPr>
              <a:t>he site makes </a:t>
            </a:r>
            <a:r>
              <a:rPr lang="en-NZ" sz="2200" dirty="0">
                <a:solidFill>
                  <a:schemeClr val="tx1"/>
                </a:solidFill>
              </a:rPr>
              <a:t>a good first </a:t>
            </a:r>
            <a:r>
              <a:rPr lang="en-NZ" sz="2200" dirty="0" smtClean="0">
                <a:solidFill>
                  <a:schemeClr val="tx1"/>
                </a:solidFill>
              </a:rPr>
              <a:t>impression 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T</a:t>
            </a:r>
            <a:r>
              <a:rPr lang="en-NZ" sz="2200" dirty="0" smtClean="0">
                <a:solidFill>
                  <a:schemeClr val="tx1"/>
                </a:solidFill>
              </a:rPr>
              <a:t>he site is </a:t>
            </a:r>
            <a:r>
              <a:rPr lang="en-NZ" sz="2200" dirty="0">
                <a:solidFill>
                  <a:schemeClr val="tx1"/>
                </a:solidFill>
              </a:rPr>
              <a:t>consistent with the </a:t>
            </a:r>
            <a:r>
              <a:rPr lang="en-NZ" sz="2200" dirty="0" smtClean="0">
                <a:solidFill>
                  <a:schemeClr val="tx1"/>
                </a:solidFill>
              </a:rPr>
              <a:t>brand of </a:t>
            </a:r>
            <a:r>
              <a:rPr lang="en-NZ" sz="2200" dirty="0">
                <a:solidFill>
                  <a:schemeClr val="tx1"/>
                </a:solidFill>
              </a:rPr>
              <a:t>the organization it represents</a:t>
            </a:r>
            <a:endParaRPr lang="en-NZ" sz="2200" dirty="0" smtClean="0">
              <a:solidFill>
                <a:schemeClr val="tx1"/>
              </a:solidFill>
            </a:endParaRPr>
          </a:p>
          <a:p>
            <a:pPr lvl="1"/>
            <a:endParaRPr lang="en-NZ" sz="22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33" y="1930400"/>
            <a:ext cx="3514725" cy="4200525"/>
          </a:xfrm>
          <a:prstGeom prst="rect">
            <a:avLst/>
          </a:prstGeom>
          <a:effectLst>
            <a:outerShdw blurRad="50800" dist="127000" dir="12000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CD00-47CF-4A1D-B10F-13D6A2F0870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13/02/2019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 - A Web Development Process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659</Words>
  <Application>Microsoft Office PowerPoint</Application>
  <PresentationFormat>Widescreen</PresentationFormat>
  <Paragraphs>115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 Web Development Process</vt:lpstr>
      <vt:lpstr>What is A Web Development Process</vt:lpstr>
      <vt:lpstr>A Typical Process in A Web development</vt:lpstr>
      <vt:lpstr>Web Development Process    -Planning/ Analysis Phase </vt:lpstr>
      <vt:lpstr>Web Development Process    -Planning/ Analysis Phase </vt:lpstr>
      <vt:lpstr>Web Development Process    -Design Phase </vt:lpstr>
      <vt:lpstr>Web Development Process    -Design Phase </vt:lpstr>
      <vt:lpstr>Web Development Process    -Design Phase </vt:lpstr>
      <vt:lpstr>Web Development Process    -Design Phase </vt:lpstr>
      <vt:lpstr>Web Development Process    -Design Phase </vt:lpstr>
      <vt:lpstr>Web Development Process    -Development/ Implementation Phase </vt:lpstr>
      <vt:lpstr>Web Development Process    -Testing/Launch Phase</vt:lpstr>
      <vt:lpstr>Web Development Process    -Post Launch/ Maintenance  Phase</vt:lpstr>
      <vt:lpstr>Exercise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Development Process</dc:title>
  <dc:creator>Kan Ngamakeur</dc:creator>
  <cp:lastModifiedBy>Natalia Nehring</cp:lastModifiedBy>
  <cp:revision>12</cp:revision>
  <dcterms:created xsi:type="dcterms:W3CDTF">2015-07-16T01:29:57Z</dcterms:created>
  <dcterms:modified xsi:type="dcterms:W3CDTF">2019-02-12T21:58:55Z</dcterms:modified>
</cp:coreProperties>
</file>