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98" r:id="rId3"/>
    <p:sldId id="340" r:id="rId4"/>
    <p:sldId id="346" r:id="rId5"/>
    <p:sldId id="347" r:id="rId6"/>
    <p:sldId id="349" r:id="rId7"/>
    <p:sldId id="348" r:id="rId8"/>
    <p:sldId id="342" r:id="rId9"/>
    <p:sldId id="343" r:id="rId10"/>
    <p:sldId id="344" r:id="rId11"/>
    <p:sldId id="345" r:id="rId12"/>
    <p:sldId id="283" r:id="rId13"/>
    <p:sldId id="305" r:id="rId14"/>
    <p:sldId id="304" r:id="rId15"/>
    <p:sldId id="326" r:id="rId16"/>
    <p:sldId id="350" r:id="rId17"/>
    <p:sldId id="328" r:id="rId18"/>
    <p:sldId id="327" r:id="rId19"/>
    <p:sldId id="306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337" r:id="rId29"/>
    <p:sldId id="338" r:id="rId30"/>
    <p:sldId id="339" r:id="rId31"/>
    <p:sldId id="303" r:id="rId32"/>
    <p:sldId id="35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n Ngamakeur" initials="KN" lastIdx="4" clrIdx="0">
    <p:extLst>
      <p:ext uri="{19B8F6BF-5375-455C-9EA6-DF929625EA0E}">
        <p15:presenceInfo xmlns:p15="http://schemas.microsoft.com/office/powerpoint/2012/main" userId="S-1-5-21-149251146-2169925306-3769764739-882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1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8-05T15:49:49.612" idx="4">
    <p:pos x="3490" y="2242"/>
    <p:text>Should have example here</p:text>
    <p:extLst>
      <p:ext uri="{C676402C-5697-4E1C-873F-D02D1690AC5C}">
        <p15:threadingInfo xmlns:p15="http://schemas.microsoft.com/office/powerpoint/2012/main" timeZoneBias="-7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863ED-8288-47DA-81E4-5114C6C5724C}" type="datetimeFigureOut">
              <a:rPr lang="en-NZ" smtClean="0"/>
              <a:t>9/03/2018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D8CFE-FE40-43AA-BC0D-9DC683224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080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D8CFE-FE40-43AA-BC0D-9DC683224FCD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8248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D8CFE-FE40-43AA-BC0D-9DC683224FCD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6517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3BE7-CE4B-4B11-914D-1EE13C2C9CDE}" type="datetime1">
              <a:rPr lang="en-NZ" smtClean="0"/>
              <a:t>9/03/2018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Advanced CSS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0169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ACCF-F63F-4B5A-8236-B0AC657B8A61}" type="datetime1">
              <a:rPr lang="en-NZ" smtClean="0"/>
              <a:t>9/03/2018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Advanced CSS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21487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773B-0073-487E-AF4B-4909B1CB79A4}" type="datetime1">
              <a:rPr lang="en-NZ" smtClean="0"/>
              <a:t>9/03/2018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Advanced CSS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"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"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3192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E64B8-459F-4EE0-B8CE-A230FD654CD5}" type="datetime1">
              <a:rPr lang="en-NZ" smtClean="0"/>
              <a:t>9/03/2018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Advanced CSS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55358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E95B3-A52E-4D1A-85A6-36755165107B}" type="datetime1">
              <a:rPr lang="en-NZ" smtClean="0"/>
              <a:t>9/03/2018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Advanced CSS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"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"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0937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D73A-909F-4DF5-9932-94C841E8D0A9}" type="datetime1">
              <a:rPr lang="en-NZ" smtClean="0"/>
              <a:t>9/03/2018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Advanced CSS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24784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0481-31E9-4C88-B384-C40D71D3F438}" type="datetime1">
              <a:rPr lang="en-NZ" smtClean="0"/>
              <a:t>9/03/2018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Advanced CSS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30900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C055-D619-42D0-9F07-B6D47533334C}" type="datetime1">
              <a:rPr lang="en-NZ" smtClean="0"/>
              <a:t>9/03/2018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Advanced CSS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29887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6F43-BAF5-48FA-8DDD-DC88B562864E}" type="datetime1">
              <a:rPr lang="en-NZ" smtClean="0"/>
              <a:t>9/03/2018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Advanced CSS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52956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BE55-7AEE-46B4-9B69-6523D099A778}" type="datetime1">
              <a:rPr lang="en-NZ" smtClean="0"/>
              <a:t>9/03/2018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Advanced CSS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7966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39E5-E9BC-46F1-886B-8A968751FF5B}" type="datetime1">
              <a:rPr lang="en-NZ" smtClean="0"/>
              <a:t>9/03/2018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Advanced CSS</a:t>
            </a:r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95427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CFAE-9D39-4C9F-93D1-5BC1CD25652E}" type="datetime1">
              <a:rPr lang="en-NZ" smtClean="0"/>
              <a:t>9/03/2018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Advanced CSS</a:t>
            </a:r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14442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5551-D08D-4731-BE35-2980171C7A67}" type="datetime1">
              <a:rPr lang="en-NZ" smtClean="0"/>
              <a:t>9/03/2018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Advanced CSS</a:t>
            </a: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80838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AFEE0-462F-4975-8620-A40916ACFA4F}" type="datetime1">
              <a:rPr lang="en-NZ" smtClean="0"/>
              <a:t>9/03/2018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Advanced CSS</a:t>
            </a: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48295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A42EE-C8F4-4EFF-B8B0-46C5621BA023}" type="datetime1">
              <a:rPr lang="en-NZ" smtClean="0"/>
              <a:t>9/03/2018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Advanced CSS</a:t>
            </a:r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57498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D5E3-7663-4CC2-BFB9-4F4F52D2842F}" type="datetime1">
              <a:rPr lang="en-NZ" smtClean="0"/>
              <a:t>9/03/2018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Advanced CSS</a:t>
            </a:r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2994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3888" y="6361373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56C51-D903-4266-9E4B-95A58E9BB856}" type="datetime1">
              <a:rPr lang="en-NZ" smtClean="0"/>
              <a:t>9/03/2018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361374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NZ" smtClean="0"/>
              <a:t>ISCG6420 IWD - Advanced CSS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346424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9075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1583" y="2404531"/>
            <a:ext cx="8703635" cy="1646302"/>
          </a:xfrm>
        </p:spPr>
        <p:txBody>
          <a:bodyPr/>
          <a:lstStyle/>
          <a:p>
            <a:pPr algn="ctr"/>
            <a:r>
              <a:rPr lang="en-NZ" dirty="0" smtClean="0"/>
              <a:t>Advanced CSS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NZ" sz="3600" dirty="0" smtClean="0"/>
              <a:t>Week </a:t>
            </a:r>
            <a:r>
              <a:rPr lang="en-NZ" sz="3600" dirty="0" smtClean="0"/>
              <a:t>2 </a:t>
            </a:r>
            <a:r>
              <a:rPr lang="en-NZ" sz="3600" dirty="0" smtClean="0"/>
              <a:t>Session2</a:t>
            </a:r>
            <a:endParaRPr lang="en-NZ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45E97-00AC-4FEA-94D4-5C95DB4D90AE}" type="datetime1">
              <a:rPr lang="en-NZ" smtClean="0"/>
              <a:t>9/03/2018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Advanced CSS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1723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29296"/>
            <a:ext cx="8890736" cy="1320800"/>
          </a:xfrm>
        </p:spPr>
        <p:txBody>
          <a:bodyPr/>
          <a:lstStyle/>
          <a:p>
            <a:r>
              <a:rPr lang="en-NZ" altLang="en-US" dirty="0"/>
              <a:t>CSS </a:t>
            </a:r>
            <a:r>
              <a:rPr lang="en-US" altLang="en-US" dirty="0" smtClean="0"/>
              <a:t>Animation: Applying Animation (con.)</a:t>
            </a:r>
            <a:endParaRPr lang="en-NZ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543" y="1510748"/>
            <a:ext cx="8725459" cy="5012426"/>
          </a:xfrm>
        </p:spPr>
        <p:txBody>
          <a:bodyPr>
            <a:noAutofit/>
          </a:bodyPr>
          <a:lstStyle/>
          <a:p>
            <a:r>
              <a:rPr lang="en-US" sz="2400" dirty="0"/>
              <a:t>There are a few other animation-specific properties as </a:t>
            </a:r>
            <a:r>
              <a:rPr lang="en-US" sz="2400" dirty="0" smtClean="0"/>
              <a:t>well:</a:t>
            </a:r>
            <a:endParaRPr lang="en-US" sz="2400" dirty="0"/>
          </a:p>
          <a:p>
            <a:pPr lvl="1"/>
            <a:r>
              <a:rPr lang="en-US" sz="2200" dirty="0" smtClean="0"/>
              <a:t>How </a:t>
            </a:r>
            <a:r>
              <a:rPr lang="en-US" sz="2200" dirty="0"/>
              <a:t>many times it should repeat (</a:t>
            </a:r>
            <a:r>
              <a:rPr lang="en-US" sz="2200" b="1" dirty="0"/>
              <a:t>animation-iteration-count</a:t>
            </a:r>
            <a:r>
              <a:rPr lang="en-US" sz="2200" dirty="0"/>
              <a:t>).</a:t>
            </a:r>
          </a:p>
          <a:p>
            <a:pPr lvl="1"/>
            <a:r>
              <a:rPr lang="en-US" sz="2200" dirty="0" smtClean="0"/>
              <a:t>Whether </a:t>
            </a:r>
            <a:r>
              <a:rPr lang="en-US" sz="2200" dirty="0"/>
              <a:t>it plays forward, in reverse, or alternates back and forth </a:t>
            </a:r>
            <a:r>
              <a:rPr lang="en-US" sz="2200" b="1" dirty="0"/>
              <a:t>(</a:t>
            </a:r>
            <a:r>
              <a:rPr lang="en-US" sz="2200" b="1" dirty="0" smtClean="0"/>
              <a:t>animation-direction</a:t>
            </a:r>
            <a:r>
              <a:rPr lang="en-US" sz="2200" b="1" dirty="0"/>
              <a:t>)</a:t>
            </a:r>
          </a:p>
          <a:p>
            <a:pPr lvl="1"/>
            <a:r>
              <a:rPr lang="en-US" sz="2200" dirty="0" smtClean="0"/>
              <a:t>Whether </a:t>
            </a:r>
            <a:r>
              <a:rPr lang="en-US" sz="2200" dirty="0"/>
              <a:t>it should be running or paused. The play-state can be </a:t>
            </a:r>
            <a:r>
              <a:rPr lang="en-US" sz="2200" dirty="0" smtClean="0"/>
              <a:t>toggled on </a:t>
            </a:r>
            <a:r>
              <a:rPr lang="en-US" sz="2200" dirty="0"/>
              <a:t>and off with JavaScript or on hover (</a:t>
            </a:r>
            <a:r>
              <a:rPr lang="en-US" sz="2200" b="1" dirty="0"/>
              <a:t>animation-play-state</a:t>
            </a:r>
            <a:r>
              <a:rPr lang="en-US" sz="2200" dirty="0"/>
              <a:t>).</a:t>
            </a:r>
          </a:p>
          <a:p>
            <a:pPr lvl="1"/>
            <a:r>
              <a:rPr lang="en-US" sz="2200" dirty="0" smtClean="0"/>
              <a:t>Whether </a:t>
            </a:r>
            <a:r>
              <a:rPr lang="en-US" sz="2200" dirty="0"/>
              <a:t>to override defaults that prevent properties from applying </a:t>
            </a:r>
            <a:r>
              <a:rPr lang="en-US" sz="2200" dirty="0" smtClean="0"/>
              <a:t>outside runtime </a:t>
            </a:r>
            <a:r>
              <a:rPr lang="en-US" sz="2200" dirty="0"/>
              <a:t>(</a:t>
            </a:r>
            <a:r>
              <a:rPr lang="en-US" sz="2200" b="1" dirty="0"/>
              <a:t>animation-fill-mode</a:t>
            </a:r>
            <a:r>
              <a:rPr lang="en-US" sz="2200" dirty="0" smtClean="0"/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endParaRPr lang="th-TH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802C-39FE-49B2-B57C-176377436FAE}" type="datetime1">
              <a:rPr lang="en-NZ" smtClean="0"/>
              <a:t>9/03/2018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dirty="0" smtClean="0"/>
              <a:t>ISCG6420 IWD - Advanced CSS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7455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29296"/>
            <a:ext cx="8890736" cy="1320800"/>
          </a:xfrm>
        </p:spPr>
        <p:txBody>
          <a:bodyPr/>
          <a:lstStyle/>
          <a:p>
            <a:r>
              <a:rPr lang="en-NZ" altLang="en-US" dirty="0"/>
              <a:t>CSS </a:t>
            </a:r>
            <a:r>
              <a:rPr lang="en-US" altLang="en-US" dirty="0" smtClean="0"/>
              <a:t>Animation: Applying Animation (con.)</a:t>
            </a:r>
            <a:endParaRPr lang="en-NZ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543" y="1510748"/>
            <a:ext cx="8725459" cy="5012426"/>
          </a:xfrm>
        </p:spPr>
        <p:txBody>
          <a:bodyPr>
            <a:noAutofit/>
          </a:bodyPr>
          <a:lstStyle/>
          <a:p>
            <a:r>
              <a:rPr lang="en-US" sz="2400" dirty="0"/>
              <a:t>Here is the resulting rule </a:t>
            </a:r>
            <a:r>
              <a:rPr lang="en-US" sz="2400" dirty="0" smtClean="0"/>
              <a:t>for the </a:t>
            </a:r>
            <a:r>
              <a:rPr lang="en-US" sz="2400" dirty="0"/>
              <a:t>animated </a:t>
            </a:r>
            <a:r>
              <a:rPr lang="en-US" sz="2400" dirty="0" smtClean="0"/>
              <a:t>element</a:t>
            </a:r>
            <a:endParaRPr lang="en-US" sz="2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5"/>
                </a:solidFill>
              </a:rPr>
              <a:t>#magic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5"/>
                </a:solidFill>
              </a:rPr>
              <a:t>	…</a:t>
            </a:r>
            <a:endParaRPr lang="en-US" sz="2400" dirty="0">
              <a:solidFill>
                <a:schemeClr val="accent5"/>
              </a:solidFill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5"/>
                </a:solidFill>
              </a:rPr>
              <a:t>	animation-name</a:t>
            </a:r>
            <a:r>
              <a:rPr lang="en-US" sz="2400" dirty="0">
                <a:solidFill>
                  <a:schemeClr val="accent5"/>
                </a:solidFill>
              </a:rPr>
              <a:t>: colors;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5"/>
                </a:solidFill>
              </a:rPr>
              <a:t>	animation-duration</a:t>
            </a:r>
            <a:r>
              <a:rPr lang="en-US" sz="2400" dirty="0">
                <a:solidFill>
                  <a:schemeClr val="accent5"/>
                </a:solidFill>
              </a:rPr>
              <a:t>: 5s;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5"/>
                </a:solidFill>
              </a:rPr>
              <a:t>	animation-timing-function</a:t>
            </a:r>
            <a:r>
              <a:rPr lang="en-US" sz="2400" dirty="0">
                <a:solidFill>
                  <a:schemeClr val="accent5"/>
                </a:solidFill>
              </a:rPr>
              <a:t>: linear;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5"/>
                </a:solidFill>
              </a:rPr>
              <a:t>	animation-iteration-count</a:t>
            </a:r>
            <a:r>
              <a:rPr lang="en-US" sz="2400" dirty="0">
                <a:solidFill>
                  <a:schemeClr val="accent5"/>
                </a:solidFill>
              </a:rPr>
              <a:t>: infinite;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5"/>
                </a:solidFill>
              </a:rPr>
              <a:t>	animation-direction</a:t>
            </a:r>
            <a:r>
              <a:rPr lang="en-US" sz="2400" dirty="0">
                <a:solidFill>
                  <a:schemeClr val="accent5"/>
                </a:solidFill>
              </a:rPr>
              <a:t>: alternate;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5"/>
                </a:solidFill>
              </a:rPr>
              <a:t>}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sz="2400" dirty="0" smtClean="0">
              <a:solidFill>
                <a:schemeClr val="accent5"/>
              </a:solidFill>
            </a:endParaRPr>
          </a:p>
          <a:p>
            <a:pPr marL="514350" indent="-457200">
              <a:spcBef>
                <a:spcPts val="0"/>
              </a:spcBef>
            </a:pPr>
            <a:r>
              <a:rPr lang="en-US" sz="2600" dirty="0" smtClean="0"/>
              <a:t>Let have a look at our demos</a:t>
            </a:r>
          </a:p>
          <a:p>
            <a:pPr>
              <a:spcBef>
                <a:spcPts val="0"/>
              </a:spcBef>
            </a:pPr>
            <a:endParaRPr lang="th-TH" sz="2600" dirty="0" smtClean="0">
              <a:solidFill>
                <a:schemeClr val="accent5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802C-39FE-49B2-B57C-176377436FAE}" type="datetime1">
              <a:rPr lang="en-NZ" smtClean="0"/>
              <a:t>9/03/2018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dirty="0" smtClean="0"/>
              <a:t>ISCG6420 IWD - Advanced CSS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7606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CSS Transitions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18183" cy="4252686"/>
          </a:xfrm>
        </p:spPr>
        <p:txBody>
          <a:bodyPr>
            <a:normAutofit/>
          </a:bodyPr>
          <a:lstStyle/>
          <a:p>
            <a:r>
              <a:rPr lang="en-NZ" sz="2400" dirty="0"/>
              <a:t>Picture in your mind, if you will, a link in a navigation menu that </a:t>
            </a:r>
            <a:r>
              <a:rPr lang="en-NZ" sz="2400" dirty="0" smtClean="0"/>
              <a:t>changes from </a:t>
            </a:r>
            <a:r>
              <a:rPr lang="en-NZ" sz="2400" dirty="0"/>
              <a:t>blue to red when the mouse hovers over it. </a:t>
            </a:r>
            <a:endParaRPr lang="en-NZ" sz="2400" dirty="0" smtClean="0"/>
          </a:p>
          <a:p>
            <a:r>
              <a:rPr lang="en-NZ" sz="2400" dirty="0" smtClean="0"/>
              <a:t>The </a:t>
            </a:r>
            <a:r>
              <a:rPr lang="en-NZ" sz="2400" dirty="0"/>
              <a:t>background is </a:t>
            </a:r>
            <a:r>
              <a:rPr lang="en-NZ" sz="2400" dirty="0" smtClean="0"/>
              <a:t>blue… mouse </a:t>
            </a:r>
            <a:r>
              <a:rPr lang="en-NZ" sz="2400" dirty="0"/>
              <a:t>passes over it…BAM! Red</a:t>
            </a:r>
            <a:r>
              <a:rPr lang="en-NZ" sz="2400" dirty="0" smtClean="0"/>
              <a:t>! </a:t>
            </a:r>
          </a:p>
          <a:p>
            <a:r>
              <a:rPr lang="en-NZ" sz="2400" dirty="0"/>
              <a:t>Now imagine putting your mouse over the link </a:t>
            </a:r>
            <a:r>
              <a:rPr lang="en-NZ" sz="2400" dirty="0" smtClean="0"/>
              <a:t>and the </a:t>
            </a:r>
            <a:r>
              <a:rPr lang="en-NZ" sz="2400" dirty="0"/>
              <a:t>background </a:t>
            </a:r>
            <a:r>
              <a:rPr lang="en-NZ" sz="2400" dirty="0">
                <a:solidFill>
                  <a:schemeClr val="accent5"/>
                </a:solidFill>
              </a:rPr>
              <a:t>gradually</a:t>
            </a:r>
            <a:r>
              <a:rPr lang="en-NZ" sz="2400" dirty="0"/>
              <a:t> changes from blue to red, passing through </a:t>
            </a:r>
            <a:r>
              <a:rPr lang="en-NZ" sz="2400" dirty="0" smtClean="0"/>
              <a:t>several shades </a:t>
            </a:r>
            <a:r>
              <a:rPr lang="en-NZ" sz="2400" dirty="0"/>
              <a:t>of purple on the way. It’s </a:t>
            </a:r>
            <a:r>
              <a:rPr lang="en-NZ" sz="2400" dirty="0" err="1" smtClean="0"/>
              <a:t>smoooooth</a:t>
            </a:r>
            <a:r>
              <a:rPr lang="en-NZ" sz="2400" dirty="0" smtClean="0"/>
              <a:t>. </a:t>
            </a:r>
          </a:p>
          <a:p>
            <a:r>
              <a:rPr lang="en-NZ" sz="2400" dirty="0" smtClean="0"/>
              <a:t>That’s</a:t>
            </a:r>
            <a:r>
              <a:rPr lang="en-NZ" sz="2400" i="1" dirty="0" smtClean="0"/>
              <a:t> </a:t>
            </a:r>
            <a:r>
              <a:rPr lang="en-NZ" sz="2400" dirty="0"/>
              <a:t>what </a:t>
            </a:r>
            <a:r>
              <a:rPr lang="en-NZ" sz="2400" i="1" dirty="0">
                <a:solidFill>
                  <a:schemeClr val="accent5"/>
                </a:solidFill>
              </a:rPr>
              <a:t>CSS Transitions</a:t>
            </a:r>
            <a:r>
              <a:rPr lang="en-NZ" sz="2400" dirty="0">
                <a:solidFill>
                  <a:schemeClr val="accent5"/>
                </a:solidFill>
              </a:rPr>
              <a:t> </a:t>
            </a:r>
            <a:r>
              <a:rPr lang="en-NZ" sz="2400" dirty="0" smtClean="0"/>
              <a:t>do.</a:t>
            </a:r>
          </a:p>
          <a:p>
            <a:endParaRPr lang="en-NZ" sz="24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1321-015C-4CB5-844D-DD3CBB801C33}" type="datetime1">
              <a:rPr lang="en-NZ" smtClean="0"/>
              <a:t>9/03/2018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Advanced CSS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9348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99457"/>
          </a:xfrm>
        </p:spPr>
        <p:txBody>
          <a:bodyPr/>
          <a:lstStyle/>
          <a:p>
            <a:r>
              <a:rPr lang="en-NZ" dirty="0"/>
              <a:t>CSS Transitions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234" y="1930400"/>
            <a:ext cx="7643593" cy="3880773"/>
          </a:xfrm>
        </p:spPr>
        <p:txBody>
          <a:bodyPr>
            <a:normAutofit/>
          </a:bodyPr>
          <a:lstStyle/>
          <a:p>
            <a:r>
              <a:rPr lang="en-NZ" sz="2400" dirty="0"/>
              <a:t>When applying </a:t>
            </a:r>
            <a:r>
              <a:rPr lang="en-NZ" sz="2400" dirty="0" smtClean="0"/>
              <a:t>a transition</a:t>
            </a:r>
            <a:r>
              <a:rPr lang="en-NZ" sz="2400" dirty="0"/>
              <a:t>, there are a few decisions to make, each of which is set with a </a:t>
            </a:r>
            <a:r>
              <a:rPr lang="en-NZ" sz="2400" dirty="0" smtClean="0"/>
              <a:t>CSS property</a:t>
            </a:r>
            <a:r>
              <a:rPr lang="en-NZ" sz="2400" dirty="0"/>
              <a:t>:</a:t>
            </a:r>
            <a:endParaRPr lang="en-NZ" sz="2400" dirty="0" smtClean="0"/>
          </a:p>
          <a:p>
            <a:pPr lvl="1"/>
            <a:r>
              <a:rPr lang="en-NZ" sz="2200" dirty="0" smtClean="0"/>
              <a:t>Which </a:t>
            </a:r>
            <a:r>
              <a:rPr lang="en-NZ" sz="2200" dirty="0"/>
              <a:t>CSS property to change (</a:t>
            </a:r>
            <a:r>
              <a:rPr lang="en-NZ" sz="2200" b="1" dirty="0"/>
              <a:t>transition-property</a:t>
            </a:r>
            <a:r>
              <a:rPr lang="en-NZ" sz="2200" dirty="0"/>
              <a:t>)</a:t>
            </a:r>
          </a:p>
          <a:p>
            <a:pPr lvl="1"/>
            <a:r>
              <a:rPr lang="en-NZ" sz="2200" dirty="0" smtClean="0"/>
              <a:t>How </a:t>
            </a:r>
            <a:r>
              <a:rPr lang="en-NZ" sz="2200" dirty="0"/>
              <a:t>long it should take (</a:t>
            </a:r>
            <a:r>
              <a:rPr lang="en-NZ" sz="2200" b="1" dirty="0"/>
              <a:t>transition-duration</a:t>
            </a:r>
            <a:r>
              <a:rPr lang="en-NZ" sz="2200" dirty="0"/>
              <a:t>)</a:t>
            </a:r>
          </a:p>
          <a:p>
            <a:pPr lvl="1"/>
            <a:r>
              <a:rPr lang="en-NZ" sz="2200" dirty="0" smtClean="0"/>
              <a:t>The </a:t>
            </a:r>
            <a:r>
              <a:rPr lang="en-NZ" sz="2200" dirty="0"/>
              <a:t>manner in which the transition accelerates (</a:t>
            </a:r>
            <a:r>
              <a:rPr lang="en-NZ" sz="2200" b="1" dirty="0"/>
              <a:t>transition-</a:t>
            </a:r>
            <a:r>
              <a:rPr lang="en-NZ" sz="2200" b="1" dirty="0" err="1"/>
              <a:t>timingfunction</a:t>
            </a:r>
            <a:r>
              <a:rPr lang="en-NZ" sz="2200" dirty="0"/>
              <a:t>)</a:t>
            </a:r>
          </a:p>
          <a:p>
            <a:pPr lvl="1"/>
            <a:r>
              <a:rPr lang="en-NZ" sz="2200" dirty="0" smtClean="0"/>
              <a:t>Whether </a:t>
            </a:r>
            <a:r>
              <a:rPr lang="en-NZ" sz="2200" dirty="0"/>
              <a:t>there should be a pause before it starts (</a:t>
            </a:r>
            <a:r>
              <a:rPr lang="en-NZ" sz="2200" b="1" dirty="0"/>
              <a:t>transition-delay</a:t>
            </a:r>
            <a:r>
              <a:rPr lang="en-NZ" sz="2200" dirty="0"/>
              <a:t>)</a:t>
            </a:r>
            <a:endParaRPr lang="en-US" sz="2200" dirty="0">
              <a:solidFill>
                <a:schemeClr val="accent5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1A8F-B7A2-4AAF-8E3C-C46157F0B85A}" type="datetime1">
              <a:rPr lang="en-NZ" smtClean="0"/>
              <a:t>9/03/2018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Advanced CSS</a:t>
            </a:r>
            <a:endParaRPr lang="en-NZ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0417" y="1930400"/>
            <a:ext cx="2645645" cy="321649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007446" y="5388206"/>
            <a:ext cx="2668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Illustration of Transition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87503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65230"/>
            <a:ext cx="8596668" cy="1320800"/>
          </a:xfrm>
        </p:spPr>
        <p:txBody>
          <a:bodyPr/>
          <a:lstStyle/>
          <a:p>
            <a:r>
              <a:rPr lang="en-NZ" dirty="0"/>
              <a:t>CSS </a:t>
            </a:r>
            <a:r>
              <a:rPr lang="en-NZ" dirty="0" smtClean="0"/>
              <a:t>Transitions : transition-property</a:t>
            </a:r>
            <a:r>
              <a:rPr lang="en-NZ" b="1" dirty="0"/>
              <a:t/>
            </a:r>
            <a:br>
              <a:rPr lang="en-NZ" b="1" dirty="0"/>
            </a:b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762" y="1786030"/>
            <a:ext cx="8571240" cy="4068670"/>
          </a:xfrm>
        </p:spPr>
        <p:txBody>
          <a:bodyPr>
            <a:noAutofit/>
          </a:bodyPr>
          <a:lstStyle/>
          <a:p>
            <a:r>
              <a:rPr lang="en-NZ" sz="2400" dirty="0"/>
              <a:t>specifies the name of the CSS property the transition effect is for</a:t>
            </a:r>
            <a:endParaRPr lang="en-NZ" sz="2400" b="1" dirty="0" smtClean="0"/>
          </a:p>
          <a:p>
            <a:r>
              <a:rPr lang="en-NZ" sz="2400" b="1" dirty="0" smtClean="0"/>
              <a:t>transition-property</a:t>
            </a:r>
            <a:endParaRPr lang="en-NZ" sz="2400" b="1" dirty="0"/>
          </a:p>
          <a:p>
            <a:pPr marL="0" indent="0">
              <a:buNone/>
            </a:pPr>
            <a:r>
              <a:rPr lang="en-NZ" sz="2400" i="1" dirty="0" smtClean="0"/>
              <a:t>		Values</a:t>
            </a:r>
            <a:r>
              <a:rPr lang="en-NZ" sz="2400" i="1" dirty="0"/>
              <a:t>: property-name | </a:t>
            </a:r>
            <a:r>
              <a:rPr lang="en-NZ" sz="2400" dirty="0"/>
              <a:t>all </a:t>
            </a:r>
            <a:r>
              <a:rPr lang="en-NZ" sz="2400" i="1" dirty="0"/>
              <a:t>| </a:t>
            </a:r>
            <a:r>
              <a:rPr lang="en-NZ" sz="2400" dirty="0"/>
              <a:t>none</a:t>
            </a:r>
          </a:p>
          <a:p>
            <a:pPr marL="0" indent="0">
              <a:buNone/>
            </a:pPr>
            <a:r>
              <a:rPr lang="en-NZ" sz="2400" i="1" dirty="0" smtClean="0"/>
              <a:t>		Default</a:t>
            </a:r>
            <a:r>
              <a:rPr lang="en-NZ" sz="2400" i="1" dirty="0"/>
              <a:t>: </a:t>
            </a:r>
            <a:r>
              <a:rPr lang="en-NZ" sz="2400" dirty="0" smtClean="0"/>
              <a:t>all</a:t>
            </a:r>
          </a:p>
          <a:p>
            <a:r>
              <a:rPr lang="en-NZ" sz="2400" dirty="0" smtClean="0"/>
              <a:t>Example </a:t>
            </a:r>
          </a:p>
          <a:p>
            <a:pPr marL="457200" lvl="1" indent="0">
              <a:buNone/>
            </a:pPr>
            <a:r>
              <a:rPr lang="en-NZ" sz="2200" dirty="0"/>
              <a:t> </a:t>
            </a:r>
            <a:r>
              <a:rPr lang="en-NZ" sz="2200" dirty="0" smtClean="0"/>
              <a:t>    </a:t>
            </a:r>
            <a:r>
              <a:rPr lang="en-NZ" sz="2200" b="1" dirty="0" smtClean="0">
                <a:solidFill>
                  <a:schemeClr val="accent5"/>
                </a:solidFill>
              </a:rPr>
              <a:t>transition-property: </a:t>
            </a:r>
            <a:r>
              <a:rPr lang="en-NZ" sz="2200" b="1" dirty="0">
                <a:solidFill>
                  <a:schemeClr val="accent5"/>
                </a:solidFill>
              </a:rPr>
              <a:t>width</a:t>
            </a:r>
            <a:r>
              <a:rPr lang="en-NZ" sz="2200" dirty="0" smtClean="0">
                <a:solidFill>
                  <a:schemeClr val="accent5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NZ" sz="2200" b="1" dirty="0">
                <a:solidFill>
                  <a:schemeClr val="accent5"/>
                </a:solidFill>
              </a:rPr>
              <a:t>	</a:t>
            </a:r>
            <a:r>
              <a:rPr lang="en-NZ" sz="2200" dirty="0" smtClean="0">
                <a:solidFill>
                  <a:schemeClr val="tx1"/>
                </a:solidFill>
              </a:rPr>
              <a:t>This means that you want to apply a transition to width   	property   </a:t>
            </a:r>
            <a:r>
              <a:rPr lang="en-NZ" sz="2000" b="1" dirty="0" smtClean="0">
                <a:solidFill>
                  <a:schemeClr val="accent5"/>
                </a:solidFill>
              </a:rPr>
              <a:t>		</a:t>
            </a:r>
            <a:endParaRPr lang="en-NZ" sz="2000" b="1" dirty="0">
              <a:solidFill>
                <a:schemeClr val="accent5"/>
              </a:solidFill>
            </a:endParaRPr>
          </a:p>
          <a:p>
            <a:pPr marL="457200" lvl="1" indent="0">
              <a:buNone/>
            </a:pPr>
            <a:endParaRPr lang="en-NZ" sz="2200" dirty="0"/>
          </a:p>
          <a:p>
            <a:pPr marL="0" indent="0">
              <a:buNone/>
            </a:pPr>
            <a:r>
              <a:rPr lang="en-NZ" sz="2400" i="1" dirty="0" smtClean="0"/>
              <a:t>		</a:t>
            </a: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03D1-715B-4F9B-8349-83995AAB8EDF}" type="datetime1">
              <a:rPr lang="en-NZ" smtClean="0"/>
              <a:t>9/03/2018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361373"/>
            <a:ext cx="6297612" cy="365125"/>
          </a:xfrm>
        </p:spPr>
        <p:txBody>
          <a:bodyPr/>
          <a:lstStyle/>
          <a:p>
            <a:r>
              <a:rPr lang="en-NZ" smtClean="0"/>
              <a:t>ISCG6420 IWD - Advanced CSS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5063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65230"/>
            <a:ext cx="8596668" cy="1320800"/>
          </a:xfrm>
        </p:spPr>
        <p:txBody>
          <a:bodyPr/>
          <a:lstStyle/>
          <a:p>
            <a:r>
              <a:rPr lang="en-NZ" dirty="0"/>
              <a:t>CSS </a:t>
            </a:r>
            <a:r>
              <a:rPr lang="en-NZ" dirty="0" smtClean="0"/>
              <a:t>Transitions : transition-duration</a:t>
            </a:r>
            <a:r>
              <a:rPr lang="en-NZ" b="1" dirty="0"/>
              <a:t/>
            </a:r>
            <a:br>
              <a:rPr lang="en-NZ" b="1" dirty="0"/>
            </a:b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762" y="1786030"/>
            <a:ext cx="8571240" cy="4068670"/>
          </a:xfrm>
        </p:spPr>
        <p:txBody>
          <a:bodyPr>
            <a:noAutofit/>
          </a:bodyPr>
          <a:lstStyle/>
          <a:p>
            <a:r>
              <a:rPr lang="en-NZ" sz="2400" dirty="0" smtClean="0"/>
              <a:t>specifies </a:t>
            </a:r>
            <a:r>
              <a:rPr lang="en-NZ" sz="2400" dirty="0"/>
              <a:t>how many seconds (s) or milliseconds (</a:t>
            </a:r>
            <a:r>
              <a:rPr lang="en-NZ" sz="2400" dirty="0" err="1"/>
              <a:t>ms</a:t>
            </a:r>
            <a:r>
              <a:rPr lang="en-NZ" sz="2400" dirty="0"/>
              <a:t>) a transition effect takes to </a:t>
            </a:r>
            <a:r>
              <a:rPr lang="en-NZ" sz="2400" dirty="0" smtClean="0"/>
              <a:t>complete</a:t>
            </a:r>
          </a:p>
          <a:p>
            <a:r>
              <a:rPr lang="en-NZ" sz="2400" b="1" dirty="0" smtClean="0"/>
              <a:t>transition-duration</a:t>
            </a:r>
          </a:p>
          <a:p>
            <a:pPr marL="0" indent="0">
              <a:buNone/>
            </a:pPr>
            <a:r>
              <a:rPr lang="en-NZ" sz="2400" b="1" dirty="0" smtClean="0"/>
              <a:t>	Values: time</a:t>
            </a:r>
          </a:p>
          <a:p>
            <a:pPr marL="0" indent="0">
              <a:buNone/>
            </a:pPr>
            <a:r>
              <a:rPr lang="en-NZ" sz="2400" b="1" dirty="0" smtClean="0"/>
              <a:t>	Default</a:t>
            </a:r>
            <a:r>
              <a:rPr lang="en-NZ" sz="2400" b="1" dirty="0"/>
              <a:t>: </a:t>
            </a:r>
            <a:r>
              <a:rPr lang="en-NZ" sz="2400" b="1" dirty="0" smtClean="0"/>
              <a:t>0s</a:t>
            </a:r>
          </a:p>
          <a:p>
            <a:r>
              <a:rPr lang="en-NZ" sz="2400" dirty="0" smtClean="0"/>
              <a:t>Example </a:t>
            </a:r>
          </a:p>
          <a:p>
            <a:pPr marL="457200" lvl="1" indent="0">
              <a:buNone/>
            </a:pPr>
            <a:r>
              <a:rPr lang="en-NZ" sz="2200" dirty="0"/>
              <a:t> </a:t>
            </a:r>
            <a:r>
              <a:rPr lang="en-NZ" sz="2200" dirty="0" smtClean="0"/>
              <a:t>    </a:t>
            </a:r>
            <a:r>
              <a:rPr lang="en-NZ" sz="2200" b="1" dirty="0" smtClean="0">
                <a:solidFill>
                  <a:schemeClr val="accent5"/>
                </a:solidFill>
              </a:rPr>
              <a:t>transition-duration: 5s</a:t>
            </a:r>
            <a:r>
              <a:rPr lang="en-NZ" sz="2200" dirty="0" smtClean="0">
                <a:solidFill>
                  <a:schemeClr val="accent5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NZ" sz="2200" dirty="0">
                <a:solidFill>
                  <a:schemeClr val="accent5"/>
                </a:solidFill>
              </a:rPr>
              <a:t> </a:t>
            </a:r>
            <a:r>
              <a:rPr lang="en-NZ" sz="2200" dirty="0" smtClean="0">
                <a:solidFill>
                  <a:schemeClr val="accent5"/>
                </a:solidFill>
              </a:rPr>
              <a:t>    </a:t>
            </a:r>
            <a:r>
              <a:rPr lang="en-NZ" sz="2200" dirty="0" smtClean="0">
                <a:solidFill>
                  <a:schemeClr val="tx1"/>
                </a:solidFill>
              </a:rPr>
              <a:t>5s to complete the transition</a:t>
            </a:r>
            <a:endParaRPr lang="en-NZ" sz="2200" dirty="0" smtClean="0">
              <a:solidFill>
                <a:schemeClr val="accent5"/>
              </a:solidFill>
            </a:endParaRPr>
          </a:p>
          <a:p>
            <a:pPr marL="457200" lvl="1" indent="0">
              <a:buNone/>
            </a:pPr>
            <a:r>
              <a:rPr lang="en-NZ" sz="2000" b="1" dirty="0">
                <a:solidFill>
                  <a:schemeClr val="accent5"/>
                </a:solidFill>
              </a:rPr>
              <a:t>	</a:t>
            </a:r>
            <a:r>
              <a:rPr lang="en-NZ" sz="2000" dirty="0" smtClean="0">
                <a:solidFill>
                  <a:schemeClr val="tx1"/>
                </a:solidFill>
              </a:rPr>
              <a:t>   </a:t>
            </a:r>
            <a:r>
              <a:rPr lang="en-NZ" sz="2000" b="1" dirty="0" smtClean="0">
                <a:solidFill>
                  <a:schemeClr val="accent5"/>
                </a:solidFill>
              </a:rPr>
              <a:t>		</a:t>
            </a:r>
            <a:endParaRPr lang="en-NZ" sz="2000" b="1" dirty="0">
              <a:solidFill>
                <a:schemeClr val="accent5"/>
              </a:solidFill>
            </a:endParaRPr>
          </a:p>
          <a:p>
            <a:pPr marL="457200" lvl="1" indent="0">
              <a:buNone/>
            </a:pPr>
            <a:endParaRPr lang="en-NZ" sz="2200" dirty="0"/>
          </a:p>
          <a:p>
            <a:pPr marL="0" indent="0">
              <a:buNone/>
            </a:pPr>
            <a:r>
              <a:rPr lang="en-NZ" sz="2400" i="1" dirty="0" smtClean="0"/>
              <a:t>		</a:t>
            </a: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03D1-715B-4F9B-8349-83995AAB8EDF}" type="datetime1">
              <a:rPr lang="en-NZ" smtClean="0"/>
              <a:t>9/03/2018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361373"/>
            <a:ext cx="6297612" cy="365125"/>
          </a:xfrm>
        </p:spPr>
        <p:txBody>
          <a:bodyPr/>
          <a:lstStyle/>
          <a:p>
            <a:r>
              <a:rPr lang="en-NZ" smtClean="0"/>
              <a:t>ISCG6420 IWD - Advanced CSS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5776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094" y="67628"/>
            <a:ext cx="2604346" cy="1320800"/>
          </a:xfrm>
        </p:spPr>
        <p:txBody>
          <a:bodyPr/>
          <a:lstStyle/>
          <a:p>
            <a:r>
              <a:rPr lang="en-NZ" dirty="0" smtClean="0"/>
              <a:t>Example 1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014" y="1388429"/>
            <a:ext cx="5083386" cy="4575491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NZ" dirty="0"/>
              <a:t>div {</a:t>
            </a:r>
          </a:p>
          <a:p>
            <a:pPr marL="0" indent="0">
              <a:buNone/>
            </a:pPr>
            <a:r>
              <a:rPr lang="en-NZ" dirty="0"/>
              <a:t>    width: 100px;</a:t>
            </a:r>
          </a:p>
          <a:p>
            <a:pPr marL="0" indent="0">
              <a:buNone/>
            </a:pPr>
            <a:r>
              <a:rPr lang="en-NZ" dirty="0"/>
              <a:t>    height: 100px;</a:t>
            </a:r>
          </a:p>
          <a:p>
            <a:pPr marL="0" indent="0">
              <a:buNone/>
            </a:pPr>
            <a:r>
              <a:rPr lang="en-NZ" dirty="0"/>
              <a:t>    background: red;</a:t>
            </a:r>
          </a:p>
          <a:p>
            <a:pPr marL="0" indent="0">
              <a:buNone/>
            </a:pPr>
            <a:r>
              <a:rPr lang="en-NZ" dirty="0"/>
              <a:t>    -</a:t>
            </a:r>
            <a:r>
              <a:rPr lang="en-NZ" dirty="0" err="1"/>
              <a:t>webkit</a:t>
            </a:r>
            <a:r>
              <a:rPr lang="en-NZ" dirty="0"/>
              <a:t>-transition-property: width; /* Safari */</a:t>
            </a:r>
          </a:p>
          <a:p>
            <a:pPr marL="0" indent="0">
              <a:buNone/>
            </a:pPr>
            <a:r>
              <a:rPr lang="en-NZ" dirty="0"/>
              <a:t>    -</a:t>
            </a:r>
            <a:r>
              <a:rPr lang="en-NZ" dirty="0" err="1"/>
              <a:t>webkit</a:t>
            </a:r>
            <a:r>
              <a:rPr lang="en-NZ" dirty="0"/>
              <a:t>-transition-duration: 5s; /* Safari */</a:t>
            </a:r>
          </a:p>
          <a:p>
            <a:pPr marL="0" indent="0">
              <a:buNone/>
            </a:pPr>
            <a:r>
              <a:rPr lang="en-NZ" dirty="0"/>
              <a:t>    </a:t>
            </a:r>
            <a:r>
              <a:rPr lang="en-NZ" sz="2200" b="1" dirty="0"/>
              <a:t>transition-property: width;</a:t>
            </a:r>
          </a:p>
          <a:p>
            <a:pPr marL="0" indent="0">
              <a:buNone/>
            </a:pPr>
            <a:r>
              <a:rPr lang="en-NZ" sz="2200" b="1" dirty="0"/>
              <a:t>    transition-duration: 5s;</a:t>
            </a:r>
          </a:p>
          <a:p>
            <a:pPr marL="0" indent="0">
              <a:buNone/>
            </a:pPr>
            <a:r>
              <a:rPr lang="en-NZ" dirty="0"/>
              <a:t>}</a:t>
            </a:r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r>
              <a:rPr lang="en-NZ" dirty="0" err="1"/>
              <a:t>div:hover</a:t>
            </a:r>
            <a:r>
              <a:rPr lang="en-NZ" dirty="0"/>
              <a:t> {</a:t>
            </a:r>
          </a:p>
          <a:p>
            <a:pPr marL="0" indent="0">
              <a:buNone/>
            </a:pPr>
            <a:r>
              <a:rPr lang="en-NZ" dirty="0"/>
              <a:t>    width: 300px;</a:t>
            </a:r>
          </a:p>
          <a:p>
            <a:pPr marL="0" indent="0">
              <a:buNone/>
            </a:pPr>
            <a:r>
              <a:rPr lang="en-NZ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6F43-BAF5-48FA-8DDD-DC88B562864E}" type="datetime1">
              <a:rPr lang="en-NZ" smtClean="0"/>
              <a:t>9/03/2018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Advanced CSS</a:t>
            </a:r>
            <a:endParaRPr lang="en-NZ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838614" y="1388428"/>
            <a:ext cx="5083386" cy="45754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NZ" dirty="0"/>
              <a:t>div {</a:t>
            </a:r>
          </a:p>
          <a:p>
            <a:pPr marL="0" indent="0">
              <a:buNone/>
            </a:pPr>
            <a:r>
              <a:rPr lang="en-NZ" dirty="0"/>
              <a:t>    width: 100px;</a:t>
            </a:r>
          </a:p>
          <a:p>
            <a:pPr marL="0" indent="0">
              <a:buNone/>
            </a:pPr>
            <a:r>
              <a:rPr lang="en-NZ" dirty="0"/>
              <a:t>    height: 100px;</a:t>
            </a:r>
          </a:p>
          <a:p>
            <a:pPr marL="0" indent="0">
              <a:buNone/>
            </a:pPr>
            <a:r>
              <a:rPr lang="en-NZ" dirty="0"/>
              <a:t>    background: red;</a:t>
            </a:r>
          </a:p>
          <a:p>
            <a:pPr marL="0" indent="0">
              <a:buNone/>
            </a:pPr>
            <a:r>
              <a:rPr lang="en-NZ" dirty="0"/>
              <a:t>    -</a:t>
            </a:r>
            <a:r>
              <a:rPr lang="en-NZ" dirty="0" err="1"/>
              <a:t>webkit</a:t>
            </a:r>
            <a:r>
              <a:rPr lang="en-NZ" dirty="0"/>
              <a:t>-transition: width 5s; /* For Safari 3.1 to 6.0 */</a:t>
            </a:r>
          </a:p>
          <a:p>
            <a:pPr marL="0" indent="0">
              <a:buNone/>
            </a:pPr>
            <a:r>
              <a:rPr lang="en-NZ" dirty="0"/>
              <a:t>    </a:t>
            </a:r>
            <a:r>
              <a:rPr lang="en-NZ" sz="2000" b="1" dirty="0"/>
              <a:t>transition: width 5s;</a:t>
            </a:r>
          </a:p>
          <a:p>
            <a:pPr marL="0" indent="0">
              <a:buNone/>
            </a:pPr>
            <a:r>
              <a:rPr lang="en-NZ" dirty="0"/>
              <a:t>}</a:t>
            </a:r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r>
              <a:rPr lang="en-NZ" dirty="0" err="1"/>
              <a:t>div:hover</a:t>
            </a:r>
            <a:r>
              <a:rPr lang="en-NZ" dirty="0"/>
              <a:t> {</a:t>
            </a:r>
          </a:p>
          <a:p>
            <a:pPr marL="0" indent="0">
              <a:buNone/>
            </a:pPr>
            <a:r>
              <a:rPr lang="en-NZ" dirty="0"/>
              <a:t>    width: 300px;</a:t>
            </a:r>
          </a:p>
          <a:p>
            <a:pPr marL="0" indent="0">
              <a:buNone/>
            </a:pPr>
            <a:r>
              <a:rPr lang="en-NZ" dirty="0"/>
              <a:t>}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838614" y="67628"/>
            <a:ext cx="2604346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NZ" dirty="0" smtClean="0"/>
              <a:t>Example 1- version 2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17190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6523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NZ" sz="4000" dirty="0"/>
              <a:t>CSS </a:t>
            </a:r>
            <a:r>
              <a:rPr lang="en-NZ" sz="4000" dirty="0" smtClean="0"/>
              <a:t>Transitions </a:t>
            </a:r>
            <a:br>
              <a:rPr lang="en-NZ" sz="4000" dirty="0" smtClean="0"/>
            </a:br>
            <a:r>
              <a:rPr lang="en-NZ" sz="4000" dirty="0" smtClean="0"/>
              <a:t>			: transition-timing-function</a:t>
            </a:r>
            <a:r>
              <a:rPr lang="en-NZ" b="1" dirty="0"/>
              <a:t/>
            </a:r>
            <a:br>
              <a:rPr lang="en-NZ" b="1" dirty="0"/>
            </a:b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762" y="1786030"/>
            <a:ext cx="9114338" cy="4068670"/>
          </a:xfrm>
        </p:spPr>
        <p:txBody>
          <a:bodyPr>
            <a:noAutofit/>
          </a:bodyPr>
          <a:lstStyle/>
          <a:p>
            <a:r>
              <a:rPr lang="en-NZ" sz="2400" dirty="0" smtClean="0"/>
              <a:t>specifies </a:t>
            </a:r>
            <a:r>
              <a:rPr lang="en-NZ" sz="2400" dirty="0"/>
              <a:t>the speed curve of the transition </a:t>
            </a:r>
            <a:r>
              <a:rPr lang="en-NZ" sz="2400" dirty="0" smtClean="0"/>
              <a:t>effect</a:t>
            </a:r>
          </a:p>
          <a:p>
            <a:r>
              <a:rPr lang="en-NZ" sz="2400" b="1" dirty="0" smtClean="0"/>
              <a:t>transition-timing-function</a:t>
            </a:r>
            <a:endParaRPr lang="en-NZ" sz="2400" b="1" dirty="0"/>
          </a:p>
          <a:p>
            <a:pPr marL="0" indent="0">
              <a:buNone/>
            </a:pPr>
            <a:r>
              <a:rPr lang="en-NZ" sz="2400" i="1" dirty="0" smtClean="0"/>
              <a:t>	</a:t>
            </a:r>
            <a:r>
              <a:rPr lang="en-NZ" sz="2400" b="1" i="1" dirty="0" smtClean="0"/>
              <a:t>Values</a:t>
            </a:r>
            <a:r>
              <a:rPr lang="en-NZ" sz="2400" b="1" i="1" dirty="0"/>
              <a:t>: </a:t>
            </a:r>
            <a:r>
              <a:rPr lang="en-NZ" sz="2400" b="1" dirty="0"/>
              <a:t>ease </a:t>
            </a:r>
            <a:r>
              <a:rPr lang="en-NZ" sz="2400" b="1" i="1" dirty="0"/>
              <a:t>| </a:t>
            </a:r>
            <a:r>
              <a:rPr lang="en-NZ" sz="2400" b="1" dirty="0"/>
              <a:t>linear </a:t>
            </a:r>
            <a:r>
              <a:rPr lang="en-NZ" sz="2400" b="1" i="1" dirty="0"/>
              <a:t>| </a:t>
            </a:r>
            <a:r>
              <a:rPr lang="en-NZ" sz="2400" b="1" dirty="0"/>
              <a:t>ease-in </a:t>
            </a:r>
            <a:r>
              <a:rPr lang="en-NZ" sz="2400" b="1" i="1" dirty="0"/>
              <a:t>| </a:t>
            </a:r>
            <a:r>
              <a:rPr lang="en-NZ" sz="2400" b="1" dirty="0"/>
              <a:t>ease-out </a:t>
            </a:r>
            <a:r>
              <a:rPr lang="en-NZ" sz="2400" b="1" i="1" dirty="0"/>
              <a:t>| </a:t>
            </a:r>
            <a:endParaRPr lang="en-NZ" sz="2400" b="1" i="1" dirty="0" smtClean="0"/>
          </a:p>
          <a:p>
            <a:pPr marL="0" indent="0">
              <a:buNone/>
            </a:pPr>
            <a:r>
              <a:rPr lang="en-NZ" sz="2400" b="1" i="1" dirty="0"/>
              <a:t>	</a:t>
            </a:r>
            <a:r>
              <a:rPr lang="en-NZ" sz="2400" b="1" i="1" dirty="0" smtClean="0"/>
              <a:t>			</a:t>
            </a:r>
            <a:r>
              <a:rPr lang="en-NZ" sz="2400" b="1" dirty="0" smtClean="0"/>
              <a:t>ease-in-out </a:t>
            </a:r>
            <a:r>
              <a:rPr lang="en-NZ" sz="2400" b="1" i="1" dirty="0"/>
              <a:t>| </a:t>
            </a:r>
            <a:r>
              <a:rPr lang="en-NZ" sz="2400" b="1" dirty="0" smtClean="0"/>
              <a:t>step-start </a:t>
            </a:r>
            <a:r>
              <a:rPr lang="en-NZ" sz="2400" b="1" i="1" dirty="0"/>
              <a:t>| </a:t>
            </a:r>
            <a:r>
              <a:rPr lang="en-NZ" sz="2400" b="1" dirty="0"/>
              <a:t>step-end </a:t>
            </a:r>
            <a:r>
              <a:rPr lang="en-NZ" sz="2400" b="1" i="1" dirty="0"/>
              <a:t>| </a:t>
            </a:r>
            <a:r>
              <a:rPr lang="en-NZ" sz="2400" b="1" dirty="0"/>
              <a:t>steps </a:t>
            </a:r>
            <a:r>
              <a:rPr lang="en-NZ" sz="2400" b="1" i="1" dirty="0" smtClean="0"/>
              <a:t>	</a:t>
            </a:r>
          </a:p>
          <a:p>
            <a:pPr marL="0" indent="0">
              <a:buNone/>
            </a:pPr>
            <a:r>
              <a:rPr lang="en-NZ" sz="2400" b="1" i="1" dirty="0"/>
              <a:t>	</a:t>
            </a:r>
            <a:r>
              <a:rPr lang="en-NZ" sz="2400" b="1" i="1" dirty="0" smtClean="0"/>
              <a:t>Default</a:t>
            </a:r>
            <a:r>
              <a:rPr lang="en-NZ" sz="2400" b="1" i="1" dirty="0"/>
              <a:t>: ease</a:t>
            </a:r>
            <a:r>
              <a:rPr lang="en-NZ" sz="2400" b="1" dirty="0" smtClean="0"/>
              <a:t> </a:t>
            </a:r>
          </a:p>
          <a:p>
            <a:r>
              <a:rPr lang="en-NZ" sz="2400" dirty="0"/>
              <a:t>Example </a:t>
            </a:r>
            <a:endParaRPr lang="en-NZ" sz="2400" dirty="0" smtClean="0"/>
          </a:p>
          <a:p>
            <a:pPr marL="0" indent="0">
              <a:buNone/>
            </a:pPr>
            <a:r>
              <a:rPr lang="en-NZ" sz="2400" b="1" dirty="0" smtClean="0"/>
              <a:t>		    </a:t>
            </a:r>
            <a:r>
              <a:rPr lang="en-NZ" sz="2200" b="1" dirty="0" smtClean="0">
                <a:solidFill>
                  <a:schemeClr val="accent5"/>
                </a:solidFill>
              </a:rPr>
              <a:t>transition-timing-function: ease-out</a:t>
            </a:r>
          </a:p>
          <a:p>
            <a:pPr marL="0" indent="0">
              <a:buNone/>
            </a:pPr>
            <a:r>
              <a:rPr lang="en-NZ" sz="2200" dirty="0" smtClean="0">
                <a:solidFill>
                  <a:schemeClr val="tx1"/>
                </a:solidFill>
              </a:rPr>
              <a:t>This means the transition will </a:t>
            </a:r>
            <a:r>
              <a:rPr lang="en-NZ" sz="2200" dirty="0">
                <a:solidFill>
                  <a:schemeClr val="tx1"/>
                </a:solidFill>
              </a:rPr>
              <a:t>s</a:t>
            </a:r>
            <a:r>
              <a:rPr lang="en-NZ" sz="2400" dirty="0" smtClean="0"/>
              <a:t>tarts </a:t>
            </a:r>
            <a:r>
              <a:rPr lang="en-NZ" sz="2400" dirty="0"/>
              <a:t>out fast, then slows down</a:t>
            </a:r>
            <a:endParaRPr lang="en-NZ" sz="2200" dirty="0" smtClean="0">
              <a:solidFill>
                <a:schemeClr val="accent5"/>
              </a:solidFill>
            </a:endParaRPr>
          </a:p>
          <a:p>
            <a:pPr marL="457200" lvl="1" indent="0">
              <a:buNone/>
            </a:pPr>
            <a:r>
              <a:rPr lang="en-NZ" sz="2000" b="1" dirty="0">
                <a:solidFill>
                  <a:schemeClr val="accent5"/>
                </a:solidFill>
              </a:rPr>
              <a:t>	</a:t>
            </a:r>
            <a:r>
              <a:rPr lang="en-NZ" sz="2000" dirty="0" smtClean="0">
                <a:solidFill>
                  <a:schemeClr val="tx1"/>
                </a:solidFill>
              </a:rPr>
              <a:t>   </a:t>
            </a:r>
            <a:r>
              <a:rPr lang="en-NZ" sz="2000" b="1" dirty="0" smtClean="0">
                <a:solidFill>
                  <a:schemeClr val="accent5"/>
                </a:solidFill>
              </a:rPr>
              <a:t>		</a:t>
            </a:r>
            <a:endParaRPr lang="en-NZ" sz="2000" b="1" dirty="0">
              <a:solidFill>
                <a:schemeClr val="accent5"/>
              </a:solidFill>
            </a:endParaRPr>
          </a:p>
          <a:p>
            <a:pPr marL="457200" lvl="1" indent="0">
              <a:buNone/>
            </a:pPr>
            <a:endParaRPr lang="en-NZ" sz="2200" dirty="0"/>
          </a:p>
          <a:p>
            <a:pPr marL="0" indent="0">
              <a:buNone/>
            </a:pPr>
            <a:r>
              <a:rPr lang="en-NZ" sz="2400" i="1" dirty="0" smtClean="0"/>
              <a:t>		</a:t>
            </a: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03D1-715B-4F9B-8349-83995AAB8EDF}" type="datetime1">
              <a:rPr lang="en-NZ" smtClean="0"/>
              <a:t>9/03/2018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361373"/>
            <a:ext cx="6297612" cy="365125"/>
          </a:xfrm>
        </p:spPr>
        <p:txBody>
          <a:bodyPr/>
          <a:lstStyle/>
          <a:p>
            <a:r>
              <a:rPr lang="en-NZ" smtClean="0"/>
              <a:t>ISCG6420 IWD - Advanced CSS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3131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6523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NZ" sz="4000" dirty="0"/>
              <a:t>CSS </a:t>
            </a:r>
            <a:r>
              <a:rPr lang="en-NZ" sz="4000" dirty="0" smtClean="0"/>
              <a:t>Transitions </a:t>
            </a:r>
            <a:br>
              <a:rPr lang="en-NZ" sz="4000" dirty="0" smtClean="0"/>
            </a:br>
            <a:r>
              <a:rPr lang="en-NZ" sz="4000" dirty="0" smtClean="0"/>
              <a:t>			: transition-delay</a:t>
            </a:r>
            <a:r>
              <a:rPr lang="en-NZ" b="1" dirty="0"/>
              <a:t/>
            </a:r>
            <a:br>
              <a:rPr lang="en-NZ" b="1" dirty="0"/>
            </a:b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762" y="1786030"/>
            <a:ext cx="9114338" cy="4068670"/>
          </a:xfrm>
        </p:spPr>
        <p:txBody>
          <a:bodyPr>
            <a:noAutofit/>
          </a:bodyPr>
          <a:lstStyle/>
          <a:p>
            <a:r>
              <a:rPr lang="en-NZ" sz="2400" dirty="0"/>
              <a:t>specifies when the transition effect will </a:t>
            </a:r>
            <a:r>
              <a:rPr lang="en-NZ" sz="2400" dirty="0" smtClean="0"/>
              <a:t>start</a:t>
            </a:r>
          </a:p>
          <a:p>
            <a:r>
              <a:rPr lang="en-NZ" sz="2400" b="1" dirty="0" smtClean="0"/>
              <a:t>transition-delay</a:t>
            </a:r>
            <a:endParaRPr lang="en-NZ" sz="2400" b="1" dirty="0"/>
          </a:p>
          <a:p>
            <a:pPr marL="0" indent="0">
              <a:buNone/>
            </a:pPr>
            <a:r>
              <a:rPr lang="en-NZ" sz="2400" b="1" dirty="0" smtClean="0"/>
              <a:t>	Values</a:t>
            </a:r>
            <a:r>
              <a:rPr lang="en-NZ" sz="2400" b="1" dirty="0"/>
              <a:t>: time</a:t>
            </a:r>
          </a:p>
          <a:p>
            <a:pPr marL="0" indent="0">
              <a:buNone/>
            </a:pPr>
            <a:r>
              <a:rPr lang="en-NZ" sz="2400" b="1" dirty="0" smtClean="0"/>
              <a:t>	Default</a:t>
            </a:r>
            <a:r>
              <a:rPr lang="en-NZ" sz="2400" b="1" dirty="0"/>
              <a:t>: </a:t>
            </a:r>
            <a:r>
              <a:rPr lang="en-NZ" sz="2400" b="1" dirty="0" smtClean="0"/>
              <a:t>0s</a:t>
            </a:r>
          </a:p>
          <a:p>
            <a:r>
              <a:rPr lang="en-NZ" sz="2400" dirty="0" smtClean="0"/>
              <a:t>Example </a:t>
            </a:r>
          </a:p>
          <a:p>
            <a:pPr marL="0" indent="0">
              <a:buNone/>
            </a:pPr>
            <a:r>
              <a:rPr lang="en-NZ" sz="2400" b="1" dirty="0" smtClean="0"/>
              <a:t>		    </a:t>
            </a:r>
            <a:r>
              <a:rPr lang="en-NZ" sz="2200" b="1" dirty="0" smtClean="0">
                <a:solidFill>
                  <a:schemeClr val="accent5"/>
                </a:solidFill>
              </a:rPr>
              <a:t>transition-delay: 2s</a:t>
            </a:r>
          </a:p>
          <a:p>
            <a:pPr marL="0" indent="0">
              <a:buNone/>
            </a:pPr>
            <a:r>
              <a:rPr lang="en-NZ" sz="2200" dirty="0" smtClean="0">
                <a:solidFill>
                  <a:schemeClr val="tx1"/>
                </a:solidFill>
              </a:rPr>
              <a:t>This means the transition will </a:t>
            </a:r>
            <a:r>
              <a:rPr lang="en-NZ" sz="2200" dirty="0">
                <a:solidFill>
                  <a:schemeClr val="tx1"/>
                </a:solidFill>
              </a:rPr>
              <a:t>s</a:t>
            </a:r>
            <a:r>
              <a:rPr lang="en-NZ" sz="2400" dirty="0" smtClean="0"/>
              <a:t>tarts after 2 seconds</a:t>
            </a:r>
          </a:p>
          <a:p>
            <a:r>
              <a:rPr lang="en-NZ" sz="2400" dirty="0" smtClean="0">
                <a:solidFill>
                  <a:schemeClr val="tx1"/>
                </a:solidFill>
              </a:rPr>
              <a:t>Now, The demo time !!</a:t>
            </a:r>
            <a:endParaRPr lang="en-NZ" sz="22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NZ" sz="2000" b="1" dirty="0">
                <a:solidFill>
                  <a:schemeClr val="accent5"/>
                </a:solidFill>
              </a:rPr>
              <a:t>	</a:t>
            </a:r>
            <a:r>
              <a:rPr lang="en-NZ" sz="2000" dirty="0" smtClean="0">
                <a:solidFill>
                  <a:schemeClr val="tx1"/>
                </a:solidFill>
              </a:rPr>
              <a:t>   </a:t>
            </a:r>
            <a:r>
              <a:rPr lang="en-NZ" sz="2000" b="1" dirty="0" smtClean="0">
                <a:solidFill>
                  <a:schemeClr val="accent5"/>
                </a:solidFill>
              </a:rPr>
              <a:t>		</a:t>
            </a:r>
            <a:endParaRPr lang="en-NZ" sz="2000" b="1" dirty="0">
              <a:solidFill>
                <a:schemeClr val="accent5"/>
              </a:solidFill>
            </a:endParaRPr>
          </a:p>
          <a:p>
            <a:pPr marL="457200" lvl="1" indent="0">
              <a:buNone/>
            </a:pPr>
            <a:endParaRPr lang="en-NZ" sz="2200" dirty="0"/>
          </a:p>
          <a:p>
            <a:pPr marL="0" indent="0">
              <a:buNone/>
            </a:pPr>
            <a:r>
              <a:rPr lang="en-NZ" sz="2400" i="1" dirty="0" smtClean="0"/>
              <a:t>		</a:t>
            </a: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03D1-715B-4F9B-8349-83995AAB8EDF}" type="datetime1">
              <a:rPr lang="en-NZ" smtClean="0"/>
              <a:t>9/03/2018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361373"/>
            <a:ext cx="6297612" cy="365125"/>
          </a:xfrm>
        </p:spPr>
        <p:txBody>
          <a:bodyPr/>
          <a:lstStyle/>
          <a:p>
            <a:r>
              <a:rPr lang="en-NZ" smtClean="0"/>
              <a:t>ISCG6420 IWD - Advanced CSS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3237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29296"/>
            <a:ext cx="8596668" cy="1320800"/>
          </a:xfrm>
        </p:spPr>
        <p:txBody>
          <a:bodyPr/>
          <a:lstStyle/>
          <a:p>
            <a:r>
              <a:rPr lang="en-NZ" altLang="en-US" dirty="0"/>
              <a:t>CSS Transforms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556913"/>
            <a:ext cx="8956063" cy="3880773"/>
          </a:xfrm>
        </p:spPr>
        <p:txBody>
          <a:bodyPr>
            <a:normAutofit/>
          </a:bodyPr>
          <a:lstStyle/>
          <a:p>
            <a:r>
              <a:rPr lang="en-US" sz="2400" dirty="0"/>
              <a:t>The CSS3 </a:t>
            </a:r>
            <a:r>
              <a:rPr lang="en-US" sz="2400" dirty="0">
                <a:solidFill>
                  <a:schemeClr val="accent5"/>
                </a:solidFill>
              </a:rPr>
              <a:t>Transforms</a:t>
            </a:r>
            <a:r>
              <a:rPr lang="en-US" sz="2400" dirty="0"/>
              <a:t> module gives authors a way to </a:t>
            </a:r>
            <a:r>
              <a:rPr lang="en-US" sz="2400" dirty="0">
                <a:solidFill>
                  <a:schemeClr val="accent5"/>
                </a:solidFill>
              </a:rPr>
              <a:t>rotate, relocate, </a:t>
            </a:r>
            <a:r>
              <a:rPr lang="en-US" sz="2400" dirty="0" smtClean="0">
                <a:solidFill>
                  <a:schemeClr val="accent5"/>
                </a:solidFill>
              </a:rPr>
              <a:t>resize, and </a:t>
            </a:r>
            <a:r>
              <a:rPr lang="en-US" sz="2400" dirty="0">
                <a:solidFill>
                  <a:schemeClr val="accent5"/>
                </a:solidFill>
              </a:rPr>
              <a:t>skew </a:t>
            </a:r>
            <a:r>
              <a:rPr lang="en-US" sz="2400" dirty="0"/>
              <a:t>HTML elements in both two- and three-dimensional </a:t>
            </a:r>
            <a:r>
              <a:rPr lang="en-US" sz="2400" dirty="0" smtClean="0"/>
              <a:t>space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We focus </a:t>
            </a:r>
            <a:r>
              <a:rPr lang="en-US" sz="2400" dirty="0"/>
              <a:t>on the more straightforward 2-D varieties </a:t>
            </a:r>
            <a:r>
              <a:rPr lang="en-US" sz="2400" dirty="0" smtClean="0"/>
              <a:t>because they </a:t>
            </a:r>
            <a:r>
              <a:rPr lang="en-US" sz="2400" dirty="0"/>
              <a:t>have more practical use</a:t>
            </a:r>
            <a:endParaRPr lang="en-US" sz="2400" dirty="0" smtClean="0"/>
          </a:p>
          <a:p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802C-39FE-49B2-B57C-176377436FAE}" type="datetime1">
              <a:rPr lang="en-NZ" smtClean="0"/>
              <a:t>9/03/2018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Advanced CSS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4813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of This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CSS 3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Animation</a:t>
            </a:r>
            <a:endParaRPr lang="en-US" sz="2000" dirty="0"/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Transition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Transform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6ABF-2386-48BB-B05A-E7622724D9BD}" type="datetime1">
              <a:rPr lang="en-NZ" smtClean="0"/>
              <a:t>9/03/2018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Advanced CSS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24180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29296"/>
            <a:ext cx="8596668" cy="1320800"/>
          </a:xfrm>
        </p:spPr>
        <p:txBody>
          <a:bodyPr/>
          <a:lstStyle/>
          <a:p>
            <a:r>
              <a:rPr lang="en-NZ" altLang="en-US" dirty="0"/>
              <a:t>CSS Transforms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802C-39FE-49B2-B57C-176377436FAE}" type="datetime1">
              <a:rPr lang="en-NZ" smtClean="0"/>
              <a:t>9/03/2018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Advanced CSS</a:t>
            </a:r>
            <a:endParaRPr lang="en-NZ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8378" y="1089696"/>
            <a:ext cx="7669863" cy="51204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97351" y="6210140"/>
            <a:ext cx="3156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Four types of transformation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94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29296"/>
            <a:ext cx="8596668" cy="1320800"/>
          </a:xfrm>
        </p:spPr>
        <p:txBody>
          <a:bodyPr/>
          <a:lstStyle/>
          <a:p>
            <a:r>
              <a:rPr lang="en-NZ" altLang="en-US" dirty="0"/>
              <a:t>CSS Transforms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50851"/>
            <a:ext cx="7784087" cy="5010522"/>
          </a:xfrm>
        </p:spPr>
        <p:txBody>
          <a:bodyPr>
            <a:noAutofit/>
          </a:bodyPr>
          <a:lstStyle/>
          <a:p>
            <a:r>
              <a:rPr lang="en-US" sz="2400" dirty="0" smtClean="0"/>
              <a:t>allow </a:t>
            </a:r>
            <a:r>
              <a:rPr lang="en-US" sz="2400" dirty="0"/>
              <a:t>you to translate, rotate, scale, and skew </a:t>
            </a:r>
            <a:r>
              <a:rPr lang="en-US" sz="2400" dirty="0" smtClean="0"/>
              <a:t>elements</a:t>
            </a:r>
          </a:p>
          <a:p>
            <a:r>
              <a:rPr lang="en-US" sz="2400" b="1" dirty="0" smtClean="0"/>
              <a:t>transform</a:t>
            </a:r>
            <a:endParaRPr lang="en-US" sz="2400" b="1" dirty="0"/>
          </a:p>
          <a:p>
            <a:pPr marL="0" indent="0">
              <a:buNone/>
            </a:pPr>
            <a:r>
              <a:rPr lang="en-US" sz="2400" i="1" dirty="0"/>
              <a:t>	</a:t>
            </a:r>
            <a:r>
              <a:rPr lang="en-US" sz="2400" b="1" i="1" dirty="0" smtClean="0"/>
              <a:t>Values</a:t>
            </a:r>
            <a:r>
              <a:rPr lang="en-US" sz="2400" b="1" i="1" dirty="0"/>
              <a:t>: transform function(s) | </a:t>
            </a:r>
            <a:r>
              <a:rPr lang="en-US" sz="2400" b="1" dirty="0"/>
              <a:t>none</a:t>
            </a:r>
          </a:p>
          <a:p>
            <a:pPr marL="0" indent="0">
              <a:buNone/>
            </a:pPr>
            <a:r>
              <a:rPr lang="en-US" sz="2400" b="1" i="1" dirty="0" smtClean="0"/>
              <a:t>	Default</a:t>
            </a:r>
            <a:r>
              <a:rPr lang="en-US" sz="2400" b="1" i="1" dirty="0"/>
              <a:t>: </a:t>
            </a:r>
            <a:r>
              <a:rPr lang="en-US" sz="2400" b="1" i="1" dirty="0" smtClean="0"/>
              <a:t>none</a:t>
            </a:r>
          </a:p>
          <a:p>
            <a:r>
              <a:rPr lang="en-US" sz="2400" dirty="0" smtClean="0"/>
              <a:t>Example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>
                <a:solidFill>
                  <a:schemeClr val="accent5"/>
                </a:solidFill>
              </a:rPr>
              <a:t>transform: translate(50px,100px</a:t>
            </a:r>
            <a:r>
              <a:rPr lang="en-US" sz="2400" dirty="0" smtClean="0">
                <a:solidFill>
                  <a:schemeClr val="accent5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 smtClean="0">
                <a:solidFill>
                  <a:schemeClr val="accent5"/>
                </a:solidFill>
              </a:rPr>
              <a:t>    </a:t>
            </a:r>
            <a:r>
              <a:rPr lang="en-US" sz="2000" dirty="0" smtClean="0">
                <a:solidFill>
                  <a:schemeClr val="tx1"/>
                </a:solidFill>
              </a:rPr>
              <a:t>We call a translate function to perform a transformation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More details on transform functions in the following slides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endParaRPr lang="en-US" sz="2400" dirty="0"/>
          </a:p>
          <a:p>
            <a:pPr marL="0" indent="0">
              <a:buNone/>
            </a:pPr>
            <a:endParaRPr lang="en-US" sz="2400" dirty="0" smtClean="0">
              <a:solidFill>
                <a:schemeClr val="accent5"/>
              </a:solidFill>
            </a:endParaRPr>
          </a:p>
          <a:p>
            <a:endParaRPr lang="en-NZ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802C-39FE-49B2-B57C-176377436FAE}" type="datetime1">
              <a:rPr lang="en-NZ" smtClean="0"/>
              <a:t>9/03/2018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Advanced CSS</a:t>
            </a:r>
            <a:endParaRPr lang="en-NZ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1775" y="1229262"/>
            <a:ext cx="33718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9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29296"/>
            <a:ext cx="8596668" cy="1320800"/>
          </a:xfrm>
        </p:spPr>
        <p:txBody>
          <a:bodyPr/>
          <a:lstStyle/>
          <a:p>
            <a:r>
              <a:rPr lang="en-NZ" altLang="en-US" dirty="0"/>
              <a:t>CSS </a:t>
            </a:r>
            <a:r>
              <a:rPr lang="en-NZ" altLang="en-US" dirty="0" smtClean="0"/>
              <a:t>Transforms : rotate</a:t>
            </a:r>
            <a:endParaRPr lang="en-NZ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556913"/>
            <a:ext cx="9187884" cy="4509036"/>
          </a:xfrm>
        </p:spPr>
        <p:txBody>
          <a:bodyPr>
            <a:normAutofit/>
          </a:bodyPr>
          <a:lstStyle/>
          <a:p>
            <a:r>
              <a:rPr lang="en-US" sz="2400" dirty="0"/>
              <a:t>Defines a 2D rotation, the angle is specified in the </a:t>
            </a:r>
            <a:r>
              <a:rPr lang="en-US" sz="2400" dirty="0" smtClean="0"/>
              <a:t>parameter</a:t>
            </a:r>
          </a:p>
          <a:p>
            <a:r>
              <a:rPr lang="en-US" sz="2400" b="1" dirty="0" smtClean="0"/>
              <a:t>transform</a:t>
            </a:r>
            <a:r>
              <a:rPr lang="en-US" sz="2400" b="1" dirty="0"/>
              <a:t>: </a:t>
            </a:r>
            <a:r>
              <a:rPr lang="en-US" sz="2400" b="1" dirty="0" smtClean="0"/>
              <a:t>rotate(angle)</a:t>
            </a:r>
          </a:p>
          <a:p>
            <a:r>
              <a:rPr lang="en-US" sz="2400" dirty="0" smtClean="0"/>
              <a:t>Example</a:t>
            </a:r>
          </a:p>
          <a:p>
            <a:pPr marL="0" indent="0">
              <a:buNone/>
            </a:pPr>
            <a:endParaRPr lang="en-US" sz="2400" dirty="0" smtClean="0"/>
          </a:p>
          <a:p>
            <a:pPr marL="457200" lvl="1" indent="0">
              <a:spcBef>
                <a:spcPts val="0"/>
              </a:spcBef>
              <a:buNone/>
            </a:pPr>
            <a:r>
              <a:rPr lang="en-US" sz="2200" dirty="0">
                <a:solidFill>
                  <a:schemeClr val="accent5"/>
                </a:solidFill>
              </a:rPr>
              <a:t>img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200" dirty="0">
                <a:solidFill>
                  <a:schemeClr val="accent5"/>
                </a:solidFill>
              </a:rPr>
              <a:t>width: 300px;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200" dirty="0">
                <a:solidFill>
                  <a:schemeClr val="accent5"/>
                </a:solidFill>
              </a:rPr>
              <a:t>height: 400px;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200" dirty="0">
                <a:solidFill>
                  <a:schemeClr val="accent5"/>
                </a:solidFill>
              </a:rPr>
              <a:t>transform: rotate(-10deg);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200" dirty="0">
                <a:solidFill>
                  <a:schemeClr val="accent5"/>
                </a:solidFill>
              </a:rPr>
              <a:t>}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accent5"/>
              </a:solidFill>
            </a:endParaRPr>
          </a:p>
          <a:p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802C-39FE-49B2-B57C-176377436FAE}" type="datetime1">
              <a:rPr lang="en-NZ" smtClean="0"/>
              <a:t>9/03/2018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Advanced CSS</a:t>
            </a:r>
            <a:endParaRPr lang="en-NZ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541" y="2414087"/>
            <a:ext cx="3823538" cy="2794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71275" y="5319533"/>
            <a:ext cx="5571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Rotating an </a:t>
            </a:r>
            <a:r>
              <a:rPr lang="en-US" b="1" dirty="0"/>
              <a:t>img </a:t>
            </a:r>
            <a:r>
              <a:rPr lang="en-US" i="1" dirty="0"/>
              <a:t>element using </a:t>
            </a:r>
            <a:r>
              <a:rPr lang="en-US" b="1" dirty="0"/>
              <a:t>transform: rotate()</a:t>
            </a:r>
            <a:r>
              <a:rPr lang="en-US" i="1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98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29296"/>
            <a:ext cx="8596668" cy="1320800"/>
          </a:xfrm>
        </p:spPr>
        <p:txBody>
          <a:bodyPr/>
          <a:lstStyle/>
          <a:p>
            <a:r>
              <a:rPr lang="en-NZ" altLang="en-US" dirty="0"/>
              <a:t>CSS </a:t>
            </a:r>
            <a:r>
              <a:rPr lang="en-NZ" altLang="en-US" dirty="0" smtClean="0"/>
              <a:t>Transforms : transform-origin</a:t>
            </a:r>
            <a:endParaRPr lang="en-NZ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556913"/>
            <a:ext cx="8286363" cy="4509036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Notice that the image rotates around its center point, which is the </a:t>
            </a:r>
            <a:r>
              <a:rPr lang="en-US" sz="2400" dirty="0" smtClean="0"/>
              <a:t>default point </a:t>
            </a:r>
            <a:r>
              <a:rPr lang="en-US" sz="2400" dirty="0"/>
              <a:t>around which </a:t>
            </a:r>
            <a:r>
              <a:rPr lang="en-US" sz="2400" dirty="0" smtClean="0"/>
              <a:t>all transformations </a:t>
            </a:r>
            <a:r>
              <a:rPr lang="en-US" sz="2400" dirty="0"/>
              <a:t>happen. But you can change </a:t>
            </a:r>
            <a:r>
              <a:rPr lang="en-US" sz="2400" dirty="0" smtClean="0"/>
              <a:t>that</a:t>
            </a:r>
          </a:p>
          <a:p>
            <a:r>
              <a:rPr lang="en-US" sz="2400" dirty="0" smtClean="0"/>
              <a:t> </a:t>
            </a:r>
            <a:r>
              <a:rPr lang="en-US" sz="2400" b="1" dirty="0" smtClean="0"/>
              <a:t>transform-origin</a:t>
            </a:r>
            <a:endParaRPr lang="en-US" sz="2400" b="1" dirty="0"/>
          </a:p>
          <a:p>
            <a:pPr marL="0" indent="0">
              <a:buNone/>
            </a:pPr>
            <a:r>
              <a:rPr lang="en-US" sz="2400" i="1" dirty="0" smtClean="0"/>
              <a:t>	</a:t>
            </a:r>
            <a:r>
              <a:rPr lang="en-US" sz="2400" b="1" i="1" dirty="0" smtClean="0"/>
              <a:t>Values</a:t>
            </a:r>
            <a:r>
              <a:rPr lang="en-US" sz="2400" b="1" i="1" dirty="0"/>
              <a:t>: percentage | length | </a:t>
            </a:r>
            <a:r>
              <a:rPr lang="en-US" sz="2400" b="1" dirty="0"/>
              <a:t>left </a:t>
            </a:r>
            <a:r>
              <a:rPr lang="en-US" sz="2400" b="1" i="1" dirty="0"/>
              <a:t>| </a:t>
            </a:r>
            <a:r>
              <a:rPr lang="en-US" sz="2400" b="1" dirty="0"/>
              <a:t>center </a:t>
            </a:r>
            <a:r>
              <a:rPr lang="en-US" sz="2400" b="1" i="1" dirty="0" smtClean="0"/>
              <a:t>|</a:t>
            </a:r>
          </a:p>
          <a:p>
            <a:pPr marL="0" indent="0">
              <a:buNone/>
            </a:pPr>
            <a:r>
              <a:rPr lang="en-US" sz="2400" b="1" i="1" dirty="0"/>
              <a:t>	</a:t>
            </a:r>
            <a:r>
              <a:rPr lang="en-US" sz="2400" b="1" i="1" dirty="0" smtClean="0"/>
              <a:t>		 </a:t>
            </a:r>
            <a:r>
              <a:rPr lang="en-US" sz="2400" b="1" dirty="0"/>
              <a:t>right </a:t>
            </a:r>
            <a:r>
              <a:rPr lang="en-US" sz="2400" b="1" i="1" dirty="0"/>
              <a:t>| </a:t>
            </a:r>
            <a:r>
              <a:rPr lang="en-US" sz="2400" b="1" dirty="0"/>
              <a:t>top </a:t>
            </a:r>
            <a:r>
              <a:rPr lang="en-US" sz="2400" b="1" i="1" dirty="0"/>
              <a:t>| </a:t>
            </a:r>
            <a:r>
              <a:rPr lang="en-US" sz="2400" b="1" dirty="0" smtClean="0"/>
              <a:t>bottom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i="1" dirty="0" smtClean="0"/>
              <a:t>	Default</a:t>
            </a:r>
            <a:r>
              <a:rPr lang="en-US" sz="2400" b="1" i="1" dirty="0"/>
              <a:t>: </a:t>
            </a:r>
            <a:r>
              <a:rPr lang="en-US" sz="2400" b="1" dirty="0"/>
              <a:t>50% 50</a:t>
            </a:r>
            <a:r>
              <a:rPr lang="en-US" sz="2400" b="1" dirty="0" smtClean="0"/>
              <a:t>%</a:t>
            </a:r>
          </a:p>
          <a:p>
            <a:r>
              <a:rPr lang="en-US" sz="2400" dirty="0" smtClean="0"/>
              <a:t>Example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	</a:t>
            </a:r>
            <a:r>
              <a:rPr lang="en-US" sz="2200" dirty="0">
                <a:solidFill>
                  <a:schemeClr val="accent5"/>
                </a:solidFill>
              </a:rPr>
              <a:t> a img { </a:t>
            </a:r>
            <a:r>
              <a:rPr lang="en-US" sz="2200" dirty="0" smtClean="0">
                <a:solidFill>
                  <a:schemeClr val="accent5"/>
                </a:solidFill>
              </a:rPr>
              <a:t>transform-origin</a:t>
            </a:r>
            <a:r>
              <a:rPr lang="en-US" sz="2200" dirty="0">
                <a:solidFill>
                  <a:schemeClr val="accent5"/>
                </a:solidFill>
              </a:rPr>
              <a:t>: center top</a:t>
            </a:r>
            <a:r>
              <a:rPr lang="en-US" sz="2200" dirty="0" smtClean="0">
                <a:solidFill>
                  <a:schemeClr val="accent5"/>
                </a:solidFill>
              </a:rPr>
              <a:t>;}</a:t>
            </a:r>
            <a:endParaRPr lang="en-US" sz="2200" dirty="0">
              <a:solidFill>
                <a:schemeClr val="accent5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accent5"/>
                </a:solidFill>
              </a:rPr>
              <a:t>	</a:t>
            </a:r>
            <a:r>
              <a:rPr lang="en-US" sz="2200" dirty="0">
                <a:solidFill>
                  <a:schemeClr val="accent5"/>
                </a:solidFill>
              </a:rPr>
              <a:t> a img { </a:t>
            </a:r>
            <a:r>
              <a:rPr lang="en-US" sz="2200" dirty="0" smtClean="0">
                <a:solidFill>
                  <a:schemeClr val="accent5"/>
                </a:solidFill>
              </a:rPr>
              <a:t>transform-origin</a:t>
            </a:r>
            <a:r>
              <a:rPr lang="en-US" sz="2200" dirty="0">
                <a:solidFill>
                  <a:schemeClr val="accent5"/>
                </a:solidFill>
              </a:rPr>
              <a:t>: 50%, 0</a:t>
            </a:r>
            <a:r>
              <a:rPr lang="en-US" sz="2200" dirty="0" smtClean="0">
                <a:solidFill>
                  <a:schemeClr val="accent5"/>
                </a:solidFill>
              </a:rPr>
              <a:t>%;}</a:t>
            </a:r>
            <a:endParaRPr lang="en-US" sz="2200" dirty="0">
              <a:solidFill>
                <a:schemeClr val="accent5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accent5"/>
                </a:solidFill>
              </a:rPr>
              <a:t>	</a:t>
            </a:r>
            <a:r>
              <a:rPr lang="en-US" sz="2200" dirty="0">
                <a:solidFill>
                  <a:schemeClr val="accent5"/>
                </a:solidFill>
              </a:rPr>
              <a:t> a img { </a:t>
            </a:r>
            <a:r>
              <a:rPr lang="en-US" sz="2200" dirty="0" smtClean="0">
                <a:solidFill>
                  <a:schemeClr val="accent5"/>
                </a:solidFill>
              </a:rPr>
              <a:t>transform-origin</a:t>
            </a:r>
            <a:r>
              <a:rPr lang="en-US" sz="2200" dirty="0">
                <a:solidFill>
                  <a:schemeClr val="accent5"/>
                </a:solidFill>
              </a:rPr>
              <a:t>: 150px, 0</a:t>
            </a:r>
            <a:r>
              <a:rPr lang="en-US" sz="2200" dirty="0" smtClean="0">
                <a:solidFill>
                  <a:schemeClr val="accent5"/>
                </a:solidFill>
              </a:rPr>
              <a:t>;}</a:t>
            </a:r>
            <a:endParaRPr lang="en-US" sz="22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>
              <a:solidFill>
                <a:schemeClr val="accent5"/>
              </a:solidFill>
            </a:endParaRPr>
          </a:p>
          <a:p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802C-39FE-49B2-B57C-176377436FAE}" type="datetime1">
              <a:rPr lang="en-NZ" smtClean="0"/>
              <a:t>9/03/2018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Advanced CSS</a:t>
            </a:r>
            <a:endParaRPr lang="en-NZ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9795" y="2779589"/>
            <a:ext cx="3823538" cy="2794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27274" y="5757787"/>
            <a:ext cx="4408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img </a:t>
            </a:r>
            <a:r>
              <a:rPr lang="en-US" i="1" dirty="0"/>
              <a:t>element </a:t>
            </a:r>
            <a:r>
              <a:rPr lang="en-US" i="1" dirty="0" smtClean="0"/>
              <a:t>rotated at the center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7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29296"/>
            <a:ext cx="8596668" cy="1320800"/>
          </a:xfrm>
        </p:spPr>
        <p:txBody>
          <a:bodyPr/>
          <a:lstStyle/>
          <a:p>
            <a:r>
              <a:rPr lang="en-NZ" altLang="en-US" dirty="0"/>
              <a:t>CSS </a:t>
            </a:r>
            <a:r>
              <a:rPr lang="en-NZ" altLang="en-US" dirty="0" smtClean="0"/>
              <a:t>Transforms : transform-origin</a:t>
            </a:r>
            <a:endParaRPr lang="en-NZ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556913"/>
            <a:ext cx="8286363" cy="450903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following images have all been rotated 25 degrees, but from different origin points</a:t>
            </a:r>
          </a:p>
          <a:p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802C-39FE-49B2-B57C-176377436FAE}" type="datetime1">
              <a:rPr lang="en-NZ" smtClean="0"/>
              <a:t>9/03/2018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Advanced CSS</a:t>
            </a:r>
            <a:endParaRPr lang="en-NZ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27" y="2641196"/>
            <a:ext cx="3804232" cy="2976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5281" y="2641196"/>
            <a:ext cx="3583883" cy="32315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3187" y="2374105"/>
            <a:ext cx="3650561" cy="342475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56987" y="5697277"/>
            <a:ext cx="286435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MyriadPro-Cond" panose="020B0506030403020204" pitchFamily="34" charset="0"/>
              </a:rPr>
              <a:t>transform-origin: </a:t>
            </a:r>
            <a:r>
              <a:rPr lang="en-US" sz="2200" dirty="0">
                <a:solidFill>
                  <a:srgbClr val="F68026"/>
                </a:solidFill>
                <a:latin typeface="MyriadPro-Cond" panose="020B0506030403020204" pitchFamily="34" charset="0"/>
              </a:rPr>
              <a:t>center top</a:t>
            </a:r>
            <a:r>
              <a:rPr lang="en-US" sz="2200" dirty="0">
                <a:solidFill>
                  <a:srgbClr val="000000"/>
                </a:solidFill>
                <a:latin typeface="MyriadPro-Cond" panose="020B0506030403020204" pitchFamily="34" charset="0"/>
              </a:rPr>
              <a:t>;</a:t>
            </a:r>
            <a:endParaRPr lang="en-US" sz="2200" dirty="0"/>
          </a:p>
        </p:txBody>
      </p:sp>
      <p:sp>
        <p:nvSpPr>
          <p:cNvPr id="12" name="Rectangle 11"/>
          <p:cNvSpPr/>
          <p:nvPr/>
        </p:nvSpPr>
        <p:spPr>
          <a:xfrm>
            <a:off x="4669051" y="5798858"/>
            <a:ext cx="296653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MyriadPro-Cond" panose="020B0506030403020204" pitchFamily="34" charset="0"/>
              </a:rPr>
              <a:t>transform-origin: </a:t>
            </a:r>
            <a:r>
              <a:rPr lang="en-US" sz="2200" dirty="0">
                <a:solidFill>
                  <a:srgbClr val="F68026"/>
                </a:solidFill>
                <a:latin typeface="MyriadPro-Cond" panose="020B0506030403020204" pitchFamily="34" charset="0"/>
              </a:rPr>
              <a:t>100% 100%</a:t>
            </a:r>
            <a:r>
              <a:rPr lang="en-US" sz="2200" dirty="0">
                <a:solidFill>
                  <a:srgbClr val="000000"/>
                </a:solidFill>
                <a:latin typeface="MyriadPro-Cond" panose="020B0506030403020204" pitchFamily="34" charset="0"/>
              </a:rPr>
              <a:t>;</a:t>
            </a:r>
            <a:endParaRPr lang="en-US" sz="2200" dirty="0"/>
          </a:p>
        </p:txBody>
      </p:sp>
      <p:sp>
        <p:nvSpPr>
          <p:cNvPr id="13" name="Rectangle 12"/>
          <p:cNvSpPr/>
          <p:nvPr/>
        </p:nvSpPr>
        <p:spPr>
          <a:xfrm>
            <a:off x="9214121" y="5850505"/>
            <a:ext cx="246920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MyriadPro-Cond" panose="020B0506030403020204" pitchFamily="34" charset="0"/>
              </a:rPr>
              <a:t>transform-origin: </a:t>
            </a:r>
            <a:r>
              <a:rPr lang="en-US" sz="2200" dirty="0">
                <a:solidFill>
                  <a:srgbClr val="F68026"/>
                </a:solidFill>
                <a:latin typeface="MyriadPro-Cond" panose="020B0506030403020204" pitchFamily="34" charset="0"/>
              </a:rPr>
              <a:t>400px 0</a:t>
            </a:r>
            <a:r>
              <a:rPr lang="en-US" sz="2200" dirty="0">
                <a:solidFill>
                  <a:srgbClr val="000000"/>
                </a:solidFill>
                <a:latin typeface="MyriadPro-Cond" panose="020B0506030403020204" pitchFamily="34" charset="0"/>
              </a:rPr>
              <a:t>;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0876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29296"/>
            <a:ext cx="8596668" cy="1320800"/>
          </a:xfrm>
        </p:spPr>
        <p:txBody>
          <a:bodyPr/>
          <a:lstStyle/>
          <a:p>
            <a:r>
              <a:rPr lang="en-NZ" altLang="en-US" dirty="0"/>
              <a:t>CSS </a:t>
            </a:r>
            <a:r>
              <a:rPr lang="en-NZ" altLang="en-US" dirty="0" smtClean="0"/>
              <a:t>Transforms : </a:t>
            </a:r>
            <a:r>
              <a:rPr lang="en-US" dirty="0"/>
              <a:t>translate</a:t>
            </a:r>
            <a:endParaRPr lang="en-NZ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544" y="1441634"/>
            <a:ext cx="7732571" cy="4509036"/>
          </a:xfrm>
        </p:spPr>
        <p:txBody>
          <a:bodyPr>
            <a:normAutofit/>
          </a:bodyPr>
          <a:lstStyle/>
          <a:p>
            <a:r>
              <a:rPr lang="en-US" sz="2400" dirty="0"/>
              <a:t>moves an element from its current position (according to the parameters given for the X-axis and the Y-axis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transform</a:t>
            </a:r>
            <a:r>
              <a:rPr lang="en-US" sz="2400" b="1" dirty="0"/>
              <a:t>: translate(</a:t>
            </a:r>
            <a:r>
              <a:rPr lang="en-US" sz="2400" b="1" dirty="0" err="1"/>
              <a:t>x,y</a:t>
            </a:r>
            <a:r>
              <a:rPr lang="en-US" sz="2400" b="1" dirty="0" smtClean="0"/>
              <a:t>)</a:t>
            </a:r>
            <a:r>
              <a:rPr lang="en-US" sz="2400" b="1" dirty="0"/>
              <a:t> 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    transform</a:t>
            </a:r>
            <a:r>
              <a:rPr lang="en-US" sz="2400" b="1" dirty="0"/>
              <a:t>: </a:t>
            </a:r>
            <a:r>
              <a:rPr lang="en-US" sz="2400" b="1" dirty="0" err="1" smtClean="0"/>
              <a:t>translateX</a:t>
            </a:r>
            <a:r>
              <a:rPr lang="en-US" sz="2400" b="1" dirty="0" smtClean="0"/>
              <a:t>(x</a:t>
            </a:r>
            <a:r>
              <a:rPr lang="en-US" sz="2400" b="1" dirty="0"/>
              <a:t>);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transform</a:t>
            </a:r>
            <a:r>
              <a:rPr lang="en-US" sz="2400" b="1" dirty="0"/>
              <a:t>: </a:t>
            </a:r>
            <a:r>
              <a:rPr lang="en-US" sz="2400" b="1" dirty="0" err="1" smtClean="0"/>
              <a:t>translateY</a:t>
            </a:r>
            <a:r>
              <a:rPr lang="en-US" sz="2400" b="1" dirty="0" smtClean="0"/>
              <a:t>(y);</a:t>
            </a:r>
            <a:endParaRPr lang="en-US" sz="2400" b="1" dirty="0"/>
          </a:p>
          <a:p>
            <a:r>
              <a:rPr lang="en-US" sz="2400" dirty="0" smtClean="0"/>
              <a:t>Example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en-US" sz="2200" dirty="0">
                <a:solidFill>
                  <a:schemeClr val="accent5"/>
                </a:solidFill>
              </a:rPr>
              <a:t> a img { </a:t>
            </a:r>
            <a:r>
              <a:rPr lang="nb-NO" sz="2200" dirty="0" smtClean="0">
                <a:solidFill>
                  <a:schemeClr val="accent5"/>
                </a:solidFill>
              </a:rPr>
              <a:t>transform</a:t>
            </a:r>
            <a:r>
              <a:rPr lang="nb-NO" sz="2200" dirty="0">
                <a:solidFill>
                  <a:schemeClr val="accent5"/>
                </a:solidFill>
              </a:rPr>
              <a:t>: translate(90px, 60px</a:t>
            </a:r>
            <a:r>
              <a:rPr lang="nb-NO" sz="2200" dirty="0" smtClean="0">
                <a:solidFill>
                  <a:schemeClr val="accent5"/>
                </a:solidFill>
              </a:rPr>
              <a:t>);} (1st image)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nb-NO" sz="2200" dirty="0">
                <a:solidFill>
                  <a:schemeClr val="accent5"/>
                </a:solidFill>
              </a:rPr>
              <a:t>	</a:t>
            </a:r>
            <a:r>
              <a:rPr lang="en-US" sz="2200" dirty="0">
                <a:solidFill>
                  <a:schemeClr val="accent5"/>
                </a:solidFill>
              </a:rPr>
              <a:t> a img { </a:t>
            </a:r>
            <a:r>
              <a:rPr lang="nb-NO" sz="2200" dirty="0" smtClean="0">
                <a:solidFill>
                  <a:schemeClr val="accent5"/>
                </a:solidFill>
              </a:rPr>
              <a:t>transform</a:t>
            </a:r>
            <a:r>
              <a:rPr lang="nb-NO" sz="2200" dirty="0">
                <a:solidFill>
                  <a:schemeClr val="accent5"/>
                </a:solidFill>
              </a:rPr>
              <a:t>: translate(-5%, -25</a:t>
            </a:r>
            <a:r>
              <a:rPr lang="nb-NO" sz="2200" dirty="0" smtClean="0">
                <a:solidFill>
                  <a:schemeClr val="accent5"/>
                </a:solidFill>
              </a:rPr>
              <a:t>%); }(2nd image)</a:t>
            </a:r>
            <a:endParaRPr lang="en-US" sz="2200" dirty="0" smtClean="0">
              <a:solidFill>
                <a:schemeClr val="accent5"/>
              </a:solidFill>
            </a:endParaRPr>
          </a:p>
          <a:p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802C-39FE-49B2-B57C-176377436FAE}" type="datetime1">
              <a:rPr lang="en-NZ" smtClean="0"/>
              <a:t>9/03/2018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Advanced CSS</a:t>
            </a:r>
            <a:endParaRPr lang="en-NZ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5826" y="666944"/>
            <a:ext cx="3410267" cy="27749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5827" y="3628890"/>
            <a:ext cx="3410267" cy="291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69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29296"/>
            <a:ext cx="8596668" cy="1320800"/>
          </a:xfrm>
        </p:spPr>
        <p:txBody>
          <a:bodyPr/>
          <a:lstStyle/>
          <a:p>
            <a:r>
              <a:rPr lang="en-NZ" altLang="en-US" dirty="0"/>
              <a:t>CSS </a:t>
            </a:r>
            <a:r>
              <a:rPr lang="en-NZ" altLang="en-US" dirty="0" smtClean="0"/>
              <a:t>Transforms : </a:t>
            </a:r>
            <a:r>
              <a:rPr lang="en-US" dirty="0"/>
              <a:t>scale</a:t>
            </a:r>
            <a:endParaRPr lang="en-NZ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544" y="1441634"/>
            <a:ext cx="7732571" cy="4509036"/>
          </a:xfrm>
        </p:spPr>
        <p:txBody>
          <a:bodyPr>
            <a:normAutofit/>
          </a:bodyPr>
          <a:lstStyle/>
          <a:p>
            <a:r>
              <a:rPr lang="en-US" sz="2400" dirty="0"/>
              <a:t>increases or decreases the size of an element (according to the parameters given for the width and height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scale(</a:t>
            </a:r>
            <a:r>
              <a:rPr lang="en-US" sz="2400" b="1" dirty="0" err="1" smtClean="0"/>
              <a:t>x,y</a:t>
            </a:r>
            <a:r>
              <a:rPr lang="en-US" sz="2400" b="1" dirty="0" smtClean="0"/>
              <a:t>)</a:t>
            </a:r>
          </a:p>
          <a:p>
            <a:pPr marL="0" indent="0">
              <a:buNone/>
            </a:pPr>
            <a:r>
              <a:rPr lang="en-US" sz="2400" b="1" dirty="0" smtClean="0"/>
              <a:t>    </a:t>
            </a:r>
            <a:r>
              <a:rPr lang="en-US" sz="2400" b="1" dirty="0" err="1" smtClean="0"/>
              <a:t>scaleX</a:t>
            </a:r>
            <a:r>
              <a:rPr lang="en-US" sz="2400" b="1" dirty="0" smtClean="0"/>
              <a:t>(n</a:t>
            </a:r>
            <a:r>
              <a:rPr lang="en-US" sz="2400" b="1" dirty="0"/>
              <a:t>)	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    </a:t>
            </a:r>
            <a:r>
              <a:rPr lang="en-US" sz="2400" b="1" dirty="0" err="1" smtClean="0"/>
              <a:t>scaleY</a:t>
            </a:r>
            <a:r>
              <a:rPr lang="en-US" sz="2400" b="1" dirty="0" smtClean="0"/>
              <a:t>(n)</a:t>
            </a:r>
          </a:p>
          <a:p>
            <a:r>
              <a:rPr lang="en-US" sz="2400" dirty="0" smtClean="0"/>
              <a:t>Example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en-US" sz="2200" dirty="0">
                <a:solidFill>
                  <a:schemeClr val="accent5"/>
                </a:solidFill>
              </a:rPr>
              <a:t> a img { </a:t>
            </a:r>
            <a:r>
              <a:rPr lang="en-US" sz="2200" dirty="0" smtClean="0">
                <a:solidFill>
                  <a:schemeClr val="accent5"/>
                </a:solidFill>
              </a:rPr>
              <a:t>transform</a:t>
            </a:r>
            <a:r>
              <a:rPr lang="en-US" sz="2200" dirty="0">
                <a:solidFill>
                  <a:schemeClr val="accent5"/>
                </a:solidFill>
              </a:rPr>
              <a:t>: scale(1.25</a:t>
            </a:r>
            <a:r>
              <a:rPr lang="en-US" sz="2200" dirty="0" smtClean="0">
                <a:solidFill>
                  <a:schemeClr val="accent5"/>
                </a:solidFill>
              </a:rPr>
              <a:t>);}</a:t>
            </a:r>
          </a:p>
          <a:p>
            <a:pPr marL="0" indent="0">
              <a:spcBef>
                <a:spcPts val="0"/>
              </a:spcBef>
              <a:buNone/>
            </a:pPr>
            <a:r>
              <a:rPr lang="nb-NO" sz="2200" dirty="0">
                <a:solidFill>
                  <a:schemeClr val="accent5"/>
                </a:solidFill>
              </a:rPr>
              <a:t>	</a:t>
            </a:r>
            <a:r>
              <a:rPr lang="en-US" sz="2200" dirty="0">
                <a:solidFill>
                  <a:schemeClr val="accent5"/>
                </a:solidFill>
              </a:rPr>
              <a:t> a img { </a:t>
            </a:r>
            <a:r>
              <a:rPr lang="en-US" sz="2200" dirty="0" smtClean="0">
                <a:solidFill>
                  <a:schemeClr val="accent5"/>
                </a:solidFill>
              </a:rPr>
              <a:t>transform</a:t>
            </a:r>
            <a:r>
              <a:rPr lang="en-US" sz="2200" dirty="0">
                <a:solidFill>
                  <a:schemeClr val="accent5"/>
                </a:solidFill>
              </a:rPr>
              <a:t>: scale(.75</a:t>
            </a:r>
            <a:r>
              <a:rPr lang="en-US" sz="2200" dirty="0" smtClean="0">
                <a:solidFill>
                  <a:schemeClr val="accent5"/>
                </a:solidFill>
              </a:rPr>
              <a:t>);}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solidFill>
                  <a:schemeClr val="accent5"/>
                </a:solidFill>
              </a:rPr>
              <a:t>	 a img { </a:t>
            </a:r>
            <a:r>
              <a:rPr lang="en-US" sz="2200" dirty="0" smtClean="0">
                <a:solidFill>
                  <a:schemeClr val="accent5"/>
                </a:solidFill>
              </a:rPr>
              <a:t>transform</a:t>
            </a:r>
            <a:r>
              <a:rPr lang="en-US" sz="2200" dirty="0">
                <a:solidFill>
                  <a:schemeClr val="accent5"/>
                </a:solidFill>
              </a:rPr>
              <a:t>: scale(1.5, .5</a:t>
            </a:r>
            <a:r>
              <a:rPr lang="en-US" sz="2200" dirty="0" smtClean="0">
                <a:solidFill>
                  <a:schemeClr val="accent5"/>
                </a:solidFill>
              </a:rPr>
              <a:t>);}</a:t>
            </a:r>
            <a:endParaRPr lang="en-NZ" sz="2200" dirty="0">
              <a:solidFill>
                <a:schemeClr val="accent5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802C-39FE-49B2-B57C-176377436FAE}" type="datetime1">
              <a:rPr lang="en-NZ" smtClean="0"/>
              <a:t>9/03/2018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Advanced CSS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5328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29296"/>
            <a:ext cx="8596668" cy="1320800"/>
          </a:xfrm>
        </p:spPr>
        <p:txBody>
          <a:bodyPr/>
          <a:lstStyle/>
          <a:p>
            <a:r>
              <a:rPr lang="en-NZ" altLang="en-US" dirty="0"/>
              <a:t>CSS </a:t>
            </a:r>
            <a:r>
              <a:rPr lang="en-NZ" altLang="en-US" dirty="0" smtClean="0"/>
              <a:t>Transforms : </a:t>
            </a:r>
            <a:r>
              <a:rPr lang="en-US" dirty="0"/>
              <a:t>scale</a:t>
            </a:r>
            <a:endParaRPr lang="en-NZ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544" y="1441634"/>
            <a:ext cx="7732571" cy="450903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Example of Scale function in transformation</a:t>
            </a:r>
            <a:endParaRPr lang="en-NZ" sz="2200" dirty="0">
              <a:solidFill>
                <a:schemeClr val="accent5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802C-39FE-49B2-B57C-176377436FAE}" type="datetime1">
              <a:rPr lang="en-NZ" smtClean="0"/>
              <a:t>9/03/2018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Advanced CSS</a:t>
            </a:r>
            <a:endParaRPr lang="en-NZ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44" y="2156197"/>
            <a:ext cx="3675726" cy="27705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203" y="2161875"/>
            <a:ext cx="3658941" cy="28967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6861" y="2298119"/>
            <a:ext cx="4125913" cy="251857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40010" y="5254022"/>
            <a:ext cx="214667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srgbClr val="000000"/>
                </a:solidFill>
                <a:latin typeface="MyriadPro-Cond" panose="020B0506030403020204" pitchFamily="34" charset="0"/>
              </a:rPr>
              <a:t>transform: scale(</a:t>
            </a:r>
            <a:r>
              <a:rPr lang="en-US" sz="2200" dirty="0" smtClean="0">
                <a:solidFill>
                  <a:srgbClr val="F68026"/>
                </a:solidFill>
                <a:latin typeface="MyriadPro-Cond" panose="020B0506030403020204" pitchFamily="34" charset="0"/>
              </a:rPr>
              <a:t>1.25</a:t>
            </a:r>
            <a:r>
              <a:rPr lang="en-US" sz="2200" dirty="0" smtClean="0">
                <a:solidFill>
                  <a:srgbClr val="000000"/>
                </a:solidFill>
                <a:latin typeface="MyriadPro-Cond" panose="020B0506030403020204" pitchFamily="34" charset="0"/>
              </a:rPr>
              <a:t>);</a:t>
            </a:r>
            <a:endParaRPr lang="en-US" sz="2200" dirty="0"/>
          </a:p>
        </p:txBody>
      </p:sp>
      <p:sp>
        <p:nvSpPr>
          <p:cNvPr id="7" name="Rectangle 6"/>
          <p:cNvSpPr/>
          <p:nvPr/>
        </p:nvSpPr>
        <p:spPr>
          <a:xfrm>
            <a:off x="5157603" y="5284653"/>
            <a:ext cx="203767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srgbClr val="000000"/>
                </a:solidFill>
                <a:latin typeface="MyriadPro-Cond" panose="020B0506030403020204" pitchFamily="34" charset="0"/>
              </a:rPr>
              <a:t>transform: scale(</a:t>
            </a:r>
            <a:r>
              <a:rPr lang="en-US" sz="2200" dirty="0" smtClean="0">
                <a:solidFill>
                  <a:srgbClr val="F68026"/>
                </a:solidFill>
                <a:latin typeface="MyriadPro-Cond" panose="020B0506030403020204" pitchFamily="34" charset="0"/>
              </a:rPr>
              <a:t>.75</a:t>
            </a:r>
            <a:r>
              <a:rPr lang="en-US" sz="2200" dirty="0" smtClean="0">
                <a:solidFill>
                  <a:srgbClr val="000000"/>
                </a:solidFill>
                <a:latin typeface="MyriadPro-Cond" panose="020B0506030403020204" pitchFamily="34" charset="0"/>
              </a:rPr>
              <a:t>);</a:t>
            </a:r>
            <a:endParaRPr lang="en-US" sz="2200" dirty="0"/>
          </a:p>
        </p:txBody>
      </p:sp>
      <p:sp>
        <p:nvSpPr>
          <p:cNvPr id="8" name="Rectangle 7"/>
          <p:cNvSpPr/>
          <p:nvPr/>
        </p:nvSpPr>
        <p:spPr>
          <a:xfrm>
            <a:off x="9006661" y="5284653"/>
            <a:ext cx="230056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MyriadPro-Cond" panose="020B0506030403020204" pitchFamily="34" charset="0"/>
              </a:rPr>
              <a:t>transform: scale(</a:t>
            </a:r>
            <a:r>
              <a:rPr lang="en-US" sz="2200" dirty="0">
                <a:solidFill>
                  <a:srgbClr val="F68026"/>
                </a:solidFill>
                <a:latin typeface="MyriadPro-Cond" panose="020B0506030403020204" pitchFamily="34" charset="0"/>
              </a:rPr>
              <a:t>1.5, .5</a:t>
            </a:r>
            <a:r>
              <a:rPr lang="en-US" sz="2200" dirty="0">
                <a:solidFill>
                  <a:srgbClr val="000000"/>
                </a:solidFill>
                <a:latin typeface="MyriadPro-Cond" panose="020B0506030403020204" pitchFamily="34" charset="0"/>
              </a:rPr>
              <a:t>);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223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29296"/>
            <a:ext cx="8596668" cy="1320800"/>
          </a:xfrm>
        </p:spPr>
        <p:txBody>
          <a:bodyPr/>
          <a:lstStyle/>
          <a:p>
            <a:r>
              <a:rPr lang="en-NZ" altLang="en-US" dirty="0"/>
              <a:t>CSS </a:t>
            </a:r>
            <a:r>
              <a:rPr lang="en-NZ" altLang="en-US" dirty="0" smtClean="0"/>
              <a:t>Transforms : </a:t>
            </a:r>
            <a:r>
              <a:rPr lang="en-US" dirty="0"/>
              <a:t>skew</a:t>
            </a:r>
            <a:endParaRPr lang="en-NZ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544" y="1750096"/>
            <a:ext cx="7732571" cy="4509036"/>
          </a:xfrm>
        </p:spPr>
        <p:txBody>
          <a:bodyPr>
            <a:normAutofit/>
          </a:bodyPr>
          <a:lstStyle/>
          <a:p>
            <a:r>
              <a:rPr lang="en-US" sz="2400" dirty="0"/>
              <a:t>skews an element along the X </a:t>
            </a:r>
            <a:r>
              <a:rPr lang="en-US" sz="2400" dirty="0" smtClean="0"/>
              <a:t>and/or </a:t>
            </a:r>
            <a:r>
              <a:rPr lang="en-US" sz="2400" dirty="0"/>
              <a:t>Y-axis by the given </a:t>
            </a:r>
            <a:r>
              <a:rPr lang="en-US" sz="2400" dirty="0" smtClean="0"/>
              <a:t>angles</a:t>
            </a:r>
          </a:p>
          <a:p>
            <a:r>
              <a:rPr lang="en-US" sz="2400" b="1" dirty="0"/>
              <a:t>skew(x-</a:t>
            </a:r>
            <a:r>
              <a:rPr lang="en-US" sz="2400" b="1" dirty="0" err="1"/>
              <a:t>angle,y</a:t>
            </a:r>
            <a:r>
              <a:rPr lang="en-US" sz="2400" b="1" dirty="0"/>
              <a:t>-angle)	</a:t>
            </a:r>
          </a:p>
          <a:p>
            <a:pPr marL="0" indent="0">
              <a:buNone/>
            </a:pPr>
            <a:r>
              <a:rPr lang="en-US" sz="2400" b="1" dirty="0" smtClean="0"/>
              <a:t>    </a:t>
            </a:r>
            <a:r>
              <a:rPr lang="en-US" sz="2400" b="1" dirty="0" err="1" smtClean="0"/>
              <a:t>skewX</a:t>
            </a:r>
            <a:r>
              <a:rPr lang="en-US" sz="2400" b="1" dirty="0" smtClean="0"/>
              <a:t>(angle</a:t>
            </a:r>
            <a:r>
              <a:rPr lang="en-US" sz="2400" b="1" dirty="0"/>
              <a:t>)	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    </a:t>
            </a:r>
            <a:r>
              <a:rPr lang="en-US" sz="2400" b="1" dirty="0" err="1" smtClean="0"/>
              <a:t>skewY</a:t>
            </a:r>
            <a:r>
              <a:rPr lang="en-US" sz="2400" b="1" dirty="0" smtClean="0"/>
              <a:t>(angle)</a:t>
            </a:r>
          </a:p>
          <a:p>
            <a:r>
              <a:rPr lang="en-US" sz="2400" dirty="0" smtClean="0"/>
              <a:t>Example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	</a:t>
            </a:r>
            <a:r>
              <a:rPr lang="en-US" sz="2200" dirty="0">
                <a:solidFill>
                  <a:schemeClr val="accent5"/>
                </a:solidFill>
              </a:rPr>
              <a:t>a img </a:t>
            </a:r>
            <a:r>
              <a:rPr lang="en-US" sz="2200" dirty="0" smtClean="0">
                <a:solidFill>
                  <a:schemeClr val="accent5"/>
                </a:solidFill>
              </a:rPr>
              <a:t>{transform</a:t>
            </a:r>
            <a:r>
              <a:rPr lang="en-US" sz="2200" dirty="0">
                <a:solidFill>
                  <a:schemeClr val="accent5"/>
                </a:solidFill>
              </a:rPr>
              <a:t>: </a:t>
            </a:r>
            <a:r>
              <a:rPr lang="en-US" sz="2200" dirty="0" err="1">
                <a:solidFill>
                  <a:schemeClr val="accent5"/>
                </a:solidFill>
              </a:rPr>
              <a:t>skewX</a:t>
            </a:r>
            <a:r>
              <a:rPr lang="en-US" sz="2200" dirty="0">
                <a:solidFill>
                  <a:schemeClr val="accent5"/>
                </a:solidFill>
              </a:rPr>
              <a:t>(15deg</a:t>
            </a:r>
            <a:r>
              <a:rPr lang="en-US" sz="2200" dirty="0" smtClean="0">
                <a:solidFill>
                  <a:schemeClr val="accent5"/>
                </a:solidFill>
              </a:rPr>
              <a:t>);}</a:t>
            </a:r>
            <a:endParaRPr lang="en-US" sz="2200" dirty="0">
              <a:solidFill>
                <a:schemeClr val="accent5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accent5"/>
                </a:solidFill>
              </a:rPr>
              <a:t>	a </a:t>
            </a:r>
            <a:r>
              <a:rPr lang="en-US" sz="2200" dirty="0">
                <a:solidFill>
                  <a:schemeClr val="accent5"/>
                </a:solidFill>
              </a:rPr>
              <a:t>img </a:t>
            </a:r>
            <a:r>
              <a:rPr lang="en-US" sz="2200" dirty="0" smtClean="0">
                <a:solidFill>
                  <a:schemeClr val="accent5"/>
                </a:solidFill>
              </a:rPr>
              <a:t>{transform</a:t>
            </a:r>
            <a:r>
              <a:rPr lang="en-US" sz="2200" dirty="0">
                <a:solidFill>
                  <a:schemeClr val="accent5"/>
                </a:solidFill>
              </a:rPr>
              <a:t>: </a:t>
            </a:r>
            <a:r>
              <a:rPr lang="en-US" sz="2200" dirty="0" err="1">
                <a:solidFill>
                  <a:schemeClr val="accent5"/>
                </a:solidFill>
              </a:rPr>
              <a:t>skewY</a:t>
            </a:r>
            <a:r>
              <a:rPr lang="en-US" sz="2200" dirty="0">
                <a:solidFill>
                  <a:schemeClr val="accent5"/>
                </a:solidFill>
              </a:rPr>
              <a:t>(30deg</a:t>
            </a:r>
            <a:r>
              <a:rPr lang="en-US" sz="2200" dirty="0" smtClean="0">
                <a:solidFill>
                  <a:schemeClr val="accent5"/>
                </a:solidFill>
              </a:rPr>
              <a:t>);}</a:t>
            </a:r>
            <a:endParaRPr lang="en-US" sz="2200" dirty="0">
              <a:solidFill>
                <a:schemeClr val="accent5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accent5"/>
                </a:solidFill>
              </a:rPr>
              <a:t>	a </a:t>
            </a:r>
            <a:r>
              <a:rPr lang="en-US" sz="2200" dirty="0">
                <a:solidFill>
                  <a:schemeClr val="accent5"/>
                </a:solidFill>
              </a:rPr>
              <a:t>img </a:t>
            </a:r>
            <a:r>
              <a:rPr lang="en-US" sz="2200" dirty="0" smtClean="0">
                <a:solidFill>
                  <a:schemeClr val="accent5"/>
                </a:solidFill>
              </a:rPr>
              <a:t>{transform</a:t>
            </a:r>
            <a:r>
              <a:rPr lang="en-US" sz="2200" dirty="0">
                <a:solidFill>
                  <a:schemeClr val="accent5"/>
                </a:solidFill>
              </a:rPr>
              <a:t>: skew(15deg, 30deg</a:t>
            </a:r>
            <a:r>
              <a:rPr lang="en-US" sz="2200" dirty="0" smtClean="0">
                <a:solidFill>
                  <a:schemeClr val="accent5"/>
                </a:solidFill>
              </a:rPr>
              <a:t>);}</a:t>
            </a:r>
            <a:endParaRPr lang="en-NZ" sz="2200" dirty="0">
              <a:solidFill>
                <a:schemeClr val="accent5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802C-39FE-49B2-B57C-176377436FAE}" type="datetime1">
              <a:rPr lang="en-NZ" smtClean="0"/>
              <a:t>9/03/2018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Advanced CSS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5480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29296"/>
            <a:ext cx="8596668" cy="1320800"/>
          </a:xfrm>
        </p:spPr>
        <p:txBody>
          <a:bodyPr/>
          <a:lstStyle/>
          <a:p>
            <a:r>
              <a:rPr lang="en-NZ" altLang="en-US" dirty="0"/>
              <a:t>CSS </a:t>
            </a:r>
            <a:r>
              <a:rPr lang="en-NZ" altLang="en-US" dirty="0" smtClean="0"/>
              <a:t>Transforms : </a:t>
            </a:r>
            <a:r>
              <a:rPr lang="en-US" dirty="0"/>
              <a:t>skew</a:t>
            </a:r>
            <a:endParaRPr lang="en-NZ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544" y="1441634"/>
            <a:ext cx="7732571" cy="4509036"/>
          </a:xfrm>
        </p:spPr>
        <p:txBody>
          <a:bodyPr>
            <a:normAutofit/>
          </a:bodyPr>
          <a:lstStyle/>
          <a:p>
            <a:r>
              <a:rPr lang="en-NZ" sz="2200" dirty="0" smtClean="0">
                <a:solidFill>
                  <a:schemeClr val="tx1"/>
                </a:solidFill>
              </a:rPr>
              <a:t>Example of Skew function in transformation</a:t>
            </a:r>
            <a:endParaRPr lang="en-NZ" sz="22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802C-39FE-49B2-B57C-176377436FAE}" type="datetime1">
              <a:rPr lang="en-NZ" smtClean="0"/>
              <a:t>9/03/2018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dirty="0" smtClean="0"/>
              <a:t>ISCG6420 IWD - Advanced CSS</a:t>
            </a:r>
            <a:endParaRPr lang="en-NZ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44" y="2418593"/>
            <a:ext cx="3481462" cy="28635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650" y="2024840"/>
            <a:ext cx="3370028" cy="39258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5631" y="1990159"/>
            <a:ext cx="3587160" cy="372044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60400" y="5788618"/>
            <a:ext cx="243335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MyriadPro-Cond" panose="020B0506030403020204" pitchFamily="34" charset="0"/>
              </a:rPr>
              <a:t>transform: </a:t>
            </a:r>
            <a:r>
              <a:rPr lang="en-US" sz="2200" dirty="0" err="1">
                <a:solidFill>
                  <a:srgbClr val="F68026"/>
                </a:solidFill>
                <a:latin typeface="MyriadPro-Cond" panose="020B0506030403020204" pitchFamily="34" charset="0"/>
              </a:rPr>
              <a:t>skewX</a:t>
            </a:r>
            <a:r>
              <a:rPr lang="en-US" sz="2200" dirty="0">
                <a:solidFill>
                  <a:srgbClr val="F68026"/>
                </a:solidFill>
                <a:latin typeface="MyriadPro-Cond" panose="020B0506030403020204" pitchFamily="34" charset="0"/>
              </a:rPr>
              <a:t>(15deg)</a:t>
            </a:r>
            <a:r>
              <a:rPr lang="en-US" sz="2200" dirty="0">
                <a:solidFill>
                  <a:srgbClr val="000000"/>
                </a:solidFill>
                <a:latin typeface="MyriadPro-Cond" panose="020B0506030403020204" pitchFamily="34" charset="0"/>
              </a:rPr>
              <a:t>;</a:t>
            </a:r>
            <a:endParaRPr lang="en-US" sz="2200" dirty="0"/>
          </a:p>
        </p:txBody>
      </p:sp>
      <p:sp>
        <p:nvSpPr>
          <p:cNvPr id="10" name="Rectangle 9"/>
          <p:cNvSpPr/>
          <p:nvPr/>
        </p:nvSpPr>
        <p:spPr>
          <a:xfrm>
            <a:off x="4541985" y="5799288"/>
            <a:ext cx="243335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MyriadPro-Cond" panose="020B0506030403020204" pitchFamily="34" charset="0"/>
              </a:rPr>
              <a:t>transform: </a:t>
            </a:r>
            <a:r>
              <a:rPr lang="en-US" sz="2200" dirty="0" err="1">
                <a:solidFill>
                  <a:srgbClr val="F68026"/>
                </a:solidFill>
                <a:latin typeface="MyriadPro-Cond" panose="020B0506030403020204" pitchFamily="34" charset="0"/>
              </a:rPr>
              <a:t>skewY</a:t>
            </a:r>
            <a:r>
              <a:rPr lang="en-US" sz="2200" dirty="0">
                <a:solidFill>
                  <a:srgbClr val="F68026"/>
                </a:solidFill>
                <a:latin typeface="MyriadPro-Cond" panose="020B0506030403020204" pitchFamily="34" charset="0"/>
              </a:rPr>
              <a:t>(30deg)</a:t>
            </a:r>
            <a:r>
              <a:rPr lang="en-US" sz="2200" dirty="0">
                <a:solidFill>
                  <a:srgbClr val="000000"/>
                </a:solidFill>
                <a:latin typeface="MyriadPro-Cond" panose="020B0506030403020204" pitchFamily="34" charset="0"/>
              </a:rPr>
              <a:t>;</a:t>
            </a:r>
            <a:endParaRPr lang="en-US" sz="2200" dirty="0"/>
          </a:p>
        </p:txBody>
      </p:sp>
      <p:sp>
        <p:nvSpPr>
          <p:cNvPr id="11" name="Rectangle 10"/>
          <p:cNvSpPr/>
          <p:nvPr/>
        </p:nvSpPr>
        <p:spPr>
          <a:xfrm>
            <a:off x="8400732" y="5799288"/>
            <a:ext cx="296093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MyriadPro-Cond" panose="020B0506030403020204" pitchFamily="34" charset="0"/>
              </a:rPr>
              <a:t>transform: </a:t>
            </a:r>
            <a:r>
              <a:rPr lang="en-US" sz="2200" dirty="0">
                <a:solidFill>
                  <a:srgbClr val="F68026"/>
                </a:solidFill>
                <a:latin typeface="MyriadPro-Cond" panose="020B0506030403020204" pitchFamily="34" charset="0"/>
              </a:rPr>
              <a:t>skew(15deg, 30deg)</a:t>
            </a:r>
            <a:r>
              <a:rPr lang="en-US" sz="2200" dirty="0">
                <a:solidFill>
                  <a:srgbClr val="000000"/>
                </a:solidFill>
                <a:latin typeface="MyriadPro-Cond" panose="020B0506030403020204" pitchFamily="34" charset="0"/>
              </a:rPr>
              <a:t>;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207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29296"/>
            <a:ext cx="8596668" cy="1320800"/>
          </a:xfrm>
        </p:spPr>
        <p:txBody>
          <a:bodyPr/>
          <a:lstStyle/>
          <a:p>
            <a:r>
              <a:rPr lang="en-NZ" altLang="en-US" dirty="0"/>
              <a:t>CSS </a:t>
            </a:r>
            <a:r>
              <a:rPr lang="en-US" altLang="en-US" dirty="0" smtClean="0"/>
              <a:t>Animation</a:t>
            </a:r>
            <a:endParaRPr lang="en-NZ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796" y="1750096"/>
            <a:ext cx="7732571" cy="4509036"/>
          </a:xfrm>
        </p:spPr>
        <p:txBody>
          <a:bodyPr>
            <a:normAutofit/>
          </a:bodyPr>
          <a:lstStyle/>
          <a:p>
            <a:r>
              <a:rPr lang="en-US" sz="2400" dirty="0"/>
              <a:t>The CSS Animations module allows authors to create real, </a:t>
            </a:r>
            <a:r>
              <a:rPr lang="en-US" sz="2400" dirty="0" smtClean="0"/>
              <a:t>honest-to-goodness</a:t>
            </a:r>
            <a:r>
              <a:rPr lang="en-US" sz="2400" dirty="0"/>
              <a:t> </a:t>
            </a:r>
            <a:r>
              <a:rPr lang="en-US" sz="2400" dirty="0" err="1" smtClean="0"/>
              <a:t>keyframe</a:t>
            </a:r>
            <a:r>
              <a:rPr lang="en-US" sz="2400" dirty="0" smtClean="0"/>
              <a:t> </a:t>
            </a:r>
            <a:r>
              <a:rPr lang="en-US" sz="2400" dirty="0"/>
              <a:t>animation 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err="1"/>
              <a:t>keyframe</a:t>
            </a:r>
            <a:r>
              <a:rPr lang="en-US" sz="2400" dirty="0"/>
              <a:t> animation allows you to explicitly specify other states </a:t>
            </a:r>
            <a:r>
              <a:rPr lang="en-US" sz="2400" dirty="0" smtClean="0"/>
              <a:t>at points </a:t>
            </a:r>
            <a:r>
              <a:rPr lang="en-US" sz="2400" dirty="0"/>
              <a:t>along the </a:t>
            </a:r>
            <a:r>
              <a:rPr lang="en-US" sz="2400" dirty="0" smtClean="0"/>
              <a:t>way</a:t>
            </a:r>
          </a:p>
          <a:p>
            <a:endParaRPr lang="en-US" sz="2400" dirty="0" smtClean="0"/>
          </a:p>
          <a:p>
            <a:r>
              <a:rPr lang="en-US" sz="2400" dirty="0" smtClean="0"/>
              <a:t>Those </a:t>
            </a:r>
            <a:r>
              <a:rPr lang="en-US" sz="2400" dirty="0"/>
              <a:t>“points along the way” are established by </a:t>
            </a:r>
            <a:r>
              <a:rPr lang="en-US" sz="2400" i="1" dirty="0" err="1">
                <a:solidFill>
                  <a:schemeClr val="accent5"/>
                </a:solidFill>
              </a:rPr>
              <a:t>keyframes</a:t>
            </a:r>
            <a:r>
              <a:rPr lang="en-US" sz="2400" dirty="0"/>
              <a:t> that define </a:t>
            </a:r>
            <a:r>
              <a:rPr lang="en-US" sz="2400" dirty="0" smtClean="0"/>
              <a:t>the beginning </a:t>
            </a:r>
            <a:r>
              <a:rPr lang="en-US" sz="2400" dirty="0"/>
              <a:t>or end of a segment of animation</a:t>
            </a:r>
            <a:endParaRPr lang="en-NZ" sz="2200" dirty="0">
              <a:solidFill>
                <a:schemeClr val="accent5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802C-39FE-49B2-B57C-176377436FAE}" type="datetime1">
              <a:rPr lang="en-NZ" smtClean="0"/>
              <a:t>9/03/2018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Advanced CSS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9277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29296"/>
            <a:ext cx="8596668" cy="1320800"/>
          </a:xfrm>
        </p:spPr>
        <p:txBody>
          <a:bodyPr/>
          <a:lstStyle/>
          <a:p>
            <a:r>
              <a:rPr lang="en-NZ" altLang="en-US" dirty="0"/>
              <a:t>CSS </a:t>
            </a:r>
            <a:r>
              <a:rPr lang="en-US" altLang="en-US" dirty="0" smtClean="0"/>
              <a:t>3D </a:t>
            </a:r>
            <a:r>
              <a:rPr lang="en-NZ" altLang="en-US" dirty="0" smtClean="0"/>
              <a:t>Transforms</a:t>
            </a:r>
            <a:endParaRPr lang="en-NZ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544" y="1750096"/>
            <a:ext cx="7482273" cy="4200574"/>
          </a:xfrm>
        </p:spPr>
        <p:txBody>
          <a:bodyPr>
            <a:normAutofit/>
          </a:bodyPr>
          <a:lstStyle/>
          <a:p>
            <a:r>
              <a:rPr lang="en-US" sz="2400" dirty="0"/>
              <a:t>In </a:t>
            </a:r>
            <a:r>
              <a:rPr lang="en-US" sz="2400" dirty="0" smtClean="0"/>
              <a:t>addition, the </a:t>
            </a:r>
            <a:r>
              <a:rPr lang="en-US" sz="2400" dirty="0"/>
              <a:t>CSS </a:t>
            </a:r>
            <a:r>
              <a:rPr lang="en-US" sz="2400" dirty="0" smtClean="0"/>
              <a:t>Transforms spec </a:t>
            </a:r>
            <a:r>
              <a:rPr lang="en-US" sz="2400" dirty="0"/>
              <a:t>also describes a system for creating a sense of space and perspective.</a:t>
            </a:r>
          </a:p>
          <a:p>
            <a:r>
              <a:rPr lang="en-US" sz="2400" dirty="0"/>
              <a:t>Combined with transitions, you can use 3-D transforms to create rich </a:t>
            </a:r>
            <a:r>
              <a:rPr lang="en-US" sz="2400" dirty="0" smtClean="0"/>
              <a:t>interactive interfaces</a:t>
            </a:r>
          </a:p>
          <a:p>
            <a:r>
              <a:rPr lang="en-US" sz="2400" dirty="0" smtClean="0"/>
              <a:t>such </a:t>
            </a:r>
            <a:r>
              <a:rPr lang="en-US" sz="2400" dirty="0"/>
              <a:t>as image carousels, </a:t>
            </a:r>
            <a:r>
              <a:rPr lang="en-US" sz="2400" dirty="0" err="1"/>
              <a:t>flippable</a:t>
            </a:r>
            <a:r>
              <a:rPr lang="en-US" sz="2400" dirty="0"/>
              <a:t> cards, or </a:t>
            </a:r>
            <a:r>
              <a:rPr lang="en-US" sz="2400" i="1" dirty="0"/>
              <a:t>spinning </a:t>
            </a:r>
            <a:r>
              <a:rPr lang="en-US" sz="2400" i="1" dirty="0" smtClean="0"/>
              <a:t>cubes</a:t>
            </a:r>
          </a:p>
          <a:p>
            <a:r>
              <a:rPr lang="en-US" sz="2400" i="1" dirty="0" smtClean="0"/>
              <a:t>Demo: 3d spinning cube!!</a:t>
            </a:r>
            <a:endParaRPr lang="en-US" sz="2400" dirty="0"/>
          </a:p>
          <a:p>
            <a:endParaRPr 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802C-39FE-49B2-B57C-176377436FAE}" type="datetime1">
              <a:rPr lang="en-NZ" smtClean="0"/>
              <a:t>9/03/2018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Advanced CSS</a:t>
            </a:r>
            <a:endParaRPr lang="en-NZ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068" y="927652"/>
            <a:ext cx="3233464" cy="25369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0817" y="3962970"/>
            <a:ext cx="3687200" cy="219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9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2200" dirty="0" smtClean="0"/>
              <a:t>CSS3 transition, transformation, animation</a:t>
            </a:r>
            <a:endParaRPr lang="en-NZ" sz="22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B582-22B1-42D5-B415-3C69DE89FC64}" type="datetime1">
              <a:rPr lang="en-NZ" smtClean="0"/>
              <a:t>9/03/2018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Advanced CSS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386065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88211"/>
          </a:xfrm>
        </p:spPr>
        <p:txBody>
          <a:bodyPr/>
          <a:lstStyle/>
          <a:p>
            <a:r>
              <a:rPr lang="en-NZ" dirty="0" smtClean="0"/>
              <a:t>References 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/>
              <a:t>https://www.w3schools.com/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6F43-BAF5-48FA-8DDD-DC88B562864E}" type="datetime1">
              <a:rPr lang="en-NZ" smtClean="0"/>
              <a:t>9/03/2018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Advanced CSS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07809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b="1" dirty="0" err="1" smtClean="0"/>
              <a:t>Keyframes</a:t>
            </a:r>
            <a:r>
              <a:rPr lang="en-NZ" dirty="0" smtClean="0"/>
              <a:t> </a:t>
            </a:r>
            <a:r>
              <a:rPr lang="en-NZ" dirty="0"/>
              <a:t>- define the stages and styles of the animation.</a:t>
            </a:r>
          </a:p>
          <a:p>
            <a:r>
              <a:rPr lang="en-NZ" b="1" dirty="0"/>
              <a:t>Animation Properties</a:t>
            </a:r>
            <a:r>
              <a:rPr lang="en-NZ" dirty="0"/>
              <a:t> - assign the @</a:t>
            </a:r>
            <a:r>
              <a:rPr lang="en-NZ" dirty="0" err="1"/>
              <a:t>keyframes</a:t>
            </a:r>
            <a:r>
              <a:rPr lang="en-NZ" dirty="0"/>
              <a:t> to a specific CSS element and define </a:t>
            </a:r>
            <a:r>
              <a:rPr lang="en-NZ" i="1" dirty="0"/>
              <a:t>how</a:t>
            </a:r>
            <a:r>
              <a:rPr lang="en-NZ" dirty="0"/>
              <a:t> it is animated</a:t>
            </a:r>
            <a:r>
              <a:rPr lang="en-NZ" dirty="0" smtClean="0"/>
              <a:t>.</a:t>
            </a:r>
            <a:r>
              <a:rPr lang="en-US" sz="2600" dirty="0"/>
              <a:t> </a:t>
            </a:r>
            <a:endParaRPr lang="en-US" sz="2600" dirty="0" smtClean="0"/>
          </a:p>
          <a:p>
            <a:pPr marL="0" indent="0">
              <a:buNone/>
            </a:pPr>
            <a:r>
              <a:rPr lang="en-US" sz="2000" dirty="0" smtClean="0"/>
              <a:t>Syntax</a:t>
            </a:r>
            <a:r>
              <a:rPr lang="en-US" sz="2000" dirty="0"/>
              <a:t>:</a:t>
            </a:r>
          </a:p>
          <a:p>
            <a:endParaRPr lang="en-US" sz="20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accent5"/>
                </a:solidFill>
              </a:rPr>
              <a:t>@</a:t>
            </a:r>
            <a:r>
              <a:rPr lang="en-US" sz="2000" dirty="0" err="1">
                <a:solidFill>
                  <a:schemeClr val="accent5"/>
                </a:solidFill>
              </a:rPr>
              <a:t>keyframes</a:t>
            </a:r>
            <a:r>
              <a:rPr lang="en-US" sz="2000" dirty="0">
                <a:solidFill>
                  <a:schemeClr val="accent5"/>
                </a:solidFill>
              </a:rPr>
              <a:t> animation-name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accent5"/>
                </a:solidFill>
              </a:rPr>
              <a:t>	</a:t>
            </a:r>
            <a:r>
              <a:rPr lang="en-US" sz="2000" dirty="0" err="1">
                <a:solidFill>
                  <a:schemeClr val="accent5"/>
                </a:solidFill>
              </a:rPr>
              <a:t>keyframe</a:t>
            </a:r>
            <a:r>
              <a:rPr lang="en-US" sz="2000" dirty="0">
                <a:solidFill>
                  <a:schemeClr val="accent5"/>
                </a:solidFill>
              </a:rPr>
              <a:t> { property: value; }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accent5"/>
                </a:solidFill>
              </a:rPr>
              <a:t>	</a:t>
            </a:r>
            <a:r>
              <a:rPr lang="en-US" sz="2000" dirty="0" err="1">
                <a:solidFill>
                  <a:schemeClr val="accent5"/>
                </a:solidFill>
              </a:rPr>
              <a:t>keyframe</a:t>
            </a:r>
            <a:r>
              <a:rPr lang="en-US" sz="2000" dirty="0">
                <a:solidFill>
                  <a:schemeClr val="accent5"/>
                </a:solidFill>
              </a:rPr>
              <a:t> { property: value; }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accent5"/>
                </a:solidFill>
              </a:rPr>
              <a:t>}</a:t>
            </a:r>
            <a:endParaRPr lang="th-TH" sz="2000" dirty="0">
              <a:solidFill>
                <a:schemeClr val="accent5"/>
              </a:solidFill>
            </a:endParaRPr>
          </a:p>
          <a:p>
            <a:endParaRPr lang="en-NZ" dirty="0"/>
          </a:p>
          <a:p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The Building Blocks of Animations</a:t>
            </a:r>
            <a:br>
              <a:rPr lang="en-NZ" dirty="0"/>
            </a:b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699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b="1" dirty="0"/>
              <a:t>Name of the animation:</a:t>
            </a:r>
            <a:r>
              <a:rPr lang="en-NZ" dirty="0"/>
              <a:t> A name that describes the animation, for example, </a:t>
            </a:r>
            <a:r>
              <a:rPr lang="en-NZ" dirty="0" err="1"/>
              <a:t>bounceIn</a:t>
            </a:r>
            <a:r>
              <a:rPr lang="en-NZ" dirty="0"/>
              <a:t>.</a:t>
            </a:r>
          </a:p>
          <a:p>
            <a:r>
              <a:rPr lang="en-NZ" b="1" dirty="0"/>
              <a:t>Stages of the animation:</a:t>
            </a:r>
            <a:r>
              <a:rPr lang="en-NZ" dirty="0"/>
              <a:t> Each stage of the animation is represented as a percentage. 0% represents the beginning state of the animation. 100% represents the ending state of the animation. Multiple intermediate states can be added in between.</a:t>
            </a:r>
          </a:p>
          <a:p>
            <a:r>
              <a:rPr lang="en-NZ" b="1" dirty="0"/>
              <a:t>CSS Properties:</a:t>
            </a:r>
            <a:r>
              <a:rPr lang="en-NZ" dirty="0"/>
              <a:t> The CSS properties defined for each stage of the animation timeline.</a:t>
            </a:r>
          </a:p>
          <a:p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Building Block #1: </a:t>
            </a:r>
            <a:r>
              <a:rPr lang="en-NZ" dirty="0" err="1"/>
              <a:t>Keyframes</a:t>
            </a:r>
            <a:r>
              <a:rPr lang="en-NZ" dirty="0"/>
              <a:t/>
            </a:r>
            <a:br>
              <a:rPr lang="en-NZ" dirty="0"/>
            </a:b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2708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Example 1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3681"/>
            <a:ext cx="8596668" cy="4537682"/>
          </a:xfrm>
        </p:spPr>
        <p:txBody>
          <a:bodyPr>
            <a:normAutofit/>
          </a:bodyPr>
          <a:lstStyle/>
          <a:p>
            <a:r>
              <a:rPr lang="en-NZ" dirty="0"/>
              <a:t>/* The animation code */</a:t>
            </a:r>
            <a:br>
              <a:rPr lang="en-NZ" dirty="0"/>
            </a:br>
            <a:r>
              <a:rPr lang="en-NZ" dirty="0"/>
              <a:t>@</a:t>
            </a:r>
            <a:r>
              <a:rPr lang="en-NZ" dirty="0" err="1"/>
              <a:t>keyframes</a:t>
            </a:r>
            <a:r>
              <a:rPr lang="en-NZ" dirty="0"/>
              <a:t> </a:t>
            </a:r>
            <a:r>
              <a:rPr lang="en-NZ" dirty="0" err="1" smtClean="0"/>
              <a:t>exampleA</a:t>
            </a:r>
            <a:r>
              <a:rPr lang="en-NZ" dirty="0"/>
              <a:t> {</a:t>
            </a:r>
            <a:br>
              <a:rPr lang="en-NZ" dirty="0"/>
            </a:br>
            <a:r>
              <a:rPr lang="en-NZ" dirty="0"/>
              <a:t>    from </a:t>
            </a:r>
            <a:r>
              <a:rPr lang="en-NZ" dirty="0" smtClean="0"/>
              <a:t>{ background-</a:t>
            </a:r>
            <a:r>
              <a:rPr lang="en-NZ" dirty="0" err="1" smtClean="0"/>
              <a:t>color</a:t>
            </a:r>
            <a:r>
              <a:rPr lang="en-NZ" dirty="0"/>
              <a:t>: red</a:t>
            </a:r>
            <a:r>
              <a:rPr lang="en-NZ" dirty="0" smtClean="0"/>
              <a:t>; }</a:t>
            </a:r>
            <a:r>
              <a:rPr lang="en-NZ" dirty="0"/>
              <a:t/>
            </a:r>
            <a:br>
              <a:rPr lang="en-NZ" dirty="0"/>
            </a:br>
            <a:r>
              <a:rPr lang="en-NZ" dirty="0"/>
              <a:t>    to </a:t>
            </a:r>
            <a:r>
              <a:rPr lang="en-NZ" dirty="0" smtClean="0"/>
              <a:t>{ background-</a:t>
            </a:r>
            <a:r>
              <a:rPr lang="en-NZ" dirty="0" err="1" smtClean="0"/>
              <a:t>color</a:t>
            </a:r>
            <a:r>
              <a:rPr lang="en-NZ" dirty="0"/>
              <a:t>: yellow</a:t>
            </a:r>
            <a:r>
              <a:rPr lang="en-NZ" dirty="0" smtClean="0"/>
              <a:t>; }</a:t>
            </a:r>
            <a:r>
              <a:rPr lang="en-NZ" dirty="0"/>
              <a:t/>
            </a:r>
            <a:br>
              <a:rPr lang="en-NZ" dirty="0"/>
            </a:br>
            <a:r>
              <a:rPr lang="en-NZ" dirty="0"/>
              <a:t>}</a:t>
            </a:r>
            <a:br>
              <a:rPr lang="en-NZ" dirty="0"/>
            </a:br>
            <a:r>
              <a:rPr lang="en-NZ" dirty="0"/>
              <a:t/>
            </a:r>
            <a:br>
              <a:rPr lang="en-NZ" dirty="0"/>
            </a:br>
            <a:r>
              <a:rPr lang="en-NZ" dirty="0"/>
              <a:t>/* The element to apply the animation to */</a:t>
            </a:r>
            <a:br>
              <a:rPr lang="en-NZ" dirty="0"/>
            </a:br>
            <a:r>
              <a:rPr lang="en-NZ" dirty="0"/>
              <a:t>div {</a:t>
            </a:r>
            <a:br>
              <a:rPr lang="en-NZ" dirty="0"/>
            </a:br>
            <a:r>
              <a:rPr lang="en-NZ" dirty="0"/>
              <a:t>    width: 100px;</a:t>
            </a:r>
            <a:br>
              <a:rPr lang="en-NZ" dirty="0"/>
            </a:br>
            <a:r>
              <a:rPr lang="en-NZ" dirty="0"/>
              <a:t>    height: 100px;</a:t>
            </a:r>
            <a:br>
              <a:rPr lang="en-NZ" dirty="0"/>
            </a:br>
            <a:r>
              <a:rPr lang="en-NZ" dirty="0"/>
              <a:t>    background-</a:t>
            </a:r>
            <a:r>
              <a:rPr lang="en-NZ" dirty="0" err="1"/>
              <a:t>color</a:t>
            </a:r>
            <a:r>
              <a:rPr lang="en-NZ" dirty="0"/>
              <a:t>: red;</a:t>
            </a:r>
            <a:br>
              <a:rPr lang="en-NZ" dirty="0"/>
            </a:br>
            <a:r>
              <a:rPr lang="en-NZ" dirty="0"/>
              <a:t>    animation-name: </a:t>
            </a:r>
            <a:r>
              <a:rPr lang="en-NZ" dirty="0" err="1" smtClean="0"/>
              <a:t>exampleA</a:t>
            </a:r>
            <a:r>
              <a:rPr lang="en-NZ" dirty="0" smtClean="0"/>
              <a:t>;</a:t>
            </a:r>
            <a:r>
              <a:rPr lang="en-NZ" dirty="0"/>
              <a:t/>
            </a:r>
            <a:br>
              <a:rPr lang="en-NZ" dirty="0"/>
            </a:br>
            <a:r>
              <a:rPr lang="en-NZ" dirty="0"/>
              <a:t>    animation-duration: 4s;</a:t>
            </a:r>
            <a:br>
              <a:rPr lang="en-NZ" dirty="0"/>
            </a:br>
            <a:r>
              <a:rPr lang="en-NZ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6F43-BAF5-48FA-8DDD-DC88B562864E}" type="datetime1">
              <a:rPr lang="en-NZ" smtClean="0"/>
              <a:t>9/03/2018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Advanced CSS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12041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29296"/>
            <a:ext cx="8596668" cy="1320800"/>
          </a:xfrm>
        </p:spPr>
        <p:txBody>
          <a:bodyPr/>
          <a:lstStyle/>
          <a:p>
            <a:r>
              <a:rPr lang="en-NZ" altLang="en-US" dirty="0"/>
              <a:t>CSS </a:t>
            </a:r>
            <a:r>
              <a:rPr lang="en-US" altLang="en-US" dirty="0" smtClean="0"/>
              <a:t>Animation: </a:t>
            </a:r>
            <a:r>
              <a:rPr lang="en-US" altLang="en-US" dirty="0" err="1" smtClean="0"/>
              <a:t>keyframes</a:t>
            </a:r>
            <a:endParaRPr lang="en-NZ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543" y="1164483"/>
            <a:ext cx="8725459" cy="5358691"/>
          </a:xfrm>
        </p:spPr>
        <p:txBody>
          <a:bodyPr>
            <a:noAutofit/>
          </a:bodyPr>
          <a:lstStyle/>
          <a:p>
            <a:r>
              <a:rPr lang="en-US" sz="2400" dirty="0" smtClean="0"/>
              <a:t>Example B of </a:t>
            </a:r>
            <a:r>
              <a:rPr lang="en-US" sz="2400" dirty="0" err="1" smtClean="0"/>
              <a:t>Keyframes</a:t>
            </a:r>
            <a:r>
              <a:rPr lang="en-US" sz="2400" dirty="0"/>
              <a:t> </a:t>
            </a:r>
            <a:endParaRPr lang="en-US" sz="2400" dirty="0" smtClean="0"/>
          </a:p>
          <a:p>
            <a:endParaRPr lang="en-US" sz="2400" dirty="0" smtClean="0"/>
          </a:p>
          <a:p>
            <a:pPr marL="2228850" lvl="5" indent="0"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accent5"/>
                </a:solidFill>
              </a:rPr>
              <a:t>@</a:t>
            </a:r>
            <a:r>
              <a:rPr lang="en-US" sz="2200" dirty="0" err="1">
                <a:solidFill>
                  <a:schemeClr val="accent5"/>
                </a:solidFill>
              </a:rPr>
              <a:t>keyframes</a:t>
            </a:r>
            <a:r>
              <a:rPr lang="en-US" sz="2200" dirty="0">
                <a:solidFill>
                  <a:schemeClr val="accent5"/>
                </a:solidFill>
              </a:rPr>
              <a:t> </a:t>
            </a:r>
            <a:r>
              <a:rPr lang="en-US" sz="2200" dirty="0" err="1" smtClean="0">
                <a:solidFill>
                  <a:schemeClr val="accent5"/>
                </a:solidFill>
              </a:rPr>
              <a:t>exampleB</a:t>
            </a:r>
            <a:r>
              <a:rPr lang="en-US" sz="2200" dirty="0" smtClean="0">
                <a:solidFill>
                  <a:schemeClr val="accent5"/>
                </a:solidFill>
              </a:rPr>
              <a:t> </a:t>
            </a:r>
            <a:r>
              <a:rPr lang="en-US" sz="2200" dirty="0">
                <a:solidFill>
                  <a:schemeClr val="accent5"/>
                </a:solidFill>
              </a:rPr>
              <a:t>{</a:t>
            </a:r>
          </a:p>
          <a:p>
            <a:pPr marL="2228850" lvl="5" indent="0">
              <a:spcBef>
                <a:spcPts val="0"/>
              </a:spcBef>
              <a:buNone/>
            </a:pPr>
            <a:r>
              <a:rPr lang="en-US" sz="2200" dirty="0">
                <a:solidFill>
                  <a:schemeClr val="accent5"/>
                </a:solidFill>
              </a:rPr>
              <a:t>		0% { background-color: red; }</a:t>
            </a:r>
          </a:p>
          <a:p>
            <a:pPr marL="2228850" lvl="5" indent="0">
              <a:spcBef>
                <a:spcPts val="0"/>
              </a:spcBef>
              <a:buNone/>
            </a:pPr>
            <a:r>
              <a:rPr lang="en-US" sz="2200" dirty="0">
                <a:solidFill>
                  <a:schemeClr val="accent5"/>
                </a:solidFill>
              </a:rPr>
              <a:t>		20% { background-color: orange; }</a:t>
            </a:r>
          </a:p>
          <a:p>
            <a:pPr marL="2228850" lvl="5" indent="0">
              <a:spcBef>
                <a:spcPts val="0"/>
              </a:spcBef>
              <a:buNone/>
            </a:pPr>
            <a:r>
              <a:rPr lang="en-US" sz="2200" dirty="0">
                <a:solidFill>
                  <a:schemeClr val="accent5"/>
                </a:solidFill>
              </a:rPr>
              <a:t>		40% { background-color: yellow; }</a:t>
            </a:r>
          </a:p>
          <a:p>
            <a:pPr marL="2228850" lvl="5" indent="0">
              <a:spcBef>
                <a:spcPts val="0"/>
              </a:spcBef>
              <a:buNone/>
            </a:pPr>
            <a:r>
              <a:rPr lang="en-US" sz="2200" dirty="0">
                <a:solidFill>
                  <a:schemeClr val="accent5"/>
                </a:solidFill>
              </a:rPr>
              <a:t>		60% { background-color: green; }</a:t>
            </a:r>
          </a:p>
          <a:p>
            <a:pPr marL="2228850" lvl="5" indent="0">
              <a:spcBef>
                <a:spcPts val="0"/>
              </a:spcBef>
              <a:buNone/>
            </a:pPr>
            <a:r>
              <a:rPr lang="en-US" sz="2200" dirty="0">
                <a:solidFill>
                  <a:schemeClr val="accent5"/>
                </a:solidFill>
              </a:rPr>
              <a:t>		80% { background-color: blue; }</a:t>
            </a:r>
          </a:p>
          <a:p>
            <a:pPr marL="2228850" lvl="5" indent="0">
              <a:spcBef>
                <a:spcPts val="0"/>
              </a:spcBef>
              <a:buNone/>
            </a:pPr>
            <a:r>
              <a:rPr lang="en-US" sz="2200" dirty="0">
                <a:solidFill>
                  <a:schemeClr val="accent5"/>
                </a:solidFill>
              </a:rPr>
              <a:t>		100% { background-color: purple; }</a:t>
            </a:r>
          </a:p>
          <a:p>
            <a:pPr marL="2228850" lvl="5" indent="0">
              <a:spcBef>
                <a:spcPts val="0"/>
              </a:spcBef>
              <a:buNone/>
            </a:pPr>
            <a:r>
              <a:rPr lang="en-US" sz="2200" dirty="0">
                <a:solidFill>
                  <a:schemeClr val="accent5"/>
                </a:solidFill>
              </a:rPr>
              <a:t>}</a:t>
            </a:r>
          </a:p>
          <a:p>
            <a:pPr marL="57150" indent="0">
              <a:buNone/>
            </a:pPr>
            <a:endParaRPr lang="th-TH" sz="2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802C-39FE-49B2-B57C-176377436FAE}" type="datetime1">
              <a:rPr lang="en-NZ" smtClean="0"/>
              <a:t>9/03/2018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dirty="0" smtClean="0"/>
              <a:t>ISCG6420 IWD - Advanced CSS</a:t>
            </a:r>
            <a:endParaRPr lang="en-NZ" dirty="0"/>
          </a:p>
        </p:txBody>
      </p:sp>
      <p:sp>
        <p:nvSpPr>
          <p:cNvPr id="6" name="Rectangle 5"/>
          <p:cNvSpPr/>
          <p:nvPr/>
        </p:nvSpPr>
        <p:spPr>
          <a:xfrm>
            <a:off x="2056688" y="5024283"/>
            <a:ext cx="640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simplistic set of </a:t>
            </a:r>
            <a:r>
              <a:rPr lang="en-US" b="1" i="1" dirty="0" err="1"/>
              <a:t>keyframes</a:t>
            </a:r>
            <a:r>
              <a:rPr lang="en-US" b="1" i="1" dirty="0"/>
              <a:t> that changes the background </a:t>
            </a:r>
            <a:r>
              <a:rPr lang="en-US" b="1" i="1" dirty="0" smtClean="0"/>
              <a:t>color of </a:t>
            </a:r>
            <a:r>
              <a:rPr lang="en-US" b="1" i="1" dirty="0"/>
              <a:t>an element over time</a:t>
            </a:r>
          </a:p>
        </p:txBody>
      </p:sp>
    </p:spTree>
    <p:extLst>
      <p:ext uri="{BB962C8B-B14F-4D97-AF65-F5344CB8AC3E}">
        <p14:creationId xmlns:p14="http://schemas.microsoft.com/office/powerpoint/2010/main" val="122501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29296"/>
            <a:ext cx="8596668" cy="1320800"/>
          </a:xfrm>
        </p:spPr>
        <p:txBody>
          <a:bodyPr/>
          <a:lstStyle/>
          <a:p>
            <a:r>
              <a:rPr lang="en-NZ" altLang="en-US" dirty="0"/>
              <a:t>CSS </a:t>
            </a:r>
            <a:r>
              <a:rPr lang="en-US" altLang="en-US" dirty="0" smtClean="0"/>
              <a:t>Animation: </a:t>
            </a:r>
            <a:r>
              <a:rPr lang="en-US" altLang="en-US" dirty="0" err="1" smtClean="0"/>
              <a:t>keyframes</a:t>
            </a:r>
            <a:endParaRPr lang="en-NZ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543" y="1164483"/>
            <a:ext cx="8725459" cy="5358691"/>
          </a:xfrm>
        </p:spPr>
        <p:txBody>
          <a:bodyPr>
            <a:noAutofit/>
          </a:bodyPr>
          <a:lstStyle/>
          <a:p>
            <a:r>
              <a:rPr lang="en-US" sz="2400" dirty="0" smtClean="0"/>
              <a:t>Example of </a:t>
            </a:r>
            <a:r>
              <a:rPr lang="en-US" sz="2400" dirty="0" err="1" smtClean="0"/>
              <a:t>Keyframes</a:t>
            </a:r>
            <a:r>
              <a:rPr lang="en-US" sz="2400" dirty="0"/>
              <a:t> </a:t>
            </a:r>
            <a:endParaRPr lang="en-US" sz="2400" dirty="0" smtClean="0"/>
          </a:p>
          <a:p>
            <a:endParaRPr lang="en-US" sz="2400" dirty="0" smtClean="0"/>
          </a:p>
          <a:p>
            <a:pPr marL="2228850" lvl="5" indent="0"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accent5"/>
                </a:solidFill>
              </a:rPr>
              <a:t>@</a:t>
            </a:r>
            <a:r>
              <a:rPr lang="en-US" sz="2200" dirty="0" err="1">
                <a:solidFill>
                  <a:schemeClr val="accent5"/>
                </a:solidFill>
              </a:rPr>
              <a:t>keyframes</a:t>
            </a:r>
            <a:r>
              <a:rPr lang="en-US" sz="2200" dirty="0">
                <a:solidFill>
                  <a:schemeClr val="accent5"/>
                </a:solidFill>
              </a:rPr>
              <a:t> colors {</a:t>
            </a:r>
          </a:p>
          <a:p>
            <a:pPr marL="2228850" lvl="5" indent="0">
              <a:spcBef>
                <a:spcPts val="0"/>
              </a:spcBef>
              <a:buNone/>
            </a:pPr>
            <a:r>
              <a:rPr lang="en-US" sz="2200" dirty="0">
                <a:solidFill>
                  <a:schemeClr val="accent5"/>
                </a:solidFill>
              </a:rPr>
              <a:t>		0% { background-color: red; }</a:t>
            </a:r>
          </a:p>
          <a:p>
            <a:pPr marL="2228850" lvl="5" indent="0">
              <a:spcBef>
                <a:spcPts val="0"/>
              </a:spcBef>
              <a:buNone/>
            </a:pPr>
            <a:r>
              <a:rPr lang="en-US" sz="2200" dirty="0">
                <a:solidFill>
                  <a:schemeClr val="accent5"/>
                </a:solidFill>
              </a:rPr>
              <a:t>		20% { background-color: orange; }</a:t>
            </a:r>
          </a:p>
          <a:p>
            <a:pPr marL="2228850" lvl="5" indent="0">
              <a:spcBef>
                <a:spcPts val="0"/>
              </a:spcBef>
              <a:buNone/>
            </a:pPr>
            <a:r>
              <a:rPr lang="en-US" sz="2200" dirty="0">
                <a:solidFill>
                  <a:schemeClr val="accent5"/>
                </a:solidFill>
              </a:rPr>
              <a:t>		40% { background-color: yellow; }</a:t>
            </a:r>
          </a:p>
          <a:p>
            <a:pPr marL="2228850" lvl="5" indent="0">
              <a:spcBef>
                <a:spcPts val="0"/>
              </a:spcBef>
              <a:buNone/>
            </a:pPr>
            <a:r>
              <a:rPr lang="en-US" sz="2200" dirty="0">
                <a:solidFill>
                  <a:schemeClr val="accent5"/>
                </a:solidFill>
              </a:rPr>
              <a:t>		60% { background-color: green; }</a:t>
            </a:r>
          </a:p>
          <a:p>
            <a:pPr marL="2228850" lvl="5" indent="0">
              <a:spcBef>
                <a:spcPts val="0"/>
              </a:spcBef>
              <a:buNone/>
            </a:pPr>
            <a:r>
              <a:rPr lang="en-US" sz="2200" dirty="0">
                <a:solidFill>
                  <a:schemeClr val="accent5"/>
                </a:solidFill>
              </a:rPr>
              <a:t>		80% { background-color: blue; }</a:t>
            </a:r>
          </a:p>
          <a:p>
            <a:pPr marL="2228850" lvl="5" indent="0">
              <a:spcBef>
                <a:spcPts val="0"/>
              </a:spcBef>
              <a:buNone/>
            </a:pPr>
            <a:r>
              <a:rPr lang="en-US" sz="2200" dirty="0">
                <a:solidFill>
                  <a:schemeClr val="accent5"/>
                </a:solidFill>
              </a:rPr>
              <a:t>		100% { background-color: purple; }</a:t>
            </a:r>
          </a:p>
          <a:p>
            <a:pPr marL="2228850" lvl="5" indent="0">
              <a:spcBef>
                <a:spcPts val="0"/>
              </a:spcBef>
              <a:buNone/>
            </a:pPr>
            <a:r>
              <a:rPr lang="en-US" sz="2200" dirty="0">
                <a:solidFill>
                  <a:schemeClr val="accent5"/>
                </a:solidFill>
              </a:rPr>
              <a:t>}</a:t>
            </a:r>
          </a:p>
          <a:p>
            <a:pPr marL="57150" indent="0">
              <a:buNone/>
            </a:pPr>
            <a:endParaRPr lang="th-TH" sz="2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802C-39FE-49B2-B57C-176377436FAE}" type="datetime1">
              <a:rPr lang="en-NZ" smtClean="0"/>
              <a:t>9/03/2018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dirty="0" smtClean="0"/>
              <a:t>ISCG6420 IWD - Advanced CSS</a:t>
            </a:r>
            <a:endParaRPr lang="en-NZ" dirty="0"/>
          </a:p>
        </p:txBody>
      </p:sp>
      <p:sp>
        <p:nvSpPr>
          <p:cNvPr id="6" name="Rectangle 5"/>
          <p:cNvSpPr/>
          <p:nvPr/>
        </p:nvSpPr>
        <p:spPr>
          <a:xfrm>
            <a:off x="2056688" y="5024283"/>
            <a:ext cx="640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simplistic set of </a:t>
            </a:r>
            <a:r>
              <a:rPr lang="en-US" b="1" i="1" dirty="0" err="1"/>
              <a:t>keyframes</a:t>
            </a:r>
            <a:r>
              <a:rPr lang="en-US" b="1" i="1" dirty="0"/>
              <a:t> that changes the background </a:t>
            </a:r>
            <a:r>
              <a:rPr lang="en-US" b="1" i="1" dirty="0" smtClean="0"/>
              <a:t>color of </a:t>
            </a:r>
            <a:r>
              <a:rPr lang="en-US" b="1" i="1" dirty="0"/>
              <a:t>an element over time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0089" y="961158"/>
            <a:ext cx="2639702" cy="507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36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29296"/>
            <a:ext cx="8596668" cy="1320800"/>
          </a:xfrm>
        </p:spPr>
        <p:txBody>
          <a:bodyPr/>
          <a:lstStyle/>
          <a:p>
            <a:r>
              <a:rPr lang="en-NZ" altLang="en-US" dirty="0"/>
              <a:t>CSS </a:t>
            </a:r>
            <a:r>
              <a:rPr lang="en-US" altLang="en-US" dirty="0" smtClean="0"/>
              <a:t>Animation: Applying Animation</a:t>
            </a:r>
            <a:endParaRPr lang="en-NZ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543" y="1510748"/>
            <a:ext cx="8725459" cy="5012426"/>
          </a:xfrm>
        </p:spPr>
        <p:txBody>
          <a:bodyPr>
            <a:noAutofit/>
          </a:bodyPr>
          <a:lstStyle/>
          <a:p>
            <a:r>
              <a:rPr lang="en-US" sz="2400" dirty="0"/>
              <a:t>Now we can apply this animation sequence to an element or multiple </a:t>
            </a:r>
            <a:r>
              <a:rPr lang="en-US" sz="2400" dirty="0" smtClean="0"/>
              <a:t>elements in </a:t>
            </a:r>
            <a:r>
              <a:rPr lang="en-US" sz="2400" dirty="0"/>
              <a:t>the document using a collection of animation </a:t>
            </a:r>
            <a:r>
              <a:rPr lang="en-US" sz="2400" dirty="0" smtClean="0"/>
              <a:t>properties</a:t>
            </a:r>
          </a:p>
          <a:p>
            <a:r>
              <a:rPr lang="en-US" sz="2400" dirty="0" smtClean="0"/>
              <a:t>We can </a:t>
            </a:r>
            <a:r>
              <a:rPr lang="en-US" sz="2400" dirty="0"/>
              <a:t>make some decisions about the </a:t>
            </a:r>
            <a:r>
              <a:rPr lang="en-US" sz="2400" dirty="0" smtClean="0"/>
              <a:t>animation we </a:t>
            </a:r>
            <a:r>
              <a:rPr lang="en-US" sz="2400" dirty="0"/>
              <a:t>want to </a:t>
            </a:r>
            <a:r>
              <a:rPr lang="en-US" sz="2400" dirty="0" smtClean="0"/>
              <a:t>apply:</a:t>
            </a:r>
            <a:endParaRPr lang="en-US" sz="2400" dirty="0"/>
          </a:p>
          <a:p>
            <a:pPr lvl="1"/>
            <a:r>
              <a:rPr lang="en-US" sz="2200" dirty="0" smtClean="0"/>
              <a:t>Which </a:t>
            </a:r>
            <a:r>
              <a:rPr lang="en-US" sz="2200" dirty="0"/>
              <a:t>animation to use (</a:t>
            </a:r>
            <a:r>
              <a:rPr lang="en-US" sz="2200" b="1" dirty="0"/>
              <a:t>animation-name</a:t>
            </a:r>
            <a:r>
              <a:rPr lang="en-US" sz="2200" dirty="0"/>
              <a:t>)</a:t>
            </a:r>
          </a:p>
          <a:p>
            <a:pPr lvl="1"/>
            <a:r>
              <a:rPr lang="en-US" sz="2200" dirty="0" smtClean="0"/>
              <a:t>How </a:t>
            </a:r>
            <a:r>
              <a:rPr lang="en-US" sz="2200" dirty="0"/>
              <a:t>long it should take (</a:t>
            </a:r>
            <a:r>
              <a:rPr lang="en-US" sz="2200" b="1" dirty="0"/>
              <a:t>animation-duration</a:t>
            </a:r>
            <a:r>
              <a:rPr lang="en-US" sz="2200" dirty="0"/>
              <a:t>)</a:t>
            </a:r>
          </a:p>
          <a:p>
            <a:pPr lvl="1"/>
            <a:r>
              <a:rPr lang="en-US" sz="2200" dirty="0" smtClean="0"/>
              <a:t>The </a:t>
            </a:r>
            <a:r>
              <a:rPr lang="en-US" sz="2200" dirty="0"/>
              <a:t>manner in which it should accelerate (</a:t>
            </a:r>
            <a:r>
              <a:rPr lang="en-US" sz="2200" b="1" dirty="0"/>
              <a:t>animation-timing-function</a:t>
            </a:r>
            <a:r>
              <a:rPr lang="en-US" sz="2200" dirty="0"/>
              <a:t>)</a:t>
            </a:r>
          </a:p>
          <a:p>
            <a:pPr lvl="1"/>
            <a:r>
              <a:rPr lang="en-US" sz="2200" dirty="0" smtClean="0"/>
              <a:t>Whether </a:t>
            </a:r>
            <a:r>
              <a:rPr lang="en-US" sz="2200" dirty="0"/>
              <a:t>to pause before it starts (</a:t>
            </a:r>
            <a:r>
              <a:rPr lang="en-US" sz="2200" b="1" dirty="0"/>
              <a:t>animation-delay</a:t>
            </a:r>
            <a:r>
              <a:rPr lang="en-US" sz="2200" dirty="0"/>
              <a:t>)</a:t>
            </a:r>
            <a:endParaRPr lang="en-US" sz="2200" dirty="0" smtClean="0"/>
          </a:p>
          <a:p>
            <a:endParaRPr lang="en-US" sz="2600" dirty="0" smtClean="0"/>
          </a:p>
          <a:p>
            <a:pPr marL="457200" lvl="1" indent="0">
              <a:spcBef>
                <a:spcPts val="0"/>
              </a:spcBef>
              <a:buNone/>
            </a:pPr>
            <a:endParaRPr lang="th-TH" sz="2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802C-39FE-49B2-B57C-176377436FAE}" type="datetime1">
              <a:rPr lang="en-NZ" smtClean="0"/>
              <a:t>9/03/2018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dirty="0" smtClean="0"/>
              <a:t>ISCG6420 IWD - Advanced CSS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5363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2782</TotalTime>
  <Words>1269</Words>
  <Application>Microsoft Office PowerPoint</Application>
  <PresentationFormat>Widescreen</PresentationFormat>
  <Paragraphs>311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IrisUPC</vt:lpstr>
      <vt:lpstr>MyriadPro-Cond</vt:lpstr>
      <vt:lpstr>Trebuchet MS</vt:lpstr>
      <vt:lpstr>Wingdings 3</vt:lpstr>
      <vt:lpstr>Facet</vt:lpstr>
      <vt:lpstr>Advanced CSS</vt:lpstr>
      <vt:lpstr>Contents of This session</vt:lpstr>
      <vt:lpstr>CSS Animation</vt:lpstr>
      <vt:lpstr>The Building Blocks of Animations </vt:lpstr>
      <vt:lpstr>Building Block #1: Keyframes </vt:lpstr>
      <vt:lpstr>Example 1</vt:lpstr>
      <vt:lpstr>CSS Animation: keyframes</vt:lpstr>
      <vt:lpstr>CSS Animation: keyframes</vt:lpstr>
      <vt:lpstr>CSS Animation: Applying Animation</vt:lpstr>
      <vt:lpstr>CSS Animation: Applying Animation (con.)</vt:lpstr>
      <vt:lpstr>CSS Animation: Applying Animation (con.)</vt:lpstr>
      <vt:lpstr>CSS Transitions</vt:lpstr>
      <vt:lpstr>CSS Transitions</vt:lpstr>
      <vt:lpstr>CSS Transitions : transition-property </vt:lpstr>
      <vt:lpstr>CSS Transitions : transition-duration </vt:lpstr>
      <vt:lpstr>Example 1</vt:lpstr>
      <vt:lpstr>CSS Transitions     : transition-timing-function </vt:lpstr>
      <vt:lpstr>CSS Transitions     : transition-delay </vt:lpstr>
      <vt:lpstr>CSS Transforms</vt:lpstr>
      <vt:lpstr>CSS Transforms</vt:lpstr>
      <vt:lpstr>CSS Transforms</vt:lpstr>
      <vt:lpstr>CSS Transforms : rotate</vt:lpstr>
      <vt:lpstr>CSS Transforms : transform-origin</vt:lpstr>
      <vt:lpstr>CSS Transforms : transform-origin</vt:lpstr>
      <vt:lpstr>CSS Transforms : translate</vt:lpstr>
      <vt:lpstr>CSS Transforms : scale</vt:lpstr>
      <vt:lpstr>CSS Transforms : scale</vt:lpstr>
      <vt:lpstr>CSS Transforms : skew</vt:lpstr>
      <vt:lpstr>CSS Transforms : skew</vt:lpstr>
      <vt:lpstr>CSS 3D Transforms</vt:lpstr>
      <vt:lpstr>Exercise</vt:lpstr>
      <vt:lpstr>References </vt:lpstr>
    </vt:vector>
  </TitlesOfParts>
  <Company>Unitec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Markup for Structure</dc:title>
  <dc:creator>Kan Ngamakeur</dc:creator>
  <cp:lastModifiedBy>Natalia Nehring</cp:lastModifiedBy>
  <cp:revision>186</cp:revision>
  <dcterms:created xsi:type="dcterms:W3CDTF">2015-07-08T02:13:09Z</dcterms:created>
  <dcterms:modified xsi:type="dcterms:W3CDTF">2018-03-09T02:50:31Z</dcterms:modified>
</cp:coreProperties>
</file>