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3" r:id="rId3"/>
    <p:sldId id="282" r:id="rId4"/>
    <p:sldId id="257" r:id="rId5"/>
    <p:sldId id="258" r:id="rId6"/>
    <p:sldId id="262" r:id="rId7"/>
    <p:sldId id="277" r:id="rId8"/>
    <p:sldId id="265" r:id="rId9"/>
    <p:sldId id="259" r:id="rId10"/>
    <p:sldId id="264" r:id="rId11"/>
    <p:sldId id="263" r:id="rId12"/>
    <p:sldId id="260" r:id="rId13"/>
    <p:sldId id="266" r:id="rId14"/>
    <p:sldId id="267" r:id="rId15"/>
    <p:sldId id="289" r:id="rId16"/>
    <p:sldId id="286" r:id="rId17"/>
    <p:sldId id="287" r:id="rId18"/>
    <p:sldId id="288" r:id="rId19"/>
    <p:sldId id="285" r:id="rId20"/>
    <p:sldId id="268" r:id="rId21"/>
    <p:sldId id="272" r:id="rId22"/>
    <p:sldId id="274" r:id="rId23"/>
    <p:sldId id="275" r:id="rId24"/>
    <p:sldId id="291" r:id="rId25"/>
    <p:sldId id="292" r:id="rId26"/>
    <p:sldId id="293" r:id="rId27"/>
    <p:sldId id="280" r:id="rId28"/>
    <p:sldId id="279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FF9B-B259-49BE-8663-4A0BF32531F0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CBB0F-A029-4404-8060-34147232AC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50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2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58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5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1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9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2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4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4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10" Type="http://schemas.openxmlformats.org/officeDocument/2006/relationships/image" Target="../media/image44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NZ" sz="3200" b="1" dirty="0"/>
              <a:t>Internet of Things (</a:t>
            </a:r>
            <a:r>
              <a:rPr lang="en-NZ" sz="3200" b="1" dirty="0" err="1"/>
              <a:t>IoT</a:t>
            </a:r>
            <a:r>
              <a:rPr lang="en-NZ" sz="3200" b="1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1714480" cy="171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solidFill>
                  <a:srgbClr val="FFFFFF"/>
                </a:solidFill>
              </a:rPr>
              <a:t>Resourcing the event 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140968"/>
            <a:ext cx="586469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400" b="1" dirty="0"/>
              <a:t>Guillermo Ramirez-Prado</a:t>
            </a:r>
          </a:p>
        </p:txBody>
      </p:sp>
    </p:spTree>
    <p:extLst>
      <p:ext uri="{BB962C8B-B14F-4D97-AF65-F5344CB8AC3E}">
        <p14:creationId xmlns:p14="http://schemas.microsoft.com/office/powerpoint/2010/main" val="19728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2" y="2865135"/>
            <a:ext cx="1227815" cy="925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A </a:t>
            </a:r>
            <a:r>
              <a:rPr lang="es-MX" dirty="0" err="1">
                <a:solidFill>
                  <a:schemeClr val="bg1"/>
                </a:solidFill>
              </a:rPr>
              <a:t>good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start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mosaic-industries.com/embedded-systems/_media/instrumentation/lantronix-xport-wiport-ethernet-wifi/wifi-fig-1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62" y="1895193"/>
            <a:ext cx="2878196" cy="19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3" y="754823"/>
            <a:ext cx="1302409" cy="1840861"/>
          </a:xfrm>
          <a:prstGeom prst="rect">
            <a:avLst/>
          </a:prstGeom>
        </p:spPr>
      </p:pic>
      <p:pic>
        <p:nvPicPr>
          <p:cNvPr id="3076" name="Picture 4" descr="http://www.netgear.com/images/Products/Networking/WirelessRouters/WNDR3400/header-WNDR3400-standing-photo-large-440x29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10" y="2086291"/>
            <a:ext cx="2471414" cy="164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pport.hp.com/doc-images/830/c00202889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61" y="4235284"/>
            <a:ext cx="2850638" cy="219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3.pcmag.com/media/images/92686-hp-deskjet-6840-color-inkjet-printer.jpg?thumb=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21" y="4671993"/>
            <a:ext cx="1728192" cy="13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8"/>
          <p:cNvSpPr/>
          <p:nvPr/>
        </p:nvSpPr>
        <p:spPr>
          <a:xfrm>
            <a:off x="1267941" y="3093023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9233" y="4456016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(TCP/IP)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89233" y="5511369"/>
            <a:ext cx="2037110" cy="1200329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Microprocesor</a:t>
            </a:r>
            <a:endParaRPr lang="es-MX" dirty="0"/>
          </a:p>
          <a:p>
            <a:pPr algn="ctr"/>
            <a:r>
              <a:rPr lang="es-MX" dirty="0"/>
              <a:t>+ </a:t>
            </a:r>
            <a:r>
              <a:rPr lang="es-MX" dirty="0" err="1"/>
              <a:t>minimal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s-MX" dirty="0"/>
          </a:p>
          <a:p>
            <a:pPr algn="ctr"/>
            <a:r>
              <a:rPr lang="es-MX" dirty="0"/>
              <a:t>+ web server</a:t>
            </a:r>
          </a:p>
          <a:p>
            <a:pPr algn="ctr"/>
            <a:r>
              <a:rPr lang="es-MX" dirty="0"/>
              <a:t>IP: 198.162.1.x</a:t>
            </a:r>
          </a:p>
        </p:txBody>
      </p:sp>
      <p:sp>
        <p:nvSpPr>
          <p:cNvPr id="13" name="Flecha arriba y abajo 21"/>
          <p:cNvSpPr/>
          <p:nvPr/>
        </p:nvSpPr>
        <p:spPr>
          <a:xfrm>
            <a:off x="1521422" y="4941636"/>
            <a:ext cx="372732" cy="4534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rriba y abajo 21"/>
          <p:cNvSpPr/>
          <p:nvPr/>
        </p:nvSpPr>
        <p:spPr>
          <a:xfrm>
            <a:off x="1521422" y="3848796"/>
            <a:ext cx="372732" cy="4534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arriba y abajo 21"/>
          <p:cNvSpPr/>
          <p:nvPr/>
        </p:nvSpPr>
        <p:spPr>
          <a:xfrm>
            <a:off x="1509014" y="2256155"/>
            <a:ext cx="372732" cy="4534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8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70" y="1349548"/>
            <a:ext cx="2029428" cy="1529767"/>
          </a:xfrm>
          <a:prstGeom prst="rect">
            <a:avLst/>
          </a:prstGeom>
        </p:spPr>
      </p:pic>
      <p:sp>
        <p:nvSpPr>
          <p:cNvPr id="5" name="Rectángulo 8"/>
          <p:cNvSpPr/>
          <p:nvPr/>
        </p:nvSpPr>
        <p:spPr>
          <a:xfrm>
            <a:off x="4137035" y="1883598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  <p:sp>
        <p:nvSpPr>
          <p:cNvPr id="6" name="CuadroTexto 10"/>
          <p:cNvSpPr txBox="1"/>
          <p:nvPr/>
        </p:nvSpPr>
        <p:spPr>
          <a:xfrm>
            <a:off x="3563888" y="3795483"/>
            <a:ext cx="203711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WiFi</a:t>
            </a:r>
            <a:r>
              <a:rPr lang="es-MX" dirty="0"/>
              <a:t>/Ethernet</a:t>
            </a:r>
          </a:p>
          <a:p>
            <a:pPr algn="ctr"/>
            <a:r>
              <a:rPr lang="es-MX" dirty="0"/>
              <a:t>Interface</a:t>
            </a:r>
          </a:p>
          <a:p>
            <a:pPr algn="ctr"/>
            <a:r>
              <a:rPr lang="es-MX" dirty="0"/>
              <a:t>(TCP/IP)</a:t>
            </a:r>
          </a:p>
        </p:txBody>
      </p:sp>
      <p:sp>
        <p:nvSpPr>
          <p:cNvPr id="7" name="CuadroTexto 11"/>
          <p:cNvSpPr txBox="1"/>
          <p:nvPr/>
        </p:nvSpPr>
        <p:spPr>
          <a:xfrm>
            <a:off x="3577143" y="5863931"/>
            <a:ext cx="2037110" cy="923330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Microprocesor</a:t>
            </a:r>
            <a:endParaRPr lang="es-MX" dirty="0"/>
          </a:p>
          <a:p>
            <a:pPr algn="ctr"/>
            <a:r>
              <a:rPr lang="es-MX" dirty="0"/>
              <a:t>+ </a:t>
            </a:r>
            <a:r>
              <a:rPr lang="es-MX" dirty="0" err="1"/>
              <a:t>minimal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s-MX" dirty="0"/>
          </a:p>
          <a:p>
            <a:pPr algn="ctr"/>
            <a:r>
              <a:rPr lang="es-MX" dirty="0"/>
              <a:t>+ web server</a:t>
            </a:r>
          </a:p>
        </p:txBody>
      </p:sp>
      <p:sp>
        <p:nvSpPr>
          <p:cNvPr id="8" name="CuadroTexto 17"/>
          <p:cNvSpPr txBox="1"/>
          <p:nvPr/>
        </p:nvSpPr>
        <p:spPr>
          <a:xfrm>
            <a:off x="6833239" y="6002778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Sensors</a:t>
            </a:r>
            <a:endParaRPr lang="es-MX" dirty="0"/>
          </a:p>
        </p:txBody>
      </p:sp>
      <p:sp>
        <p:nvSpPr>
          <p:cNvPr id="9" name="Flecha derecha 18"/>
          <p:cNvSpPr/>
          <p:nvPr/>
        </p:nvSpPr>
        <p:spPr>
          <a:xfrm rot="10800000">
            <a:off x="5844619" y="5870760"/>
            <a:ext cx="731520" cy="580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19"/>
          <p:cNvSpPr txBox="1"/>
          <p:nvPr/>
        </p:nvSpPr>
        <p:spPr>
          <a:xfrm>
            <a:off x="267575" y="5976256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Actuators</a:t>
            </a:r>
            <a:endParaRPr lang="es-MX" dirty="0"/>
          </a:p>
        </p:txBody>
      </p:sp>
      <p:sp>
        <p:nvSpPr>
          <p:cNvPr id="11" name="Flecha derecha 20"/>
          <p:cNvSpPr/>
          <p:nvPr/>
        </p:nvSpPr>
        <p:spPr>
          <a:xfrm rot="10800000">
            <a:off x="2561787" y="5897282"/>
            <a:ext cx="731520" cy="580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rriba y abajo 21"/>
          <p:cNvSpPr/>
          <p:nvPr/>
        </p:nvSpPr>
        <p:spPr>
          <a:xfrm>
            <a:off x="4298475" y="4876434"/>
            <a:ext cx="540976" cy="753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rriba y abajo 22"/>
          <p:cNvSpPr/>
          <p:nvPr/>
        </p:nvSpPr>
        <p:spPr>
          <a:xfrm>
            <a:off x="4311955" y="2898541"/>
            <a:ext cx="540976" cy="753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izquierda y derecha 23"/>
          <p:cNvSpPr/>
          <p:nvPr/>
        </p:nvSpPr>
        <p:spPr>
          <a:xfrm>
            <a:off x="2569122" y="1930000"/>
            <a:ext cx="856787" cy="529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5" y="810309"/>
            <a:ext cx="1845332" cy="260824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A general </a:t>
            </a:r>
            <a:r>
              <a:rPr lang="es-MX" dirty="0" err="1">
                <a:solidFill>
                  <a:schemeClr val="bg1"/>
                </a:solidFill>
              </a:rPr>
              <a:t>framework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84" y="1488730"/>
            <a:ext cx="2029428" cy="1529767"/>
          </a:xfrm>
          <a:prstGeom prst="rect">
            <a:avLst/>
          </a:prstGeom>
        </p:spPr>
      </p:pic>
      <p:pic>
        <p:nvPicPr>
          <p:cNvPr id="4" name="Picture 4" descr="http://www.dexterindustries.com/wp-content/uploads/2013/12/GrovePi-Starter-Kit-Connect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5" y="3697425"/>
            <a:ext cx="4740863" cy="31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arriba y abajo 9"/>
          <p:cNvSpPr/>
          <p:nvPr/>
        </p:nvSpPr>
        <p:spPr>
          <a:xfrm>
            <a:off x="3785975" y="3059466"/>
            <a:ext cx="463639" cy="7157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11"/>
          <p:cNvSpPr/>
          <p:nvPr/>
        </p:nvSpPr>
        <p:spPr>
          <a:xfrm>
            <a:off x="6679354" y="4816047"/>
            <a:ext cx="1666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Microprocessor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Interface</a:t>
            </a:r>
          </a:p>
        </p:txBody>
      </p:sp>
      <p:sp>
        <p:nvSpPr>
          <p:cNvPr id="7" name="Rectángulo 13"/>
          <p:cNvSpPr/>
          <p:nvPr/>
        </p:nvSpPr>
        <p:spPr>
          <a:xfrm>
            <a:off x="3585870" y="2022782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6" y="3908460"/>
            <a:ext cx="2491999" cy="22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A general </a:t>
            </a:r>
            <a:r>
              <a:rPr lang="es-MX" dirty="0" err="1">
                <a:solidFill>
                  <a:schemeClr val="bg1"/>
                </a:solidFill>
              </a:rPr>
              <a:t>framework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ángulo 11"/>
          <p:cNvSpPr/>
          <p:nvPr/>
        </p:nvSpPr>
        <p:spPr>
          <a:xfrm>
            <a:off x="6679354" y="5527583"/>
            <a:ext cx="13840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r>
              <a:rPr lang="es-E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2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24" y="1229592"/>
            <a:ext cx="1302409" cy="1840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5937" y="5661248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00757" y="4652722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6537" y="3860634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9287" y="3797133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21841" y="5045270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6714" y="4009644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6965" y="4974261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95642" y="5807901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1872" y="4835446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7945" y="4761750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1939" y="3687865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6699" y="260741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IP: 192.168.1.x</a:t>
            </a:r>
          </a:p>
        </p:txBody>
      </p:sp>
    </p:spTree>
    <p:extLst>
      <p:ext uri="{BB962C8B-B14F-4D97-AF65-F5344CB8AC3E}">
        <p14:creationId xmlns:p14="http://schemas.microsoft.com/office/powerpoint/2010/main" val="3348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pic>
        <p:nvPicPr>
          <p:cNvPr id="4100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1495387"/>
            <a:ext cx="1302409" cy="18408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09287" y="3797133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4" name="Flecha izquierda y derecha 23"/>
          <p:cNvSpPr/>
          <p:nvPr/>
        </p:nvSpPr>
        <p:spPr>
          <a:xfrm>
            <a:off x="2439466" y="2161394"/>
            <a:ext cx="856787" cy="529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8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3" y="1600200"/>
            <a:ext cx="7504034" cy="4525963"/>
          </a:xfrm>
        </p:spPr>
      </p:pic>
    </p:spTree>
    <p:extLst>
      <p:ext uri="{BB962C8B-B14F-4D97-AF65-F5344CB8AC3E}">
        <p14:creationId xmlns:p14="http://schemas.microsoft.com/office/powerpoint/2010/main" val="123939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and </a:t>
            </a:r>
            <a:r>
              <a:rPr lang="en-NZ" dirty="0" err="1"/>
              <a:t>CoAP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6" y="1600200"/>
            <a:ext cx="6755168" cy="4525963"/>
          </a:xfrm>
        </p:spPr>
      </p:pic>
    </p:spTree>
    <p:extLst>
      <p:ext uri="{BB962C8B-B14F-4D97-AF65-F5344CB8AC3E}">
        <p14:creationId xmlns:p14="http://schemas.microsoft.com/office/powerpoint/2010/main" val="210618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and </a:t>
            </a:r>
            <a:r>
              <a:rPr lang="en-NZ" dirty="0" err="1"/>
              <a:t>CoAP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5" y="2420888"/>
            <a:ext cx="2904205" cy="252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2" y="2420888"/>
            <a:ext cx="46564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062956"/>
            <a:ext cx="5667375" cy="3600450"/>
          </a:xfrm>
        </p:spPr>
      </p:pic>
    </p:spTree>
    <p:extLst>
      <p:ext uri="{BB962C8B-B14F-4D97-AF65-F5344CB8AC3E}">
        <p14:creationId xmlns:p14="http://schemas.microsoft.com/office/powerpoint/2010/main" val="133822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1819784"/>
            <a:ext cx="5934903" cy="4086795"/>
          </a:xfrm>
        </p:spPr>
      </p:pic>
    </p:spTree>
    <p:extLst>
      <p:ext uri="{BB962C8B-B14F-4D97-AF65-F5344CB8AC3E}">
        <p14:creationId xmlns:p14="http://schemas.microsoft.com/office/powerpoint/2010/main" val="30830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7092240" cy="3747319"/>
          </a:xfrm>
        </p:spPr>
      </p:pic>
    </p:spTree>
    <p:extLst>
      <p:ext uri="{BB962C8B-B14F-4D97-AF65-F5344CB8AC3E}">
        <p14:creationId xmlns:p14="http://schemas.microsoft.com/office/powerpoint/2010/main" val="427243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MQTT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s-MX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9278" y="5517232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9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echa arriba y abajo 22"/>
          <p:cNvSpPr/>
          <p:nvPr/>
        </p:nvSpPr>
        <p:spPr>
          <a:xfrm>
            <a:off x="3819278" y="2852936"/>
            <a:ext cx="1772213" cy="2520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rriba y abajo 22"/>
          <p:cNvSpPr/>
          <p:nvPr/>
        </p:nvSpPr>
        <p:spPr>
          <a:xfrm>
            <a:off x="4181111" y="3068960"/>
            <a:ext cx="1032370" cy="2088231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156176" y="4113075"/>
            <a:ext cx="1664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2060"/>
                </a:solidFill>
              </a:rPr>
              <a:t>TCP/IP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6176" y="3190247"/>
            <a:ext cx="1593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2060"/>
                </a:solidFill>
              </a:rPr>
              <a:t>MQTT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623617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IBM’s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Message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Queuing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Telemetry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Transport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pic>
        <p:nvPicPr>
          <p:cNvPr id="4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4" y="14009"/>
            <a:ext cx="1522709" cy="2152239"/>
          </a:xfrm>
          <a:prstGeom prst="rect">
            <a:avLst/>
          </a:prstGeom>
        </p:spPr>
      </p:pic>
      <p:sp>
        <p:nvSpPr>
          <p:cNvPr id="7" name="Flecha arriba y abajo 22"/>
          <p:cNvSpPr/>
          <p:nvPr/>
        </p:nvSpPr>
        <p:spPr>
          <a:xfrm rot="18292251">
            <a:off x="3100813" y="1429430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13"/>
          <p:cNvSpPr/>
          <p:nvPr/>
        </p:nvSpPr>
        <p:spPr>
          <a:xfrm>
            <a:off x="3960327" y="2045939"/>
            <a:ext cx="14739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Cloud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72" y="3394622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45129" y="4674493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1224" y="3029126"/>
            <a:ext cx="1188551" cy="857125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5384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" y="1604422"/>
            <a:ext cx="6241639" cy="4704898"/>
          </a:xfrm>
          <a:prstGeom prst="rect">
            <a:avLst/>
          </a:prstGeom>
        </p:spPr>
      </p:pic>
      <p:pic>
        <p:nvPicPr>
          <p:cNvPr id="4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72" y="3394622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3743" y="2227632"/>
            <a:ext cx="1188551" cy="857125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  <p:pic>
        <p:nvPicPr>
          <p:cNvPr id="12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4" y="14009"/>
            <a:ext cx="1522709" cy="2152239"/>
          </a:xfrm>
          <a:prstGeom prst="rect">
            <a:avLst/>
          </a:prstGeom>
        </p:spPr>
      </p:pic>
      <p:sp>
        <p:nvSpPr>
          <p:cNvPr id="13" name="Flecha arriba y abajo 22"/>
          <p:cNvSpPr/>
          <p:nvPr/>
        </p:nvSpPr>
        <p:spPr>
          <a:xfrm rot="2873899">
            <a:off x="800481" y="1364701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345129" y="4674493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16" name="Flecha arriba y abajo 22"/>
          <p:cNvSpPr/>
          <p:nvPr/>
        </p:nvSpPr>
        <p:spPr>
          <a:xfrm rot="18089008">
            <a:off x="1943570" y="2715886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arriba y abajo 22"/>
          <p:cNvSpPr/>
          <p:nvPr/>
        </p:nvSpPr>
        <p:spPr>
          <a:xfrm rot="8883061">
            <a:off x="1345784" y="3353115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07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Brokers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/>
              <a:t>Suscription</a:t>
            </a:r>
            <a:r>
              <a:rPr lang="es-MX" dirty="0"/>
              <a:t> (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demand</a:t>
            </a:r>
            <a:r>
              <a:rPr lang="es-MX" dirty="0"/>
              <a:t>)</a:t>
            </a:r>
          </a:p>
          <a:p>
            <a:pPr marL="400050" lvl="1" indent="0">
              <a:buNone/>
            </a:pPr>
            <a:r>
              <a:rPr lang="es-MX" dirty="0"/>
              <a:t>IBM Cloud</a:t>
            </a:r>
          </a:p>
          <a:p>
            <a:r>
              <a:rPr lang="es-MX" dirty="0"/>
              <a:t>Online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brokers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HiveMQ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cloudMQTT</a:t>
            </a:r>
            <a:endParaRPr lang="es-MX" dirty="0"/>
          </a:p>
          <a:p>
            <a:pPr marL="400050" lvl="1" indent="0">
              <a:buNone/>
            </a:pPr>
            <a:r>
              <a:rPr lang="es-MX" dirty="0"/>
              <a:t>Eclipse</a:t>
            </a:r>
          </a:p>
          <a:p>
            <a:pPr marL="400050" lvl="1" indent="0">
              <a:buNone/>
            </a:pPr>
            <a:r>
              <a:rPr lang="es-MX" dirty="0" err="1"/>
              <a:t>CloudMQ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EasyIoT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Thinkspeak</a:t>
            </a:r>
            <a:endParaRPr lang="es-MX" dirty="0"/>
          </a:p>
          <a:p>
            <a:pPr marL="400050" lvl="1" indent="0">
              <a:buNone/>
            </a:pPr>
            <a:r>
              <a:rPr lang="es-MX" dirty="0"/>
              <a:t>MQTT </a:t>
            </a:r>
            <a:r>
              <a:rPr lang="es-MX" dirty="0" err="1"/>
              <a:t>Broker</a:t>
            </a:r>
            <a:r>
              <a:rPr lang="es-MX" dirty="0"/>
              <a:t> App (Android)</a:t>
            </a:r>
          </a:p>
          <a:p>
            <a:pPr marL="400050" lvl="1" indent="0">
              <a:buNone/>
            </a:pPr>
            <a:endParaRPr lang="es-MX" dirty="0"/>
          </a:p>
          <a:p>
            <a:pPr marL="400050" lvl="1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61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OpenSource</a:t>
            </a:r>
            <a:endParaRPr lang="en-NZ" dirty="0"/>
          </a:p>
          <a:p>
            <a:pPr marL="457200" lvl="1" indent="0">
              <a:buNone/>
            </a:pPr>
            <a:r>
              <a:rPr lang="en-NZ" dirty="0" err="1"/>
              <a:t>MosQuiTTo</a:t>
            </a:r>
            <a:endParaRPr lang="en-NZ" dirty="0"/>
          </a:p>
          <a:p>
            <a:pPr marL="457200" lvl="1" indent="0">
              <a:buNone/>
            </a:pPr>
            <a:r>
              <a:rPr lang="en-NZ" dirty="0" err="1"/>
              <a:t>VerneMQ</a:t>
            </a: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437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MQTT.fx</a:t>
            </a:r>
            <a:endParaRPr lang="en-NZ" dirty="0"/>
          </a:p>
          <a:p>
            <a:r>
              <a:rPr lang="en-NZ" dirty="0" err="1"/>
              <a:t>Mqtt</a:t>
            </a:r>
            <a:r>
              <a:rPr lang="en-NZ" dirty="0"/>
              <a:t>-spy</a:t>
            </a:r>
          </a:p>
          <a:p>
            <a:r>
              <a:rPr lang="en-NZ" dirty="0" err="1"/>
              <a:t>HiveMQ</a:t>
            </a:r>
            <a:r>
              <a:rPr lang="en-NZ" dirty="0"/>
              <a:t> Client</a:t>
            </a:r>
          </a:p>
          <a:p>
            <a:r>
              <a:rPr lang="en-NZ" dirty="0" err="1"/>
              <a:t>MyMQTT</a:t>
            </a:r>
            <a:r>
              <a:rPr lang="en-NZ" dirty="0"/>
              <a:t> (Android, iOS)</a:t>
            </a:r>
          </a:p>
          <a:p>
            <a:r>
              <a:rPr lang="en-NZ" dirty="0"/>
              <a:t>MQTT Dash (Android)</a:t>
            </a:r>
          </a:p>
          <a:p>
            <a:r>
              <a:rPr lang="en-NZ" dirty="0"/>
              <a:t>MQTT Buddy  (iOS)</a:t>
            </a:r>
          </a:p>
          <a:p>
            <a:r>
              <a:rPr lang="en-NZ" dirty="0"/>
              <a:t>MQTT inspector</a:t>
            </a:r>
          </a:p>
        </p:txBody>
      </p:sp>
    </p:spTree>
    <p:extLst>
      <p:ext uri="{BB962C8B-B14F-4D97-AF65-F5344CB8AC3E}">
        <p14:creationId xmlns:p14="http://schemas.microsoft.com/office/powerpoint/2010/main" val="22655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Set up a public broker</a:t>
            </a:r>
          </a:p>
          <a:p>
            <a:r>
              <a:rPr lang="en-NZ" dirty="0"/>
              <a:t>Use a client to connect to public broker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50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Computers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tablets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smartphones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http://clipartbold.com/wp-content/uploads/2016/02/Black-and-white-computer-clip-art-clipart-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4" y="2166532"/>
            <a:ext cx="2904257" cy="2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clipartpanda.com/computer-clipart-black-and-white-computer-clip-art-black-and-white-i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50826"/>
            <a:ext cx="1800200" cy="170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lipartpanda.com/ipad-clipart-black-and-white-yToeKyaLc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38" y="2829314"/>
            <a:ext cx="936104" cy="14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humbs.dreamstime.com/x/computer-motherboard-170799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8808"/>
            <a:ext cx="3024336" cy="229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s.clipartpanda.com/smartphone-clipart-smart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25" y="4935255"/>
            <a:ext cx="1619634" cy="11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8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Embedded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systems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2029428" cy="2029428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9" y="2960230"/>
            <a:ext cx="2052708" cy="1625635"/>
          </a:xfrm>
          <a:prstGeom prst="rect">
            <a:avLst/>
          </a:prstGeom>
        </p:spPr>
      </p:pic>
      <p:pic>
        <p:nvPicPr>
          <p:cNvPr id="6" name="Picture 2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96" y="1660976"/>
            <a:ext cx="2244902" cy="20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oftware.intel.com/sites/default/files/managed/ab/52/iot_edi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714784" cy="16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etronic.es/sqlcommerce/ficheros/dk_93/productos/999334079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65" y="4005064"/>
            <a:ext cx="2202459" cy="21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42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://www.moxa.com/ImgUpload/Product/m20110928154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34100"/>
            <a:ext cx="19659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kattercdn.azureedge.net/files/2010/01/quick-lesson-in-ra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82" y="2348595"/>
            <a:ext cx="2021526" cy="13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endParaRPr lang="es-MX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http://www.computing.co.uk/IMG/220/285220/itel-4th-gen-core-chip-370x2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5" y="2998308"/>
            <a:ext cx="2911605" cy="18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tqrFhGUqc7YW1C1-GII8U0WlffwrNyePlztEfaO31HTeMwaDF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23" y="1628800"/>
            <a:ext cx="1584176" cy="11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nstacod.es/file/909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02" y="3796408"/>
            <a:ext cx="2512911" cy="25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ixabay.com/static/uploads/photo/2014/12/30/05/42/source-code-583537_6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1" y="4969205"/>
            <a:ext cx="3121869" cy="17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3.gstatic.com/images?q=tbn:ANd9GcRxxk_8G5cJ7gWn_vJnG_nGZ4p_7Ms83X-oO5kFIcKA1-btk2CB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" y="4521900"/>
            <a:ext cx="1729616" cy="11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hswstatic.com/gif/microprocessor-ro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9" y="2588145"/>
            <a:ext cx="1809722" cy="17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strosurf.com/luxorion/Illustrations/osi-model-laye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5" y="1620216"/>
            <a:ext cx="3480321" cy="251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632847" cy="4294972"/>
          </a:xfrm>
        </p:spPr>
      </p:pic>
    </p:spTree>
    <p:extLst>
      <p:ext uri="{BB962C8B-B14F-4D97-AF65-F5344CB8AC3E}">
        <p14:creationId xmlns:p14="http://schemas.microsoft.com/office/powerpoint/2010/main" val="263561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What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IoT</a:t>
            </a:r>
            <a:r>
              <a:rPr lang="es-MX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s-MX" dirty="0"/>
              <a:t>Internet of </a:t>
            </a:r>
            <a:r>
              <a:rPr lang="es-MX" dirty="0" err="1"/>
              <a:t>Things</a:t>
            </a:r>
            <a:r>
              <a:rPr lang="es-MX" dirty="0"/>
              <a:t> (</a:t>
            </a:r>
            <a:r>
              <a:rPr lang="es-MX" dirty="0" err="1"/>
              <a:t>IoT</a:t>
            </a:r>
            <a:r>
              <a:rPr lang="es-MX" dirty="0"/>
              <a:t>)</a:t>
            </a:r>
          </a:p>
          <a:p>
            <a:r>
              <a:rPr lang="es-MX" dirty="0"/>
              <a:t>Internet of </a:t>
            </a:r>
            <a:r>
              <a:rPr lang="es-MX" dirty="0" err="1"/>
              <a:t>Everything</a:t>
            </a:r>
            <a:r>
              <a:rPr lang="es-MX" dirty="0"/>
              <a:t> (</a:t>
            </a:r>
            <a:r>
              <a:rPr lang="es-MX" dirty="0" err="1"/>
              <a:t>IoE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457200" y="3501008"/>
            <a:ext cx="1944216" cy="100811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/>
              <a:t>Thing</a:t>
            </a:r>
            <a:endParaRPr lang="es-MX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599892" y="3501008"/>
            <a:ext cx="1944216" cy="100811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Computational</a:t>
            </a:r>
            <a:r>
              <a:rPr lang="es-MX" sz="2000" b="1" dirty="0"/>
              <a:t> </a:t>
            </a:r>
            <a:r>
              <a:rPr lang="es-MX" sz="2000" b="1" dirty="0" err="1"/>
              <a:t>inteligence</a:t>
            </a:r>
            <a:endParaRPr lang="es-MX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742584" y="3501008"/>
            <a:ext cx="1944216" cy="100811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5234" y="358956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926" y="358956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819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7218"/>
            <a:ext cx="8229600" cy="2548880"/>
          </a:xfrm>
        </p:spPr>
        <p:txBody>
          <a:bodyPr/>
          <a:lstStyle/>
          <a:p>
            <a:r>
              <a:rPr lang="es-MX" dirty="0"/>
              <a:t>To </a:t>
            </a:r>
            <a:r>
              <a:rPr lang="es-MX" dirty="0" err="1"/>
              <a:t>enhance</a:t>
            </a:r>
            <a:endParaRPr lang="es-MX" dirty="0"/>
          </a:p>
          <a:p>
            <a:r>
              <a:rPr lang="es-MX" dirty="0"/>
              <a:t>To </a:t>
            </a:r>
            <a:r>
              <a:rPr lang="es-MX" dirty="0" err="1"/>
              <a:t>improve</a:t>
            </a:r>
            <a:endParaRPr lang="es-MX" dirty="0"/>
          </a:p>
          <a:p>
            <a:r>
              <a:rPr lang="es-MX" dirty="0" err="1"/>
              <a:t>Same</a:t>
            </a:r>
            <a:r>
              <a:rPr lang="es-MX" dirty="0"/>
              <a:t> interface</a:t>
            </a:r>
          </a:p>
          <a:p>
            <a:r>
              <a:rPr lang="es-MX" dirty="0"/>
              <a:t>Works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endParaRPr lang="es-MX" dirty="0"/>
          </a:p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599892" y="2065842"/>
            <a:ext cx="1944216" cy="100811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/>
              <a:t>Thing</a:t>
            </a:r>
            <a:endParaRPr lang="es-MX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What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IoT</a:t>
            </a:r>
            <a:r>
              <a:rPr lang="es-MX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495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Smart home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.appliancesonline.com.au/public/images/product/srs603hls/external/603L-Samsung-Side-By-Side-Fridge-SRS603HLS-Left-Angle-Open-high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8375"/>
            <a:ext cx="3312368" cy="42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.fastcompany.net/multisite_files/codesign/imagecache/slideshow_large/slideshow/2013/07/1673027-slide-product-secondary-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48375"/>
            <a:ext cx="3063030" cy="17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electronicsweekly.com/made-by-monkeys/wp-content/uploads/sites/12/2014/02/Quirky-Egg-Minder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52" y="3643292"/>
            <a:ext cx="3077954" cy="24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Networked</a:t>
            </a:r>
            <a:r>
              <a:rPr lang="es-MX" dirty="0"/>
              <a:t> Medical </a:t>
            </a:r>
            <a:r>
              <a:rPr lang="es-MX" dirty="0" err="1"/>
              <a:t>Devices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7" y="1844824"/>
            <a:ext cx="6868046" cy="4784643"/>
          </a:xfrm>
        </p:spPr>
      </p:pic>
    </p:spTree>
    <p:extLst>
      <p:ext uri="{BB962C8B-B14F-4D97-AF65-F5344CB8AC3E}">
        <p14:creationId xmlns:p14="http://schemas.microsoft.com/office/powerpoint/2010/main" val="13638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 </a:t>
            </a:r>
            <a:r>
              <a:rPr lang="es-MX" dirty="0" err="1"/>
              <a:t>IoE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4" y="1556792"/>
            <a:ext cx="7446852" cy="5095774"/>
          </a:xfrm>
        </p:spPr>
      </p:pic>
    </p:spTree>
    <p:extLst>
      <p:ext uri="{BB962C8B-B14F-4D97-AF65-F5344CB8AC3E}">
        <p14:creationId xmlns:p14="http://schemas.microsoft.com/office/powerpoint/2010/main" val="51445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How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does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work</a:t>
            </a:r>
            <a:r>
              <a:rPr lang="es-MX" dirty="0">
                <a:solidFill>
                  <a:schemeClr val="bg1"/>
                </a:solidFill>
              </a:rPr>
              <a:t>?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Flecha arriba y abajo 2"/>
          <p:cNvSpPr/>
          <p:nvPr/>
        </p:nvSpPr>
        <p:spPr>
          <a:xfrm>
            <a:off x="4449235" y="5207083"/>
            <a:ext cx="463639" cy="7157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rriba y abajo 3"/>
          <p:cNvSpPr/>
          <p:nvPr/>
        </p:nvSpPr>
        <p:spPr>
          <a:xfrm>
            <a:off x="4449235" y="3107411"/>
            <a:ext cx="463639" cy="7157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4"/>
          <p:cNvSpPr txBox="1"/>
          <p:nvPr/>
        </p:nvSpPr>
        <p:spPr>
          <a:xfrm>
            <a:off x="3662499" y="4104313"/>
            <a:ext cx="20371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WiFi</a:t>
            </a:r>
            <a:r>
              <a:rPr lang="es-MX" dirty="0"/>
              <a:t>/Ethernet</a:t>
            </a:r>
          </a:p>
          <a:p>
            <a:pPr algn="ctr"/>
            <a:r>
              <a:rPr lang="es-MX" dirty="0" err="1"/>
              <a:t>Connectivity</a:t>
            </a:r>
            <a:endParaRPr lang="es-MX" dirty="0"/>
          </a:p>
        </p:txBody>
      </p:sp>
      <p:sp>
        <p:nvSpPr>
          <p:cNvPr id="8" name="CuadroTexto 5"/>
          <p:cNvSpPr txBox="1"/>
          <p:nvPr/>
        </p:nvSpPr>
        <p:spPr>
          <a:xfrm>
            <a:off x="3643695" y="6101539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Thing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77" y="1423432"/>
            <a:ext cx="2029428" cy="15297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101392" y="2039128"/>
            <a:ext cx="11293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28515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326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Internet of Things (IoT)</vt:lpstr>
      <vt:lpstr>PowerPoint Presentation</vt:lpstr>
      <vt:lpstr>PowerPoint Presentation</vt:lpstr>
      <vt:lpstr>What is IoT?</vt:lpstr>
      <vt:lpstr>What is IoT?</vt:lpstr>
      <vt:lpstr>Smart home </vt:lpstr>
      <vt:lpstr>Networked Medical Devices</vt:lpstr>
      <vt:lpstr>The IoE</vt:lpstr>
      <vt:lpstr>How does it work? </vt:lpstr>
      <vt:lpstr>A good start </vt:lpstr>
      <vt:lpstr>A general framework </vt:lpstr>
      <vt:lpstr>A general framework </vt:lpstr>
      <vt:lpstr>PowerPoint Presentation</vt:lpstr>
      <vt:lpstr>PowerPoint Presentation</vt:lpstr>
      <vt:lpstr>PowerPoint Presentation</vt:lpstr>
      <vt:lpstr>MQTT and CoAP</vt:lpstr>
      <vt:lpstr>MQTT and CoAP</vt:lpstr>
      <vt:lpstr>PowerPoint Presentation</vt:lpstr>
      <vt:lpstr>PowerPoint Presentation</vt:lpstr>
      <vt:lpstr> MQTT </vt:lpstr>
      <vt:lpstr>PowerPoint Presentation</vt:lpstr>
      <vt:lpstr>PowerPoint Presentation</vt:lpstr>
      <vt:lpstr>IoT Brokers</vt:lpstr>
      <vt:lpstr>PowerPoint Presentation</vt:lpstr>
      <vt:lpstr>MQTT Clients</vt:lpstr>
      <vt:lpstr>Activity</vt:lpstr>
      <vt:lpstr>IoT devices Computers, tablets, smartphones</vt:lpstr>
      <vt:lpstr>IoT devices Embedded systems</vt:lpstr>
      <vt:lpstr>IoT devices</vt:lpstr>
    </vt:vector>
  </TitlesOfParts>
  <Company>Unitec 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Relations Project Feedback</dc:title>
  <dc:creator>Kristo Fallas</dc:creator>
  <cp:lastModifiedBy>Guillermo Ramirez Prado</cp:lastModifiedBy>
  <cp:revision>133</cp:revision>
  <dcterms:created xsi:type="dcterms:W3CDTF">2013-07-14T21:50:27Z</dcterms:created>
  <dcterms:modified xsi:type="dcterms:W3CDTF">2024-03-16T00:04:38Z</dcterms:modified>
</cp:coreProperties>
</file>