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3" r:id="rId3"/>
    <p:sldId id="266" r:id="rId4"/>
    <p:sldId id="267" r:id="rId5"/>
    <p:sldId id="284" r:id="rId6"/>
    <p:sldId id="289" r:id="rId7"/>
    <p:sldId id="286" r:id="rId8"/>
    <p:sldId id="287" r:id="rId9"/>
    <p:sldId id="288" r:id="rId10"/>
    <p:sldId id="285" r:id="rId11"/>
    <p:sldId id="268" r:id="rId12"/>
    <p:sldId id="290" r:id="rId13"/>
    <p:sldId id="269" r:id="rId14"/>
    <p:sldId id="271" r:id="rId15"/>
    <p:sldId id="270" r:id="rId16"/>
    <p:sldId id="272" r:id="rId17"/>
    <p:sldId id="274" r:id="rId18"/>
    <p:sldId id="275" r:id="rId19"/>
    <p:sldId id="291" r:id="rId20"/>
    <p:sldId id="292" r:id="rId21"/>
    <p:sldId id="293" r:id="rId22"/>
    <p:sldId id="294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FF9B-B259-49BE-8663-4A0BF32531F0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CBB0F-A029-4404-8060-34147232AC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50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2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58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5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9050" y="0"/>
            <a:ext cx="91821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1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86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9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96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128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4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EE1C-8402-4746-81CE-C64980755537}" type="datetimeFigureOut">
              <a:rPr lang="en-NZ" smtClean="0"/>
              <a:t>16/03/2024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4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NZ" sz="3200" b="1" dirty="0"/>
              <a:t>Internet of Things (</a:t>
            </a:r>
            <a:r>
              <a:rPr lang="en-NZ" sz="3200" b="1" dirty="0" err="1"/>
              <a:t>IoT</a:t>
            </a:r>
            <a:r>
              <a:rPr lang="en-NZ" sz="3200" b="1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1714480" cy="171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solidFill>
                  <a:srgbClr val="FFFFFF"/>
                </a:solidFill>
              </a:rPr>
              <a:t>Resourcing the event 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140968"/>
            <a:ext cx="586469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400" b="1" dirty="0"/>
              <a:t>Guillermo Ramirez-Prado</a:t>
            </a:r>
          </a:p>
        </p:txBody>
      </p:sp>
    </p:spTree>
    <p:extLst>
      <p:ext uri="{BB962C8B-B14F-4D97-AF65-F5344CB8AC3E}">
        <p14:creationId xmlns:p14="http://schemas.microsoft.com/office/powerpoint/2010/main" val="197287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1819784"/>
            <a:ext cx="5934903" cy="4086795"/>
          </a:xfrm>
        </p:spPr>
      </p:pic>
    </p:spTree>
    <p:extLst>
      <p:ext uri="{BB962C8B-B14F-4D97-AF65-F5344CB8AC3E}">
        <p14:creationId xmlns:p14="http://schemas.microsoft.com/office/powerpoint/2010/main" val="308303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MQTT</a:t>
            </a:r>
            <a:b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s-MX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9278" y="5517232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9" name="Rectángulo 13"/>
          <p:cNvSpPr/>
          <p:nvPr/>
        </p:nvSpPr>
        <p:spPr>
          <a:xfrm>
            <a:off x="4265369" y="2194530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echa arriba y abajo 22"/>
          <p:cNvSpPr/>
          <p:nvPr/>
        </p:nvSpPr>
        <p:spPr>
          <a:xfrm>
            <a:off x="3819278" y="2852936"/>
            <a:ext cx="1772213" cy="252028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rriba y abajo 22"/>
          <p:cNvSpPr/>
          <p:nvPr/>
        </p:nvSpPr>
        <p:spPr>
          <a:xfrm>
            <a:off x="4181111" y="3068960"/>
            <a:ext cx="1032370" cy="2088231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156176" y="4113075"/>
            <a:ext cx="1664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rgbClr val="002060"/>
                </a:solidFill>
              </a:rPr>
              <a:t>TCP/IP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6176" y="3190247"/>
            <a:ext cx="1593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rgbClr val="002060"/>
                </a:solidFill>
              </a:rPr>
              <a:t>MQTT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623617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IBM’s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Message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Queuing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Telemetry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50000"/>
                  </a:schemeClr>
                </a:solidFill>
              </a:rPr>
              <a:t>Transport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1884"/>
            <a:ext cx="8229600" cy="3962594"/>
          </a:xfrm>
        </p:spPr>
      </p:pic>
    </p:spTree>
    <p:extLst>
      <p:ext uri="{BB962C8B-B14F-4D97-AF65-F5344CB8AC3E}">
        <p14:creationId xmlns:p14="http://schemas.microsoft.com/office/powerpoint/2010/main" val="51876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MQTT</a:t>
            </a:r>
            <a:b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s-MX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9278" y="5517232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9" name="Rectángulo 13"/>
          <p:cNvSpPr/>
          <p:nvPr/>
        </p:nvSpPr>
        <p:spPr>
          <a:xfrm>
            <a:off x="4265369" y="2194530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echa arriba y abajo 22"/>
          <p:cNvSpPr/>
          <p:nvPr/>
        </p:nvSpPr>
        <p:spPr>
          <a:xfrm>
            <a:off x="4337464" y="3687012"/>
            <a:ext cx="719664" cy="1628248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457200" y="5061337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MQTT</a:t>
            </a:r>
          </a:p>
          <a:p>
            <a:pPr algn="ctr"/>
            <a:r>
              <a:rPr lang="es-MX" sz="2000" b="1" dirty="0" err="1"/>
              <a:t>Broker</a:t>
            </a:r>
            <a:endParaRPr lang="es-MX" sz="2000" b="1" dirty="0"/>
          </a:p>
        </p:txBody>
      </p:sp>
      <p:sp>
        <p:nvSpPr>
          <p:cNvPr id="17" name="Flecha arriba y abajo 22"/>
          <p:cNvSpPr/>
          <p:nvPr/>
        </p:nvSpPr>
        <p:spPr>
          <a:xfrm rot="3405285">
            <a:off x="2707604" y="2990415"/>
            <a:ext cx="675364" cy="1597963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3"/>
          <p:cNvSpPr/>
          <p:nvPr/>
        </p:nvSpPr>
        <p:spPr>
          <a:xfrm>
            <a:off x="280083" y="3110602"/>
            <a:ext cx="211027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 to signal1</a:t>
            </a:r>
          </a:p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signal2</a:t>
            </a:r>
          </a:p>
        </p:txBody>
      </p:sp>
      <p:sp>
        <p:nvSpPr>
          <p:cNvPr id="19" name="Rectángulo 13"/>
          <p:cNvSpPr/>
          <p:nvPr/>
        </p:nvSpPr>
        <p:spPr>
          <a:xfrm>
            <a:off x="3863564" y="4651622"/>
            <a:ext cx="21102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signal1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69026" y="4911646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21" name="Flecha arriba y abajo 22"/>
          <p:cNvSpPr/>
          <p:nvPr/>
        </p:nvSpPr>
        <p:spPr>
          <a:xfrm rot="19080641">
            <a:off x="5907483" y="2807852"/>
            <a:ext cx="681172" cy="1443389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13"/>
          <p:cNvSpPr/>
          <p:nvPr/>
        </p:nvSpPr>
        <p:spPr>
          <a:xfrm>
            <a:off x="6391910" y="4298081"/>
            <a:ext cx="21102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signal2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 descr="http://images.clipartpanda.com/computer-clipart-black-and-white-y9iz8gz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53" y="495223"/>
            <a:ext cx="2063912" cy="13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 arriba y abajo 22"/>
          <p:cNvSpPr/>
          <p:nvPr/>
        </p:nvSpPr>
        <p:spPr>
          <a:xfrm rot="18256683">
            <a:off x="2983576" y="1574517"/>
            <a:ext cx="442552" cy="85465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26" y="431265"/>
            <a:ext cx="1522709" cy="2152239"/>
          </a:xfrm>
          <a:prstGeom prst="rect">
            <a:avLst/>
          </a:prstGeom>
        </p:spPr>
      </p:pic>
      <p:sp>
        <p:nvSpPr>
          <p:cNvPr id="25" name="Flecha arriba y abajo 22"/>
          <p:cNvSpPr/>
          <p:nvPr/>
        </p:nvSpPr>
        <p:spPr>
          <a:xfrm rot="3747699">
            <a:off x="5914269" y="1617893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59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sp>
        <p:nvSpPr>
          <p:cNvPr id="8" name="Rectángulo 13"/>
          <p:cNvSpPr/>
          <p:nvPr/>
        </p:nvSpPr>
        <p:spPr>
          <a:xfrm>
            <a:off x="4265369" y="2194530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26" y="431265"/>
            <a:ext cx="1522709" cy="2152239"/>
          </a:xfrm>
          <a:prstGeom prst="rect">
            <a:avLst/>
          </a:prstGeom>
        </p:spPr>
      </p:pic>
      <p:sp>
        <p:nvSpPr>
          <p:cNvPr id="7" name="Flecha arriba y abajo 22"/>
          <p:cNvSpPr/>
          <p:nvPr/>
        </p:nvSpPr>
        <p:spPr>
          <a:xfrm rot="3747699">
            <a:off x="5914269" y="1617893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2" descr="http://images.clipartpanda.com/computer-clipart-black-and-white-y9iz8gzc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93" y="3137857"/>
            <a:ext cx="1177035" cy="7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9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9" y="2221946"/>
            <a:ext cx="2029428" cy="1529767"/>
          </a:xfrm>
          <a:prstGeom prst="rect">
            <a:avLst/>
          </a:prstGeom>
        </p:spPr>
      </p:pic>
      <p:sp>
        <p:nvSpPr>
          <p:cNvPr id="24" name="Rectángulo 11"/>
          <p:cNvSpPr/>
          <p:nvPr/>
        </p:nvSpPr>
        <p:spPr>
          <a:xfrm>
            <a:off x="690098" y="2563837"/>
            <a:ext cx="1129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Hybrid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Clouds</a:t>
            </a:r>
            <a:endParaRPr lang="es-MX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Flecha arriba y abajo 3"/>
          <p:cNvSpPr/>
          <p:nvPr/>
        </p:nvSpPr>
        <p:spPr>
          <a:xfrm>
            <a:off x="4431441" y="3664586"/>
            <a:ext cx="463639" cy="7157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izquierda y derecha 14"/>
          <p:cNvSpPr/>
          <p:nvPr/>
        </p:nvSpPr>
        <p:spPr>
          <a:xfrm rot="19049365">
            <a:off x="5549036" y="3801517"/>
            <a:ext cx="788618" cy="4250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izquierda y derecha 15"/>
          <p:cNvSpPr/>
          <p:nvPr/>
        </p:nvSpPr>
        <p:spPr>
          <a:xfrm rot="12904135">
            <a:off x="2637881" y="3778905"/>
            <a:ext cx="788618" cy="4250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Picture 2" descr="http://images.clipartpanda.com/computer-clipart-black-and-white-y9iz8gz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93499"/>
            <a:ext cx="1177035" cy="7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700583" y="5428896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7744" y="5428896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MQTT</a:t>
            </a:r>
          </a:p>
          <a:p>
            <a:pPr algn="ctr"/>
            <a:r>
              <a:rPr lang="es-MX" sz="2000" b="1" dirty="0" err="1"/>
              <a:t>Broker</a:t>
            </a:r>
            <a:endParaRPr lang="es-MX" sz="2000" b="1" dirty="0"/>
          </a:p>
        </p:txBody>
      </p:sp>
      <p:pic>
        <p:nvPicPr>
          <p:cNvPr id="19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5" y="3257602"/>
            <a:ext cx="2029428" cy="1529767"/>
          </a:xfrm>
          <a:prstGeom prst="rect">
            <a:avLst/>
          </a:prstGeom>
        </p:spPr>
      </p:pic>
      <p:sp>
        <p:nvSpPr>
          <p:cNvPr id="20" name="Rectángulo 11"/>
          <p:cNvSpPr/>
          <p:nvPr/>
        </p:nvSpPr>
        <p:spPr>
          <a:xfrm>
            <a:off x="576914" y="3668241"/>
            <a:ext cx="1129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37" y="1866488"/>
            <a:ext cx="2029428" cy="152976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093052" y="2262063"/>
            <a:ext cx="11293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err="1">
                <a:ln w="0"/>
                <a:solidFill>
                  <a:schemeClr val="tx1"/>
                </a:solidFill>
              </a:rPr>
              <a:t>Private</a:t>
            </a:r>
            <a:r>
              <a:rPr lang="es-ES" b="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s-ES" b="0" cap="none" spc="0" dirty="0" err="1">
                <a:ln w="0"/>
                <a:solidFill>
                  <a:schemeClr val="tx1"/>
                </a:solidFill>
              </a:rPr>
              <a:t>cloud</a:t>
            </a:r>
            <a:endParaRPr lang="es-E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" name="AutoShape 2" descr="Image result for bluemix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8" name="Picture 4" descr="Image result for bluem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62" y="2125958"/>
            <a:ext cx="1535323" cy="15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13"/>
          <p:cNvSpPr/>
          <p:nvPr/>
        </p:nvSpPr>
        <p:spPr>
          <a:xfrm>
            <a:off x="4265369" y="2194530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7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pic>
        <p:nvPicPr>
          <p:cNvPr id="4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24" y="14009"/>
            <a:ext cx="1522709" cy="2152239"/>
          </a:xfrm>
          <a:prstGeom prst="rect">
            <a:avLst/>
          </a:prstGeom>
        </p:spPr>
      </p:pic>
      <p:sp>
        <p:nvSpPr>
          <p:cNvPr id="7" name="Flecha arriba y abajo 22"/>
          <p:cNvSpPr/>
          <p:nvPr/>
        </p:nvSpPr>
        <p:spPr>
          <a:xfrm rot="18292251">
            <a:off x="3100813" y="1429430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13"/>
          <p:cNvSpPr/>
          <p:nvPr/>
        </p:nvSpPr>
        <p:spPr>
          <a:xfrm>
            <a:off x="3960327" y="2045939"/>
            <a:ext cx="14739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Cloud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2" descr="http://images.clipartpanda.com/computer-clipart-black-and-white-y9iz8gzc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72" y="3394622"/>
            <a:ext cx="1177035" cy="7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45129" y="4674493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1224" y="3029126"/>
            <a:ext cx="1188551" cy="857125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MQTT</a:t>
            </a:r>
          </a:p>
          <a:p>
            <a:pPr algn="ctr"/>
            <a:r>
              <a:rPr lang="es-MX" sz="2000" b="1" dirty="0" err="1"/>
              <a:t>Broker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5384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" y="1604422"/>
            <a:ext cx="6241639" cy="4704898"/>
          </a:xfrm>
          <a:prstGeom prst="rect">
            <a:avLst/>
          </a:prstGeom>
        </p:spPr>
      </p:pic>
      <p:pic>
        <p:nvPicPr>
          <p:cNvPr id="4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clipartpanda.com/computer-clipart-black-and-white-y9iz8gzc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72" y="3394622"/>
            <a:ext cx="1177035" cy="7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3743" y="2227632"/>
            <a:ext cx="1188551" cy="857125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MQTT</a:t>
            </a:r>
          </a:p>
          <a:p>
            <a:pPr algn="ctr"/>
            <a:r>
              <a:rPr lang="es-MX" sz="2000" b="1" dirty="0" err="1"/>
              <a:t>Broker</a:t>
            </a:r>
            <a:endParaRPr lang="es-MX" sz="2000" b="1" dirty="0"/>
          </a:p>
        </p:txBody>
      </p:sp>
      <p:pic>
        <p:nvPicPr>
          <p:cNvPr id="12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24" y="14009"/>
            <a:ext cx="1522709" cy="2152239"/>
          </a:xfrm>
          <a:prstGeom prst="rect">
            <a:avLst/>
          </a:prstGeom>
        </p:spPr>
      </p:pic>
      <p:sp>
        <p:nvSpPr>
          <p:cNvPr id="13" name="Flecha arriba y abajo 22"/>
          <p:cNvSpPr/>
          <p:nvPr/>
        </p:nvSpPr>
        <p:spPr>
          <a:xfrm rot="2873899">
            <a:off x="800481" y="1364701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345129" y="4674493"/>
            <a:ext cx="1756037" cy="859102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/>
              <a:t>Device</a:t>
            </a:r>
            <a:endParaRPr lang="es-MX" sz="2000" b="1" dirty="0"/>
          </a:p>
          <a:p>
            <a:pPr algn="ctr"/>
            <a:r>
              <a:rPr lang="es-MX" sz="2000" b="1" dirty="0"/>
              <a:t>IP:192.168.1.x</a:t>
            </a:r>
          </a:p>
        </p:txBody>
      </p:sp>
      <p:sp>
        <p:nvSpPr>
          <p:cNvPr id="16" name="Flecha arriba y abajo 22"/>
          <p:cNvSpPr/>
          <p:nvPr/>
        </p:nvSpPr>
        <p:spPr>
          <a:xfrm rot="18089008">
            <a:off x="1943570" y="2715886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arriba y abajo 22"/>
          <p:cNvSpPr/>
          <p:nvPr/>
        </p:nvSpPr>
        <p:spPr>
          <a:xfrm rot="8883061">
            <a:off x="1345784" y="3353115"/>
            <a:ext cx="442552" cy="836607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07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Brokers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/>
              <a:t>Suscription</a:t>
            </a:r>
            <a:r>
              <a:rPr lang="es-MX" dirty="0"/>
              <a:t> (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demand</a:t>
            </a:r>
            <a:r>
              <a:rPr lang="es-MX" dirty="0"/>
              <a:t>)</a:t>
            </a:r>
          </a:p>
          <a:p>
            <a:pPr marL="400050" lvl="1" indent="0">
              <a:buNone/>
            </a:pPr>
            <a:r>
              <a:rPr lang="es-MX" dirty="0"/>
              <a:t>IBM Cloud</a:t>
            </a:r>
          </a:p>
          <a:p>
            <a:r>
              <a:rPr lang="es-MX" dirty="0"/>
              <a:t>Online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brokers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HiveMQ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cloudMQTT</a:t>
            </a:r>
            <a:endParaRPr lang="es-MX" dirty="0"/>
          </a:p>
          <a:p>
            <a:pPr marL="400050" lvl="1" indent="0">
              <a:buNone/>
            </a:pPr>
            <a:r>
              <a:rPr lang="es-MX" dirty="0"/>
              <a:t>Eclipse</a:t>
            </a:r>
          </a:p>
          <a:p>
            <a:pPr marL="400050" lvl="1" indent="0">
              <a:buNone/>
            </a:pPr>
            <a:r>
              <a:rPr lang="es-MX" dirty="0" err="1"/>
              <a:t>CloudMQ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EasyIoT</a:t>
            </a:r>
            <a:endParaRPr lang="es-MX" dirty="0"/>
          </a:p>
          <a:p>
            <a:pPr marL="400050" lvl="1" indent="0">
              <a:buNone/>
            </a:pPr>
            <a:r>
              <a:rPr lang="es-MX" dirty="0" err="1"/>
              <a:t>Thinkspeak</a:t>
            </a:r>
            <a:endParaRPr lang="es-MX" dirty="0"/>
          </a:p>
          <a:p>
            <a:pPr marL="400050" lvl="1" indent="0">
              <a:buNone/>
            </a:pPr>
            <a:r>
              <a:rPr lang="es-MX" dirty="0"/>
              <a:t>MQTT </a:t>
            </a:r>
            <a:r>
              <a:rPr lang="es-MX" dirty="0" err="1"/>
              <a:t>Broker</a:t>
            </a:r>
            <a:r>
              <a:rPr lang="es-MX" dirty="0"/>
              <a:t> App (Android)</a:t>
            </a:r>
          </a:p>
          <a:p>
            <a:pPr marL="400050" lvl="1" indent="0">
              <a:buNone/>
            </a:pPr>
            <a:endParaRPr lang="es-MX" dirty="0"/>
          </a:p>
          <a:p>
            <a:pPr marL="400050" lvl="1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61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OpenSource</a:t>
            </a:r>
            <a:endParaRPr lang="en-NZ" dirty="0"/>
          </a:p>
          <a:p>
            <a:pPr marL="457200" lvl="1" indent="0">
              <a:buNone/>
            </a:pPr>
            <a:r>
              <a:rPr lang="en-NZ" dirty="0" err="1"/>
              <a:t>MosQuiTTo</a:t>
            </a:r>
            <a:endParaRPr lang="en-NZ" dirty="0"/>
          </a:p>
          <a:p>
            <a:pPr marL="457200" lvl="1" indent="0">
              <a:buNone/>
            </a:pPr>
            <a:r>
              <a:rPr lang="en-NZ" dirty="0" err="1"/>
              <a:t>VerneMQ</a:t>
            </a:r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6437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70" y="1349548"/>
            <a:ext cx="2029428" cy="1529767"/>
          </a:xfrm>
          <a:prstGeom prst="rect">
            <a:avLst/>
          </a:prstGeom>
        </p:spPr>
      </p:pic>
      <p:sp>
        <p:nvSpPr>
          <p:cNvPr id="5" name="Rectángulo 8"/>
          <p:cNvSpPr/>
          <p:nvPr/>
        </p:nvSpPr>
        <p:spPr>
          <a:xfrm>
            <a:off x="4137035" y="1883598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</a:p>
        </p:txBody>
      </p:sp>
      <p:sp>
        <p:nvSpPr>
          <p:cNvPr id="6" name="CuadroTexto 10"/>
          <p:cNvSpPr txBox="1"/>
          <p:nvPr/>
        </p:nvSpPr>
        <p:spPr>
          <a:xfrm>
            <a:off x="3563888" y="3795483"/>
            <a:ext cx="203711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WiFi</a:t>
            </a:r>
            <a:r>
              <a:rPr lang="es-MX" dirty="0"/>
              <a:t>/Ethernet</a:t>
            </a:r>
          </a:p>
          <a:p>
            <a:pPr algn="ctr"/>
            <a:r>
              <a:rPr lang="es-MX" dirty="0"/>
              <a:t>Interface</a:t>
            </a:r>
          </a:p>
          <a:p>
            <a:pPr algn="ctr"/>
            <a:r>
              <a:rPr lang="es-MX" dirty="0"/>
              <a:t>(TCP/IP)</a:t>
            </a:r>
          </a:p>
        </p:txBody>
      </p:sp>
      <p:sp>
        <p:nvSpPr>
          <p:cNvPr id="7" name="CuadroTexto 11"/>
          <p:cNvSpPr txBox="1"/>
          <p:nvPr/>
        </p:nvSpPr>
        <p:spPr>
          <a:xfrm>
            <a:off x="3577143" y="5863931"/>
            <a:ext cx="2037110" cy="923330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Microprocesor</a:t>
            </a:r>
            <a:endParaRPr lang="es-MX" dirty="0"/>
          </a:p>
          <a:p>
            <a:pPr algn="ctr"/>
            <a:r>
              <a:rPr lang="es-MX" dirty="0"/>
              <a:t>+ </a:t>
            </a:r>
            <a:r>
              <a:rPr lang="es-MX" dirty="0" err="1"/>
              <a:t>minimal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s-MX" dirty="0"/>
          </a:p>
          <a:p>
            <a:pPr algn="ctr"/>
            <a:r>
              <a:rPr lang="es-MX" dirty="0"/>
              <a:t>+ web server</a:t>
            </a:r>
          </a:p>
        </p:txBody>
      </p:sp>
      <p:sp>
        <p:nvSpPr>
          <p:cNvPr id="8" name="CuadroTexto 17"/>
          <p:cNvSpPr txBox="1"/>
          <p:nvPr/>
        </p:nvSpPr>
        <p:spPr>
          <a:xfrm>
            <a:off x="6833239" y="6002778"/>
            <a:ext cx="2037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Sensors</a:t>
            </a:r>
            <a:endParaRPr lang="es-MX" dirty="0"/>
          </a:p>
        </p:txBody>
      </p:sp>
      <p:sp>
        <p:nvSpPr>
          <p:cNvPr id="9" name="Flecha derecha 18"/>
          <p:cNvSpPr/>
          <p:nvPr/>
        </p:nvSpPr>
        <p:spPr>
          <a:xfrm rot="10800000">
            <a:off x="5844619" y="5870760"/>
            <a:ext cx="731520" cy="580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19"/>
          <p:cNvSpPr txBox="1"/>
          <p:nvPr/>
        </p:nvSpPr>
        <p:spPr>
          <a:xfrm>
            <a:off x="267575" y="5976256"/>
            <a:ext cx="2037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Actuators</a:t>
            </a:r>
            <a:endParaRPr lang="es-MX" dirty="0"/>
          </a:p>
        </p:txBody>
      </p:sp>
      <p:sp>
        <p:nvSpPr>
          <p:cNvPr id="11" name="Flecha derecha 20"/>
          <p:cNvSpPr/>
          <p:nvPr/>
        </p:nvSpPr>
        <p:spPr>
          <a:xfrm rot="10800000">
            <a:off x="2561787" y="5897282"/>
            <a:ext cx="731520" cy="580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arriba y abajo 21"/>
          <p:cNvSpPr/>
          <p:nvPr/>
        </p:nvSpPr>
        <p:spPr>
          <a:xfrm>
            <a:off x="4298475" y="4876434"/>
            <a:ext cx="540976" cy="753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arriba y abajo 22"/>
          <p:cNvSpPr/>
          <p:nvPr/>
        </p:nvSpPr>
        <p:spPr>
          <a:xfrm>
            <a:off x="4311955" y="2898541"/>
            <a:ext cx="540976" cy="753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izquierda y derecha 23"/>
          <p:cNvSpPr/>
          <p:nvPr/>
        </p:nvSpPr>
        <p:spPr>
          <a:xfrm>
            <a:off x="2569122" y="1930000"/>
            <a:ext cx="856787" cy="529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5" y="810309"/>
            <a:ext cx="1845332" cy="260824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A general </a:t>
            </a:r>
            <a:r>
              <a:rPr lang="es-MX" dirty="0" err="1">
                <a:solidFill>
                  <a:schemeClr val="bg1"/>
                </a:solidFill>
              </a:rPr>
              <a:t>framework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0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MQTT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MQTT.fx</a:t>
            </a:r>
            <a:endParaRPr lang="en-NZ" dirty="0"/>
          </a:p>
          <a:p>
            <a:r>
              <a:rPr lang="en-NZ" dirty="0" err="1"/>
              <a:t>Mqtt</a:t>
            </a:r>
            <a:r>
              <a:rPr lang="en-NZ" dirty="0"/>
              <a:t>-spy</a:t>
            </a:r>
          </a:p>
          <a:p>
            <a:r>
              <a:rPr lang="en-NZ" dirty="0" err="1"/>
              <a:t>HiveMQ</a:t>
            </a:r>
            <a:r>
              <a:rPr lang="en-NZ" dirty="0"/>
              <a:t> Client</a:t>
            </a:r>
          </a:p>
          <a:p>
            <a:r>
              <a:rPr lang="en-NZ" dirty="0" err="1"/>
              <a:t>MyMQTT</a:t>
            </a:r>
            <a:r>
              <a:rPr lang="en-NZ" dirty="0"/>
              <a:t> (Android, iOS)</a:t>
            </a:r>
          </a:p>
          <a:p>
            <a:r>
              <a:rPr lang="en-NZ" dirty="0"/>
              <a:t>MQTT Dash (Android)</a:t>
            </a:r>
          </a:p>
          <a:p>
            <a:r>
              <a:rPr lang="en-NZ" dirty="0"/>
              <a:t>MQTT Buddy  (iOS)</a:t>
            </a:r>
          </a:p>
          <a:p>
            <a:r>
              <a:rPr lang="en-NZ" dirty="0"/>
              <a:t>MQTT inspector</a:t>
            </a:r>
          </a:p>
        </p:txBody>
      </p:sp>
    </p:spTree>
    <p:extLst>
      <p:ext uri="{BB962C8B-B14F-4D97-AF65-F5344CB8AC3E}">
        <p14:creationId xmlns:p14="http://schemas.microsoft.com/office/powerpoint/2010/main" val="22655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Set up a public broker</a:t>
            </a:r>
          </a:p>
          <a:p>
            <a:r>
              <a:rPr lang="en-NZ" dirty="0"/>
              <a:t>Use a client to connect to public broker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850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Network protocol </a:t>
            </a:r>
            <a:r>
              <a:rPr lang="en-NZ" dirty="0" err="1"/>
              <a:t>analyzer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Wireshark</a:t>
            </a:r>
          </a:p>
        </p:txBody>
      </p:sp>
    </p:spTree>
    <p:extLst>
      <p:ext uri="{BB962C8B-B14F-4D97-AF65-F5344CB8AC3E}">
        <p14:creationId xmlns:p14="http://schemas.microsoft.com/office/powerpoint/2010/main" val="34007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http://www.moxa.com/ImgUpload/Product/m201109281545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34100"/>
            <a:ext cx="19659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kattercdn.azureedge.net/files/2010/01/quick-lesson-in-ra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82" y="2348595"/>
            <a:ext cx="2021526" cy="13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devices</a:t>
            </a:r>
            <a:endParaRPr lang="es-MX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http://www.computing.co.uk/IMG/220/285220/itel-4th-gen-core-chip-370x2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05" y="2998308"/>
            <a:ext cx="2911605" cy="18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tqrFhGUqc7YW1C1-GII8U0WlffwrNyePlztEfaO31HTeMwaDF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23" y="1628800"/>
            <a:ext cx="1584176" cy="11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nstacod.es/file/909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02" y="3796408"/>
            <a:ext cx="2512911" cy="25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ixabay.com/static/uploads/photo/2014/12/30/05/42/source-code-583537_64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71" y="4969205"/>
            <a:ext cx="3121869" cy="17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3.gstatic.com/images?q=tbn:ANd9GcRxxk_8G5cJ7gWn_vJnG_nGZ4p_7Ms83X-oO5kFIcKA1-btk2CB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" y="4521900"/>
            <a:ext cx="1729616" cy="11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.hswstatic.com/gif/microprocessor-ro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9" y="2588145"/>
            <a:ext cx="1809722" cy="17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astrosurf.com/luxorion/Illustrations/osi-model-layer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5" y="1620216"/>
            <a:ext cx="3480321" cy="251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7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devices</a:t>
            </a:r>
            <a:b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Computers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tablets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smartphones</a:t>
            </a: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http://clipartbold.com/wp-content/uploads/2016/02/Black-and-white-computer-clip-art-clipart-b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4" y="2166532"/>
            <a:ext cx="2904257" cy="2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s.clipartpanda.com/computer-clipart-black-and-white-computer-clip-art-black-and-white-i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50826"/>
            <a:ext cx="1800200" cy="170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lipartpanda.com/ipad-clipart-black-and-white-yToeKyaLc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38" y="2829314"/>
            <a:ext cx="936104" cy="14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humbs.dreamstime.com/x/computer-motherboard-1707993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68808"/>
            <a:ext cx="3024336" cy="229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ages.clipartpanda.com/smartphone-clipart-smart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25" y="4935255"/>
            <a:ext cx="1619634" cy="115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8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IoT</a:t>
            </a:r>
            <a: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devices</a:t>
            </a:r>
            <a:br>
              <a:rPr lang="es-MX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Embedded</a:t>
            </a:r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systems</a:t>
            </a: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65104"/>
            <a:ext cx="2029428" cy="2029428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9" y="2960230"/>
            <a:ext cx="2052708" cy="1625635"/>
          </a:xfrm>
          <a:prstGeom prst="rect">
            <a:avLst/>
          </a:prstGeom>
        </p:spPr>
      </p:pic>
      <p:pic>
        <p:nvPicPr>
          <p:cNvPr id="6" name="Picture 2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96" y="1660976"/>
            <a:ext cx="2244902" cy="204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oftware.intel.com/sites/default/files/managed/ab/52/iot_edis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2714784" cy="16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etronic.es/sqlcommerce/ficheros/dk_93/productos/999334079-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65" y="4005064"/>
            <a:ext cx="2202459" cy="21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4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24" y="1229592"/>
            <a:ext cx="1302409" cy="18408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5937" y="5661248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00757" y="4652722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26537" y="3860634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09287" y="3797133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21841" y="5045270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6714" y="4009644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36965" y="4974261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95642" y="5807901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1872" y="4835446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7945" y="4761750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9" name="Rectangle 8"/>
          <p:cNvSpPr/>
          <p:nvPr/>
        </p:nvSpPr>
        <p:spPr>
          <a:xfrm>
            <a:off x="6391939" y="3687865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6699" y="260741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IP: 192.168.1.x</a:t>
            </a:r>
          </a:p>
        </p:txBody>
      </p:sp>
    </p:spTree>
    <p:extLst>
      <p:ext uri="{BB962C8B-B14F-4D97-AF65-F5344CB8AC3E}">
        <p14:creationId xmlns:p14="http://schemas.microsoft.com/office/powerpoint/2010/main" val="3348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83" y="1660480"/>
            <a:ext cx="2029428" cy="1529767"/>
          </a:xfrm>
          <a:prstGeom prst="rect">
            <a:avLst/>
          </a:prstGeom>
        </p:spPr>
      </p:pic>
      <p:pic>
        <p:nvPicPr>
          <p:cNvPr id="4100" name="Picture 4" descr="http://www.woningruilhulp.nl/wp-content/uploads/2013/05/tumblr_m66mv4TY0C1rysqvgo1_1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309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13"/>
          <p:cNvSpPr/>
          <p:nvPr/>
        </p:nvSpPr>
        <p:spPr>
          <a:xfrm>
            <a:off x="4265369" y="2194530"/>
            <a:ext cx="863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8" y="1495387"/>
            <a:ext cx="1302409" cy="184086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09287" y="3797133"/>
            <a:ext cx="1482646" cy="643078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/>
              <a:t>device</a:t>
            </a:r>
            <a:endParaRPr lang="es-MX" sz="1600" b="1" dirty="0"/>
          </a:p>
          <a:p>
            <a:pPr algn="ctr"/>
            <a:r>
              <a:rPr lang="es-MX" sz="1600" b="1" dirty="0"/>
              <a:t>IP:192.168.1.x</a:t>
            </a:r>
          </a:p>
        </p:txBody>
      </p:sp>
      <p:sp>
        <p:nvSpPr>
          <p:cNvPr id="24" name="Flecha izquierda y derecha 23"/>
          <p:cNvSpPr/>
          <p:nvPr/>
        </p:nvSpPr>
        <p:spPr>
          <a:xfrm>
            <a:off x="2439466" y="2161394"/>
            <a:ext cx="856787" cy="5297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8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MQTT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8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3" y="1600200"/>
            <a:ext cx="7504034" cy="4525963"/>
          </a:xfrm>
        </p:spPr>
      </p:pic>
    </p:spTree>
    <p:extLst>
      <p:ext uri="{BB962C8B-B14F-4D97-AF65-F5344CB8AC3E}">
        <p14:creationId xmlns:p14="http://schemas.microsoft.com/office/powerpoint/2010/main" val="12393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MQTT and </a:t>
            </a:r>
            <a:r>
              <a:rPr lang="en-NZ" dirty="0" err="1"/>
              <a:t>CoAP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6" y="1600200"/>
            <a:ext cx="6755168" cy="4525963"/>
          </a:xfrm>
        </p:spPr>
      </p:pic>
    </p:spTree>
    <p:extLst>
      <p:ext uri="{BB962C8B-B14F-4D97-AF65-F5344CB8AC3E}">
        <p14:creationId xmlns:p14="http://schemas.microsoft.com/office/powerpoint/2010/main" val="210618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MQTT and </a:t>
            </a:r>
            <a:r>
              <a:rPr lang="en-NZ" dirty="0" err="1"/>
              <a:t>CoAP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5" y="2420888"/>
            <a:ext cx="2904205" cy="252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2" y="2420888"/>
            <a:ext cx="465640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062956"/>
            <a:ext cx="5667375" cy="3600450"/>
          </a:xfrm>
        </p:spPr>
      </p:pic>
    </p:spTree>
    <p:extLst>
      <p:ext uri="{BB962C8B-B14F-4D97-AF65-F5344CB8AC3E}">
        <p14:creationId xmlns:p14="http://schemas.microsoft.com/office/powerpoint/2010/main" val="133822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286</Words>
  <Application>Microsoft Office PowerPoint</Application>
  <PresentationFormat>On-screen Show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Internet of Things (IoT)</vt:lpstr>
      <vt:lpstr>A general framework </vt:lpstr>
      <vt:lpstr>PowerPoint Presentation</vt:lpstr>
      <vt:lpstr>PowerPoint Presentation</vt:lpstr>
      <vt:lpstr>MQTT</vt:lpstr>
      <vt:lpstr>PowerPoint Presentation</vt:lpstr>
      <vt:lpstr>MQTT and CoAP</vt:lpstr>
      <vt:lpstr>MQTT and CoAP</vt:lpstr>
      <vt:lpstr>PowerPoint Presentation</vt:lpstr>
      <vt:lpstr>PowerPoint Presentation</vt:lpstr>
      <vt:lpstr> MQTT </vt:lpstr>
      <vt:lpstr>PowerPoint Presentation</vt:lpstr>
      <vt:lpstr> MQTT </vt:lpstr>
      <vt:lpstr>PowerPoint Presentation</vt:lpstr>
      <vt:lpstr>Clouds</vt:lpstr>
      <vt:lpstr>PowerPoint Presentation</vt:lpstr>
      <vt:lpstr>PowerPoint Presentation</vt:lpstr>
      <vt:lpstr>IoT Brokers</vt:lpstr>
      <vt:lpstr>PowerPoint Presentation</vt:lpstr>
      <vt:lpstr>MQTT Clients</vt:lpstr>
      <vt:lpstr>Activity</vt:lpstr>
      <vt:lpstr>Network protocol analyzer</vt:lpstr>
      <vt:lpstr>IoT devices</vt:lpstr>
      <vt:lpstr>IoT devices Computers, tablets, smartphones</vt:lpstr>
      <vt:lpstr>IoT devices Embedded systems</vt:lpstr>
    </vt:vector>
  </TitlesOfParts>
  <Company>Unitec 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Relations Project Feedback</dc:title>
  <dc:creator>Kristo Fallas</dc:creator>
  <cp:lastModifiedBy>Guillermo Ramirez Prado</cp:lastModifiedBy>
  <cp:revision>134</cp:revision>
  <dcterms:created xsi:type="dcterms:W3CDTF">2013-07-14T21:50:27Z</dcterms:created>
  <dcterms:modified xsi:type="dcterms:W3CDTF">2024-03-16T00:06:22Z</dcterms:modified>
</cp:coreProperties>
</file>