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3"/>
  </p:notesMasterIdLst>
  <p:sldIdLst>
    <p:sldId id="256" r:id="rId5"/>
    <p:sldId id="257" r:id="rId6"/>
    <p:sldId id="352" r:id="rId7"/>
    <p:sldId id="349" r:id="rId8"/>
    <p:sldId id="350" r:id="rId9"/>
    <p:sldId id="351" r:id="rId10"/>
    <p:sldId id="348" r:id="rId11"/>
    <p:sldId id="317" r:id="rId12"/>
    <p:sldId id="318" r:id="rId13"/>
    <p:sldId id="345" r:id="rId14"/>
    <p:sldId id="346" r:id="rId15"/>
    <p:sldId id="347" r:id="rId16"/>
    <p:sldId id="320" r:id="rId17"/>
    <p:sldId id="321" r:id="rId18"/>
    <p:sldId id="322" r:id="rId19"/>
    <p:sldId id="323" r:id="rId20"/>
    <p:sldId id="324" r:id="rId21"/>
    <p:sldId id="325" r:id="rId22"/>
    <p:sldId id="326" r:id="rId23"/>
    <p:sldId id="327" r:id="rId24"/>
    <p:sldId id="328" r:id="rId25"/>
    <p:sldId id="337" r:id="rId26"/>
    <p:sldId id="329" r:id="rId27"/>
    <p:sldId id="330" r:id="rId28"/>
    <p:sldId id="331" r:id="rId29"/>
    <p:sldId id="333" r:id="rId30"/>
    <p:sldId id="332" r:id="rId31"/>
    <p:sldId id="334" r:id="rId32"/>
    <p:sldId id="335" r:id="rId33"/>
    <p:sldId id="336" r:id="rId34"/>
    <p:sldId id="338" r:id="rId35"/>
    <p:sldId id="339" r:id="rId36"/>
    <p:sldId id="340" r:id="rId37"/>
    <p:sldId id="341" r:id="rId38"/>
    <p:sldId id="342" r:id="rId39"/>
    <p:sldId id="343" r:id="rId40"/>
    <p:sldId id="344" r:id="rId41"/>
    <p:sldId id="28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Keivanmarz" initials="AK" lastIdx="1" clrIdx="0">
    <p:extLst>
      <p:ext uri="{19B8F6BF-5375-455C-9EA6-DF929625EA0E}">
        <p15:presenceInfo xmlns:p15="http://schemas.microsoft.com/office/powerpoint/2012/main" userId="Ali Keivanmar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143CF-2234-475D-89CD-7ADC04D4DA66}" v="20" dt="2024-04-07T01:22:01.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Keivanmarz" userId="be195dd7-4fd6-4ab1-8914-9e533d86e4cf" providerId="ADAL" clId="{7F7CD94F-4907-41D9-BE21-BBEA787011B7}"/>
    <pc:docChg chg="modSld">
      <pc:chgData name="Ali Keivanmarz" userId="be195dd7-4fd6-4ab1-8914-9e533d86e4cf" providerId="ADAL" clId="{7F7CD94F-4907-41D9-BE21-BBEA787011B7}" dt="2023-04-23T02:32:17.013" v="2" actId="20577"/>
      <pc:docMkLst>
        <pc:docMk/>
      </pc:docMkLst>
      <pc:sldChg chg="modSp">
        <pc:chgData name="Ali Keivanmarz" userId="be195dd7-4fd6-4ab1-8914-9e533d86e4cf" providerId="ADAL" clId="{7F7CD94F-4907-41D9-BE21-BBEA787011B7}" dt="2023-04-23T02:32:17.013" v="2" actId="20577"/>
        <pc:sldMkLst>
          <pc:docMk/>
          <pc:sldMk cId="3350875087" sldId="322"/>
        </pc:sldMkLst>
        <pc:spChg chg="mod">
          <ac:chgData name="Ali Keivanmarz" userId="be195dd7-4fd6-4ab1-8914-9e533d86e4cf" providerId="ADAL" clId="{7F7CD94F-4907-41D9-BE21-BBEA787011B7}" dt="2023-04-23T02:32:17.013" v="2" actId="20577"/>
          <ac:spMkLst>
            <pc:docMk/>
            <pc:sldMk cId="3350875087" sldId="322"/>
            <ac:spMk id="11" creationId="{361FED3B-772F-4274-95A7-BAF14881E6EE}"/>
          </ac:spMkLst>
        </pc:spChg>
      </pc:sldChg>
      <pc:sldChg chg="modSp mod">
        <pc:chgData name="Ali Keivanmarz" userId="be195dd7-4fd6-4ab1-8914-9e533d86e4cf" providerId="ADAL" clId="{7F7CD94F-4907-41D9-BE21-BBEA787011B7}" dt="2023-04-23T00:36:31.308" v="0" actId="20577"/>
        <pc:sldMkLst>
          <pc:docMk/>
          <pc:sldMk cId="3068315627" sldId="349"/>
        </pc:sldMkLst>
        <pc:spChg chg="mod">
          <ac:chgData name="Ali Keivanmarz" userId="be195dd7-4fd6-4ab1-8914-9e533d86e4cf" providerId="ADAL" clId="{7F7CD94F-4907-41D9-BE21-BBEA787011B7}" dt="2023-04-23T00:36:31.308" v="0" actId="20577"/>
          <ac:spMkLst>
            <pc:docMk/>
            <pc:sldMk cId="3068315627" sldId="349"/>
            <ac:spMk id="9" creationId="{FD05FDDB-118A-414B-8DFD-BB645D814573}"/>
          </ac:spMkLst>
        </pc:spChg>
      </pc:sldChg>
    </pc:docChg>
  </pc:docChgLst>
  <pc:docChgLst>
    <pc:chgData name="Ali Keivanmarz" userId="be195dd7-4fd6-4ab1-8914-9e533d86e4cf" providerId="ADAL" clId="{332143CF-2234-475D-89CD-7ADC04D4DA66}"/>
    <pc:docChg chg="undo custSel addSld delSld modSld">
      <pc:chgData name="Ali Keivanmarz" userId="be195dd7-4fd6-4ab1-8914-9e533d86e4cf" providerId="ADAL" clId="{332143CF-2234-475D-89CD-7ADC04D4DA66}" dt="2024-04-07T01:22:01.768" v="68" actId="404"/>
      <pc:docMkLst>
        <pc:docMk/>
      </pc:docMkLst>
      <pc:sldChg chg="delSp modSp add del mod">
        <pc:chgData name="Ali Keivanmarz" userId="be195dd7-4fd6-4ab1-8914-9e533d86e4cf" providerId="ADAL" clId="{332143CF-2234-475D-89CD-7ADC04D4DA66}" dt="2024-04-07T01:13:51.827" v="23" actId="47"/>
        <pc:sldMkLst>
          <pc:docMk/>
          <pc:sldMk cId="1515852898" sldId="352"/>
        </pc:sldMkLst>
        <pc:spChg chg="mod">
          <ac:chgData name="Ali Keivanmarz" userId="be195dd7-4fd6-4ab1-8914-9e533d86e4cf" providerId="ADAL" clId="{332143CF-2234-475D-89CD-7ADC04D4DA66}" dt="2024-04-07T01:13:46.208" v="22" actId="20577"/>
          <ac:spMkLst>
            <pc:docMk/>
            <pc:sldMk cId="1515852898" sldId="352"/>
            <ac:spMk id="3" creationId="{7749E141-7BCB-10EF-CD00-66465F531347}"/>
          </ac:spMkLst>
        </pc:spChg>
        <pc:picChg chg="del">
          <ac:chgData name="Ali Keivanmarz" userId="be195dd7-4fd6-4ab1-8914-9e533d86e4cf" providerId="ADAL" clId="{332143CF-2234-475D-89CD-7ADC04D4DA66}" dt="2024-04-07T01:10:41.840" v="1" actId="478"/>
          <ac:picMkLst>
            <pc:docMk/>
            <pc:sldMk cId="1515852898" sldId="352"/>
            <ac:picMk id="1026" creationId="{647AD673-F171-F888-18C1-EB6ADD91398E}"/>
          </ac:picMkLst>
        </pc:picChg>
      </pc:sldChg>
      <pc:sldChg chg="delSp modSp add mod modAnim">
        <pc:chgData name="Ali Keivanmarz" userId="be195dd7-4fd6-4ab1-8914-9e533d86e4cf" providerId="ADAL" clId="{332143CF-2234-475D-89CD-7ADC04D4DA66}" dt="2024-04-07T01:22:01.768" v="68" actId="404"/>
        <pc:sldMkLst>
          <pc:docMk/>
          <pc:sldMk cId="3404520243" sldId="352"/>
        </pc:sldMkLst>
        <pc:spChg chg="mod">
          <ac:chgData name="Ali Keivanmarz" userId="be195dd7-4fd6-4ab1-8914-9e533d86e4cf" providerId="ADAL" clId="{332143CF-2234-475D-89CD-7ADC04D4DA66}" dt="2024-04-07T01:22:01.768" v="68" actId="404"/>
          <ac:spMkLst>
            <pc:docMk/>
            <pc:sldMk cId="3404520243" sldId="352"/>
            <ac:spMk id="3" creationId="{1134E451-BB3D-72DA-7C61-145AAE0A2420}"/>
          </ac:spMkLst>
        </pc:spChg>
        <pc:picChg chg="del">
          <ac:chgData name="Ali Keivanmarz" userId="be195dd7-4fd6-4ab1-8914-9e533d86e4cf" providerId="ADAL" clId="{332143CF-2234-475D-89CD-7ADC04D4DA66}" dt="2024-04-07T01:15:08.146" v="25" actId="478"/>
          <ac:picMkLst>
            <pc:docMk/>
            <pc:sldMk cId="3404520243" sldId="352"/>
            <ac:picMk id="1026" creationId="{9C8B6BC6-FD76-3F7F-DC6B-3B408FBCBBD1}"/>
          </ac:picMkLst>
        </pc:picChg>
      </pc:sldChg>
    </pc:docChg>
  </pc:docChgLst>
  <pc:docChgLst>
    <pc:chgData name="Ali Keivanmarz" userId="be195dd7-4fd6-4ab1-8914-9e533d86e4cf" providerId="ADAL" clId="{391E394C-DBCC-4B8F-9120-E733D53BBAAD}"/>
    <pc:docChg chg="modSld">
      <pc:chgData name="Ali Keivanmarz" userId="be195dd7-4fd6-4ab1-8914-9e533d86e4cf" providerId="ADAL" clId="{391E394C-DBCC-4B8F-9120-E733D53BBAAD}" dt="2023-09-03T03:53:07.133" v="0" actId="1076"/>
      <pc:docMkLst>
        <pc:docMk/>
      </pc:docMkLst>
      <pc:sldChg chg="modSp mod">
        <pc:chgData name="Ali Keivanmarz" userId="be195dd7-4fd6-4ab1-8914-9e533d86e4cf" providerId="ADAL" clId="{391E394C-DBCC-4B8F-9120-E733D53BBAAD}" dt="2023-09-03T03:53:07.133" v="0" actId="1076"/>
        <pc:sldMkLst>
          <pc:docMk/>
          <pc:sldMk cId="3634069483" sldId="332"/>
        </pc:sldMkLst>
        <pc:spChg chg="mod">
          <ac:chgData name="Ali Keivanmarz" userId="be195dd7-4fd6-4ab1-8914-9e533d86e4cf" providerId="ADAL" clId="{391E394C-DBCC-4B8F-9120-E733D53BBAAD}" dt="2023-09-03T03:53:07.133" v="0" actId="1076"/>
          <ac:spMkLst>
            <pc:docMk/>
            <pc:sldMk cId="3634069483" sldId="332"/>
            <ac:spMk id="11" creationId="{466E017F-421B-462A-B943-BC9324172A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3946C-EEF4-4691-97B6-30F0EDA19067}" type="datetimeFigureOut">
              <a:rPr lang="en-NZ" smtClean="0"/>
              <a:t>7/04/2024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DE49B-87E6-4CE2-BE11-99BDAB9521FA}" type="slidenum">
              <a:rPr lang="en-NZ" smtClean="0"/>
              <a:t>‹#›</a:t>
            </a:fld>
            <a:endParaRPr lang="en-NZ"/>
          </a:p>
        </p:txBody>
      </p:sp>
    </p:spTree>
    <p:extLst>
      <p:ext uri="{BB962C8B-B14F-4D97-AF65-F5344CB8AC3E}">
        <p14:creationId xmlns:p14="http://schemas.microsoft.com/office/powerpoint/2010/main" val="85563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7EB2FE-607F-49DB-A541-E0739EFE4266}" type="datetime1">
              <a:rPr lang="en-NZ" smtClean="0"/>
              <a:t>7/04/2024</a:t>
            </a:fld>
            <a:endParaRPr lang="en-NZ"/>
          </a:p>
        </p:txBody>
      </p:sp>
      <p:sp>
        <p:nvSpPr>
          <p:cNvPr id="5" name="Footer Placeholder 4"/>
          <p:cNvSpPr>
            <a:spLocks noGrp="1"/>
          </p:cNvSpPr>
          <p:nvPr>
            <p:ph type="ftr" sz="quarter" idx="11"/>
          </p:nvPr>
        </p:nvSpPr>
        <p:spPr/>
        <p:txBody>
          <a:bodyPr/>
          <a:lstStyle/>
          <a:p>
            <a:r>
              <a:rPr lang="en-GB"/>
              <a:t>Machine Learning, Week 1 - B</a:t>
            </a:r>
            <a:endParaRPr lang="en-NZ"/>
          </a:p>
        </p:txBody>
      </p:sp>
      <p:sp>
        <p:nvSpPr>
          <p:cNvPr id="6" name="Slide Number Placeholder 5"/>
          <p:cNvSpPr>
            <a:spLocks noGrp="1"/>
          </p:cNvSpPr>
          <p:nvPr>
            <p:ph type="sldNum" sz="quarter" idx="12"/>
          </p:nvPr>
        </p:nvSpPr>
        <p:spPr/>
        <p:txBody>
          <a:bodyPr/>
          <a:lstStyle/>
          <a:p>
            <a:fld id="{85B72991-F611-417C-9F25-3D67AC695963}"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70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FBA996-0766-45CF-A2AC-9C6836BCE4A7}" type="datetime1">
              <a:rPr lang="en-NZ" smtClean="0"/>
              <a:t>7/04/2024</a:t>
            </a:fld>
            <a:endParaRPr lang="en-NZ"/>
          </a:p>
        </p:txBody>
      </p:sp>
      <p:sp>
        <p:nvSpPr>
          <p:cNvPr id="5" name="Footer Placeholder 4"/>
          <p:cNvSpPr>
            <a:spLocks noGrp="1"/>
          </p:cNvSpPr>
          <p:nvPr>
            <p:ph type="ftr" sz="quarter" idx="11"/>
          </p:nvPr>
        </p:nvSpPr>
        <p:spPr/>
        <p:txBody>
          <a:bodyPr/>
          <a:lstStyle/>
          <a:p>
            <a:r>
              <a:rPr lang="en-GB"/>
              <a:t>Machine Learning, Week 1 - B</a:t>
            </a:r>
            <a:endParaRPr lang="en-NZ"/>
          </a:p>
        </p:txBody>
      </p:sp>
      <p:sp>
        <p:nvSpPr>
          <p:cNvPr id="6" name="Slide Number Placeholder 5"/>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316270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8C5E0-2CE2-4EB7-A9E6-2A5B27A1C75F}" type="datetime1">
              <a:rPr lang="en-NZ" smtClean="0"/>
              <a:t>7/04/2024</a:t>
            </a:fld>
            <a:endParaRPr lang="en-NZ"/>
          </a:p>
        </p:txBody>
      </p:sp>
      <p:sp>
        <p:nvSpPr>
          <p:cNvPr id="5" name="Footer Placeholder 4"/>
          <p:cNvSpPr>
            <a:spLocks noGrp="1"/>
          </p:cNvSpPr>
          <p:nvPr>
            <p:ph type="ftr" sz="quarter" idx="11"/>
          </p:nvPr>
        </p:nvSpPr>
        <p:spPr/>
        <p:txBody>
          <a:bodyPr/>
          <a:lstStyle/>
          <a:p>
            <a:r>
              <a:rPr lang="en-GB"/>
              <a:t>Machine Learning, Week 1 - B</a:t>
            </a:r>
            <a:endParaRPr lang="en-NZ"/>
          </a:p>
        </p:txBody>
      </p:sp>
      <p:sp>
        <p:nvSpPr>
          <p:cNvPr id="6" name="Slide Number Placeholder 5"/>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299276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E0493-168C-4A89-A455-4FF50EE78F2C}" type="datetime1">
              <a:rPr lang="en-NZ" smtClean="0"/>
              <a:t>7/04/2024</a:t>
            </a:fld>
            <a:endParaRPr lang="en-NZ"/>
          </a:p>
        </p:txBody>
      </p:sp>
      <p:sp>
        <p:nvSpPr>
          <p:cNvPr id="5" name="Footer Placeholder 4"/>
          <p:cNvSpPr>
            <a:spLocks noGrp="1"/>
          </p:cNvSpPr>
          <p:nvPr>
            <p:ph type="ftr" sz="quarter" idx="11"/>
          </p:nvPr>
        </p:nvSpPr>
        <p:spPr/>
        <p:txBody>
          <a:bodyPr/>
          <a:lstStyle/>
          <a:p>
            <a:r>
              <a:rPr lang="en-GB"/>
              <a:t>Machine Learning, Week 1 - B</a:t>
            </a:r>
            <a:endParaRPr lang="en-NZ"/>
          </a:p>
        </p:txBody>
      </p:sp>
      <p:sp>
        <p:nvSpPr>
          <p:cNvPr id="6" name="Slide Number Placeholder 5"/>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415931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09B99-9E03-4135-AF82-9A2C74CC9893}" type="datetime1">
              <a:rPr lang="en-NZ" smtClean="0"/>
              <a:t>7/04/2024</a:t>
            </a:fld>
            <a:endParaRPr lang="en-NZ"/>
          </a:p>
        </p:txBody>
      </p:sp>
      <p:sp>
        <p:nvSpPr>
          <p:cNvPr id="5" name="Footer Placeholder 4"/>
          <p:cNvSpPr>
            <a:spLocks noGrp="1"/>
          </p:cNvSpPr>
          <p:nvPr>
            <p:ph type="ftr" sz="quarter" idx="11"/>
          </p:nvPr>
        </p:nvSpPr>
        <p:spPr/>
        <p:txBody>
          <a:bodyPr/>
          <a:lstStyle/>
          <a:p>
            <a:r>
              <a:rPr lang="en-GB"/>
              <a:t>Machine Learning, Week 1 - B</a:t>
            </a:r>
            <a:endParaRPr lang="en-NZ"/>
          </a:p>
        </p:txBody>
      </p:sp>
      <p:sp>
        <p:nvSpPr>
          <p:cNvPr id="6" name="Slide Number Placeholder 5"/>
          <p:cNvSpPr>
            <a:spLocks noGrp="1"/>
          </p:cNvSpPr>
          <p:nvPr>
            <p:ph type="sldNum" sz="quarter" idx="12"/>
          </p:nvPr>
        </p:nvSpPr>
        <p:spPr/>
        <p:txBody>
          <a:bodyPr/>
          <a:lstStyle/>
          <a:p>
            <a:fld id="{85B72991-F611-417C-9F25-3D67AC695963}"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07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C566F-4F5E-4C29-B909-1183AA01254B}" type="datetime1">
              <a:rPr lang="en-NZ" smtClean="0"/>
              <a:t>7/04/2024</a:t>
            </a:fld>
            <a:endParaRPr lang="en-NZ"/>
          </a:p>
        </p:txBody>
      </p:sp>
      <p:sp>
        <p:nvSpPr>
          <p:cNvPr id="6" name="Footer Placeholder 5"/>
          <p:cNvSpPr>
            <a:spLocks noGrp="1"/>
          </p:cNvSpPr>
          <p:nvPr>
            <p:ph type="ftr" sz="quarter" idx="11"/>
          </p:nvPr>
        </p:nvSpPr>
        <p:spPr/>
        <p:txBody>
          <a:bodyPr/>
          <a:lstStyle/>
          <a:p>
            <a:r>
              <a:rPr lang="en-GB"/>
              <a:t>Machine Learning, Week 1 - B</a:t>
            </a:r>
            <a:endParaRPr lang="en-NZ"/>
          </a:p>
        </p:txBody>
      </p:sp>
      <p:sp>
        <p:nvSpPr>
          <p:cNvPr id="7" name="Slide Number Placeholder 6"/>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53491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FF6B09-336F-4BAE-9995-4C9C523BD8FA}" type="datetime1">
              <a:rPr lang="en-NZ" smtClean="0"/>
              <a:t>7/04/2024</a:t>
            </a:fld>
            <a:endParaRPr lang="en-NZ"/>
          </a:p>
        </p:txBody>
      </p:sp>
      <p:sp>
        <p:nvSpPr>
          <p:cNvPr id="8" name="Footer Placeholder 7"/>
          <p:cNvSpPr>
            <a:spLocks noGrp="1"/>
          </p:cNvSpPr>
          <p:nvPr>
            <p:ph type="ftr" sz="quarter" idx="11"/>
          </p:nvPr>
        </p:nvSpPr>
        <p:spPr/>
        <p:txBody>
          <a:bodyPr/>
          <a:lstStyle/>
          <a:p>
            <a:r>
              <a:rPr lang="en-GB"/>
              <a:t>Machine Learning, Week 1 - B</a:t>
            </a:r>
            <a:endParaRPr lang="en-NZ"/>
          </a:p>
        </p:txBody>
      </p:sp>
      <p:sp>
        <p:nvSpPr>
          <p:cNvPr id="9" name="Slide Number Placeholder 8"/>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382002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0ECD8C-1999-4335-B878-69311B95AE32}" type="datetime1">
              <a:rPr lang="en-NZ" smtClean="0"/>
              <a:t>7/04/2024</a:t>
            </a:fld>
            <a:endParaRPr lang="en-NZ"/>
          </a:p>
        </p:txBody>
      </p:sp>
      <p:sp>
        <p:nvSpPr>
          <p:cNvPr id="4" name="Footer Placeholder 3"/>
          <p:cNvSpPr>
            <a:spLocks noGrp="1"/>
          </p:cNvSpPr>
          <p:nvPr>
            <p:ph type="ftr" sz="quarter" idx="11"/>
          </p:nvPr>
        </p:nvSpPr>
        <p:spPr/>
        <p:txBody>
          <a:bodyPr/>
          <a:lstStyle/>
          <a:p>
            <a:r>
              <a:rPr lang="en-GB"/>
              <a:t>Machine Learning, Week 1 - B</a:t>
            </a:r>
            <a:endParaRPr lang="en-NZ"/>
          </a:p>
        </p:txBody>
      </p:sp>
      <p:sp>
        <p:nvSpPr>
          <p:cNvPr id="5" name="Slide Number Placeholder 4"/>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390625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154758-E5DA-48C6-8164-583987A99749}" type="datetime1">
              <a:rPr lang="en-NZ" smtClean="0"/>
              <a:t>7/04/2024</a:t>
            </a:fld>
            <a:endParaRPr lang="en-NZ"/>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Machine Learning, Week 1 - B</a:t>
            </a:r>
            <a:endParaRPr lang="en-NZ"/>
          </a:p>
        </p:txBody>
      </p:sp>
      <p:sp>
        <p:nvSpPr>
          <p:cNvPr id="9" name="Slide Number Placeholder 8"/>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133986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9E2E1E-A859-41EA-95A7-CC642571C31D}" type="datetime1">
              <a:rPr lang="en-NZ" smtClean="0"/>
              <a:t>7/04/2024</a:t>
            </a:fld>
            <a:endParaRPr lang="en-NZ"/>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Machine Learning, Week 1 - B</a:t>
            </a:r>
            <a:endParaRPr lang="en-NZ"/>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B72991-F611-417C-9F25-3D67AC695963}" type="slidenum">
              <a:rPr lang="en-NZ" smtClean="0"/>
              <a:t>‹#›</a:t>
            </a:fld>
            <a:endParaRPr lang="en-NZ"/>
          </a:p>
        </p:txBody>
      </p:sp>
    </p:spTree>
    <p:extLst>
      <p:ext uri="{BB962C8B-B14F-4D97-AF65-F5344CB8AC3E}">
        <p14:creationId xmlns:p14="http://schemas.microsoft.com/office/powerpoint/2010/main" val="16329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30E770-565F-4B85-8EAE-12045F1B1C50}" type="datetime1">
              <a:rPr lang="en-NZ" smtClean="0"/>
              <a:t>7/04/2024</a:t>
            </a:fld>
            <a:endParaRPr lang="en-NZ"/>
          </a:p>
        </p:txBody>
      </p:sp>
      <p:sp>
        <p:nvSpPr>
          <p:cNvPr id="6" name="Footer Placeholder 5"/>
          <p:cNvSpPr>
            <a:spLocks noGrp="1"/>
          </p:cNvSpPr>
          <p:nvPr>
            <p:ph type="ftr" sz="quarter" idx="11"/>
          </p:nvPr>
        </p:nvSpPr>
        <p:spPr/>
        <p:txBody>
          <a:bodyPr/>
          <a:lstStyle/>
          <a:p>
            <a:r>
              <a:rPr lang="en-GB"/>
              <a:t>Machine Learning, Week 1 - B</a:t>
            </a:r>
            <a:endParaRPr lang="en-NZ"/>
          </a:p>
        </p:txBody>
      </p:sp>
      <p:sp>
        <p:nvSpPr>
          <p:cNvPr id="7" name="Slide Number Placeholder 6"/>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360466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E23506-3967-418C-A33A-F2EE2A730DC4}" type="datetime1">
              <a:rPr lang="en-NZ" smtClean="0"/>
              <a:t>7/04/2024</a:t>
            </a:fld>
            <a:endParaRPr lang="en-NZ"/>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Machine Learning, Week 1 - B</a:t>
            </a:r>
            <a:endParaRPr lang="en-NZ"/>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B72991-F611-417C-9F25-3D67AC695963}" type="slidenum">
              <a:rPr lang="en-NZ" smtClean="0"/>
              <a:t>‹#›</a:t>
            </a:fld>
            <a:endParaRPr lang="en-N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3932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50.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21.png"/><Relationship Id="rId5" Type="http://schemas.openxmlformats.org/officeDocument/2006/relationships/image" Target="../media/image110.png"/><Relationship Id="rId4" Type="http://schemas.openxmlformats.org/officeDocument/2006/relationships/image" Target="../media/image101.png"/></Relationships>
</file>

<file path=ppt/slides/_rels/slide36.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40.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3nw-uRXPY8XIZQxKRNZ3yYlho-CYm_Qt/view" TargetMode="Externa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archive.ics.uci.edu/ml/datasets/banknote+authentica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48" y="473713"/>
            <a:ext cx="2190491" cy="857392"/>
          </a:xfrm>
          <a:prstGeom prst="rect">
            <a:avLst/>
          </a:prstGeom>
        </p:spPr>
      </p:pic>
      <p:sp>
        <p:nvSpPr>
          <p:cNvPr id="14" name="TextBox 13">
            <a:extLst>
              <a:ext uri="{FF2B5EF4-FFF2-40B4-BE49-F238E27FC236}">
                <a16:creationId xmlns:a16="http://schemas.microsoft.com/office/drawing/2014/main" id="{E8F7BA58-9166-4A96-8DDE-773F9D56D3E6}"/>
              </a:ext>
            </a:extLst>
          </p:cNvPr>
          <p:cNvSpPr txBox="1"/>
          <p:nvPr/>
        </p:nvSpPr>
        <p:spPr>
          <a:xfrm>
            <a:off x="1912689" y="1539840"/>
            <a:ext cx="7935986" cy="2554545"/>
          </a:xfrm>
          <a:prstGeom prst="rect">
            <a:avLst/>
          </a:prstGeom>
          <a:noFill/>
        </p:spPr>
        <p:txBody>
          <a:bodyPr wrap="square" rtlCol="0">
            <a:spAutoFit/>
          </a:bodyPr>
          <a:lstStyle/>
          <a:p>
            <a:pPr algn="ctr"/>
            <a:r>
              <a:rPr lang="en-GB" sz="3200" dirty="0"/>
              <a:t>ISCG8050</a:t>
            </a:r>
            <a:br>
              <a:rPr lang="en-GB" sz="3200" dirty="0"/>
            </a:br>
            <a:r>
              <a:rPr lang="en-GB" sz="4400" b="1" dirty="0"/>
              <a:t> Machine Learning </a:t>
            </a:r>
            <a:br>
              <a:rPr lang="en-GB" sz="3200" dirty="0"/>
            </a:br>
            <a:r>
              <a:rPr lang="en-GB" sz="3200" dirty="0"/>
              <a:t>for Intelligent Data and Information Processing</a:t>
            </a:r>
          </a:p>
          <a:p>
            <a:pPr algn="ctr"/>
            <a:endParaRPr lang="en-GB" sz="3200" dirty="0"/>
          </a:p>
          <a:p>
            <a:pPr algn="ctr"/>
            <a:r>
              <a:rPr lang="en-GB" sz="2000" dirty="0"/>
              <a:t>Week 2 - B</a:t>
            </a:r>
            <a:endParaRPr lang="en-NZ" sz="2000" dirty="0"/>
          </a:p>
        </p:txBody>
      </p:sp>
      <p:grpSp>
        <p:nvGrpSpPr>
          <p:cNvPr id="24" name="Group 23">
            <a:extLst>
              <a:ext uri="{FF2B5EF4-FFF2-40B4-BE49-F238E27FC236}">
                <a16:creationId xmlns:a16="http://schemas.microsoft.com/office/drawing/2014/main" id="{D11E48C8-CFB8-4B25-BDBF-D398FC74A9C3}"/>
              </a:ext>
            </a:extLst>
          </p:cNvPr>
          <p:cNvGrpSpPr/>
          <p:nvPr/>
        </p:nvGrpSpPr>
        <p:grpSpPr>
          <a:xfrm>
            <a:off x="1425336" y="4439717"/>
            <a:ext cx="9341327" cy="1551710"/>
            <a:chOff x="169596" y="4347438"/>
            <a:chExt cx="9341327" cy="1551710"/>
          </a:xfrm>
        </p:grpSpPr>
        <p:pic>
          <p:nvPicPr>
            <p:cNvPr id="16" name="Picture 15" descr="Logo&#10;&#10;Description automatically generated">
              <a:extLst>
                <a:ext uri="{FF2B5EF4-FFF2-40B4-BE49-F238E27FC236}">
                  <a16:creationId xmlns:a16="http://schemas.microsoft.com/office/drawing/2014/main" id="{5A898486-0B38-4187-A097-B5EC90CE2844}"/>
                </a:ext>
              </a:extLst>
            </p:cNvPr>
            <p:cNvPicPr>
              <a:picLocks noChangeAspect="1"/>
            </p:cNvPicPr>
            <p:nvPr/>
          </p:nvPicPr>
          <p:blipFill rotWithShape="1">
            <a:blip r:embed="rId3"/>
            <a:srcRect l="24527" t="21786" r="54284" b="20397"/>
            <a:stretch/>
          </p:blipFill>
          <p:spPr>
            <a:xfrm>
              <a:off x="1497792" y="4569112"/>
              <a:ext cx="1009735" cy="1108362"/>
            </a:xfrm>
            <a:prstGeom prst="rect">
              <a:avLst/>
            </a:prstGeom>
          </p:spPr>
        </p:pic>
        <p:pic>
          <p:nvPicPr>
            <p:cNvPr id="17" name="Picture 16" descr="Logo, icon&#10;&#10;Description automatically generated">
              <a:extLst>
                <a:ext uri="{FF2B5EF4-FFF2-40B4-BE49-F238E27FC236}">
                  <a16:creationId xmlns:a16="http://schemas.microsoft.com/office/drawing/2014/main" id="{B79E744F-5C39-439C-B9C5-C6E45FF9E664}"/>
                </a:ext>
              </a:extLst>
            </p:cNvPr>
            <p:cNvPicPr>
              <a:picLocks noChangeAspect="1"/>
            </p:cNvPicPr>
            <p:nvPr/>
          </p:nvPicPr>
          <p:blipFill rotWithShape="1">
            <a:blip r:embed="rId4"/>
            <a:srcRect l="33756" t="15496" r="30989" b="9022"/>
            <a:stretch/>
          </p:blipFill>
          <p:spPr>
            <a:xfrm>
              <a:off x="8468223" y="4569112"/>
              <a:ext cx="1042700" cy="1108362"/>
            </a:xfrm>
            <a:prstGeom prst="rect">
              <a:avLst/>
            </a:prstGeom>
          </p:spPr>
        </p:pic>
        <p:pic>
          <p:nvPicPr>
            <p:cNvPr id="18" name="Picture 17" descr="A picture containing logo&#10;&#10;Description automatically generated">
              <a:extLst>
                <a:ext uri="{FF2B5EF4-FFF2-40B4-BE49-F238E27FC236}">
                  <a16:creationId xmlns:a16="http://schemas.microsoft.com/office/drawing/2014/main" id="{4FBB2E8D-5A7D-4C90-B71C-BFB2FB0B3379}"/>
                </a:ext>
              </a:extLst>
            </p:cNvPr>
            <p:cNvPicPr>
              <a:picLocks noChangeAspect="1"/>
            </p:cNvPicPr>
            <p:nvPr/>
          </p:nvPicPr>
          <p:blipFill rotWithShape="1">
            <a:blip r:embed="rId5"/>
            <a:srcRect l="67190" t="14786" r="1021" b="30904"/>
            <a:stretch/>
          </p:blipFill>
          <p:spPr>
            <a:xfrm>
              <a:off x="6432138" y="4347438"/>
              <a:ext cx="1634837" cy="1551710"/>
            </a:xfrm>
            <a:prstGeom prst="rect">
              <a:avLst/>
            </a:prstGeom>
          </p:spPr>
        </p:pic>
        <p:pic>
          <p:nvPicPr>
            <p:cNvPr id="19" name="Picture 18" descr="A picture containing logo&#10;&#10;Description automatically generated">
              <a:extLst>
                <a:ext uri="{FF2B5EF4-FFF2-40B4-BE49-F238E27FC236}">
                  <a16:creationId xmlns:a16="http://schemas.microsoft.com/office/drawing/2014/main" id="{154F9CB6-2D20-49EA-ADAF-03EE368E167B}"/>
                </a:ext>
              </a:extLst>
            </p:cNvPr>
            <p:cNvPicPr>
              <a:picLocks noChangeAspect="1"/>
            </p:cNvPicPr>
            <p:nvPr/>
          </p:nvPicPr>
          <p:blipFill rotWithShape="1">
            <a:blip r:embed="rId5"/>
            <a:srcRect l="3214" t="14333" r="63157" b="31356"/>
            <a:stretch/>
          </p:blipFill>
          <p:spPr>
            <a:xfrm>
              <a:off x="4573481" y="4347438"/>
              <a:ext cx="1729454" cy="1551710"/>
            </a:xfrm>
            <a:prstGeom prst="rect">
              <a:avLst/>
            </a:prstGeom>
          </p:spPr>
        </p:pic>
        <p:pic>
          <p:nvPicPr>
            <p:cNvPr id="20" name="Picture 19" descr="Logo&#10;&#10;Description automatically generated">
              <a:extLst>
                <a:ext uri="{FF2B5EF4-FFF2-40B4-BE49-F238E27FC236}">
                  <a16:creationId xmlns:a16="http://schemas.microsoft.com/office/drawing/2014/main" id="{F578E490-579F-41F9-98FF-6F732A838B7E}"/>
                </a:ext>
              </a:extLst>
            </p:cNvPr>
            <p:cNvPicPr>
              <a:picLocks noChangeAspect="1"/>
            </p:cNvPicPr>
            <p:nvPr/>
          </p:nvPicPr>
          <p:blipFill rotWithShape="1">
            <a:blip r:embed="rId3"/>
            <a:srcRect l="50557" t="25048" r="27013" b="17135"/>
            <a:stretch/>
          </p:blipFill>
          <p:spPr>
            <a:xfrm>
              <a:off x="169596" y="4472073"/>
              <a:ext cx="1068849" cy="1108362"/>
            </a:xfrm>
            <a:prstGeom prst="rect">
              <a:avLst/>
            </a:prstGeom>
          </p:spPr>
        </p:pic>
        <p:pic>
          <p:nvPicPr>
            <p:cNvPr id="22" name="Picture 21" descr="A picture containing circle&#10;&#10;Description automatically generated">
              <a:extLst>
                <a:ext uri="{FF2B5EF4-FFF2-40B4-BE49-F238E27FC236}">
                  <a16:creationId xmlns:a16="http://schemas.microsoft.com/office/drawing/2014/main" id="{5B93B765-D983-4B40-A196-5DA301C8CD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6730" y="4524787"/>
              <a:ext cx="1872150" cy="1008081"/>
            </a:xfrm>
            <a:prstGeom prst="rect">
              <a:avLst/>
            </a:prstGeom>
          </p:spPr>
        </p:pic>
      </p:grpSp>
      <p:sp>
        <p:nvSpPr>
          <p:cNvPr id="25" name="Footer Placeholder 24">
            <a:extLst>
              <a:ext uri="{FF2B5EF4-FFF2-40B4-BE49-F238E27FC236}">
                <a16:creationId xmlns:a16="http://schemas.microsoft.com/office/drawing/2014/main" id="{83996E44-9524-46C7-9587-3E0C861E062D}"/>
              </a:ext>
            </a:extLst>
          </p:cNvPr>
          <p:cNvSpPr>
            <a:spLocks noGrp="1"/>
          </p:cNvSpPr>
          <p:nvPr>
            <p:ph type="ftr" sz="quarter" idx="11"/>
          </p:nvPr>
        </p:nvSpPr>
        <p:spPr/>
        <p:txBody>
          <a:bodyPr/>
          <a:lstStyle/>
          <a:p>
            <a:r>
              <a:rPr lang="en-GB" dirty="0"/>
              <a:t>Machine Learning, Week 2 - B</a:t>
            </a:r>
            <a:endParaRPr lang="en-NZ" dirty="0"/>
          </a:p>
        </p:txBody>
      </p:sp>
      <p:sp>
        <p:nvSpPr>
          <p:cNvPr id="26" name="Slide Number Placeholder 25">
            <a:extLst>
              <a:ext uri="{FF2B5EF4-FFF2-40B4-BE49-F238E27FC236}">
                <a16:creationId xmlns:a16="http://schemas.microsoft.com/office/drawing/2014/main" id="{DD690AA7-DCD1-40BF-985A-8A3246653BE4}"/>
              </a:ext>
            </a:extLst>
          </p:cNvPr>
          <p:cNvSpPr>
            <a:spLocks noGrp="1"/>
          </p:cNvSpPr>
          <p:nvPr>
            <p:ph type="sldNum" sz="quarter" idx="12"/>
          </p:nvPr>
        </p:nvSpPr>
        <p:spPr/>
        <p:txBody>
          <a:bodyPr/>
          <a:lstStyle/>
          <a:p>
            <a:fld id="{85B72991-F611-417C-9F25-3D67AC695963}" type="slidenum">
              <a:rPr lang="en-NZ" smtClean="0"/>
              <a:t>1</a:t>
            </a:fld>
            <a:endParaRPr lang="en-NZ"/>
          </a:p>
        </p:txBody>
      </p:sp>
      <p:sp>
        <p:nvSpPr>
          <p:cNvPr id="2" name="TextBox 1">
            <a:extLst>
              <a:ext uri="{FF2B5EF4-FFF2-40B4-BE49-F238E27FC236}">
                <a16:creationId xmlns:a16="http://schemas.microsoft.com/office/drawing/2014/main" id="{FE241B42-E6F8-4CC1-877D-85633193FF64}"/>
              </a:ext>
            </a:extLst>
          </p:cNvPr>
          <p:cNvSpPr txBox="1"/>
          <p:nvPr/>
        </p:nvSpPr>
        <p:spPr>
          <a:xfrm>
            <a:off x="2389312" y="6043911"/>
            <a:ext cx="6879817" cy="246221"/>
          </a:xfrm>
          <a:prstGeom prst="rect">
            <a:avLst/>
          </a:prstGeom>
          <a:noFill/>
        </p:spPr>
        <p:txBody>
          <a:bodyPr wrap="square" rtlCol="0">
            <a:spAutoFit/>
          </a:bodyPr>
          <a:lstStyle/>
          <a:p>
            <a:pPr algn="ctr"/>
            <a:r>
              <a:rPr lang="en-GB" sz="1000" dirty="0"/>
              <a:t>Sources: Hands-On Machine Learning with Scikit-Learn, Keras, and TensorFlow by </a:t>
            </a:r>
            <a:r>
              <a:rPr lang="en-GB" sz="1000" dirty="0" err="1"/>
              <a:t>Aurélien</a:t>
            </a:r>
            <a:r>
              <a:rPr lang="en-GB" sz="1000" dirty="0"/>
              <a:t> </a:t>
            </a:r>
            <a:r>
              <a:rPr lang="en-GB" sz="1000" dirty="0" err="1"/>
              <a:t>Géron</a:t>
            </a:r>
            <a:endParaRPr lang="en-GB" sz="1000" dirty="0"/>
          </a:p>
        </p:txBody>
      </p:sp>
    </p:spTree>
    <p:extLst>
      <p:ext uri="{BB962C8B-B14F-4D97-AF65-F5344CB8AC3E}">
        <p14:creationId xmlns:p14="http://schemas.microsoft.com/office/powerpoint/2010/main" val="2012155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dirty="0"/>
              <a:t>Decision Trees</a:t>
            </a:r>
            <a:endParaRPr lang="en-NZ" dirty="0"/>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10</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164392" y="1737360"/>
            <a:ext cx="9991288" cy="194219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sz="1600" dirty="0"/>
              <a:t>We want to slip the data. But based on which feature (condition): </a:t>
            </a:r>
          </a:p>
          <a:p>
            <a:pPr marL="800100" lvl="1" indent="-342900">
              <a:lnSpc>
                <a:spcPct val="150000"/>
              </a:lnSpc>
              <a:buFont typeface="Arial" panose="020B0604020202020204" pitchFamily="34" charset="0"/>
              <a:buChar char="•"/>
            </a:pPr>
            <a:r>
              <a:rPr lang="en-GB" sz="1600" dirty="0" err="1"/>
              <a:t>Color</a:t>
            </a:r>
            <a:r>
              <a:rPr lang="en-GB" sz="1600" dirty="0"/>
              <a:t> Yellow, </a:t>
            </a:r>
            <a:r>
              <a:rPr lang="en-GB" sz="1600" dirty="0" err="1"/>
              <a:t>Color</a:t>
            </a:r>
            <a:r>
              <a:rPr lang="en-GB" sz="1600" dirty="0"/>
              <a:t> Brown or </a:t>
            </a:r>
            <a:r>
              <a:rPr lang="en-GB" sz="1600" dirty="0" err="1"/>
              <a:t>Color</a:t>
            </a:r>
            <a:r>
              <a:rPr lang="en-GB" sz="1600" dirty="0"/>
              <a:t> Grey</a:t>
            </a:r>
          </a:p>
          <a:p>
            <a:pPr marL="800100" lvl="1" indent="-342900">
              <a:lnSpc>
                <a:spcPct val="150000"/>
              </a:lnSpc>
              <a:buFont typeface="Arial" panose="020B0604020202020204" pitchFamily="34" charset="0"/>
              <a:buChar char="•"/>
            </a:pPr>
            <a:r>
              <a:rPr lang="en-GB" sz="1600" dirty="0"/>
              <a:t>Or Height or Diameter</a:t>
            </a:r>
          </a:p>
          <a:p>
            <a:pPr marL="342900" indent="-342900">
              <a:lnSpc>
                <a:spcPct val="150000"/>
              </a:lnSpc>
              <a:buFont typeface="Arial" panose="020B0604020202020204" pitchFamily="34" charset="0"/>
              <a:buChar char="•"/>
            </a:pPr>
            <a:r>
              <a:rPr lang="en-GB" sz="1600" dirty="0"/>
              <a:t>The Decision Tree model evaluate the entropy for each condition and choose the lowest to do the first split. </a:t>
            </a:r>
          </a:p>
          <a:p>
            <a:pPr marL="342900" indent="-342900">
              <a:lnSpc>
                <a:spcPct val="150000"/>
              </a:lnSpc>
              <a:buFont typeface="Arial" panose="020B0604020202020204" pitchFamily="34" charset="0"/>
              <a:buChar char="•"/>
            </a:pPr>
            <a:endParaRPr lang="en-GB" sz="1600" dirty="0"/>
          </a:p>
        </p:txBody>
      </p:sp>
      <p:pic>
        <p:nvPicPr>
          <p:cNvPr id="4" name="Picture 3">
            <a:extLst>
              <a:ext uri="{FF2B5EF4-FFF2-40B4-BE49-F238E27FC236}">
                <a16:creationId xmlns:a16="http://schemas.microsoft.com/office/drawing/2014/main" id="{8BFE44A4-A1E9-41B5-B6F0-71FC21D33DF8}"/>
              </a:ext>
            </a:extLst>
          </p:cNvPr>
          <p:cNvPicPr>
            <a:picLocks noChangeAspect="1"/>
          </p:cNvPicPr>
          <p:nvPr/>
        </p:nvPicPr>
        <p:blipFill>
          <a:blip r:embed="rId3"/>
          <a:stretch>
            <a:fillRect/>
          </a:stretch>
        </p:blipFill>
        <p:spPr>
          <a:xfrm>
            <a:off x="1730531" y="3429000"/>
            <a:ext cx="8310283" cy="2709161"/>
          </a:xfrm>
          <a:prstGeom prst="rect">
            <a:avLst/>
          </a:prstGeom>
        </p:spPr>
      </p:pic>
    </p:spTree>
    <p:extLst>
      <p:ext uri="{BB962C8B-B14F-4D97-AF65-F5344CB8AC3E}">
        <p14:creationId xmlns:p14="http://schemas.microsoft.com/office/powerpoint/2010/main" val="13498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4B2F99-537A-4734-8DC3-5E215FAEAC8A}"/>
              </a:ext>
            </a:extLst>
          </p:cNvPr>
          <p:cNvPicPr>
            <a:picLocks noChangeAspect="1"/>
          </p:cNvPicPr>
          <p:nvPr/>
        </p:nvPicPr>
        <p:blipFill>
          <a:blip r:embed="rId2"/>
          <a:stretch>
            <a:fillRect/>
          </a:stretch>
        </p:blipFill>
        <p:spPr>
          <a:xfrm>
            <a:off x="660585" y="2802026"/>
            <a:ext cx="4727214" cy="2864978"/>
          </a:xfrm>
          <a:prstGeom prst="rect">
            <a:avLst/>
          </a:prstGeom>
        </p:spPr>
      </p:pic>
      <p:pic>
        <p:nvPicPr>
          <p:cNvPr id="9" name="Picture 8">
            <a:extLst>
              <a:ext uri="{FF2B5EF4-FFF2-40B4-BE49-F238E27FC236}">
                <a16:creationId xmlns:a16="http://schemas.microsoft.com/office/drawing/2014/main" id="{48B3DC7D-1BC3-4142-80C4-780087CD81CC}"/>
              </a:ext>
            </a:extLst>
          </p:cNvPr>
          <p:cNvPicPr>
            <a:picLocks noChangeAspect="1"/>
          </p:cNvPicPr>
          <p:nvPr/>
        </p:nvPicPr>
        <p:blipFill>
          <a:blip r:embed="rId3"/>
          <a:stretch>
            <a:fillRect/>
          </a:stretch>
        </p:blipFill>
        <p:spPr>
          <a:xfrm>
            <a:off x="6002069" y="2058854"/>
            <a:ext cx="5680799" cy="4036656"/>
          </a:xfrm>
          <a:prstGeom prst="rect">
            <a:avLst/>
          </a:prstGeom>
        </p:spPr>
      </p:pic>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dirty="0"/>
              <a:t>Decision Trees</a:t>
            </a:r>
            <a:endParaRPr lang="en-NZ" dirty="0"/>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11</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164391" y="1737360"/>
            <a:ext cx="5395799" cy="79278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sz="1600" dirty="0"/>
              <a:t>After the first split the entropy deceases</a:t>
            </a:r>
          </a:p>
          <a:p>
            <a:pPr marL="342900" indent="-342900">
              <a:lnSpc>
                <a:spcPct val="150000"/>
              </a:lnSpc>
              <a:buFont typeface="Arial" panose="020B0604020202020204" pitchFamily="34" charset="0"/>
              <a:buChar char="•"/>
            </a:pPr>
            <a:r>
              <a:rPr lang="en-GB" sz="1600" dirty="0"/>
              <a:t>Then the next should give an entropy closer to zero.</a:t>
            </a:r>
          </a:p>
        </p:txBody>
      </p:sp>
      <p:sp>
        <p:nvSpPr>
          <p:cNvPr id="11" name="Arrow: Notched Right 10">
            <a:extLst>
              <a:ext uri="{FF2B5EF4-FFF2-40B4-BE49-F238E27FC236}">
                <a16:creationId xmlns:a16="http://schemas.microsoft.com/office/drawing/2014/main" id="{7F3E6EF8-D1E0-486C-9B63-05EE12FA1EAA}"/>
              </a:ext>
            </a:extLst>
          </p:cNvPr>
          <p:cNvSpPr/>
          <p:nvPr/>
        </p:nvSpPr>
        <p:spPr>
          <a:xfrm>
            <a:off x="5443031" y="3744480"/>
            <a:ext cx="683449" cy="53311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49590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dirty="0"/>
              <a:t>Decision Trees</a:t>
            </a:r>
            <a:endParaRPr lang="en-NZ" dirty="0"/>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A</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12</a:t>
            </a:fld>
            <a:endParaRPr lang="en-NZ"/>
          </a:p>
        </p:txBody>
      </p:sp>
      <p:sp>
        <p:nvSpPr>
          <p:cNvPr id="8" name="TextBox 7">
            <a:extLst>
              <a:ext uri="{FF2B5EF4-FFF2-40B4-BE49-F238E27FC236}">
                <a16:creationId xmlns:a16="http://schemas.microsoft.com/office/drawing/2014/main" id="{0D5238B6-631E-4457-82A6-F2CF1658FDFA}"/>
              </a:ext>
            </a:extLst>
          </p:cNvPr>
          <p:cNvSpPr txBox="1"/>
          <p:nvPr/>
        </p:nvSpPr>
        <p:spPr>
          <a:xfrm>
            <a:off x="2075793" y="2281734"/>
            <a:ext cx="7935986" cy="646331"/>
          </a:xfrm>
          <a:prstGeom prst="rect">
            <a:avLst/>
          </a:prstGeom>
          <a:noFill/>
        </p:spPr>
        <p:txBody>
          <a:bodyPr wrap="square" rtlCol="0">
            <a:spAutoFit/>
          </a:bodyPr>
          <a:lstStyle/>
          <a:p>
            <a:pPr algn="ctr"/>
            <a:r>
              <a:rPr lang="en-GB" sz="3600" dirty="0"/>
              <a:t>Let’s Try Decision Trees in Python  </a:t>
            </a:r>
          </a:p>
        </p:txBody>
      </p:sp>
      <p:grpSp>
        <p:nvGrpSpPr>
          <p:cNvPr id="9" name="Group 8">
            <a:extLst>
              <a:ext uri="{FF2B5EF4-FFF2-40B4-BE49-F238E27FC236}">
                <a16:creationId xmlns:a16="http://schemas.microsoft.com/office/drawing/2014/main" id="{7AEF54F7-87C3-425F-8BE7-D8B7941FBCFE}"/>
              </a:ext>
            </a:extLst>
          </p:cNvPr>
          <p:cNvGrpSpPr>
            <a:grpSpLocks noChangeAspect="1"/>
          </p:cNvGrpSpPr>
          <p:nvPr/>
        </p:nvGrpSpPr>
        <p:grpSpPr>
          <a:xfrm>
            <a:off x="3686185" y="4567406"/>
            <a:ext cx="4433069" cy="1000676"/>
            <a:chOff x="2636730" y="4347438"/>
            <a:chExt cx="6874193" cy="1551710"/>
          </a:xfrm>
        </p:grpSpPr>
        <p:pic>
          <p:nvPicPr>
            <p:cNvPr id="11" name="Picture 10" descr="Logo, icon&#10;&#10;Description automatically generated">
              <a:extLst>
                <a:ext uri="{FF2B5EF4-FFF2-40B4-BE49-F238E27FC236}">
                  <a16:creationId xmlns:a16="http://schemas.microsoft.com/office/drawing/2014/main" id="{EA593E96-4CFA-4F26-891A-365E38DF7C04}"/>
                </a:ext>
              </a:extLst>
            </p:cNvPr>
            <p:cNvPicPr>
              <a:picLocks noChangeAspect="1"/>
            </p:cNvPicPr>
            <p:nvPr/>
          </p:nvPicPr>
          <p:blipFill rotWithShape="1">
            <a:blip r:embed="rId3"/>
            <a:srcRect l="33756" t="15496" r="30989" b="9022"/>
            <a:stretch/>
          </p:blipFill>
          <p:spPr>
            <a:xfrm>
              <a:off x="8468223" y="4569112"/>
              <a:ext cx="1042700" cy="1108362"/>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991BD9CF-EFB8-4243-969B-20CC9D2E0AD1}"/>
                </a:ext>
              </a:extLst>
            </p:cNvPr>
            <p:cNvPicPr>
              <a:picLocks noChangeAspect="1"/>
            </p:cNvPicPr>
            <p:nvPr/>
          </p:nvPicPr>
          <p:blipFill rotWithShape="1">
            <a:blip r:embed="rId4"/>
            <a:srcRect l="67190" t="14786" r="1021" b="30904"/>
            <a:stretch/>
          </p:blipFill>
          <p:spPr>
            <a:xfrm>
              <a:off x="6432138" y="4347438"/>
              <a:ext cx="1634837" cy="1551710"/>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522C0348-123A-40C3-9591-53565D76CE64}"/>
                </a:ext>
              </a:extLst>
            </p:cNvPr>
            <p:cNvPicPr>
              <a:picLocks noChangeAspect="1"/>
            </p:cNvPicPr>
            <p:nvPr/>
          </p:nvPicPr>
          <p:blipFill rotWithShape="1">
            <a:blip r:embed="rId4"/>
            <a:srcRect l="3214" t="14333" r="63157" b="31356"/>
            <a:stretch/>
          </p:blipFill>
          <p:spPr>
            <a:xfrm>
              <a:off x="4573481" y="4347438"/>
              <a:ext cx="1729454" cy="1551710"/>
            </a:xfrm>
            <a:prstGeom prst="rect">
              <a:avLst/>
            </a:prstGeom>
          </p:spPr>
        </p:pic>
        <p:pic>
          <p:nvPicPr>
            <p:cNvPr id="16" name="Picture 15" descr="A picture containing circle&#10;&#10;Description automatically generated">
              <a:extLst>
                <a:ext uri="{FF2B5EF4-FFF2-40B4-BE49-F238E27FC236}">
                  <a16:creationId xmlns:a16="http://schemas.microsoft.com/office/drawing/2014/main" id="{8084A065-7496-4149-AE85-FC793DB17E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6730" y="4524787"/>
              <a:ext cx="1872150" cy="1008081"/>
            </a:xfrm>
            <a:prstGeom prst="rect">
              <a:avLst/>
            </a:prstGeom>
          </p:spPr>
        </p:pic>
      </p:grpSp>
    </p:spTree>
    <p:extLst>
      <p:ext uri="{BB962C8B-B14F-4D97-AF65-F5344CB8AC3E}">
        <p14:creationId xmlns:p14="http://schemas.microsoft.com/office/powerpoint/2010/main" val="4221067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normAutofit/>
          </a:bodyPr>
          <a:lstStyle/>
          <a:p>
            <a:r>
              <a:rPr lang="en-GB" sz="3200" dirty="0"/>
              <a:t>Decision Trees</a:t>
            </a:r>
            <a:br>
              <a:rPr lang="en-GB" dirty="0"/>
            </a:br>
            <a:r>
              <a:rPr lang="en-GB" dirty="0"/>
              <a:t>Training</a:t>
            </a:r>
            <a:endParaRPr lang="en-NZ" dirty="0"/>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13</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427839" y="1737360"/>
            <a:ext cx="7074017" cy="254236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To better understand Decision Trees, let’s build one.</a:t>
            </a:r>
          </a:p>
          <a:p>
            <a:pPr marL="457200" indent="-457200">
              <a:lnSpc>
                <a:spcPct val="150000"/>
              </a:lnSpc>
              <a:buFont typeface="Arial" panose="020B0604020202020204" pitchFamily="34" charset="0"/>
              <a:buChar char="•"/>
            </a:pPr>
            <a:r>
              <a:rPr lang="en-GB" dirty="0"/>
              <a:t>Lets train a </a:t>
            </a:r>
            <a:r>
              <a:rPr lang="en-GB" b="1" i="1" dirty="0" err="1"/>
              <a:t>DecisionTreeClassifier</a:t>
            </a:r>
            <a:r>
              <a:rPr lang="en-GB" dirty="0"/>
              <a:t> on the </a:t>
            </a:r>
            <a:r>
              <a:rPr lang="en-GB" b="1" dirty="0"/>
              <a:t>iris</a:t>
            </a:r>
            <a:r>
              <a:rPr lang="en-GB" dirty="0"/>
              <a:t> dataset:</a:t>
            </a:r>
          </a:p>
          <a:p>
            <a:pPr marL="457200" indent="-457200">
              <a:lnSpc>
                <a:spcPct val="150000"/>
              </a:lnSpc>
              <a:buFont typeface="Arial" panose="020B0604020202020204" pitchFamily="34" charset="0"/>
              <a:buChar char="•"/>
            </a:pPr>
            <a:endParaRPr lang="en-GB" dirty="0"/>
          </a:p>
          <a:p>
            <a:pPr marL="457200" indent="-457200">
              <a:lnSpc>
                <a:spcPct val="150000"/>
              </a:lnSpc>
              <a:buFont typeface="Arial" panose="020B0604020202020204" pitchFamily="34" charset="0"/>
              <a:buChar char="•"/>
            </a:pPr>
            <a:endParaRPr lang="en-GB" dirty="0"/>
          </a:p>
          <a:p>
            <a:pPr>
              <a:lnSpc>
                <a:spcPct val="150000"/>
              </a:lnSpc>
            </a:pPr>
            <a:endParaRPr lang="en-GB" dirty="0"/>
          </a:p>
          <a:p>
            <a:pPr marL="457200" indent="-457200">
              <a:lnSpc>
                <a:spcPct val="150000"/>
              </a:lnSpc>
              <a:buFont typeface="Arial" panose="020B0604020202020204" pitchFamily="34" charset="0"/>
              <a:buChar char="•"/>
            </a:pPr>
            <a:endParaRPr lang="en-GB" dirty="0"/>
          </a:p>
        </p:txBody>
      </p:sp>
      <p:sp>
        <p:nvSpPr>
          <p:cNvPr id="8" name="TextBox 7">
            <a:extLst>
              <a:ext uri="{FF2B5EF4-FFF2-40B4-BE49-F238E27FC236}">
                <a16:creationId xmlns:a16="http://schemas.microsoft.com/office/drawing/2014/main" id="{EFB48D1A-2E1F-4638-A7EF-6F7A42D00FFC}"/>
              </a:ext>
            </a:extLst>
          </p:cNvPr>
          <p:cNvSpPr txBox="1"/>
          <p:nvPr/>
        </p:nvSpPr>
        <p:spPr>
          <a:xfrm>
            <a:off x="6990127" y="2344246"/>
            <a:ext cx="4427290" cy="2893100"/>
          </a:xfrm>
          <a:prstGeom prst="rect">
            <a:avLst/>
          </a:prstGeom>
          <a:noFill/>
        </p:spPr>
        <p:txBody>
          <a:bodyPr wrap="square">
            <a:spAutoFit/>
          </a:bodyPr>
          <a:lstStyle/>
          <a:p>
            <a:r>
              <a:rPr lang="en-NZ" sz="1400" dirty="0"/>
              <a:t>import </a:t>
            </a:r>
            <a:r>
              <a:rPr lang="en-NZ" sz="1400" dirty="0" err="1"/>
              <a:t>numpy</a:t>
            </a:r>
            <a:r>
              <a:rPr lang="en-NZ" sz="1400" dirty="0"/>
              <a:t> as np</a:t>
            </a:r>
          </a:p>
          <a:p>
            <a:r>
              <a:rPr lang="en-NZ" sz="1400" dirty="0"/>
              <a:t>import </a:t>
            </a:r>
            <a:r>
              <a:rPr lang="en-NZ" sz="1400" dirty="0" err="1"/>
              <a:t>os</a:t>
            </a:r>
            <a:endParaRPr lang="en-NZ" sz="1400" dirty="0"/>
          </a:p>
          <a:p>
            <a:r>
              <a:rPr lang="en-NZ" sz="1400" dirty="0"/>
              <a:t>import </a:t>
            </a:r>
            <a:r>
              <a:rPr lang="en-NZ" sz="1400" dirty="0" err="1"/>
              <a:t>matplotlib.pyplot</a:t>
            </a:r>
            <a:r>
              <a:rPr lang="en-NZ" sz="1400" dirty="0"/>
              <a:t> as </a:t>
            </a:r>
            <a:r>
              <a:rPr lang="en-NZ" sz="1400" dirty="0" err="1"/>
              <a:t>plt</a:t>
            </a:r>
            <a:endParaRPr lang="en-NZ" sz="1400" dirty="0"/>
          </a:p>
          <a:p>
            <a:r>
              <a:rPr lang="en-NZ" sz="1400" dirty="0"/>
              <a:t>from </a:t>
            </a:r>
            <a:r>
              <a:rPr lang="en-NZ" sz="1400" dirty="0" err="1"/>
              <a:t>sklearn.datasets</a:t>
            </a:r>
            <a:r>
              <a:rPr lang="en-NZ" sz="1400" dirty="0"/>
              <a:t> import </a:t>
            </a:r>
            <a:r>
              <a:rPr lang="en-NZ" sz="1400" dirty="0" err="1"/>
              <a:t>load_iris</a:t>
            </a:r>
            <a:endParaRPr lang="en-NZ" sz="1400" dirty="0"/>
          </a:p>
          <a:p>
            <a:r>
              <a:rPr lang="en-NZ" sz="1400" dirty="0"/>
              <a:t>from </a:t>
            </a:r>
            <a:r>
              <a:rPr lang="en-NZ" sz="1400" dirty="0" err="1"/>
              <a:t>sklearn.tree</a:t>
            </a:r>
            <a:r>
              <a:rPr lang="en-NZ" sz="1400" dirty="0"/>
              <a:t> import </a:t>
            </a:r>
            <a:r>
              <a:rPr lang="en-NZ" sz="1400" dirty="0" err="1"/>
              <a:t>DecisionTreeClassifier</a:t>
            </a:r>
            <a:endParaRPr lang="en-NZ" sz="1400" dirty="0"/>
          </a:p>
          <a:p>
            <a:endParaRPr lang="en-NZ" sz="1400" dirty="0"/>
          </a:p>
          <a:p>
            <a:r>
              <a:rPr lang="en-NZ" sz="1400" dirty="0"/>
              <a:t>iris = </a:t>
            </a:r>
            <a:r>
              <a:rPr lang="en-NZ" sz="1400" dirty="0" err="1"/>
              <a:t>load_iris</a:t>
            </a:r>
            <a:r>
              <a:rPr lang="en-NZ" sz="1400" dirty="0"/>
              <a:t>()</a:t>
            </a:r>
          </a:p>
          <a:p>
            <a:r>
              <a:rPr lang="en-NZ" sz="1400" dirty="0"/>
              <a:t>X = </a:t>
            </a:r>
            <a:r>
              <a:rPr lang="en-NZ" sz="1400" dirty="0" err="1"/>
              <a:t>iris.data</a:t>
            </a:r>
            <a:r>
              <a:rPr lang="en-NZ" sz="1400" dirty="0"/>
              <a:t>[:, 2:] # petal length and width</a:t>
            </a:r>
          </a:p>
          <a:p>
            <a:r>
              <a:rPr lang="en-NZ" sz="1400" dirty="0"/>
              <a:t>y = </a:t>
            </a:r>
            <a:r>
              <a:rPr lang="en-NZ" sz="1400" dirty="0" err="1"/>
              <a:t>iris.target</a:t>
            </a:r>
            <a:endParaRPr lang="en-NZ" sz="1400" dirty="0"/>
          </a:p>
          <a:p>
            <a:endParaRPr lang="en-NZ" sz="1400" dirty="0"/>
          </a:p>
          <a:p>
            <a:r>
              <a:rPr lang="en-NZ" sz="1400" dirty="0" err="1"/>
              <a:t>tree_clf</a:t>
            </a:r>
            <a:r>
              <a:rPr lang="en-NZ" sz="1400" dirty="0"/>
              <a:t> = </a:t>
            </a:r>
            <a:r>
              <a:rPr lang="en-NZ" sz="1400" dirty="0" err="1"/>
              <a:t>DecisionTreeClassifier</a:t>
            </a:r>
            <a:r>
              <a:rPr lang="en-NZ" sz="1400" dirty="0"/>
              <a:t>(</a:t>
            </a:r>
            <a:r>
              <a:rPr lang="en-NZ" sz="1400" dirty="0" err="1"/>
              <a:t>max_depth</a:t>
            </a:r>
            <a:r>
              <a:rPr lang="en-NZ" sz="1400" dirty="0"/>
              <a:t>=2, </a:t>
            </a:r>
            <a:r>
              <a:rPr lang="en-NZ" sz="1400" dirty="0" err="1"/>
              <a:t>random_state</a:t>
            </a:r>
            <a:r>
              <a:rPr lang="en-NZ" sz="1400" dirty="0"/>
              <a:t>=42)</a:t>
            </a:r>
          </a:p>
          <a:p>
            <a:r>
              <a:rPr lang="en-NZ" sz="1400" dirty="0" err="1"/>
              <a:t>tree_clf.fit</a:t>
            </a:r>
            <a:r>
              <a:rPr lang="en-NZ" sz="1400" dirty="0"/>
              <a:t>(X, y)</a:t>
            </a:r>
          </a:p>
        </p:txBody>
      </p:sp>
      <p:pic>
        <p:nvPicPr>
          <p:cNvPr id="9" name="Picture 8">
            <a:extLst>
              <a:ext uri="{FF2B5EF4-FFF2-40B4-BE49-F238E27FC236}">
                <a16:creationId xmlns:a16="http://schemas.microsoft.com/office/drawing/2014/main" id="{E2FC9D5F-F53B-4C9A-BD93-9763851D45C4}"/>
              </a:ext>
            </a:extLst>
          </p:cNvPr>
          <p:cNvPicPr>
            <a:picLocks noChangeAspect="1"/>
          </p:cNvPicPr>
          <p:nvPr/>
        </p:nvPicPr>
        <p:blipFill>
          <a:blip r:embed="rId3"/>
          <a:stretch>
            <a:fillRect/>
          </a:stretch>
        </p:blipFill>
        <p:spPr>
          <a:xfrm>
            <a:off x="1857785" y="2768367"/>
            <a:ext cx="4085361" cy="3428052"/>
          </a:xfrm>
          <a:prstGeom prst="rect">
            <a:avLst/>
          </a:prstGeom>
        </p:spPr>
      </p:pic>
    </p:spTree>
    <p:extLst>
      <p:ext uri="{BB962C8B-B14F-4D97-AF65-F5344CB8AC3E}">
        <p14:creationId xmlns:p14="http://schemas.microsoft.com/office/powerpoint/2010/main" val="15836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4FD3F7E-6D4F-461C-808A-76ED91FB5449}"/>
              </a:ext>
            </a:extLst>
          </p:cNvPr>
          <p:cNvPicPr>
            <a:picLocks noChangeAspect="1"/>
          </p:cNvPicPr>
          <p:nvPr/>
        </p:nvPicPr>
        <p:blipFill>
          <a:blip r:embed="rId2"/>
          <a:stretch>
            <a:fillRect/>
          </a:stretch>
        </p:blipFill>
        <p:spPr>
          <a:xfrm>
            <a:off x="8262066" y="2287365"/>
            <a:ext cx="3667123" cy="3077106"/>
          </a:xfrm>
          <a:prstGeom prst="rect">
            <a:avLst/>
          </a:prstGeom>
        </p:spPr>
      </p:pic>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normAutofit/>
          </a:bodyPr>
          <a:lstStyle/>
          <a:p>
            <a:r>
              <a:rPr lang="en-GB" sz="3200" dirty="0"/>
              <a:t>Decision Trees</a:t>
            </a:r>
            <a:br>
              <a:rPr lang="en-GB" dirty="0"/>
            </a:br>
            <a:r>
              <a:rPr lang="en-GB" dirty="0"/>
              <a:t>Training</a:t>
            </a:r>
            <a:endParaRPr lang="en-NZ" dirty="0"/>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14</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530297" y="2064530"/>
            <a:ext cx="8596925" cy="378885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Let’s see how the tree makes predictions. </a:t>
            </a:r>
          </a:p>
          <a:p>
            <a:pPr marL="457200" indent="-457200">
              <a:lnSpc>
                <a:spcPct val="150000"/>
              </a:lnSpc>
              <a:buFont typeface="Arial" panose="020B0604020202020204" pitchFamily="34" charset="0"/>
              <a:buChar char="•"/>
            </a:pPr>
            <a:r>
              <a:rPr lang="en-GB" dirty="0"/>
              <a:t>Suppose you find an iris flower and you want to classify it. </a:t>
            </a:r>
          </a:p>
          <a:p>
            <a:pPr marL="457200" indent="-457200">
              <a:lnSpc>
                <a:spcPct val="150000"/>
              </a:lnSpc>
              <a:buFont typeface="Arial" panose="020B0604020202020204" pitchFamily="34" charset="0"/>
              <a:buChar char="•"/>
            </a:pPr>
            <a:r>
              <a:rPr lang="en-GB" dirty="0"/>
              <a:t>You start at the root node (depth 0, at the top): </a:t>
            </a:r>
          </a:p>
          <a:p>
            <a:pPr marL="914400" lvl="1" indent="-457200">
              <a:lnSpc>
                <a:spcPct val="150000"/>
              </a:lnSpc>
              <a:buFont typeface="Arial" panose="020B0604020202020204" pitchFamily="34" charset="0"/>
              <a:buChar char="•"/>
            </a:pPr>
            <a:r>
              <a:rPr lang="en-GB" dirty="0"/>
              <a:t>Whether the flower’s petal length is </a:t>
            </a:r>
            <a:r>
              <a:rPr lang="en-GB" b="1" dirty="0">
                <a:solidFill>
                  <a:schemeClr val="accent6">
                    <a:lumMod val="50000"/>
                  </a:schemeClr>
                </a:solidFill>
              </a:rPr>
              <a:t>Smaller</a:t>
            </a:r>
            <a:r>
              <a:rPr lang="en-GB" dirty="0"/>
              <a:t> than 2.45 cm.</a:t>
            </a:r>
          </a:p>
          <a:p>
            <a:pPr marL="1371600" lvl="2" indent="-457200">
              <a:lnSpc>
                <a:spcPct val="150000"/>
              </a:lnSpc>
              <a:buFont typeface="Arial" panose="020B0604020202020204" pitchFamily="34" charset="0"/>
              <a:buChar char="•"/>
            </a:pPr>
            <a:r>
              <a:rPr lang="en-GB" b="1" dirty="0">
                <a:solidFill>
                  <a:srgbClr val="00B050"/>
                </a:solidFill>
              </a:rPr>
              <a:t>True</a:t>
            </a:r>
            <a:r>
              <a:rPr lang="en-GB" dirty="0"/>
              <a:t>: move down to the root’s left child node </a:t>
            </a:r>
            <a:r>
              <a:rPr lang="en-GB" b="1" dirty="0"/>
              <a:t>(class=</a:t>
            </a:r>
            <a:r>
              <a:rPr lang="en-GB" b="1" dirty="0" err="1"/>
              <a:t>setosa</a:t>
            </a:r>
            <a:r>
              <a:rPr lang="en-GB" b="1" dirty="0"/>
              <a:t>)</a:t>
            </a:r>
            <a:r>
              <a:rPr lang="en-GB" dirty="0"/>
              <a:t>.</a:t>
            </a:r>
          </a:p>
          <a:p>
            <a:pPr marL="1371600" lvl="2" indent="-457200">
              <a:lnSpc>
                <a:spcPct val="150000"/>
              </a:lnSpc>
              <a:buFont typeface="Arial" panose="020B0604020202020204" pitchFamily="34" charset="0"/>
              <a:buChar char="•"/>
            </a:pPr>
            <a:r>
              <a:rPr lang="en-GB" b="1" dirty="0">
                <a:solidFill>
                  <a:srgbClr val="FF0000"/>
                </a:solidFill>
              </a:rPr>
              <a:t>False</a:t>
            </a:r>
            <a:r>
              <a:rPr lang="en-GB" dirty="0"/>
              <a:t>: move down to the root’s right child node. </a:t>
            </a:r>
          </a:p>
          <a:p>
            <a:pPr marL="1828800" lvl="3" indent="-457200">
              <a:lnSpc>
                <a:spcPct val="150000"/>
              </a:lnSpc>
              <a:buFont typeface="Arial" panose="020B0604020202020204" pitchFamily="34" charset="0"/>
              <a:buChar char="•"/>
            </a:pPr>
            <a:r>
              <a:rPr lang="en-GB" dirty="0"/>
              <a:t>Whether the flower’s petal length is </a:t>
            </a:r>
            <a:r>
              <a:rPr lang="en-GB" b="1" dirty="0">
                <a:solidFill>
                  <a:schemeClr val="accent6">
                    <a:lumMod val="50000"/>
                  </a:schemeClr>
                </a:solidFill>
              </a:rPr>
              <a:t>Smaller</a:t>
            </a:r>
            <a:r>
              <a:rPr lang="en-GB" dirty="0"/>
              <a:t> than 1.75 cm.</a:t>
            </a:r>
          </a:p>
          <a:p>
            <a:pPr marL="2286000" lvl="4" indent="-457200">
              <a:lnSpc>
                <a:spcPct val="150000"/>
              </a:lnSpc>
              <a:buFont typeface="Arial" panose="020B0604020202020204" pitchFamily="34" charset="0"/>
              <a:buChar char="•"/>
            </a:pPr>
            <a:r>
              <a:rPr lang="en-GB" b="1" dirty="0">
                <a:solidFill>
                  <a:srgbClr val="00B050"/>
                </a:solidFill>
              </a:rPr>
              <a:t>True</a:t>
            </a:r>
            <a:r>
              <a:rPr lang="en-GB" dirty="0"/>
              <a:t>: move down to the root’s left child node </a:t>
            </a:r>
            <a:r>
              <a:rPr lang="en-GB" b="1" dirty="0"/>
              <a:t>(class= versicolor)</a:t>
            </a:r>
            <a:r>
              <a:rPr lang="en-GB" dirty="0"/>
              <a:t>.</a:t>
            </a:r>
          </a:p>
          <a:p>
            <a:pPr marL="2286000" lvl="4" indent="-457200">
              <a:lnSpc>
                <a:spcPct val="150000"/>
              </a:lnSpc>
              <a:buFont typeface="Arial" panose="020B0604020202020204" pitchFamily="34" charset="0"/>
              <a:buChar char="•"/>
            </a:pPr>
            <a:r>
              <a:rPr lang="en-GB" b="1" dirty="0">
                <a:solidFill>
                  <a:srgbClr val="FF0000"/>
                </a:solidFill>
              </a:rPr>
              <a:t>False</a:t>
            </a:r>
            <a:r>
              <a:rPr lang="en-GB" dirty="0"/>
              <a:t>: move down to the root’s right child node. </a:t>
            </a:r>
            <a:r>
              <a:rPr lang="en-GB" b="1" dirty="0"/>
              <a:t>(class= virginica)</a:t>
            </a:r>
            <a:r>
              <a:rPr lang="en-GB" dirty="0"/>
              <a:t>.</a:t>
            </a:r>
          </a:p>
        </p:txBody>
      </p:sp>
    </p:spTree>
    <p:extLst>
      <p:ext uri="{BB962C8B-B14F-4D97-AF65-F5344CB8AC3E}">
        <p14:creationId xmlns:p14="http://schemas.microsoft.com/office/powerpoint/2010/main" val="190810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270463-338D-46E8-92F1-95A1D937DB96}"/>
              </a:ext>
            </a:extLst>
          </p:cNvPr>
          <p:cNvPicPr>
            <a:picLocks noChangeAspect="1"/>
          </p:cNvPicPr>
          <p:nvPr/>
        </p:nvPicPr>
        <p:blipFill>
          <a:blip r:embed="rId2"/>
          <a:stretch>
            <a:fillRect/>
          </a:stretch>
        </p:blipFill>
        <p:spPr>
          <a:xfrm>
            <a:off x="1577092" y="5346097"/>
            <a:ext cx="2432845" cy="842278"/>
          </a:xfrm>
          <a:prstGeom prst="rect">
            <a:avLst/>
          </a:prstGeom>
        </p:spPr>
      </p:pic>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sz="3200" dirty="0"/>
              <a:t>Decision Trees</a:t>
            </a:r>
            <a:br>
              <a:rPr lang="en-GB" dirty="0"/>
            </a:br>
            <a:r>
              <a:rPr lang="en-NZ" dirty="0"/>
              <a:t>Predictions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15</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853999" y="1737360"/>
            <a:ext cx="9657407" cy="351185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A node’s </a:t>
            </a:r>
            <a:r>
              <a:rPr lang="en-GB" sz="2000" b="1" i="1" dirty="0">
                <a:solidFill>
                  <a:srgbClr val="7030A0"/>
                </a:solidFill>
              </a:rPr>
              <a:t>samples</a:t>
            </a:r>
            <a:r>
              <a:rPr lang="en-GB" dirty="0"/>
              <a:t> attribute counts how many training instances it applies to. </a:t>
            </a:r>
          </a:p>
          <a:p>
            <a:pPr marL="914400" lvl="1" indent="-457200">
              <a:lnSpc>
                <a:spcPct val="150000"/>
              </a:lnSpc>
              <a:buFont typeface="Arial" panose="020B0604020202020204" pitchFamily="34" charset="0"/>
              <a:buChar char="•"/>
            </a:pPr>
            <a:r>
              <a:rPr lang="en-GB" dirty="0"/>
              <a:t>For example, 100 training instances have a petal length greater than 2.45 cm (depth 1, right), and of those 100, 54 have a petal width smaller than 1.75 cm (depth 2, left). </a:t>
            </a:r>
          </a:p>
          <a:p>
            <a:pPr marL="457200" indent="-457200">
              <a:lnSpc>
                <a:spcPct val="150000"/>
              </a:lnSpc>
              <a:buFont typeface="Arial" panose="020B0604020202020204" pitchFamily="34" charset="0"/>
              <a:buChar char="•"/>
            </a:pPr>
            <a:r>
              <a:rPr lang="en-GB" dirty="0"/>
              <a:t>A node’s </a:t>
            </a:r>
            <a:r>
              <a:rPr lang="en-GB" sz="2000" b="1" i="1" dirty="0">
                <a:solidFill>
                  <a:srgbClr val="7030A0"/>
                </a:solidFill>
              </a:rPr>
              <a:t>value</a:t>
            </a:r>
            <a:r>
              <a:rPr lang="en-GB" dirty="0"/>
              <a:t> attribute tells you how many training instances of each class this node applies to: for example, the bottom right node applies to </a:t>
            </a:r>
            <a:r>
              <a:rPr lang="en-GB" b="1" dirty="0">
                <a:solidFill>
                  <a:srgbClr val="FF0000"/>
                </a:solidFill>
              </a:rPr>
              <a:t>0 </a:t>
            </a:r>
            <a:r>
              <a:rPr lang="en-GB" b="1" i="1" dirty="0">
                <a:solidFill>
                  <a:srgbClr val="FF0000"/>
                </a:solidFill>
              </a:rPr>
              <a:t>Iris </a:t>
            </a:r>
            <a:r>
              <a:rPr lang="en-GB" b="1" i="1" dirty="0" err="1">
                <a:solidFill>
                  <a:srgbClr val="FF0000"/>
                </a:solidFill>
              </a:rPr>
              <a:t>setosa</a:t>
            </a:r>
            <a:r>
              <a:rPr lang="en-GB" dirty="0"/>
              <a:t>, </a:t>
            </a:r>
            <a:r>
              <a:rPr lang="en-GB" b="1" i="1" dirty="0">
                <a:solidFill>
                  <a:srgbClr val="00B0F0"/>
                </a:solidFill>
              </a:rPr>
              <a:t>1 Iris versicolor</a:t>
            </a:r>
            <a:r>
              <a:rPr lang="en-GB" dirty="0"/>
              <a:t>, and </a:t>
            </a:r>
            <a:r>
              <a:rPr lang="en-GB" b="1" i="1" dirty="0">
                <a:solidFill>
                  <a:srgbClr val="00B050"/>
                </a:solidFill>
              </a:rPr>
              <a:t>45 Iris virginica</a:t>
            </a:r>
            <a:r>
              <a:rPr lang="en-GB" dirty="0"/>
              <a:t>. </a:t>
            </a:r>
          </a:p>
          <a:p>
            <a:pPr marL="457200" indent="-457200">
              <a:lnSpc>
                <a:spcPct val="150000"/>
              </a:lnSpc>
              <a:buFont typeface="Arial" panose="020B0604020202020204" pitchFamily="34" charset="0"/>
              <a:buChar char="•"/>
            </a:pPr>
            <a:r>
              <a:rPr lang="en-GB" dirty="0"/>
              <a:t>Finally, a node’s </a:t>
            </a:r>
            <a:r>
              <a:rPr lang="en-GB" sz="2000" b="1" i="1" dirty="0" err="1">
                <a:solidFill>
                  <a:srgbClr val="7030A0"/>
                </a:solidFill>
              </a:rPr>
              <a:t>gini</a:t>
            </a:r>
            <a:r>
              <a:rPr lang="en-GB" dirty="0"/>
              <a:t> attribute measures its impurity: </a:t>
            </a:r>
          </a:p>
          <a:p>
            <a:pPr marL="914400" lvl="1" indent="-457200">
              <a:lnSpc>
                <a:spcPct val="150000"/>
              </a:lnSpc>
              <a:buFont typeface="Arial" panose="020B0604020202020204" pitchFamily="34" charset="0"/>
              <a:buChar char="•"/>
            </a:pPr>
            <a:r>
              <a:rPr lang="en-GB" dirty="0"/>
              <a:t>A node is “pure” (</a:t>
            </a:r>
            <a:r>
              <a:rPr lang="en-GB" b="1" i="1" dirty="0" err="1"/>
              <a:t>gini</a:t>
            </a:r>
            <a:r>
              <a:rPr lang="en-GB" dirty="0"/>
              <a:t>=0) if all training instances it applies to belong to the same class. </a:t>
            </a:r>
          </a:p>
          <a:p>
            <a:pPr marL="457200" indent="-457200">
              <a:lnSpc>
                <a:spcPct val="150000"/>
              </a:lnSpc>
              <a:buFont typeface="Arial" panose="020B0604020202020204" pitchFamily="34" charset="0"/>
              <a:buChar char="•"/>
            </a:pPr>
            <a:r>
              <a:rPr lang="en-GB" dirty="0"/>
              <a:t>Following Equation shows how the training algorithm computes the </a:t>
            </a:r>
            <a:r>
              <a:rPr lang="en-GB" b="1" i="1" dirty="0" err="1"/>
              <a:t>gini</a:t>
            </a:r>
            <a:r>
              <a:rPr lang="en-GB" dirty="0"/>
              <a:t> score </a:t>
            </a:r>
            <a:r>
              <a:rPr lang="en-GB" b="1" i="1" dirty="0"/>
              <a:t>G</a:t>
            </a:r>
            <a:r>
              <a:rPr lang="en-GB" dirty="0"/>
              <a:t> of the </a:t>
            </a:r>
            <a:r>
              <a:rPr lang="en-GB" b="1" i="1" dirty="0" err="1"/>
              <a:t>i</a:t>
            </a:r>
            <a:r>
              <a:rPr lang="en-GB" dirty="0"/>
              <a:t> node.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61FED3B-772F-4274-95A7-BAF14881E6EE}"/>
                  </a:ext>
                </a:extLst>
              </p:cNvPr>
              <p:cNvSpPr txBox="1"/>
              <p:nvPr/>
            </p:nvSpPr>
            <p:spPr>
              <a:xfrm>
                <a:off x="5077436" y="5333717"/>
                <a:ext cx="6365147" cy="854658"/>
              </a:xfrm>
              <a:prstGeom prst="rect">
                <a:avLst/>
              </a:prstGeom>
              <a:noFill/>
            </p:spPr>
            <p:txBody>
              <a:bodyPr wrap="square">
                <a:spAutoFit/>
              </a:bodyPr>
              <a:lstStyle/>
              <a:p>
                <a:pPr>
                  <a:lnSpc>
                    <a:spcPct val="150000"/>
                  </a:lnSpc>
                </a:pPr>
                <a14:m>
                  <m:oMath xmlns:m="http://schemas.openxmlformats.org/officeDocument/2006/math">
                    <m:sSub>
                      <m:sSubPr>
                        <m:ctrlPr>
                          <a:rPr lang="en-GB" sz="1400" i="1" smtClean="0">
                            <a:latin typeface="Cambria Math" panose="02040503050406030204" pitchFamily="18" charset="0"/>
                          </a:rPr>
                        </m:ctrlPr>
                      </m:sSubPr>
                      <m:e>
                        <m:r>
                          <a:rPr lang="en-NZ" sz="1400" b="0" i="1" smtClean="0">
                            <a:latin typeface="Cambria Math" panose="02040503050406030204" pitchFamily="18" charset="0"/>
                          </a:rPr>
                          <m:t>𝑃</m:t>
                        </m:r>
                      </m:e>
                      <m:sub>
                        <m:r>
                          <a:rPr lang="en-NZ" sz="1400" b="0" i="1" smtClean="0">
                            <a:latin typeface="Cambria Math" panose="02040503050406030204" pitchFamily="18" charset="0"/>
                          </a:rPr>
                          <m:t>𝑖</m:t>
                        </m:r>
                        <m:r>
                          <a:rPr lang="en-NZ" sz="1400" b="0" i="1" smtClean="0">
                            <a:latin typeface="Cambria Math" panose="02040503050406030204" pitchFamily="18" charset="0"/>
                          </a:rPr>
                          <m:t>,</m:t>
                        </m:r>
                        <m:r>
                          <a:rPr lang="en-NZ" sz="1400" b="0" i="1" smtClean="0">
                            <a:latin typeface="Cambria Math" panose="02040503050406030204" pitchFamily="18" charset="0"/>
                          </a:rPr>
                          <m:t>𝑘</m:t>
                        </m:r>
                      </m:sub>
                    </m:sSub>
                  </m:oMath>
                </a14:m>
                <a:r>
                  <a:rPr lang="en-GB" sz="1400" dirty="0"/>
                  <a:t> is the ratio of class </a:t>
                </a:r>
                <a14:m>
                  <m:oMath xmlns:m="http://schemas.openxmlformats.org/officeDocument/2006/math">
                    <m:r>
                      <a:rPr lang="en-GB" sz="1400" i="1" dirty="0" smtClean="0">
                        <a:latin typeface="Cambria Math" panose="02040503050406030204" pitchFamily="18" charset="0"/>
                      </a:rPr>
                      <m:t>𝑘</m:t>
                    </m:r>
                  </m:oMath>
                </a14:m>
                <a:r>
                  <a:rPr lang="en-GB" sz="1400" dirty="0"/>
                  <a:t> instances among the training instances in the </a:t>
                </a:r>
                <a14:m>
                  <m:oMath xmlns:m="http://schemas.openxmlformats.org/officeDocument/2006/math">
                    <m:sSup>
                      <m:sSupPr>
                        <m:ctrlPr>
                          <a:rPr lang="en-GB" sz="1400" i="1" smtClean="0">
                            <a:latin typeface="Cambria Math" panose="02040503050406030204" pitchFamily="18" charset="0"/>
                          </a:rPr>
                        </m:ctrlPr>
                      </m:sSupPr>
                      <m:e>
                        <m:r>
                          <a:rPr lang="en-NZ" sz="1400" b="0" i="1" smtClean="0">
                            <a:latin typeface="Cambria Math" panose="02040503050406030204" pitchFamily="18" charset="0"/>
                          </a:rPr>
                          <m:t>𝑖</m:t>
                        </m:r>
                      </m:e>
                      <m:sup>
                        <m:r>
                          <a:rPr lang="en-NZ" sz="1400" b="0" i="1" smtClean="0">
                            <a:latin typeface="Cambria Math" panose="02040503050406030204" pitchFamily="18" charset="0"/>
                          </a:rPr>
                          <m:t>𝑡h</m:t>
                        </m:r>
                      </m:sup>
                    </m:sSup>
                  </m:oMath>
                </a14:m>
                <a:r>
                  <a:rPr lang="en-GB" sz="1400" dirty="0"/>
                  <a:t> node.</a:t>
                </a:r>
              </a:p>
              <a:p>
                <a:pPr>
                  <a:lnSpc>
                    <a:spcPct val="150000"/>
                  </a:lnSpc>
                </a:pPr>
                <a:r>
                  <a:rPr lang="en-GB" sz="1400" dirty="0"/>
                  <a:t>The </a:t>
                </a:r>
                <a:r>
                  <a:rPr lang="en-GB" sz="1400" b="1" dirty="0"/>
                  <a:t>depth-2 left </a:t>
                </a:r>
                <a:r>
                  <a:rPr lang="en-GB" sz="1400" dirty="0"/>
                  <a:t>node has a </a:t>
                </a:r>
                <a:r>
                  <a:rPr lang="en-GB" sz="1400" b="1" dirty="0" err="1"/>
                  <a:t>gini</a:t>
                </a:r>
                <a:r>
                  <a:rPr lang="en-GB" sz="1400" dirty="0"/>
                  <a:t> score equal to </a:t>
                </a:r>
                <a14:m>
                  <m:oMath xmlns:m="http://schemas.openxmlformats.org/officeDocument/2006/math">
                    <m:r>
                      <a:rPr lang="en-NZ" sz="1400" b="0" i="1" smtClean="0">
                        <a:latin typeface="Cambria Math" panose="02040503050406030204" pitchFamily="18" charset="0"/>
                      </a:rPr>
                      <m:t>1−</m:t>
                    </m:r>
                    <m:sSup>
                      <m:sSupPr>
                        <m:ctrlPr>
                          <a:rPr lang="en-NZ" sz="1400" b="0" i="1" smtClean="0">
                            <a:latin typeface="Cambria Math" panose="02040503050406030204" pitchFamily="18" charset="0"/>
                          </a:rPr>
                        </m:ctrlPr>
                      </m:sSupPr>
                      <m:e>
                        <m:r>
                          <a:rPr lang="en-NZ" sz="1400" i="1">
                            <a:latin typeface="Cambria Math" panose="02040503050406030204" pitchFamily="18" charset="0"/>
                          </a:rPr>
                          <m:t>(</m:t>
                        </m:r>
                        <m:f>
                          <m:fPr>
                            <m:ctrlPr>
                              <a:rPr lang="en-NZ" sz="1400" i="1">
                                <a:latin typeface="Cambria Math" panose="02040503050406030204" pitchFamily="18" charset="0"/>
                              </a:rPr>
                            </m:ctrlPr>
                          </m:fPr>
                          <m:num>
                            <m:r>
                              <a:rPr lang="en-NZ" sz="1400" i="1">
                                <a:latin typeface="Cambria Math" panose="02040503050406030204" pitchFamily="18" charset="0"/>
                              </a:rPr>
                              <m:t>0</m:t>
                            </m:r>
                          </m:num>
                          <m:den>
                            <m:r>
                              <a:rPr lang="en-NZ" sz="1400" i="1">
                                <a:latin typeface="Cambria Math" panose="02040503050406030204" pitchFamily="18" charset="0"/>
                              </a:rPr>
                              <m:t>54</m:t>
                            </m:r>
                          </m:den>
                        </m:f>
                        <m:r>
                          <a:rPr lang="en-NZ" sz="1400" i="1">
                            <a:latin typeface="Cambria Math" panose="02040503050406030204" pitchFamily="18" charset="0"/>
                          </a:rPr>
                          <m:t>)</m:t>
                        </m:r>
                        <m:r>
                          <m:rPr>
                            <m:nor/>
                          </m:rPr>
                          <a:rPr lang="en-GB" sz="1400" dirty="0"/>
                          <m:t> </m:t>
                        </m:r>
                      </m:e>
                      <m:sup>
                        <m:r>
                          <a:rPr lang="en-NZ" sz="1400" b="0" i="1" smtClean="0">
                            <a:latin typeface="Cambria Math" panose="02040503050406030204" pitchFamily="18" charset="0"/>
                          </a:rPr>
                          <m:t>2</m:t>
                        </m:r>
                      </m:sup>
                    </m:sSup>
                  </m:oMath>
                </a14:m>
                <a:r>
                  <a:rPr lang="en-GB" sz="1400" dirty="0"/>
                  <a:t> </a:t>
                </a:r>
                <a14:m>
                  <m:oMath xmlns:m="http://schemas.openxmlformats.org/officeDocument/2006/math">
                    <m:r>
                      <a:rPr lang="en-NZ" sz="1400" i="1">
                        <a:latin typeface="Cambria Math" panose="02040503050406030204" pitchFamily="18" charset="0"/>
                      </a:rPr>
                      <m:t>−</m:t>
                    </m:r>
                  </m:oMath>
                </a14:m>
                <a:r>
                  <a:rPr lang="en-GB" sz="1400" dirty="0"/>
                  <a:t> </a:t>
                </a:r>
                <a14:m>
                  <m:oMath xmlns:m="http://schemas.openxmlformats.org/officeDocument/2006/math">
                    <m:sSup>
                      <m:sSupPr>
                        <m:ctrlPr>
                          <a:rPr lang="en-NZ" sz="1400" i="1">
                            <a:latin typeface="Cambria Math" panose="02040503050406030204" pitchFamily="18" charset="0"/>
                          </a:rPr>
                        </m:ctrlPr>
                      </m:sSupPr>
                      <m:e>
                        <m:r>
                          <a:rPr lang="en-NZ" sz="1400" i="1">
                            <a:latin typeface="Cambria Math" panose="02040503050406030204" pitchFamily="18" charset="0"/>
                          </a:rPr>
                          <m:t>(</m:t>
                        </m:r>
                        <m:f>
                          <m:fPr>
                            <m:ctrlPr>
                              <a:rPr lang="en-NZ" sz="1400" i="1">
                                <a:latin typeface="Cambria Math" panose="02040503050406030204" pitchFamily="18" charset="0"/>
                              </a:rPr>
                            </m:ctrlPr>
                          </m:fPr>
                          <m:num>
                            <m:r>
                              <a:rPr lang="en-NZ" sz="1400" b="0" i="1" smtClean="0">
                                <a:latin typeface="Cambria Math" panose="02040503050406030204" pitchFamily="18" charset="0"/>
                              </a:rPr>
                              <m:t>49</m:t>
                            </m:r>
                          </m:num>
                          <m:den>
                            <m:r>
                              <a:rPr lang="en-NZ" sz="1400" i="1">
                                <a:latin typeface="Cambria Math" panose="02040503050406030204" pitchFamily="18" charset="0"/>
                              </a:rPr>
                              <m:t>54</m:t>
                            </m:r>
                          </m:den>
                        </m:f>
                        <m:r>
                          <a:rPr lang="en-NZ" sz="1400" i="1">
                            <a:latin typeface="Cambria Math" panose="02040503050406030204" pitchFamily="18" charset="0"/>
                          </a:rPr>
                          <m:t>)</m:t>
                        </m:r>
                        <m:r>
                          <m:rPr>
                            <m:nor/>
                          </m:rPr>
                          <a:rPr lang="en-GB" sz="1400" dirty="0"/>
                          <m:t> </m:t>
                        </m:r>
                      </m:e>
                      <m:sup>
                        <m:r>
                          <a:rPr lang="en-NZ" sz="1400" i="1">
                            <a:latin typeface="Cambria Math" panose="02040503050406030204" pitchFamily="18" charset="0"/>
                          </a:rPr>
                          <m:t>2</m:t>
                        </m:r>
                      </m:sup>
                    </m:sSup>
                  </m:oMath>
                </a14:m>
                <a:r>
                  <a:rPr lang="en-GB" sz="1400" dirty="0"/>
                  <a:t> </a:t>
                </a:r>
                <a14:m>
                  <m:oMath xmlns:m="http://schemas.openxmlformats.org/officeDocument/2006/math">
                    <m:r>
                      <a:rPr lang="en-NZ" sz="1400" i="1">
                        <a:latin typeface="Cambria Math" panose="02040503050406030204" pitchFamily="18" charset="0"/>
                      </a:rPr>
                      <m:t>−</m:t>
                    </m:r>
                  </m:oMath>
                </a14:m>
                <a:r>
                  <a:rPr lang="en-GB" sz="1400" dirty="0"/>
                  <a:t> </a:t>
                </a:r>
                <a14:m>
                  <m:oMath xmlns:m="http://schemas.openxmlformats.org/officeDocument/2006/math">
                    <m:sSup>
                      <m:sSupPr>
                        <m:ctrlPr>
                          <a:rPr lang="en-NZ" sz="1400" i="1">
                            <a:latin typeface="Cambria Math" panose="02040503050406030204" pitchFamily="18" charset="0"/>
                          </a:rPr>
                        </m:ctrlPr>
                      </m:sSupPr>
                      <m:e>
                        <m:r>
                          <a:rPr lang="en-NZ" sz="1400" i="1">
                            <a:latin typeface="Cambria Math" panose="02040503050406030204" pitchFamily="18" charset="0"/>
                          </a:rPr>
                          <m:t>(</m:t>
                        </m:r>
                        <m:f>
                          <m:fPr>
                            <m:ctrlPr>
                              <a:rPr lang="en-NZ" sz="1400" i="1">
                                <a:latin typeface="Cambria Math" panose="02040503050406030204" pitchFamily="18" charset="0"/>
                              </a:rPr>
                            </m:ctrlPr>
                          </m:fPr>
                          <m:num>
                            <m:r>
                              <a:rPr lang="en-NZ" sz="1400" b="0" i="1" smtClean="0">
                                <a:latin typeface="Cambria Math" panose="02040503050406030204" pitchFamily="18" charset="0"/>
                              </a:rPr>
                              <m:t>5</m:t>
                            </m:r>
                          </m:num>
                          <m:den>
                            <m:r>
                              <a:rPr lang="en-NZ" sz="1400" i="1">
                                <a:latin typeface="Cambria Math" panose="02040503050406030204" pitchFamily="18" charset="0"/>
                              </a:rPr>
                              <m:t>54</m:t>
                            </m:r>
                          </m:den>
                        </m:f>
                        <m:r>
                          <a:rPr lang="en-NZ" sz="1400" i="1">
                            <a:latin typeface="Cambria Math" panose="02040503050406030204" pitchFamily="18" charset="0"/>
                          </a:rPr>
                          <m:t>)</m:t>
                        </m:r>
                        <m:r>
                          <m:rPr>
                            <m:nor/>
                          </m:rPr>
                          <a:rPr lang="en-GB" sz="1400" dirty="0"/>
                          <m:t> </m:t>
                        </m:r>
                      </m:e>
                      <m:sup>
                        <m:r>
                          <a:rPr lang="en-NZ" sz="1400" i="1">
                            <a:latin typeface="Cambria Math" panose="02040503050406030204" pitchFamily="18" charset="0"/>
                          </a:rPr>
                          <m:t>2</m:t>
                        </m:r>
                      </m:sup>
                    </m:sSup>
                    <m:r>
                      <a:rPr lang="en-NZ" sz="1400" b="0" i="1" smtClean="0">
                        <a:latin typeface="Cambria Math" panose="02040503050406030204" pitchFamily="18" charset="0"/>
                        <a:ea typeface="Cambria Math" panose="02040503050406030204" pitchFamily="18" charset="0"/>
                      </a:rPr>
                      <m:t>≈0</m:t>
                    </m:r>
                    <m:r>
                      <a:rPr lang="en-NZ" sz="1400" b="0" i="1" smtClean="0">
                        <a:latin typeface="Cambria Math" panose="02040503050406030204" pitchFamily="18" charset="0"/>
                      </a:rPr>
                      <m:t>.168</m:t>
                    </m:r>
                  </m:oMath>
                </a14:m>
                <a:r>
                  <a:rPr lang="en-GB" sz="1400" dirty="0"/>
                  <a:t> </a:t>
                </a:r>
              </a:p>
            </p:txBody>
          </p:sp>
        </mc:Choice>
        <mc:Fallback xmlns="">
          <p:sp>
            <p:nvSpPr>
              <p:cNvPr id="11" name="TextBox 10">
                <a:extLst>
                  <a:ext uri="{FF2B5EF4-FFF2-40B4-BE49-F238E27FC236}">
                    <a16:creationId xmlns:a16="http://schemas.microsoft.com/office/drawing/2014/main" id="{361FED3B-772F-4274-95A7-BAF14881E6EE}"/>
                  </a:ext>
                </a:extLst>
              </p:cNvPr>
              <p:cNvSpPr txBox="1">
                <a:spLocks noRot="1" noChangeAspect="1" noMove="1" noResize="1" noEditPoints="1" noAdjustHandles="1" noChangeArrowheads="1" noChangeShapeType="1" noTextEdit="1"/>
              </p:cNvSpPr>
              <p:nvPr/>
            </p:nvSpPr>
            <p:spPr>
              <a:xfrm>
                <a:off x="5077436" y="5333717"/>
                <a:ext cx="6365147" cy="854658"/>
              </a:xfrm>
              <a:prstGeom prst="rect">
                <a:avLst/>
              </a:prstGeom>
              <a:blipFill>
                <a:blip r:embed="rId4"/>
                <a:stretch>
                  <a:fillRect l="-287" b="-1429"/>
                </a:stretch>
              </a:blipFill>
            </p:spPr>
            <p:txBody>
              <a:bodyPr/>
              <a:lstStyle/>
              <a:p>
                <a:r>
                  <a:rPr lang="en-NZ">
                    <a:noFill/>
                  </a:rPr>
                  <a:t> </a:t>
                </a:r>
              </a:p>
            </p:txBody>
          </p:sp>
        </mc:Fallback>
      </mc:AlternateContent>
    </p:spTree>
    <p:extLst>
      <p:ext uri="{BB962C8B-B14F-4D97-AF65-F5344CB8AC3E}">
        <p14:creationId xmlns:p14="http://schemas.microsoft.com/office/powerpoint/2010/main" val="335087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scatter chart&#10;&#10;Description automatically generated">
            <a:extLst>
              <a:ext uri="{FF2B5EF4-FFF2-40B4-BE49-F238E27FC236}">
                <a16:creationId xmlns:a16="http://schemas.microsoft.com/office/drawing/2014/main" id="{373D92A7-22FB-42DE-995F-7A10D272F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595" y="2671968"/>
            <a:ext cx="4871189" cy="2435595"/>
          </a:xfrm>
          <a:prstGeom prst="rect">
            <a:avLst/>
          </a:prstGeom>
        </p:spPr>
      </p:pic>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sz="3200" dirty="0"/>
              <a:t>Decision Trees</a:t>
            </a:r>
            <a:br>
              <a:rPr lang="en-GB" dirty="0"/>
            </a:br>
            <a:r>
              <a:rPr lang="en-NZ" dirty="0"/>
              <a:t>Decision Tree’s Decision Boundaries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16</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669871" y="1867988"/>
            <a:ext cx="6570684" cy="420435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The thick vertical line represents the decision boundary of the root node (depth 0): petal length = 2.45 cm. </a:t>
            </a:r>
          </a:p>
          <a:p>
            <a:pPr marL="914400" lvl="1" indent="-457200">
              <a:lnSpc>
                <a:spcPct val="150000"/>
              </a:lnSpc>
              <a:buFont typeface="Arial" panose="020B0604020202020204" pitchFamily="34" charset="0"/>
              <a:buChar char="•"/>
            </a:pPr>
            <a:r>
              <a:rPr lang="en-GB" dirty="0"/>
              <a:t>The left hand area is pure so it cannot be split any further.</a:t>
            </a:r>
          </a:p>
          <a:p>
            <a:pPr marL="457200" indent="-457200">
              <a:lnSpc>
                <a:spcPct val="150000"/>
              </a:lnSpc>
              <a:buFont typeface="Arial" panose="020B0604020202020204" pitchFamily="34" charset="0"/>
              <a:buChar char="•"/>
            </a:pPr>
            <a:r>
              <a:rPr lang="en-GB" dirty="0"/>
              <a:t>The right hand area is impure, so the depth-1 right node splits it at petal width = 1.75 cm (represented by the dashed line). </a:t>
            </a:r>
          </a:p>
          <a:p>
            <a:pPr marL="914400" lvl="1" indent="-457200">
              <a:lnSpc>
                <a:spcPct val="150000"/>
              </a:lnSpc>
              <a:buFont typeface="Arial" panose="020B0604020202020204" pitchFamily="34" charset="0"/>
              <a:buChar char="•"/>
            </a:pPr>
            <a:r>
              <a:rPr lang="en-GB" dirty="0"/>
              <a:t>In the code we set the </a:t>
            </a:r>
            <a:r>
              <a:rPr lang="en-GB" dirty="0" err="1"/>
              <a:t>max_depth</a:t>
            </a:r>
            <a:r>
              <a:rPr lang="en-GB" dirty="0"/>
              <a:t> to 2, so the Decision Tree stops right there. </a:t>
            </a:r>
          </a:p>
          <a:p>
            <a:pPr marL="914400" lvl="1" indent="-457200">
              <a:lnSpc>
                <a:spcPct val="150000"/>
              </a:lnSpc>
              <a:buFont typeface="Arial" panose="020B0604020202020204" pitchFamily="34" charset="0"/>
              <a:buChar char="•"/>
            </a:pPr>
            <a:r>
              <a:rPr lang="en-GB" dirty="0"/>
              <a:t>If we set </a:t>
            </a:r>
            <a:r>
              <a:rPr lang="en-GB" dirty="0" err="1"/>
              <a:t>max_depth</a:t>
            </a:r>
            <a:r>
              <a:rPr lang="en-GB" dirty="0"/>
              <a:t> to 3, then the two depth-2 nodes would each add another decision boundary (represented by the dotted lines).</a:t>
            </a:r>
          </a:p>
        </p:txBody>
      </p:sp>
    </p:spTree>
    <p:extLst>
      <p:ext uri="{BB962C8B-B14F-4D97-AF65-F5344CB8AC3E}">
        <p14:creationId xmlns:p14="http://schemas.microsoft.com/office/powerpoint/2010/main" val="262025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sz="3200" dirty="0"/>
              <a:t>Decision Trees</a:t>
            </a:r>
            <a:br>
              <a:rPr lang="en-GB" dirty="0"/>
            </a:br>
            <a:r>
              <a:rPr lang="en-NZ" dirty="0"/>
              <a:t>Decision Tree’s Decision Boundaries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17</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164392" y="1737360"/>
            <a:ext cx="9991288" cy="506292"/>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2000" dirty="0"/>
              <a:t>Code to the Figure:</a:t>
            </a:r>
          </a:p>
        </p:txBody>
      </p:sp>
      <p:sp>
        <p:nvSpPr>
          <p:cNvPr id="8" name="TextBox 7">
            <a:extLst>
              <a:ext uri="{FF2B5EF4-FFF2-40B4-BE49-F238E27FC236}">
                <a16:creationId xmlns:a16="http://schemas.microsoft.com/office/drawing/2014/main" id="{1C622974-9674-431C-844E-F4E9CC36F034}"/>
              </a:ext>
            </a:extLst>
          </p:cNvPr>
          <p:cNvSpPr txBox="1"/>
          <p:nvPr/>
        </p:nvSpPr>
        <p:spPr>
          <a:xfrm>
            <a:off x="6916610" y="1737360"/>
            <a:ext cx="5275390" cy="4524315"/>
          </a:xfrm>
          <a:prstGeom prst="rect">
            <a:avLst/>
          </a:prstGeom>
          <a:noFill/>
        </p:spPr>
        <p:txBody>
          <a:bodyPr wrap="square">
            <a:spAutoFit/>
          </a:bodyPr>
          <a:lstStyle/>
          <a:p>
            <a:r>
              <a:rPr lang="en-NZ" sz="800" dirty="0"/>
              <a:t>from </a:t>
            </a:r>
            <a:r>
              <a:rPr lang="en-NZ" sz="800" dirty="0" err="1"/>
              <a:t>matplotlib.colors</a:t>
            </a:r>
            <a:r>
              <a:rPr lang="en-NZ" sz="800" dirty="0"/>
              <a:t> import </a:t>
            </a:r>
            <a:r>
              <a:rPr lang="en-NZ" sz="800" dirty="0" err="1"/>
              <a:t>ListedColormap</a:t>
            </a:r>
            <a:endParaRPr lang="en-NZ" sz="800" dirty="0"/>
          </a:p>
          <a:p>
            <a:endParaRPr lang="en-NZ" sz="800" dirty="0"/>
          </a:p>
          <a:p>
            <a:r>
              <a:rPr lang="en-NZ" sz="800" dirty="0"/>
              <a:t>def </a:t>
            </a:r>
            <a:r>
              <a:rPr lang="en-NZ" sz="800" dirty="0" err="1"/>
              <a:t>plot_decision_boundary</a:t>
            </a:r>
            <a:r>
              <a:rPr lang="en-NZ" sz="800" dirty="0"/>
              <a:t>(</a:t>
            </a:r>
            <a:r>
              <a:rPr lang="en-NZ" sz="800" dirty="0" err="1"/>
              <a:t>clf</a:t>
            </a:r>
            <a:r>
              <a:rPr lang="en-NZ" sz="800" dirty="0"/>
              <a:t>, X, y, axes=[0, 7.5, 0, 3], iris=True, legend=False, </a:t>
            </a:r>
            <a:r>
              <a:rPr lang="en-NZ" sz="800" dirty="0" err="1"/>
              <a:t>plot_training</a:t>
            </a:r>
            <a:r>
              <a:rPr lang="en-NZ" sz="800" dirty="0"/>
              <a:t>=True):</a:t>
            </a:r>
          </a:p>
          <a:p>
            <a:r>
              <a:rPr lang="en-NZ" sz="800" dirty="0"/>
              <a:t>    x1s = </a:t>
            </a:r>
            <a:r>
              <a:rPr lang="en-NZ" sz="800" dirty="0" err="1"/>
              <a:t>np.linspace</a:t>
            </a:r>
            <a:r>
              <a:rPr lang="en-NZ" sz="800" dirty="0"/>
              <a:t>(axes[0], axes[1], 100)</a:t>
            </a:r>
          </a:p>
          <a:p>
            <a:r>
              <a:rPr lang="en-NZ" sz="800" dirty="0"/>
              <a:t>    x2s = </a:t>
            </a:r>
            <a:r>
              <a:rPr lang="en-NZ" sz="800" dirty="0" err="1"/>
              <a:t>np.linspace</a:t>
            </a:r>
            <a:r>
              <a:rPr lang="en-NZ" sz="800" dirty="0"/>
              <a:t>(axes[2], axes[3], 100)</a:t>
            </a:r>
          </a:p>
          <a:p>
            <a:r>
              <a:rPr lang="en-NZ" sz="800" dirty="0"/>
              <a:t>    x1, x2 = </a:t>
            </a:r>
            <a:r>
              <a:rPr lang="en-NZ" sz="800" dirty="0" err="1"/>
              <a:t>np.meshgrid</a:t>
            </a:r>
            <a:r>
              <a:rPr lang="en-NZ" sz="800" dirty="0"/>
              <a:t>(x1s, x2s)</a:t>
            </a:r>
          </a:p>
          <a:p>
            <a:r>
              <a:rPr lang="en-NZ" sz="800" dirty="0"/>
              <a:t>    </a:t>
            </a:r>
            <a:r>
              <a:rPr lang="en-NZ" sz="800" dirty="0" err="1"/>
              <a:t>X_new</a:t>
            </a:r>
            <a:r>
              <a:rPr lang="en-NZ" sz="800" dirty="0"/>
              <a:t> = </a:t>
            </a:r>
            <a:r>
              <a:rPr lang="en-NZ" sz="800" dirty="0" err="1"/>
              <a:t>np.c</a:t>
            </a:r>
            <a:r>
              <a:rPr lang="en-NZ" sz="800" dirty="0"/>
              <a:t>_[x1.ravel(), x2.ravel()]</a:t>
            </a:r>
          </a:p>
          <a:p>
            <a:r>
              <a:rPr lang="en-NZ" sz="800" dirty="0"/>
              <a:t>    </a:t>
            </a:r>
            <a:r>
              <a:rPr lang="en-NZ" sz="800" dirty="0" err="1"/>
              <a:t>y_pred</a:t>
            </a:r>
            <a:r>
              <a:rPr lang="en-NZ" sz="800" dirty="0"/>
              <a:t> = </a:t>
            </a:r>
            <a:r>
              <a:rPr lang="en-NZ" sz="800" dirty="0" err="1"/>
              <a:t>clf.predict</a:t>
            </a:r>
            <a:r>
              <a:rPr lang="en-NZ" sz="800" dirty="0"/>
              <a:t>(</a:t>
            </a:r>
            <a:r>
              <a:rPr lang="en-NZ" sz="800" dirty="0" err="1"/>
              <a:t>X_new</a:t>
            </a:r>
            <a:r>
              <a:rPr lang="en-NZ" sz="800" dirty="0"/>
              <a:t>).reshape(x1.shape)</a:t>
            </a:r>
          </a:p>
          <a:p>
            <a:r>
              <a:rPr lang="en-NZ" sz="800" dirty="0"/>
              <a:t>    </a:t>
            </a:r>
            <a:r>
              <a:rPr lang="en-NZ" sz="800" dirty="0" err="1"/>
              <a:t>custom_cmap</a:t>
            </a:r>
            <a:r>
              <a:rPr lang="en-NZ" sz="800" dirty="0"/>
              <a:t> = </a:t>
            </a:r>
            <a:r>
              <a:rPr lang="en-NZ" sz="800" dirty="0" err="1"/>
              <a:t>ListedColormap</a:t>
            </a:r>
            <a:r>
              <a:rPr lang="en-NZ" sz="800" dirty="0"/>
              <a:t>(['#fafab0','#9898ff','#a0faa0'])</a:t>
            </a:r>
          </a:p>
          <a:p>
            <a:r>
              <a:rPr lang="en-NZ" sz="800" dirty="0"/>
              <a:t>    </a:t>
            </a:r>
            <a:r>
              <a:rPr lang="en-NZ" sz="800" dirty="0" err="1"/>
              <a:t>plt.contourf</a:t>
            </a:r>
            <a:r>
              <a:rPr lang="en-NZ" sz="800" dirty="0"/>
              <a:t>(x1, x2, </a:t>
            </a:r>
            <a:r>
              <a:rPr lang="en-NZ" sz="800" dirty="0" err="1"/>
              <a:t>y_pred</a:t>
            </a:r>
            <a:r>
              <a:rPr lang="en-NZ" sz="800" dirty="0"/>
              <a:t>, alpha=0.3, </a:t>
            </a:r>
            <a:r>
              <a:rPr lang="en-NZ" sz="800" dirty="0" err="1"/>
              <a:t>cmap</a:t>
            </a:r>
            <a:r>
              <a:rPr lang="en-NZ" sz="800" dirty="0"/>
              <a:t>=</a:t>
            </a:r>
            <a:r>
              <a:rPr lang="en-NZ" sz="800" dirty="0" err="1"/>
              <a:t>custom_cmap</a:t>
            </a:r>
            <a:r>
              <a:rPr lang="en-NZ" sz="800" dirty="0"/>
              <a:t>)</a:t>
            </a:r>
          </a:p>
          <a:p>
            <a:r>
              <a:rPr lang="en-NZ" sz="800" dirty="0"/>
              <a:t>    if not iris:</a:t>
            </a:r>
          </a:p>
          <a:p>
            <a:r>
              <a:rPr lang="en-NZ" sz="800" dirty="0"/>
              <a:t>        custom_cmap2 = </a:t>
            </a:r>
            <a:r>
              <a:rPr lang="en-NZ" sz="800" dirty="0" err="1"/>
              <a:t>ListedColormap</a:t>
            </a:r>
            <a:r>
              <a:rPr lang="en-NZ" sz="800" dirty="0"/>
              <a:t>(['#7d7d58','#4c4c7f','#507d50'])</a:t>
            </a:r>
          </a:p>
          <a:p>
            <a:r>
              <a:rPr lang="en-NZ" sz="800" dirty="0"/>
              <a:t>        </a:t>
            </a:r>
            <a:r>
              <a:rPr lang="en-NZ" sz="800" dirty="0" err="1"/>
              <a:t>plt.contour</a:t>
            </a:r>
            <a:r>
              <a:rPr lang="en-NZ" sz="800" dirty="0"/>
              <a:t>(x1, x2, </a:t>
            </a:r>
            <a:r>
              <a:rPr lang="en-NZ" sz="800" dirty="0" err="1"/>
              <a:t>y_pred</a:t>
            </a:r>
            <a:r>
              <a:rPr lang="en-NZ" sz="800" dirty="0"/>
              <a:t>, </a:t>
            </a:r>
            <a:r>
              <a:rPr lang="en-NZ" sz="800" dirty="0" err="1"/>
              <a:t>cmap</a:t>
            </a:r>
            <a:r>
              <a:rPr lang="en-NZ" sz="800" dirty="0"/>
              <a:t>=custom_cmap2, alpha=0.8)</a:t>
            </a:r>
          </a:p>
          <a:p>
            <a:r>
              <a:rPr lang="en-NZ" sz="800" dirty="0"/>
              <a:t>    if </a:t>
            </a:r>
            <a:r>
              <a:rPr lang="en-NZ" sz="800" dirty="0" err="1"/>
              <a:t>plot_training</a:t>
            </a:r>
            <a:r>
              <a:rPr lang="en-NZ" sz="800" dirty="0"/>
              <a:t>:</a:t>
            </a:r>
          </a:p>
          <a:p>
            <a:r>
              <a:rPr lang="en-NZ" sz="800" dirty="0"/>
              <a:t>        </a:t>
            </a:r>
            <a:r>
              <a:rPr lang="en-NZ" sz="800" dirty="0" err="1"/>
              <a:t>plt.plot</a:t>
            </a:r>
            <a:r>
              <a:rPr lang="en-NZ" sz="800" dirty="0"/>
              <a:t>(X[:, 0][y==0], X[:, 1][y==0], "</a:t>
            </a:r>
            <a:r>
              <a:rPr lang="en-NZ" sz="800" dirty="0" err="1"/>
              <a:t>yo</a:t>
            </a:r>
            <a:r>
              <a:rPr lang="en-NZ" sz="800" dirty="0"/>
              <a:t>", label="Iris </a:t>
            </a:r>
            <a:r>
              <a:rPr lang="en-NZ" sz="800" dirty="0" err="1"/>
              <a:t>setosa</a:t>
            </a:r>
            <a:r>
              <a:rPr lang="en-NZ" sz="800" dirty="0"/>
              <a:t>")</a:t>
            </a:r>
          </a:p>
          <a:p>
            <a:r>
              <a:rPr lang="en-NZ" sz="800" dirty="0"/>
              <a:t>        </a:t>
            </a:r>
            <a:r>
              <a:rPr lang="en-NZ" sz="800" dirty="0" err="1"/>
              <a:t>plt.plot</a:t>
            </a:r>
            <a:r>
              <a:rPr lang="en-NZ" sz="800" dirty="0"/>
              <a:t>(X[:, 0][y==1], X[:, 1][y==1], "bs", label="Iris versicolor")</a:t>
            </a:r>
          </a:p>
          <a:p>
            <a:r>
              <a:rPr lang="en-NZ" sz="800" dirty="0"/>
              <a:t>        </a:t>
            </a:r>
            <a:r>
              <a:rPr lang="en-NZ" sz="800" dirty="0" err="1"/>
              <a:t>plt.plot</a:t>
            </a:r>
            <a:r>
              <a:rPr lang="en-NZ" sz="800" dirty="0"/>
              <a:t>(X[:, 0][y==2], X[:, 1][y==2], "g^", label="Iris virginica")</a:t>
            </a:r>
          </a:p>
          <a:p>
            <a:r>
              <a:rPr lang="en-NZ" sz="800" dirty="0"/>
              <a:t>        </a:t>
            </a:r>
            <a:r>
              <a:rPr lang="en-NZ" sz="800" dirty="0" err="1"/>
              <a:t>plt.axis</a:t>
            </a:r>
            <a:r>
              <a:rPr lang="en-NZ" sz="800" dirty="0"/>
              <a:t>(axes)</a:t>
            </a:r>
          </a:p>
          <a:p>
            <a:r>
              <a:rPr lang="en-NZ" sz="800" dirty="0"/>
              <a:t>    if iris:</a:t>
            </a:r>
          </a:p>
          <a:p>
            <a:r>
              <a:rPr lang="en-NZ" sz="800" dirty="0"/>
              <a:t>        </a:t>
            </a:r>
            <a:r>
              <a:rPr lang="en-NZ" sz="800" dirty="0" err="1"/>
              <a:t>plt.xlabel</a:t>
            </a:r>
            <a:r>
              <a:rPr lang="en-NZ" sz="800" dirty="0"/>
              <a:t>("Petal length", </a:t>
            </a:r>
            <a:r>
              <a:rPr lang="en-NZ" sz="800" dirty="0" err="1"/>
              <a:t>fontsize</a:t>
            </a:r>
            <a:r>
              <a:rPr lang="en-NZ" sz="800" dirty="0"/>
              <a:t>=14)</a:t>
            </a:r>
          </a:p>
          <a:p>
            <a:r>
              <a:rPr lang="en-NZ" sz="800" dirty="0"/>
              <a:t>        </a:t>
            </a:r>
            <a:r>
              <a:rPr lang="en-NZ" sz="800" dirty="0" err="1"/>
              <a:t>plt.ylabel</a:t>
            </a:r>
            <a:r>
              <a:rPr lang="en-NZ" sz="800" dirty="0"/>
              <a:t>("Petal width", </a:t>
            </a:r>
            <a:r>
              <a:rPr lang="en-NZ" sz="800" dirty="0" err="1"/>
              <a:t>fontsize</a:t>
            </a:r>
            <a:r>
              <a:rPr lang="en-NZ" sz="800" dirty="0"/>
              <a:t>=14)</a:t>
            </a:r>
          </a:p>
          <a:p>
            <a:r>
              <a:rPr lang="en-NZ" sz="800" dirty="0"/>
              <a:t>    else:</a:t>
            </a:r>
          </a:p>
          <a:p>
            <a:r>
              <a:rPr lang="en-NZ" sz="800" dirty="0"/>
              <a:t>        </a:t>
            </a:r>
            <a:r>
              <a:rPr lang="en-NZ" sz="800" dirty="0" err="1"/>
              <a:t>plt.xlabel</a:t>
            </a:r>
            <a:r>
              <a:rPr lang="en-NZ" sz="800" dirty="0"/>
              <a:t>(r"$x_1$", </a:t>
            </a:r>
            <a:r>
              <a:rPr lang="en-NZ" sz="800" dirty="0" err="1"/>
              <a:t>fontsize</a:t>
            </a:r>
            <a:r>
              <a:rPr lang="en-NZ" sz="800" dirty="0"/>
              <a:t>=18)</a:t>
            </a:r>
          </a:p>
          <a:p>
            <a:r>
              <a:rPr lang="en-NZ" sz="800" dirty="0"/>
              <a:t>        </a:t>
            </a:r>
            <a:r>
              <a:rPr lang="en-NZ" sz="800" dirty="0" err="1"/>
              <a:t>plt.ylabel</a:t>
            </a:r>
            <a:r>
              <a:rPr lang="en-NZ" sz="800" dirty="0"/>
              <a:t>(r"$x_2$", </a:t>
            </a:r>
            <a:r>
              <a:rPr lang="en-NZ" sz="800" dirty="0" err="1"/>
              <a:t>fontsize</a:t>
            </a:r>
            <a:r>
              <a:rPr lang="en-NZ" sz="800" dirty="0"/>
              <a:t>=18, rotation=0)</a:t>
            </a:r>
          </a:p>
          <a:p>
            <a:r>
              <a:rPr lang="en-NZ" sz="800" dirty="0"/>
              <a:t>    if legend:</a:t>
            </a:r>
          </a:p>
          <a:p>
            <a:r>
              <a:rPr lang="en-NZ" sz="800" dirty="0"/>
              <a:t>        </a:t>
            </a:r>
            <a:r>
              <a:rPr lang="en-NZ" sz="800" dirty="0" err="1"/>
              <a:t>plt.legend</a:t>
            </a:r>
            <a:r>
              <a:rPr lang="en-NZ" sz="800" dirty="0"/>
              <a:t>(</a:t>
            </a:r>
            <a:r>
              <a:rPr lang="en-NZ" sz="800" dirty="0" err="1"/>
              <a:t>loc</a:t>
            </a:r>
            <a:r>
              <a:rPr lang="en-NZ" sz="800" dirty="0"/>
              <a:t>="lower right", </a:t>
            </a:r>
            <a:r>
              <a:rPr lang="en-NZ" sz="800" dirty="0" err="1"/>
              <a:t>fontsize</a:t>
            </a:r>
            <a:r>
              <a:rPr lang="en-NZ" sz="800" dirty="0"/>
              <a:t>=14)</a:t>
            </a:r>
          </a:p>
          <a:p>
            <a:r>
              <a:rPr lang="en-NZ" sz="800" dirty="0" err="1"/>
              <a:t>plt.figure</a:t>
            </a:r>
            <a:r>
              <a:rPr lang="en-NZ" sz="800" dirty="0"/>
              <a:t>(</a:t>
            </a:r>
            <a:r>
              <a:rPr lang="en-NZ" sz="800" dirty="0" err="1"/>
              <a:t>figsize</a:t>
            </a:r>
            <a:r>
              <a:rPr lang="en-NZ" sz="800" dirty="0"/>
              <a:t>=(8, 4))</a:t>
            </a:r>
          </a:p>
          <a:p>
            <a:r>
              <a:rPr lang="en-NZ" sz="800" dirty="0" err="1"/>
              <a:t>plot_decision_boundary</a:t>
            </a:r>
            <a:r>
              <a:rPr lang="en-NZ" sz="800" dirty="0"/>
              <a:t>(</a:t>
            </a:r>
            <a:r>
              <a:rPr lang="en-NZ" sz="800" dirty="0" err="1"/>
              <a:t>tree_clf</a:t>
            </a:r>
            <a:r>
              <a:rPr lang="en-NZ" sz="800" dirty="0"/>
              <a:t>, X, y)</a:t>
            </a:r>
          </a:p>
          <a:p>
            <a:r>
              <a:rPr lang="en-NZ" sz="800" dirty="0" err="1"/>
              <a:t>plt.plot</a:t>
            </a:r>
            <a:r>
              <a:rPr lang="en-NZ" sz="800" dirty="0"/>
              <a:t>([2.45, 2.45], [0, 3], "k-", linewidth=2)</a:t>
            </a:r>
          </a:p>
          <a:p>
            <a:r>
              <a:rPr lang="en-NZ" sz="800" dirty="0" err="1"/>
              <a:t>plt.plot</a:t>
            </a:r>
            <a:r>
              <a:rPr lang="en-NZ" sz="800" dirty="0"/>
              <a:t>([2.45, 7.5], [1.75, 1.75], "k--", linewidth=2)</a:t>
            </a:r>
          </a:p>
          <a:p>
            <a:r>
              <a:rPr lang="en-NZ" sz="800" dirty="0" err="1"/>
              <a:t>plt.plot</a:t>
            </a:r>
            <a:r>
              <a:rPr lang="en-NZ" sz="800" dirty="0"/>
              <a:t>([4.95, 4.95], [0, 1.75], "k:", linewidth=2)</a:t>
            </a:r>
          </a:p>
          <a:p>
            <a:r>
              <a:rPr lang="en-NZ" sz="800" dirty="0" err="1"/>
              <a:t>plt.plot</a:t>
            </a:r>
            <a:r>
              <a:rPr lang="en-NZ" sz="800" dirty="0"/>
              <a:t>([4.85, 4.85], [1.75, 3], "k:", linewidth=2)</a:t>
            </a:r>
          </a:p>
          <a:p>
            <a:r>
              <a:rPr lang="en-NZ" sz="800" dirty="0" err="1"/>
              <a:t>plt.text</a:t>
            </a:r>
            <a:r>
              <a:rPr lang="en-NZ" sz="800" dirty="0"/>
              <a:t>(1.40, 1.0, "Depth=0", </a:t>
            </a:r>
            <a:r>
              <a:rPr lang="en-NZ" sz="800" dirty="0" err="1"/>
              <a:t>fontsize</a:t>
            </a:r>
            <a:r>
              <a:rPr lang="en-NZ" sz="800" dirty="0"/>
              <a:t>=15)</a:t>
            </a:r>
          </a:p>
          <a:p>
            <a:r>
              <a:rPr lang="en-NZ" sz="800" dirty="0" err="1"/>
              <a:t>plt.text</a:t>
            </a:r>
            <a:r>
              <a:rPr lang="en-NZ" sz="800" dirty="0"/>
              <a:t>(3.2, 1.80, "Depth=1", </a:t>
            </a:r>
            <a:r>
              <a:rPr lang="en-NZ" sz="800" dirty="0" err="1"/>
              <a:t>fontsize</a:t>
            </a:r>
            <a:r>
              <a:rPr lang="en-NZ" sz="800" dirty="0"/>
              <a:t>=13)</a:t>
            </a:r>
          </a:p>
          <a:p>
            <a:r>
              <a:rPr lang="en-NZ" sz="800" dirty="0" err="1"/>
              <a:t>plt.text</a:t>
            </a:r>
            <a:r>
              <a:rPr lang="en-NZ" sz="800" dirty="0"/>
              <a:t>(4.05, 0.5, "(Depth=2)", </a:t>
            </a:r>
            <a:r>
              <a:rPr lang="en-NZ" sz="800" dirty="0" err="1"/>
              <a:t>fontsize</a:t>
            </a:r>
            <a:r>
              <a:rPr lang="en-NZ" sz="800" dirty="0"/>
              <a:t>=11)</a:t>
            </a:r>
          </a:p>
          <a:p>
            <a:r>
              <a:rPr lang="en-NZ" sz="800" dirty="0" err="1"/>
              <a:t>plt.show</a:t>
            </a:r>
            <a:r>
              <a:rPr lang="en-NZ" sz="800" dirty="0"/>
              <a:t>()</a:t>
            </a:r>
          </a:p>
        </p:txBody>
      </p:sp>
      <p:pic>
        <p:nvPicPr>
          <p:cNvPr id="6" name="Picture 5" descr="Chart, scatter chart&#10;&#10;Description automatically generated">
            <a:extLst>
              <a:ext uri="{FF2B5EF4-FFF2-40B4-BE49-F238E27FC236}">
                <a16:creationId xmlns:a16="http://schemas.microsoft.com/office/drawing/2014/main" id="{02501F26-1E1E-4D4E-9BF3-AA1C71D34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595" y="2755580"/>
            <a:ext cx="5405313" cy="2702657"/>
          </a:xfrm>
          <a:prstGeom prst="rect">
            <a:avLst/>
          </a:prstGeom>
        </p:spPr>
      </p:pic>
    </p:spTree>
    <p:extLst>
      <p:ext uri="{BB962C8B-B14F-4D97-AF65-F5344CB8AC3E}">
        <p14:creationId xmlns:p14="http://schemas.microsoft.com/office/powerpoint/2010/main" val="47404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sz="3200" dirty="0"/>
              <a:t>Decision Trees</a:t>
            </a:r>
            <a:br>
              <a:rPr lang="en-GB" dirty="0"/>
            </a:br>
            <a:r>
              <a:rPr lang="en-NZ" dirty="0"/>
              <a:t>Class Probabilities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18</a:t>
            </a:fld>
            <a:endParaRPr lang="en-NZ"/>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0CD8C3-A09E-4B5C-B758-FE5235091110}"/>
                  </a:ext>
                </a:extLst>
              </p:cNvPr>
              <p:cNvSpPr txBox="1"/>
              <p:nvPr/>
            </p:nvSpPr>
            <p:spPr>
              <a:xfrm>
                <a:off x="1097279" y="1867988"/>
                <a:ext cx="10058400" cy="420435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A Decision Tree can estimate the probability that an instance belongs to a particular class </a:t>
                </a:r>
                <a14:m>
                  <m:oMath xmlns:m="http://schemas.openxmlformats.org/officeDocument/2006/math">
                    <m:r>
                      <a:rPr lang="en-GB" i="1" dirty="0">
                        <a:latin typeface="Cambria Math" panose="02040503050406030204" pitchFamily="18" charset="0"/>
                      </a:rPr>
                      <m:t>𝑘</m:t>
                    </m:r>
                  </m:oMath>
                </a14:m>
                <a:r>
                  <a:rPr lang="en-GB" dirty="0"/>
                  <a:t>. </a:t>
                </a:r>
              </a:p>
              <a:p>
                <a:pPr marL="457200" indent="-457200">
                  <a:lnSpc>
                    <a:spcPct val="150000"/>
                  </a:lnSpc>
                  <a:buFont typeface="Arial" panose="020B0604020202020204" pitchFamily="34" charset="0"/>
                  <a:buChar char="•"/>
                </a:pPr>
                <a:r>
                  <a:rPr lang="en-GB" dirty="0"/>
                  <a:t>First it traverses the tree to find the leaf node for this instance, and then it returns the ratio of training instances of class k in this node. </a:t>
                </a:r>
              </a:p>
              <a:p>
                <a:pPr marL="914400" lvl="1" indent="-457200">
                  <a:lnSpc>
                    <a:spcPct val="150000"/>
                  </a:lnSpc>
                  <a:buFont typeface="Arial" panose="020B0604020202020204" pitchFamily="34" charset="0"/>
                  <a:buChar char="•"/>
                </a:pPr>
                <a:r>
                  <a:rPr lang="en-GB" dirty="0"/>
                  <a:t>For example, suppose a flower’s petals are 5 cm long and 1.5 cm wide. </a:t>
                </a:r>
              </a:p>
              <a:p>
                <a:pPr marL="914400" lvl="1" indent="-457200">
                  <a:lnSpc>
                    <a:spcPct val="150000"/>
                  </a:lnSpc>
                  <a:buFont typeface="Arial" panose="020B0604020202020204" pitchFamily="34" charset="0"/>
                  <a:buChar char="•"/>
                </a:pPr>
                <a:r>
                  <a:rPr lang="en-GB" dirty="0"/>
                  <a:t>The corresponding leaf node is the depth-2 left node, so the Decision Tree should output the following probabilities: 0% for Iris </a:t>
                </a:r>
                <a:r>
                  <a:rPr lang="en-GB" dirty="0" err="1"/>
                  <a:t>setosa</a:t>
                </a:r>
                <a:r>
                  <a:rPr lang="en-GB" dirty="0"/>
                  <a:t> (0/54), 90.7% for Iris versicolor (49/54), and 9.3% for Iris virginica (5/54). </a:t>
                </a:r>
              </a:p>
              <a:p>
                <a:pPr marL="914400" lvl="1" indent="-457200">
                  <a:lnSpc>
                    <a:spcPct val="150000"/>
                  </a:lnSpc>
                  <a:buFont typeface="Arial" panose="020B0604020202020204" pitchFamily="34" charset="0"/>
                  <a:buChar char="•"/>
                </a:pPr>
                <a:endParaRPr lang="en-GB" dirty="0"/>
              </a:p>
              <a:p>
                <a:pPr marL="914400" lvl="1" indent="-457200">
                  <a:lnSpc>
                    <a:spcPct val="150000"/>
                  </a:lnSpc>
                  <a:buFont typeface="Arial" panose="020B0604020202020204" pitchFamily="34" charset="0"/>
                  <a:buChar char="•"/>
                </a:pPr>
                <a:r>
                  <a:rPr lang="en-GB" dirty="0"/>
                  <a:t>Probability of each class:</a:t>
                </a:r>
              </a:p>
              <a:p>
                <a:pPr marL="914400" lvl="1" indent="-457200">
                  <a:lnSpc>
                    <a:spcPct val="150000"/>
                  </a:lnSpc>
                  <a:buFont typeface="Arial" panose="020B0604020202020204" pitchFamily="34" charset="0"/>
                  <a:buChar char="•"/>
                </a:pPr>
                <a:r>
                  <a:rPr lang="en-GB" dirty="0"/>
                  <a:t>The class with the highest probability:</a:t>
                </a:r>
              </a:p>
            </p:txBody>
          </p:sp>
        </mc:Choice>
        <mc:Fallback xmlns="">
          <p:sp>
            <p:nvSpPr>
              <p:cNvPr id="10" name="TextBox 9">
                <a:extLst>
                  <a:ext uri="{FF2B5EF4-FFF2-40B4-BE49-F238E27FC236}">
                    <a16:creationId xmlns:a16="http://schemas.microsoft.com/office/drawing/2014/main" id="{D30CD8C3-A09E-4B5C-B758-FE5235091110}"/>
                  </a:ext>
                </a:extLst>
              </p:cNvPr>
              <p:cNvSpPr txBox="1">
                <a:spLocks noRot="1" noChangeAspect="1" noMove="1" noResize="1" noEditPoints="1" noAdjustHandles="1" noChangeArrowheads="1" noChangeShapeType="1" noTextEdit="1"/>
              </p:cNvSpPr>
              <p:nvPr/>
            </p:nvSpPr>
            <p:spPr>
              <a:xfrm>
                <a:off x="1097279" y="1867988"/>
                <a:ext cx="10058400" cy="4204356"/>
              </a:xfrm>
              <a:prstGeom prst="rect">
                <a:avLst/>
              </a:prstGeom>
              <a:blipFill>
                <a:blip r:embed="rId3"/>
                <a:stretch>
                  <a:fillRect l="-364" b="-1304"/>
                </a:stretch>
              </a:blipFill>
            </p:spPr>
            <p:txBody>
              <a:bodyPr/>
              <a:lstStyle/>
              <a:p>
                <a:r>
                  <a:rPr lang="en-NZ">
                    <a:noFill/>
                  </a:rPr>
                  <a:t> </a:t>
                </a:r>
              </a:p>
            </p:txBody>
          </p:sp>
        </mc:Fallback>
      </mc:AlternateContent>
      <p:sp>
        <p:nvSpPr>
          <p:cNvPr id="11" name="TextBox 10">
            <a:extLst>
              <a:ext uri="{FF2B5EF4-FFF2-40B4-BE49-F238E27FC236}">
                <a16:creationId xmlns:a16="http://schemas.microsoft.com/office/drawing/2014/main" id="{EB23CD5D-D29E-46DB-A3C5-84C1A48067E4}"/>
              </a:ext>
            </a:extLst>
          </p:cNvPr>
          <p:cNvSpPr txBox="1"/>
          <p:nvPr/>
        </p:nvSpPr>
        <p:spPr>
          <a:xfrm>
            <a:off x="7334427" y="5276566"/>
            <a:ext cx="2566031" cy="307777"/>
          </a:xfrm>
          <a:prstGeom prst="rect">
            <a:avLst/>
          </a:prstGeom>
          <a:noFill/>
        </p:spPr>
        <p:txBody>
          <a:bodyPr wrap="square">
            <a:spAutoFit/>
          </a:bodyPr>
          <a:lstStyle/>
          <a:p>
            <a:r>
              <a:rPr lang="en-NZ" sz="1400" dirty="0" err="1"/>
              <a:t>tree_clf.predict_proba</a:t>
            </a:r>
            <a:r>
              <a:rPr lang="en-NZ" sz="1400" dirty="0"/>
              <a:t>([[5, 1.5]])</a:t>
            </a:r>
          </a:p>
        </p:txBody>
      </p:sp>
      <p:sp>
        <p:nvSpPr>
          <p:cNvPr id="13" name="TextBox 12">
            <a:extLst>
              <a:ext uri="{FF2B5EF4-FFF2-40B4-BE49-F238E27FC236}">
                <a16:creationId xmlns:a16="http://schemas.microsoft.com/office/drawing/2014/main" id="{27143C03-96C3-4EB7-83BC-AF0B009B94A4}"/>
              </a:ext>
            </a:extLst>
          </p:cNvPr>
          <p:cNvSpPr txBox="1"/>
          <p:nvPr/>
        </p:nvSpPr>
        <p:spPr>
          <a:xfrm>
            <a:off x="7334427" y="5714971"/>
            <a:ext cx="2959216" cy="307777"/>
          </a:xfrm>
          <a:prstGeom prst="rect">
            <a:avLst/>
          </a:prstGeom>
          <a:noFill/>
        </p:spPr>
        <p:txBody>
          <a:bodyPr wrap="square">
            <a:spAutoFit/>
          </a:bodyPr>
          <a:lstStyle/>
          <a:p>
            <a:r>
              <a:rPr lang="en-NZ" sz="1400" dirty="0" err="1"/>
              <a:t>tree_clf.predict</a:t>
            </a:r>
            <a:r>
              <a:rPr lang="en-NZ" sz="1400" dirty="0"/>
              <a:t>([[5, 1.5]])</a:t>
            </a:r>
          </a:p>
        </p:txBody>
      </p:sp>
    </p:spTree>
    <p:extLst>
      <p:ext uri="{BB962C8B-B14F-4D97-AF65-F5344CB8AC3E}">
        <p14:creationId xmlns:p14="http://schemas.microsoft.com/office/powerpoint/2010/main" val="173364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sz="3200" dirty="0"/>
              <a:t>Decision Trees</a:t>
            </a:r>
            <a:br>
              <a:rPr lang="en-GB" dirty="0"/>
            </a:br>
            <a:r>
              <a:rPr lang="en-NZ" dirty="0"/>
              <a:t>Entropy Impurity</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19</a:t>
            </a:fld>
            <a:endParaRPr lang="en-NZ"/>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0CD8C3-A09E-4B5C-B758-FE5235091110}"/>
                  </a:ext>
                </a:extLst>
              </p:cNvPr>
              <p:cNvSpPr txBox="1"/>
              <p:nvPr/>
            </p:nvSpPr>
            <p:spPr>
              <a:xfrm>
                <a:off x="1097279" y="1867988"/>
                <a:ext cx="10058400" cy="2961452"/>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By default, the Gini impurity measure is used, but you can select the entropy impurity measure instead by setting the criterion hyperparameter to "entropy". </a:t>
                </a:r>
              </a:p>
              <a:p>
                <a:pPr marL="914400" lvl="1" indent="-457200">
                  <a:lnSpc>
                    <a:spcPct val="150000"/>
                  </a:lnSpc>
                  <a:buFont typeface="Arial" panose="020B0604020202020204" pitchFamily="34" charset="0"/>
                  <a:buChar char="•"/>
                </a:pPr>
                <a:r>
                  <a:rPr lang="en-GB" dirty="0"/>
                  <a:t>The concept of entropy originated in thermodynamics as a measure of molecular disorder: </a:t>
                </a:r>
              </a:p>
              <a:p>
                <a:pPr marL="1371600" lvl="2" indent="-457200">
                  <a:lnSpc>
                    <a:spcPct val="150000"/>
                  </a:lnSpc>
                  <a:buFont typeface="Arial" panose="020B0604020202020204" pitchFamily="34" charset="0"/>
                  <a:buChar char="•"/>
                </a:pPr>
                <a:r>
                  <a:rPr lang="en-GB" dirty="0"/>
                  <a:t>entropy approaches zero when molecules are still and well ordered. </a:t>
                </a:r>
              </a:p>
              <a:p>
                <a:pPr marL="457200" indent="-457200">
                  <a:lnSpc>
                    <a:spcPct val="150000"/>
                  </a:lnSpc>
                  <a:buFont typeface="Arial" panose="020B0604020202020204" pitchFamily="34" charset="0"/>
                  <a:buChar char="•"/>
                </a:pPr>
                <a:r>
                  <a:rPr lang="en-GB" dirty="0"/>
                  <a:t>In Machine Learning, entropy is frequently used as an impurity measure: </a:t>
                </a:r>
              </a:p>
              <a:p>
                <a:pPr marL="914400" lvl="1" indent="-457200">
                  <a:lnSpc>
                    <a:spcPct val="150000"/>
                  </a:lnSpc>
                  <a:buFont typeface="Arial" panose="020B0604020202020204" pitchFamily="34" charset="0"/>
                  <a:buChar char="•"/>
                </a:pPr>
                <a:r>
                  <a:rPr lang="en-GB" dirty="0"/>
                  <a:t>A set’s entropy is zero when it contains instances of only one class. </a:t>
                </a:r>
              </a:p>
              <a:p>
                <a:pPr marL="457200" indent="-457200">
                  <a:lnSpc>
                    <a:spcPct val="150000"/>
                  </a:lnSpc>
                  <a:buFont typeface="Arial" panose="020B0604020202020204" pitchFamily="34" charset="0"/>
                  <a:buChar char="•"/>
                </a:pPr>
                <a:r>
                  <a:rPr lang="en-GB" dirty="0"/>
                  <a:t>The following equation shows the definition of the entropy of the </a:t>
                </a:r>
                <a14:m>
                  <m:oMath xmlns:m="http://schemas.openxmlformats.org/officeDocument/2006/math">
                    <m:sSup>
                      <m:sSupPr>
                        <m:ctrlPr>
                          <a:rPr lang="en-GB" i="1">
                            <a:latin typeface="Cambria Math" panose="02040503050406030204" pitchFamily="18" charset="0"/>
                          </a:rPr>
                        </m:ctrlPr>
                      </m:sSupPr>
                      <m:e>
                        <m:r>
                          <a:rPr lang="en-NZ" i="1">
                            <a:latin typeface="Cambria Math" panose="02040503050406030204" pitchFamily="18" charset="0"/>
                          </a:rPr>
                          <m:t>𝑖</m:t>
                        </m:r>
                      </m:e>
                      <m:sup>
                        <m:r>
                          <a:rPr lang="en-NZ" i="1">
                            <a:latin typeface="Cambria Math" panose="02040503050406030204" pitchFamily="18" charset="0"/>
                          </a:rPr>
                          <m:t>𝑡h</m:t>
                        </m:r>
                      </m:sup>
                    </m:sSup>
                  </m:oMath>
                </a14:m>
                <a:r>
                  <a:rPr lang="en-GB" dirty="0"/>
                  <a:t> node. </a:t>
                </a:r>
              </a:p>
            </p:txBody>
          </p:sp>
        </mc:Choice>
        <mc:Fallback xmlns="">
          <p:sp>
            <p:nvSpPr>
              <p:cNvPr id="10" name="TextBox 9">
                <a:extLst>
                  <a:ext uri="{FF2B5EF4-FFF2-40B4-BE49-F238E27FC236}">
                    <a16:creationId xmlns:a16="http://schemas.microsoft.com/office/drawing/2014/main" id="{D30CD8C3-A09E-4B5C-B758-FE5235091110}"/>
                  </a:ext>
                </a:extLst>
              </p:cNvPr>
              <p:cNvSpPr txBox="1">
                <a:spLocks noRot="1" noChangeAspect="1" noMove="1" noResize="1" noEditPoints="1" noAdjustHandles="1" noChangeArrowheads="1" noChangeShapeType="1" noTextEdit="1"/>
              </p:cNvSpPr>
              <p:nvPr/>
            </p:nvSpPr>
            <p:spPr>
              <a:xfrm>
                <a:off x="1097279" y="1867988"/>
                <a:ext cx="10058400" cy="2961452"/>
              </a:xfrm>
              <a:prstGeom prst="rect">
                <a:avLst/>
              </a:prstGeom>
              <a:blipFill>
                <a:blip r:embed="rId3"/>
                <a:stretch>
                  <a:fillRect l="-364" b="-2469"/>
                </a:stretch>
              </a:blipFill>
            </p:spPr>
            <p:txBody>
              <a:bodyPr/>
              <a:lstStyle/>
              <a:p>
                <a:r>
                  <a:rPr lang="en-NZ">
                    <a:noFill/>
                  </a:rPr>
                  <a:t> </a:t>
                </a:r>
              </a:p>
            </p:txBody>
          </p:sp>
        </mc:Fallback>
      </mc:AlternateContent>
      <p:pic>
        <p:nvPicPr>
          <p:cNvPr id="4" name="Picture 3">
            <a:extLst>
              <a:ext uri="{FF2B5EF4-FFF2-40B4-BE49-F238E27FC236}">
                <a16:creationId xmlns:a16="http://schemas.microsoft.com/office/drawing/2014/main" id="{2E426622-10D2-47A0-A03E-27AFE8044B1D}"/>
              </a:ext>
            </a:extLst>
          </p:cNvPr>
          <p:cNvPicPr>
            <a:picLocks noChangeAspect="1"/>
          </p:cNvPicPr>
          <p:nvPr/>
        </p:nvPicPr>
        <p:blipFill>
          <a:blip r:embed="rId4"/>
          <a:stretch>
            <a:fillRect/>
          </a:stretch>
        </p:blipFill>
        <p:spPr>
          <a:xfrm>
            <a:off x="1794803" y="5250184"/>
            <a:ext cx="3045645" cy="974998"/>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8D6783-1EDA-4696-B4FC-5DC233ACA6D9}"/>
                  </a:ext>
                </a:extLst>
              </p:cNvPr>
              <p:cNvSpPr txBox="1"/>
              <p:nvPr/>
            </p:nvSpPr>
            <p:spPr>
              <a:xfrm>
                <a:off x="5852719" y="5216313"/>
                <a:ext cx="4353051" cy="753283"/>
              </a:xfrm>
              <a:prstGeom prst="rect">
                <a:avLst/>
              </a:prstGeom>
              <a:noFill/>
            </p:spPr>
            <p:txBody>
              <a:bodyPr wrap="none" lIns="0" tIns="0" rIns="0" bIns="0" rtlCol="0">
                <a:spAutoFit/>
              </a:bodyPr>
              <a:lstStyle/>
              <a:p>
                <a:r>
                  <a:rPr lang="en-GB" sz="1400" dirty="0"/>
                  <a:t>The depth-2 left node in Figure 6-1 has an entropy equal to:</a:t>
                </a:r>
              </a:p>
              <a:p>
                <a:endParaRPr lang="en-NZ" sz="1400" b="0" i="1" dirty="0">
                  <a:latin typeface="Cambria Math" panose="02040503050406030204" pitchFamily="18" charset="0"/>
                </a:endParaRPr>
              </a:p>
              <a:p>
                <a14:m>
                  <m:oMath xmlns:m="http://schemas.openxmlformats.org/officeDocument/2006/math">
                    <m:r>
                      <a:rPr lang="en-NZ" sz="1400" b="0" i="1" smtClean="0">
                        <a:latin typeface="Cambria Math" panose="02040503050406030204" pitchFamily="18" charset="0"/>
                      </a:rPr>
                      <m:t>−</m:t>
                    </m:r>
                    <m:d>
                      <m:dPr>
                        <m:ctrlPr>
                          <a:rPr lang="en-NZ" sz="1400" b="0" i="1" smtClean="0">
                            <a:latin typeface="Cambria Math" panose="02040503050406030204" pitchFamily="18" charset="0"/>
                          </a:rPr>
                        </m:ctrlPr>
                      </m:dPr>
                      <m:e>
                        <m:f>
                          <m:fPr>
                            <m:ctrlPr>
                              <a:rPr lang="en-NZ" sz="1400" b="0" i="1" smtClean="0">
                                <a:latin typeface="Cambria Math" panose="02040503050406030204" pitchFamily="18" charset="0"/>
                              </a:rPr>
                            </m:ctrlPr>
                          </m:fPr>
                          <m:num>
                            <m:r>
                              <a:rPr lang="en-NZ" sz="1400" b="0" i="1" smtClean="0">
                                <a:latin typeface="Cambria Math" panose="02040503050406030204" pitchFamily="18" charset="0"/>
                              </a:rPr>
                              <m:t>49</m:t>
                            </m:r>
                          </m:num>
                          <m:den>
                            <m:r>
                              <a:rPr lang="en-NZ" sz="1400" b="0" i="1" smtClean="0">
                                <a:latin typeface="Cambria Math" panose="02040503050406030204" pitchFamily="18" charset="0"/>
                              </a:rPr>
                              <m:t>54</m:t>
                            </m:r>
                          </m:den>
                        </m:f>
                      </m:e>
                    </m:d>
                    <m:sSub>
                      <m:sSubPr>
                        <m:ctrlPr>
                          <a:rPr lang="en-NZ" sz="1400" b="0" i="1" smtClean="0">
                            <a:latin typeface="Cambria Math" panose="02040503050406030204" pitchFamily="18" charset="0"/>
                          </a:rPr>
                        </m:ctrlPr>
                      </m:sSubPr>
                      <m:e>
                        <m:r>
                          <a:rPr lang="en-NZ" sz="1400" b="0" i="1" smtClean="0">
                            <a:latin typeface="Cambria Math" panose="02040503050406030204" pitchFamily="18" charset="0"/>
                          </a:rPr>
                          <m:t>𝑙𝑜𝑔</m:t>
                        </m:r>
                      </m:e>
                      <m:sub>
                        <m:r>
                          <a:rPr lang="en-NZ" sz="1400" b="0" i="1" smtClean="0">
                            <a:latin typeface="Cambria Math" panose="02040503050406030204" pitchFamily="18" charset="0"/>
                          </a:rPr>
                          <m:t>2</m:t>
                        </m:r>
                      </m:sub>
                    </m:sSub>
                    <m:r>
                      <a:rPr lang="en-NZ" sz="1400" b="0" i="1" smtClean="0">
                        <a:latin typeface="Cambria Math" panose="02040503050406030204" pitchFamily="18" charset="0"/>
                      </a:rPr>
                      <m:t>(</m:t>
                    </m:r>
                    <m:f>
                      <m:fPr>
                        <m:ctrlPr>
                          <a:rPr lang="en-NZ" sz="1400" b="0" i="1" smtClean="0">
                            <a:latin typeface="Cambria Math" panose="02040503050406030204" pitchFamily="18" charset="0"/>
                          </a:rPr>
                        </m:ctrlPr>
                      </m:fPr>
                      <m:num>
                        <m:r>
                          <a:rPr lang="en-NZ" sz="1400" b="0" i="1" smtClean="0">
                            <a:latin typeface="Cambria Math" panose="02040503050406030204" pitchFamily="18" charset="0"/>
                          </a:rPr>
                          <m:t>49</m:t>
                        </m:r>
                      </m:num>
                      <m:den>
                        <m:r>
                          <a:rPr lang="en-NZ" sz="1400" b="0" i="1" smtClean="0">
                            <a:latin typeface="Cambria Math" panose="02040503050406030204" pitchFamily="18" charset="0"/>
                          </a:rPr>
                          <m:t>54</m:t>
                        </m:r>
                      </m:den>
                    </m:f>
                    <m:r>
                      <a:rPr lang="en-NZ" sz="1400" b="0" i="1" smtClean="0">
                        <a:latin typeface="Cambria Math" panose="02040503050406030204" pitchFamily="18" charset="0"/>
                      </a:rPr>
                      <m:t>)</m:t>
                    </m:r>
                  </m:oMath>
                </a14:m>
                <a:r>
                  <a:rPr lang="en-NZ" sz="1400" dirty="0"/>
                  <a:t> </a:t>
                </a:r>
                <a14:m>
                  <m:oMath xmlns:m="http://schemas.openxmlformats.org/officeDocument/2006/math">
                    <m:r>
                      <a:rPr lang="en-NZ" sz="1400" i="1">
                        <a:latin typeface="Cambria Math" panose="02040503050406030204" pitchFamily="18" charset="0"/>
                      </a:rPr>
                      <m:t>−</m:t>
                    </m:r>
                    <m:d>
                      <m:dPr>
                        <m:ctrlPr>
                          <a:rPr lang="en-NZ" sz="1400" i="1">
                            <a:latin typeface="Cambria Math" panose="02040503050406030204" pitchFamily="18" charset="0"/>
                          </a:rPr>
                        </m:ctrlPr>
                      </m:dPr>
                      <m:e>
                        <m:f>
                          <m:fPr>
                            <m:ctrlPr>
                              <a:rPr lang="en-NZ" sz="1400" i="1">
                                <a:latin typeface="Cambria Math" panose="02040503050406030204" pitchFamily="18" charset="0"/>
                              </a:rPr>
                            </m:ctrlPr>
                          </m:fPr>
                          <m:num>
                            <m:r>
                              <a:rPr lang="en-NZ" sz="1400" b="0" i="1" smtClean="0">
                                <a:latin typeface="Cambria Math" panose="02040503050406030204" pitchFamily="18" charset="0"/>
                              </a:rPr>
                              <m:t>5</m:t>
                            </m:r>
                          </m:num>
                          <m:den>
                            <m:r>
                              <a:rPr lang="en-NZ" sz="1400" i="1">
                                <a:latin typeface="Cambria Math" panose="02040503050406030204" pitchFamily="18" charset="0"/>
                              </a:rPr>
                              <m:t>54</m:t>
                            </m:r>
                          </m:den>
                        </m:f>
                      </m:e>
                    </m:d>
                    <m:sSub>
                      <m:sSubPr>
                        <m:ctrlPr>
                          <a:rPr lang="en-NZ" sz="1400" i="1">
                            <a:latin typeface="Cambria Math" panose="02040503050406030204" pitchFamily="18" charset="0"/>
                          </a:rPr>
                        </m:ctrlPr>
                      </m:sSubPr>
                      <m:e>
                        <m:r>
                          <a:rPr lang="en-NZ" sz="1400" i="1">
                            <a:latin typeface="Cambria Math" panose="02040503050406030204" pitchFamily="18" charset="0"/>
                          </a:rPr>
                          <m:t>𝑙𝑜𝑔</m:t>
                        </m:r>
                      </m:e>
                      <m:sub>
                        <m:r>
                          <a:rPr lang="en-NZ" sz="1400" i="1">
                            <a:latin typeface="Cambria Math" panose="02040503050406030204" pitchFamily="18" charset="0"/>
                          </a:rPr>
                          <m:t>2</m:t>
                        </m:r>
                      </m:sub>
                    </m:sSub>
                    <m:d>
                      <m:dPr>
                        <m:ctrlPr>
                          <a:rPr lang="en-NZ" sz="1400" i="1">
                            <a:latin typeface="Cambria Math" panose="02040503050406030204" pitchFamily="18" charset="0"/>
                          </a:rPr>
                        </m:ctrlPr>
                      </m:dPr>
                      <m:e>
                        <m:f>
                          <m:fPr>
                            <m:ctrlPr>
                              <a:rPr lang="en-NZ" sz="1400" i="1">
                                <a:latin typeface="Cambria Math" panose="02040503050406030204" pitchFamily="18" charset="0"/>
                              </a:rPr>
                            </m:ctrlPr>
                          </m:fPr>
                          <m:num>
                            <m:r>
                              <a:rPr lang="en-NZ" sz="1400" b="0" i="1" smtClean="0">
                                <a:latin typeface="Cambria Math" panose="02040503050406030204" pitchFamily="18" charset="0"/>
                              </a:rPr>
                              <m:t>5</m:t>
                            </m:r>
                          </m:num>
                          <m:den>
                            <m:r>
                              <a:rPr lang="en-NZ" sz="1400" i="1">
                                <a:latin typeface="Cambria Math" panose="02040503050406030204" pitchFamily="18" charset="0"/>
                              </a:rPr>
                              <m:t>54</m:t>
                            </m:r>
                          </m:den>
                        </m:f>
                      </m:e>
                    </m:d>
                    <m:r>
                      <a:rPr lang="en-NZ" sz="1400" i="1">
                        <a:latin typeface="Cambria Math" panose="02040503050406030204" pitchFamily="18" charset="0"/>
                        <a:ea typeface="Cambria Math" panose="02040503050406030204" pitchFamily="18" charset="0"/>
                      </a:rPr>
                      <m:t>≈</m:t>
                    </m:r>
                    <m:r>
                      <a:rPr lang="en-NZ" sz="1400" b="0" i="1" smtClean="0">
                        <a:latin typeface="Cambria Math" panose="02040503050406030204" pitchFamily="18" charset="0"/>
                        <a:ea typeface="Cambria Math" panose="02040503050406030204" pitchFamily="18" charset="0"/>
                      </a:rPr>
                      <m:t>0.445</m:t>
                    </m:r>
                  </m:oMath>
                </a14:m>
                <a:endParaRPr lang="en-NZ" sz="1400" dirty="0"/>
              </a:p>
            </p:txBody>
          </p:sp>
        </mc:Choice>
        <mc:Fallback xmlns="">
          <p:sp>
            <p:nvSpPr>
              <p:cNvPr id="6" name="TextBox 5">
                <a:extLst>
                  <a:ext uri="{FF2B5EF4-FFF2-40B4-BE49-F238E27FC236}">
                    <a16:creationId xmlns:a16="http://schemas.microsoft.com/office/drawing/2014/main" id="{7E8D6783-1EDA-4696-B4FC-5DC233ACA6D9}"/>
                  </a:ext>
                </a:extLst>
              </p:cNvPr>
              <p:cNvSpPr txBox="1">
                <a:spLocks noRot="1" noChangeAspect="1" noMove="1" noResize="1" noEditPoints="1" noAdjustHandles="1" noChangeArrowheads="1" noChangeShapeType="1" noTextEdit="1"/>
              </p:cNvSpPr>
              <p:nvPr/>
            </p:nvSpPr>
            <p:spPr>
              <a:xfrm>
                <a:off x="5852719" y="5216313"/>
                <a:ext cx="4353051" cy="753283"/>
              </a:xfrm>
              <a:prstGeom prst="rect">
                <a:avLst/>
              </a:prstGeom>
              <a:blipFill>
                <a:blip r:embed="rId5"/>
                <a:stretch>
                  <a:fillRect l="-2521" t="-8130" r="-1541" b="-4878"/>
                </a:stretch>
              </a:blipFill>
            </p:spPr>
            <p:txBody>
              <a:bodyPr/>
              <a:lstStyle/>
              <a:p>
                <a:r>
                  <a:rPr lang="en-NZ">
                    <a:noFill/>
                  </a:rPr>
                  <a:t> </a:t>
                </a:r>
              </a:p>
            </p:txBody>
          </p:sp>
        </mc:Fallback>
      </mc:AlternateContent>
    </p:spTree>
    <p:extLst>
      <p:ext uri="{BB962C8B-B14F-4D97-AF65-F5344CB8AC3E}">
        <p14:creationId xmlns:p14="http://schemas.microsoft.com/office/powerpoint/2010/main" val="201538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FA00CCB-65DE-4103-A145-6B6D17DB7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8989" y="2549715"/>
            <a:ext cx="3272646" cy="20251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Spot Quiz</a:t>
            </a:r>
          </a:p>
        </p:txBody>
      </p:sp>
      <p:sp>
        <p:nvSpPr>
          <p:cNvPr id="3" name="TextBox 2">
            <a:extLst>
              <a:ext uri="{FF2B5EF4-FFF2-40B4-BE49-F238E27FC236}">
                <a16:creationId xmlns:a16="http://schemas.microsoft.com/office/drawing/2014/main" id="{50FFFF27-D2FC-40C6-8256-57F21E612F25}"/>
              </a:ext>
            </a:extLst>
          </p:cNvPr>
          <p:cNvSpPr txBox="1"/>
          <p:nvPr/>
        </p:nvSpPr>
        <p:spPr>
          <a:xfrm>
            <a:off x="716533" y="1737360"/>
            <a:ext cx="10285143" cy="4486100"/>
          </a:xfrm>
          <a:prstGeom prst="rect">
            <a:avLst/>
          </a:prstGeom>
          <a:noFill/>
        </p:spPr>
        <p:txBody>
          <a:bodyPr wrap="square" rtlCol="0">
            <a:spAutoFit/>
          </a:bodyPr>
          <a:lstStyle/>
          <a:p>
            <a:pPr lvl="1">
              <a:lnSpc>
                <a:spcPct val="150000"/>
              </a:lnSpc>
            </a:pPr>
            <a:r>
              <a:rPr lang="en-GB" sz="1600" i="0" dirty="0">
                <a:solidFill>
                  <a:srgbClr val="222222"/>
                </a:solidFill>
                <a:effectLst/>
              </a:rPr>
              <a:t>Suppose you are using a Linear SVM classifier with 2 classes. Now you have been given the following data in which the circled red are representing support vectors.</a:t>
            </a:r>
          </a:p>
          <a:p>
            <a:pPr lvl="1">
              <a:lnSpc>
                <a:spcPct val="150000"/>
              </a:lnSpc>
            </a:pPr>
            <a:endParaRPr lang="en-GB" sz="1600" i="0" dirty="0">
              <a:solidFill>
                <a:srgbClr val="222222"/>
              </a:solidFill>
              <a:effectLst/>
            </a:endParaRPr>
          </a:p>
          <a:p>
            <a:pPr lvl="1">
              <a:lnSpc>
                <a:spcPct val="150000"/>
              </a:lnSpc>
            </a:pPr>
            <a:endParaRPr lang="en-GB" sz="1600" i="0" dirty="0">
              <a:solidFill>
                <a:srgbClr val="222222"/>
              </a:solidFill>
              <a:effectLst/>
            </a:endParaRPr>
          </a:p>
          <a:p>
            <a:pPr lvl="1">
              <a:lnSpc>
                <a:spcPct val="150000"/>
              </a:lnSpc>
            </a:pPr>
            <a:endParaRPr lang="en-GB" sz="1600" i="0" dirty="0">
              <a:solidFill>
                <a:srgbClr val="222222"/>
              </a:solidFill>
              <a:effectLst/>
            </a:endParaRPr>
          </a:p>
          <a:p>
            <a:pPr lvl="1">
              <a:lnSpc>
                <a:spcPct val="150000"/>
              </a:lnSpc>
            </a:pPr>
            <a:r>
              <a:rPr lang="en-GB" sz="1600" dirty="0"/>
              <a:t>If you remove any red points from the data, does the decision boundary will change?</a:t>
            </a:r>
          </a:p>
          <a:p>
            <a:pPr lvl="1">
              <a:lnSpc>
                <a:spcPct val="150000"/>
              </a:lnSpc>
            </a:pPr>
            <a:r>
              <a:rPr lang="en-GB" sz="1600" dirty="0"/>
              <a:t>A) Yes</a:t>
            </a:r>
          </a:p>
          <a:p>
            <a:pPr lvl="1">
              <a:lnSpc>
                <a:spcPct val="150000"/>
              </a:lnSpc>
            </a:pPr>
            <a:r>
              <a:rPr lang="en-GB" sz="1600" dirty="0"/>
              <a:t>B) No</a:t>
            </a:r>
          </a:p>
          <a:p>
            <a:pPr lvl="1">
              <a:lnSpc>
                <a:spcPct val="150000"/>
              </a:lnSpc>
            </a:pPr>
            <a:endParaRPr lang="en-GB" sz="1600" dirty="0"/>
          </a:p>
          <a:p>
            <a:pPr lvl="1">
              <a:lnSpc>
                <a:spcPct val="150000"/>
              </a:lnSpc>
            </a:pPr>
            <a:r>
              <a:rPr lang="en-GB" sz="1600" dirty="0"/>
              <a:t>If you remove the non-red circled points from the data, the decision boundary will change?</a:t>
            </a:r>
          </a:p>
          <a:p>
            <a:pPr lvl="1">
              <a:lnSpc>
                <a:spcPct val="150000"/>
              </a:lnSpc>
            </a:pPr>
            <a:r>
              <a:rPr lang="en-GB" sz="1600" dirty="0"/>
              <a:t>A) True</a:t>
            </a:r>
          </a:p>
          <a:p>
            <a:pPr lvl="1">
              <a:lnSpc>
                <a:spcPct val="150000"/>
              </a:lnSpc>
            </a:pPr>
            <a:r>
              <a:rPr lang="en-GB" sz="1600" dirty="0"/>
              <a:t>B) False</a:t>
            </a:r>
          </a:p>
        </p:txBody>
      </p:sp>
      <p:sp>
        <p:nvSpPr>
          <p:cNvPr id="5" name="Footer Placeholder 4">
            <a:extLst>
              <a:ext uri="{FF2B5EF4-FFF2-40B4-BE49-F238E27FC236}">
                <a16:creationId xmlns:a16="http://schemas.microsoft.com/office/drawing/2014/main" id="{0C0E3736-651D-4BB9-8722-3B53873DD3E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64329968-C04F-4E90-B9BA-50485897F012}"/>
              </a:ext>
            </a:extLst>
          </p:cNvPr>
          <p:cNvSpPr>
            <a:spLocks noGrp="1"/>
          </p:cNvSpPr>
          <p:nvPr>
            <p:ph type="sldNum" sz="quarter" idx="12"/>
          </p:nvPr>
        </p:nvSpPr>
        <p:spPr/>
        <p:txBody>
          <a:bodyPr/>
          <a:lstStyle/>
          <a:p>
            <a:fld id="{85B72991-F611-417C-9F25-3D67AC695963}" type="slidenum">
              <a:rPr lang="en-NZ" smtClean="0"/>
              <a:t>2</a:t>
            </a:fld>
            <a:endParaRPr lang="en-NZ"/>
          </a:p>
        </p:txBody>
      </p:sp>
    </p:spTree>
    <p:extLst>
      <p:ext uri="{BB962C8B-B14F-4D97-AF65-F5344CB8AC3E}">
        <p14:creationId xmlns:p14="http://schemas.microsoft.com/office/powerpoint/2010/main" val="651414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sz="3200" dirty="0"/>
              <a:t>Decision Trees</a:t>
            </a:r>
            <a:br>
              <a:rPr lang="en-GB" dirty="0"/>
            </a:br>
            <a:r>
              <a:rPr lang="en-NZ" dirty="0"/>
              <a:t>Hyperparameters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20</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746620" y="1867988"/>
            <a:ext cx="10409059" cy="378885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The </a:t>
            </a:r>
            <a:r>
              <a:rPr lang="en-GB" b="1" dirty="0" err="1"/>
              <a:t>DecisionTreeClassifier</a:t>
            </a:r>
            <a:r>
              <a:rPr lang="en-GB" dirty="0"/>
              <a:t> class has a few parameters that restrict the shape of the Decision Tree:</a:t>
            </a:r>
          </a:p>
          <a:p>
            <a:pPr marL="457200" indent="-457200">
              <a:lnSpc>
                <a:spcPct val="150000"/>
              </a:lnSpc>
              <a:buFont typeface="Arial" panose="020B0604020202020204" pitchFamily="34" charset="0"/>
              <a:buChar char="•"/>
            </a:pPr>
            <a:endParaRPr lang="en-GB" dirty="0"/>
          </a:p>
          <a:p>
            <a:pPr marL="914400" lvl="1" indent="-457200">
              <a:lnSpc>
                <a:spcPct val="150000"/>
              </a:lnSpc>
              <a:buFont typeface="Arial" panose="020B0604020202020204" pitchFamily="34" charset="0"/>
              <a:buChar char="•"/>
            </a:pPr>
            <a:r>
              <a:rPr lang="en-GB" b="1" dirty="0" err="1"/>
              <a:t>max_depth</a:t>
            </a:r>
            <a:r>
              <a:rPr lang="en-GB" b="1" dirty="0"/>
              <a:t> </a:t>
            </a:r>
            <a:r>
              <a:rPr lang="en-GB" dirty="0"/>
              <a:t>hyperparameter (restrict the maximum depth of the Decision Tree)</a:t>
            </a:r>
          </a:p>
          <a:p>
            <a:pPr marL="914400" lvl="1" indent="-457200">
              <a:lnSpc>
                <a:spcPct val="150000"/>
              </a:lnSpc>
              <a:buFont typeface="Arial" panose="020B0604020202020204" pitchFamily="34" charset="0"/>
              <a:buChar char="•"/>
            </a:pPr>
            <a:r>
              <a:rPr lang="en-GB" b="1" dirty="0" err="1"/>
              <a:t>min_samples_split</a:t>
            </a:r>
            <a:r>
              <a:rPr lang="en-GB" b="1" dirty="0"/>
              <a:t> </a:t>
            </a:r>
            <a:r>
              <a:rPr lang="en-GB" dirty="0"/>
              <a:t>(the minimum number of samples a node must have before it can be split),</a:t>
            </a:r>
          </a:p>
          <a:p>
            <a:pPr marL="914400" lvl="1" indent="-457200">
              <a:lnSpc>
                <a:spcPct val="150000"/>
              </a:lnSpc>
              <a:buFont typeface="Arial" panose="020B0604020202020204" pitchFamily="34" charset="0"/>
              <a:buChar char="•"/>
            </a:pPr>
            <a:r>
              <a:rPr lang="en-GB" b="1" dirty="0" err="1"/>
              <a:t>min_samples_leaf</a:t>
            </a:r>
            <a:r>
              <a:rPr lang="en-GB" b="1" dirty="0"/>
              <a:t> </a:t>
            </a:r>
            <a:r>
              <a:rPr lang="en-GB" dirty="0"/>
              <a:t>(the minimum number of samples a leaf node must have),</a:t>
            </a:r>
          </a:p>
          <a:p>
            <a:pPr marL="914400" lvl="1" indent="-457200">
              <a:lnSpc>
                <a:spcPct val="150000"/>
              </a:lnSpc>
              <a:buFont typeface="Arial" panose="020B0604020202020204" pitchFamily="34" charset="0"/>
              <a:buChar char="•"/>
            </a:pPr>
            <a:r>
              <a:rPr lang="en-GB" b="1" dirty="0" err="1"/>
              <a:t>min_weight_fraction_leaf</a:t>
            </a:r>
            <a:r>
              <a:rPr lang="en-GB" b="1" dirty="0"/>
              <a:t> </a:t>
            </a:r>
            <a:r>
              <a:rPr lang="en-GB" dirty="0"/>
              <a:t>(same as </a:t>
            </a:r>
            <a:r>
              <a:rPr lang="en-GB" b="1" dirty="0" err="1"/>
              <a:t>min_samples_leaf</a:t>
            </a:r>
            <a:r>
              <a:rPr lang="en-GB" b="1" dirty="0"/>
              <a:t> </a:t>
            </a:r>
            <a:r>
              <a:rPr lang="en-GB" dirty="0"/>
              <a:t>but expressed as a fraction of the total number of weighted instances), </a:t>
            </a:r>
          </a:p>
          <a:p>
            <a:pPr marL="914400" lvl="1" indent="-457200">
              <a:lnSpc>
                <a:spcPct val="150000"/>
              </a:lnSpc>
              <a:buFont typeface="Arial" panose="020B0604020202020204" pitchFamily="34" charset="0"/>
              <a:buChar char="•"/>
            </a:pPr>
            <a:r>
              <a:rPr lang="en-GB" b="1" dirty="0" err="1"/>
              <a:t>max_leaf_nodes</a:t>
            </a:r>
            <a:r>
              <a:rPr lang="en-GB" b="1" dirty="0"/>
              <a:t> </a:t>
            </a:r>
            <a:r>
              <a:rPr lang="en-GB" dirty="0"/>
              <a:t>(the maximum number of leaf nodes),</a:t>
            </a:r>
          </a:p>
          <a:p>
            <a:pPr marL="914400" lvl="1" indent="-457200">
              <a:lnSpc>
                <a:spcPct val="150000"/>
              </a:lnSpc>
              <a:buFont typeface="Arial" panose="020B0604020202020204" pitchFamily="34" charset="0"/>
              <a:buChar char="•"/>
            </a:pPr>
            <a:r>
              <a:rPr lang="en-GB" b="1" dirty="0" err="1"/>
              <a:t>max_features</a:t>
            </a:r>
            <a:r>
              <a:rPr lang="en-GB" b="1" dirty="0"/>
              <a:t> </a:t>
            </a:r>
            <a:r>
              <a:rPr lang="en-GB" dirty="0"/>
              <a:t>(the maximum number of features that are evaluated for splitting at each node).</a:t>
            </a:r>
          </a:p>
        </p:txBody>
      </p:sp>
    </p:spTree>
    <p:extLst>
      <p:ext uri="{BB962C8B-B14F-4D97-AF65-F5344CB8AC3E}">
        <p14:creationId xmlns:p14="http://schemas.microsoft.com/office/powerpoint/2010/main" val="143607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sz="3200" dirty="0"/>
              <a:t>Decision Trees</a:t>
            </a:r>
            <a:br>
              <a:rPr lang="en-GB" dirty="0"/>
            </a:br>
            <a:r>
              <a:rPr lang="en-NZ" dirty="0"/>
              <a:t>Hyperparameters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21</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097281" y="1771333"/>
            <a:ext cx="10058400" cy="464871"/>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The Following code changes the </a:t>
            </a:r>
            <a:r>
              <a:rPr lang="en-GB" b="1" dirty="0" err="1"/>
              <a:t>min_samples_leaf</a:t>
            </a:r>
            <a:r>
              <a:rPr lang="en-GB" b="1" dirty="0"/>
              <a:t> </a:t>
            </a:r>
            <a:r>
              <a:rPr lang="en-GB" dirty="0"/>
              <a:t>:</a:t>
            </a:r>
            <a:endParaRPr lang="en-GB" b="1" dirty="0"/>
          </a:p>
        </p:txBody>
      </p:sp>
      <p:sp>
        <p:nvSpPr>
          <p:cNvPr id="8" name="TextBox 7">
            <a:extLst>
              <a:ext uri="{FF2B5EF4-FFF2-40B4-BE49-F238E27FC236}">
                <a16:creationId xmlns:a16="http://schemas.microsoft.com/office/drawing/2014/main" id="{68133D69-2915-4A36-A210-73D7D21E81DC}"/>
              </a:ext>
            </a:extLst>
          </p:cNvPr>
          <p:cNvSpPr txBox="1"/>
          <p:nvPr/>
        </p:nvSpPr>
        <p:spPr>
          <a:xfrm>
            <a:off x="815829" y="2467680"/>
            <a:ext cx="5870197" cy="3416320"/>
          </a:xfrm>
          <a:prstGeom prst="rect">
            <a:avLst/>
          </a:prstGeom>
          <a:noFill/>
        </p:spPr>
        <p:txBody>
          <a:bodyPr wrap="square">
            <a:spAutoFit/>
          </a:bodyPr>
          <a:lstStyle/>
          <a:p>
            <a:r>
              <a:rPr lang="en-NZ" sz="1200" dirty="0"/>
              <a:t>from </a:t>
            </a:r>
            <a:r>
              <a:rPr lang="en-NZ" sz="1200" dirty="0" err="1"/>
              <a:t>sklearn.datasets</a:t>
            </a:r>
            <a:r>
              <a:rPr lang="en-NZ" sz="1200" dirty="0"/>
              <a:t> import </a:t>
            </a:r>
            <a:r>
              <a:rPr lang="en-NZ" sz="1200" dirty="0" err="1"/>
              <a:t>make_moons</a:t>
            </a:r>
            <a:endParaRPr lang="en-NZ" sz="1200" dirty="0"/>
          </a:p>
          <a:p>
            <a:r>
              <a:rPr lang="en-NZ" sz="1200" dirty="0" err="1"/>
              <a:t>Xm</a:t>
            </a:r>
            <a:r>
              <a:rPr lang="en-NZ" sz="1200" dirty="0"/>
              <a:t>, </a:t>
            </a:r>
            <a:r>
              <a:rPr lang="en-NZ" sz="1200" dirty="0" err="1"/>
              <a:t>ym</a:t>
            </a:r>
            <a:r>
              <a:rPr lang="en-NZ" sz="1200" dirty="0"/>
              <a:t> = </a:t>
            </a:r>
            <a:r>
              <a:rPr lang="en-NZ" sz="1200" dirty="0" err="1"/>
              <a:t>make_moons</a:t>
            </a:r>
            <a:r>
              <a:rPr lang="en-NZ" sz="1200" dirty="0"/>
              <a:t>(</a:t>
            </a:r>
            <a:r>
              <a:rPr lang="en-NZ" sz="1200" dirty="0" err="1"/>
              <a:t>n_samples</a:t>
            </a:r>
            <a:r>
              <a:rPr lang="en-NZ" sz="1200" dirty="0"/>
              <a:t>=100, noise=0.25, </a:t>
            </a:r>
            <a:r>
              <a:rPr lang="en-NZ" sz="1200" dirty="0" err="1"/>
              <a:t>random_state</a:t>
            </a:r>
            <a:r>
              <a:rPr lang="en-NZ" sz="1200" dirty="0"/>
              <a:t>=53)</a:t>
            </a:r>
          </a:p>
          <a:p>
            <a:endParaRPr lang="en-NZ" sz="1200" dirty="0"/>
          </a:p>
          <a:p>
            <a:r>
              <a:rPr lang="en-NZ" sz="1200" dirty="0"/>
              <a:t>deep_tree_clf1 = </a:t>
            </a:r>
            <a:r>
              <a:rPr lang="en-NZ" sz="1200" dirty="0" err="1"/>
              <a:t>DecisionTreeClassifier</a:t>
            </a:r>
            <a:r>
              <a:rPr lang="en-NZ" sz="1200" dirty="0"/>
              <a:t>(</a:t>
            </a:r>
            <a:r>
              <a:rPr lang="en-NZ" sz="1200" dirty="0" err="1"/>
              <a:t>random_state</a:t>
            </a:r>
            <a:r>
              <a:rPr lang="en-NZ" sz="1200" dirty="0"/>
              <a:t>=42)</a:t>
            </a:r>
          </a:p>
          <a:p>
            <a:r>
              <a:rPr lang="en-NZ" sz="1200" dirty="0"/>
              <a:t>deep_tree_clf2 = </a:t>
            </a:r>
            <a:r>
              <a:rPr lang="en-NZ" sz="1200" dirty="0" err="1"/>
              <a:t>DecisionTreeClassifier</a:t>
            </a:r>
            <a:r>
              <a:rPr lang="en-NZ" sz="1200" dirty="0"/>
              <a:t>(</a:t>
            </a:r>
            <a:r>
              <a:rPr lang="en-NZ" sz="1200" dirty="0" err="1"/>
              <a:t>min_samples_leaf</a:t>
            </a:r>
            <a:r>
              <a:rPr lang="en-NZ" sz="1200" dirty="0"/>
              <a:t>=4, </a:t>
            </a:r>
            <a:r>
              <a:rPr lang="en-NZ" sz="1200" dirty="0" err="1"/>
              <a:t>random_state</a:t>
            </a:r>
            <a:r>
              <a:rPr lang="en-NZ" sz="1200" dirty="0"/>
              <a:t>=42)</a:t>
            </a:r>
          </a:p>
          <a:p>
            <a:r>
              <a:rPr lang="en-NZ" sz="1200" dirty="0"/>
              <a:t>deep_tree_clf1.fit(</a:t>
            </a:r>
            <a:r>
              <a:rPr lang="en-NZ" sz="1200" dirty="0" err="1"/>
              <a:t>Xm</a:t>
            </a:r>
            <a:r>
              <a:rPr lang="en-NZ" sz="1200" dirty="0"/>
              <a:t>, </a:t>
            </a:r>
            <a:r>
              <a:rPr lang="en-NZ" sz="1200" dirty="0" err="1"/>
              <a:t>ym</a:t>
            </a:r>
            <a:r>
              <a:rPr lang="en-NZ" sz="1200" dirty="0"/>
              <a:t>)</a:t>
            </a:r>
          </a:p>
          <a:p>
            <a:r>
              <a:rPr lang="en-NZ" sz="1200" dirty="0"/>
              <a:t>deep_tree_clf2.fit(</a:t>
            </a:r>
            <a:r>
              <a:rPr lang="en-NZ" sz="1200" dirty="0" err="1"/>
              <a:t>Xm</a:t>
            </a:r>
            <a:r>
              <a:rPr lang="en-NZ" sz="1200" dirty="0"/>
              <a:t>, </a:t>
            </a:r>
            <a:r>
              <a:rPr lang="en-NZ" sz="1200" dirty="0" err="1"/>
              <a:t>ym</a:t>
            </a:r>
            <a:r>
              <a:rPr lang="en-NZ" sz="1200" dirty="0"/>
              <a:t>)</a:t>
            </a:r>
          </a:p>
          <a:p>
            <a:endParaRPr lang="en-NZ" sz="1200" dirty="0"/>
          </a:p>
          <a:p>
            <a:r>
              <a:rPr lang="en-NZ" sz="1200" dirty="0"/>
              <a:t>fig, axes = </a:t>
            </a:r>
            <a:r>
              <a:rPr lang="en-NZ" sz="1200" dirty="0" err="1"/>
              <a:t>plt.subplots</a:t>
            </a:r>
            <a:r>
              <a:rPr lang="en-NZ" sz="1200" dirty="0"/>
              <a:t>(</a:t>
            </a:r>
            <a:r>
              <a:rPr lang="en-NZ" sz="1200" dirty="0" err="1"/>
              <a:t>ncols</a:t>
            </a:r>
            <a:r>
              <a:rPr lang="en-NZ" sz="1200" dirty="0"/>
              <a:t>=2, </a:t>
            </a:r>
            <a:r>
              <a:rPr lang="en-NZ" sz="1200" dirty="0" err="1"/>
              <a:t>figsize</a:t>
            </a:r>
            <a:r>
              <a:rPr lang="en-NZ" sz="1200" dirty="0"/>
              <a:t>=(10, 4), </a:t>
            </a:r>
            <a:r>
              <a:rPr lang="en-NZ" sz="1200" dirty="0" err="1"/>
              <a:t>sharey</a:t>
            </a:r>
            <a:r>
              <a:rPr lang="en-NZ" sz="1200" dirty="0"/>
              <a:t>=True)</a:t>
            </a:r>
          </a:p>
          <a:p>
            <a:r>
              <a:rPr lang="en-NZ" sz="1200" dirty="0" err="1"/>
              <a:t>plt.sca</a:t>
            </a:r>
            <a:r>
              <a:rPr lang="en-NZ" sz="1200" dirty="0"/>
              <a:t>(axes[0])</a:t>
            </a:r>
          </a:p>
          <a:p>
            <a:r>
              <a:rPr lang="en-NZ" sz="1200" dirty="0" err="1"/>
              <a:t>plot_decision_boundary</a:t>
            </a:r>
            <a:r>
              <a:rPr lang="en-NZ" sz="1200" dirty="0"/>
              <a:t>(deep_tree_clf1, </a:t>
            </a:r>
            <a:r>
              <a:rPr lang="en-NZ" sz="1200" dirty="0" err="1"/>
              <a:t>Xm</a:t>
            </a:r>
            <a:r>
              <a:rPr lang="en-NZ" sz="1200" dirty="0"/>
              <a:t>, </a:t>
            </a:r>
            <a:r>
              <a:rPr lang="en-NZ" sz="1200" dirty="0" err="1"/>
              <a:t>ym</a:t>
            </a:r>
            <a:r>
              <a:rPr lang="en-NZ" sz="1200" dirty="0"/>
              <a:t>, axes=[-1.5, 2.4, -1, 1.5], iris=False)</a:t>
            </a:r>
          </a:p>
          <a:p>
            <a:r>
              <a:rPr lang="en-NZ" sz="1200" dirty="0" err="1"/>
              <a:t>plt.title</a:t>
            </a:r>
            <a:r>
              <a:rPr lang="en-NZ" sz="1200" dirty="0"/>
              <a:t>("No restrictions", </a:t>
            </a:r>
            <a:r>
              <a:rPr lang="en-NZ" sz="1200" dirty="0" err="1"/>
              <a:t>fontsize</a:t>
            </a:r>
            <a:r>
              <a:rPr lang="en-NZ" sz="1200" dirty="0"/>
              <a:t>=16)</a:t>
            </a:r>
          </a:p>
          <a:p>
            <a:r>
              <a:rPr lang="en-NZ" sz="1200" dirty="0" err="1"/>
              <a:t>plt.sca</a:t>
            </a:r>
            <a:r>
              <a:rPr lang="en-NZ" sz="1200" dirty="0"/>
              <a:t>(axes[1])</a:t>
            </a:r>
          </a:p>
          <a:p>
            <a:r>
              <a:rPr lang="en-NZ" sz="1200" dirty="0" err="1"/>
              <a:t>plot_decision_boundary</a:t>
            </a:r>
            <a:r>
              <a:rPr lang="en-NZ" sz="1200" dirty="0"/>
              <a:t>(deep_tree_clf2, </a:t>
            </a:r>
            <a:r>
              <a:rPr lang="en-NZ" sz="1200" dirty="0" err="1"/>
              <a:t>Xm</a:t>
            </a:r>
            <a:r>
              <a:rPr lang="en-NZ" sz="1200" dirty="0"/>
              <a:t>, </a:t>
            </a:r>
            <a:r>
              <a:rPr lang="en-NZ" sz="1200" dirty="0" err="1"/>
              <a:t>ym</a:t>
            </a:r>
            <a:r>
              <a:rPr lang="en-NZ" sz="1200" dirty="0"/>
              <a:t>, axes=[-1.5, 2.4, -1, 1.5], iris=False)</a:t>
            </a:r>
          </a:p>
          <a:p>
            <a:r>
              <a:rPr lang="en-NZ" sz="1200" dirty="0" err="1"/>
              <a:t>plt.title</a:t>
            </a:r>
            <a:r>
              <a:rPr lang="en-NZ" sz="1200" dirty="0"/>
              <a:t>("</a:t>
            </a:r>
            <a:r>
              <a:rPr lang="en-NZ" sz="1200" dirty="0" err="1"/>
              <a:t>min_samples_leaf</a:t>
            </a:r>
            <a:r>
              <a:rPr lang="en-NZ" sz="1200" dirty="0"/>
              <a:t> = {}".format(deep_tree_clf2.min_samples_leaf), </a:t>
            </a:r>
            <a:r>
              <a:rPr lang="en-NZ" sz="1200" dirty="0" err="1"/>
              <a:t>fontsize</a:t>
            </a:r>
            <a:r>
              <a:rPr lang="en-NZ" sz="1200" dirty="0"/>
              <a:t>=14)</a:t>
            </a:r>
          </a:p>
          <a:p>
            <a:r>
              <a:rPr lang="en-NZ" sz="1200" dirty="0" err="1"/>
              <a:t>plt.ylabel</a:t>
            </a:r>
            <a:r>
              <a:rPr lang="en-NZ" sz="1200" dirty="0"/>
              <a:t>("")</a:t>
            </a:r>
          </a:p>
          <a:p>
            <a:endParaRPr lang="en-NZ" sz="1200" dirty="0"/>
          </a:p>
          <a:p>
            <a:r>
              <a:rPr lang="en-NZ" sz="1200" dirty="0" err="1"/>
              <a:t>plt.show</a:t>
            </a:r>
            <a:r>
              <a:rPr lang="en-NZ" sz="1200" dirty="0"/>
              <a:t>()</a:t>
            </a:r>
          </a:p>
        </p:txBody>
      </p:sp>
      <p:pic>
        <p:nvPicPr>
          <p:cNvPr id="6" name="Picture 5" descr="Chart, scatter chart&#10;&#10;Description automatically generated">
            <a:extLst>
              <a:ext uri="{FF2B5EF4-FFF2-40B4-BE49-F238E27FC236}">
                <a16:creationId xmlns:a16="http://schemas.microsoft.com/office/drawing/2014/main" id="{2D38D8ED-2A4D-44D0-A3E1-BA3876295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319" y="3091422"/>
            <a:ext cx="5422094" cy="2168837"/>
          </a:xfrm>
          <a:prstGeom prst="rect">
            <a:avLst/>
          </a:prstGeom>
        </p:spPr>
      </p:pic>
    </p:spTree>
    <p:extLst>
      <p:ext uri="{BB962C8B-B14F-4D97-AF65-F5344CB8AC3E}">
        <p14:creationId xmlns:p14="http://schemas.microsoft.com/office/powerpoint/2010/main" val="322683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a:t>Review Questions</a:t>
            </a:r>
            <a:endParaRPr lang="en-NZ" dirty="0"/>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22</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097279" y="1737360"/>
            <a:ext cx="10058401" cy="2542363"/>
          </a:xfrm>
          <a:prstGeom prst="rect">
            <a:avLst/>
          </a:prstGeom>
          <a:noFill/>
        </p:spPr>
        <p:txBody>
          <a:bodyPr wrap="square">
            <a:spAutoFit/>
          </a:bodyPr>
          <a:lstStyle/>
          <a:p>
            <a:pPr marL="457200" indent="-457200">
              <a:lnSpc>
                <a:spcPct val="150000"/>
              </a:lnSpc>
              <a:buFont typeface="+mj-lt"/>
              <a:buAutoNum type="arabicPeriod"/>
            </a:pPr>
            <a:r>
              <a:rPr lang="en-GB" dirty="0"/>
              <a:t>Is a node’s Gini impurity generally lower or greater than its parent’s? Is it generally lower/greater, or always lower/greater? </a:t>
            </a:r>
          </a:p>
          <a:p>
            <a:pPr marL="457200" indent="-457200">
              <a:lnSpc>
                <a:spcPct val="150000"/>
              </a:lnSpc>
              <a:buFont typeface="+mj-lt"/>
              <a:buAutoNum type="arabicPeriod"/>
            </a:pPr>
            <a:r>
              <a:rPr lang="en-GB" dirty="0"/>
              <a:t>If a Decision Tree is overfitting the training set, is it a good idea to try decreasing </a:t>
            </a:r>
            <a:r>
              <a:rPr lang="en-GB" dirty="0" err="1"/>
              <a:t>max_depth</a:t>
            </a:r>
            <a:r>
              <a:rPr lang="en-GB" dirty="0"/>
              <a:t>?</a:t>
            </a:r>
          </a:p>
          <a:p>
            <a:pPr marL="457200" indent="-457200">
              <a:lnSpc>
                <a:spcPct val="150000"/>
              </a:lnSpc>
              <a:buFont typeface="+mj-lt"/>
              <a:buAutoNum type="arabicPeriod"/>
            </a:pPr>
            <a:r>
              <a:rPr lang="en-GB" dirty="0"/>
              <a:t>If it takes one hour to train a Decision Tree on a training set containing 1 million instances, roughly how much time will it take to train another Decision Tree on a training set containing 10 million instances? </a:t>
            </a:r>
          </a:p>
        </p:txBody>
      </p:sp>
    </p:spTree>
    <p:extLst>
      <p:ext uri="{BB962C8B-B14F-4D97-AF65-F5344CB8AC3E}">
        <p14:creationId xmlns:p14="http://schemas.microsoft.com/office/powerpoint/2010/main" val="4255670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prove Machine Learning Results with Ensemble Learning - AI, ML, Data  Science Articles | Interviews | Insights | AI TIME JOURNAL">
            <a:extLst>
              <a:ext uri="{FF2B5EF4-FFF2-40B4-BE49-F238E27FC236}">
                <a16:creationId xmlns:a16="http://schemas.microsoft.com/office/drawing/2014/main" id="{78F5BC23-B8D3-4851-A666-1AC5643C7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298" y="2471340"/>
            <a:ext cx="5212701" cy="316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dirty="0"/>
              <a:t>Ensemble Learning</a:t>
            </a:r>
            <a:endParaRPr lang="en-NZ" dirty="0"/>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23</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036320" y="1737360"/>
            <a:ext cx="6372186" cy="420435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Suppose you pose a complex question to thousands of random people, then aggregate their answers. </a:t>
            </a:r>
          </a:p>
          <a:p>
            <a:pPr marL="457200" indent="-457200">
              <a:lnSpc>
                <a:spcPct val="150000"/>
              </a:lnSpc>
              <a:buFont typeface="Arial" panose="020B0604020202020204" pitchFamily="34" charset="0"/>
              <a:buChar char="•"/>
            </a:pPr>
            <a:r>
              <a:rPr lang="en-GB" dirty="0"/>
              <a:t>In many cases you will find that this aggregated answer is better than an expert’s answer. This is called the wisdom of the crowd. </a:t>
            </a:r>
          </a:p>
          <a:p>
            <a:pPr marL="457200" indent="-457200">
              <a:lnSpc>
                <a:spcPct val="150000"/>
              </a:lnSpc>
              <a:buFont typeface="Arial" panose="020B0604020202020204" pitchFamily="34" charset="0"/>
              <a:buChar char="•"/>
            </a:pPr>
            <a:r>
              <a:rPr lang="en-GB" dirty="0"/>
              <a:t>Similarly, if you aggregate the predictions of a group of predictors (such as classifiers or regressors), you will often get better predictions than with the best individual predictor. </a:t>
            </a:r>
          </a:p>
          <a:p>
            <a:pPr marL="457200" indent="-457200">
              <a:lnSpc>
                <a:spcPct val="150000"/>
              </a:lnSpc>
              <a:buFont typeface="Arial" panose="020B0604020202020204" pitchFamily="34" charset="0"/>
              <a:buChar char="•"/>
            </a:pPr>
            <a:r>
              <a:rPr lang="en-GB" dirty="0"/>
              <a:t>A group of predictors is called an ensemble; thus, this technique is called Ensemble Learning.</a:t>
            </a:r>
          </a:p>
        </p:txBody>
      </p:sp>
    </p:spTree>
    <p:extLst>
      <p:ext uri="{BB962C8B-B14F-4D97-AF65-F5344CB8AC3E}">
        <p14:creationId xmlns:p14="http://schemas.microsoft.com/office/powerpoint/2010/main" val="333664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6EF473-3AB9-42BD-BB5C-B085801B1422}"/>
              </a:ext>
            </a:extLst>
          </p:cNvPr>
          <p:cNvPicPr>
            <a:picLocks noChangeAspect="1"/>
          </p:cNvPicPr>
          <p:nvPr/>
        </p:nvPicPr>
        <p:blipFill>
          <a:blip r:embed="rId2"/>
          <a:stretch>
            <a:fillRect/>
          </a:stretch>
        </p:blipFill>
        <p:spPr>
          <a:xfrm>
            <a:off x="4501037" y="3033228"/>
            <a:ext cx="5958293" cy="3136391"/>
          </a:xfrm>
          <a:prstGeom prst="rect">
            <a:avLst/>
          </a:prstGeom>
        </p:spPr>
      </p:pic>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sz="3200" dirty="0"/>
              <a:t>Ensemble Learning</a:t>
            </a:r>
            <a:br>
              <a:rPr lang="en-GB" dirty="0"/>
            </a:br>
            <a:r>
              <a:rPr lang="en-NZ" dirty="0"/>
              <a:t>Voting Classifiers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24</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097280" y="1737360"/>
            <a:ext cx="10058400" cy="129586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There are two types of </a:t>
            </a:r>
            <a:r>
              <a:rPr lang="en-NZ" dirty="0"/>
              <a:t>Voting Classifiers:</a:t>
            </a:r>
          </a:p>
          <a:p>
            <a:pPr marL="914400" lvl="1" indent="-457200">
              <a:lnSpc>
                <a:spcPct val="150000"/>
              </a:lnSpc>
              <a:buFont typeface="Arial" panose="020B0604020202020204" pitchFamily="34" charset="0"/>
              <a:buChar char="•"/>
            </a:pPr>
            <a:r>
              <a:rPr lang="en-NZ" dirty="0"/>
              <a:t>Hard: The class with highest votes gets chosen.</a:t>
            </a:r>
          </a:p>
          <a:p>
            <a:pPr marL="914400" lvl="1" indent="-457200">
              <a:lnSpc>
                <a:spcPct val="150000"/>
              </a:lnSpc>
              <a:buFont typeface="Arial" panose="020B0604020202020204" pitchFamily="34" charset="0"/>
              <a:buChar char="•"/>
            </a:pPr>
            <a:r>
              <a:rPr lang="en-NZ" dirty="0"/>
              <a:t>Soft: The class with the highest probability gets chosen. </a:t>
            </a:r>
            <a:endParaRPr lang="en-GB" dirty="0"/>
          </a:p>
        </p:txBody>
      </p:sp>
    </p:spTree>
    <p:extLst>
      <p:ext uri="{BB962C8B-B14F-4D97-AF65-F5344CB8AC3E}">
        <p14:creationId xmlns:p14="http://schemas.microsoft.com/office/powerpoint/2010/main" val="327069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44A91D-969A-4714-99C1-184370B598F7}"/>
              </a:ext>
            </a:extLst>
          </p:cNvPr>
          <p:cNvPicPr>
            <a:picLocks noChangeAspect="1"/>
          </p:cNvPicPr>
          <p:nvPr/>
        </p:nvPicPr>
        <p:blipFill>
          <a:blip r:embed="rId2"/>
          <a:stretch>
            <a:fillRect/>
          </a:stretch>
        </p:blipFill>
        <p:spPr>
          <a:xfrm>
            <a:off x="6096000" y="3037839"/>
            <a:ext cx="5863905" cy="2881525"/>
          </a:xfrm>
          <a:prstGeom prst="rect">
            <a:avLst/>
          </a:prstGeom>
        </p:spPr>
      </p:pic>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sz="3200" dirty="0"/>
              <a:t>Ensemble Learning</a:t>
            </a:r>
            <a:br>
              <a:rPr lang="en-GB" dirty="0"/>
            </a:br>
            <a:r>
              <a:rPr lang="en-NZ" dirty="0"/>
              <a:t>Bagging and Pasting</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25</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683983" y="1737359"/>
            <a:ext cx="10058400" cy="88036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To use the same training algorithm for every predictor and train them on different random subsets of the training set. </a:t>
            </a:r>
          </a:p>
        </p:txBody>
      </p:sp>
      <p:sp>
        <p:nvSpPr>
          <p:cNvPr id="11" name="TextBox 10">
            <a:extLst>
              <a:ext uri="{FF2B5EF4-FFF2-40B4-BE49-F238E27FC236}">
                <a16:creationId xmlns:a16="http://schemas.microsoft.com/office/drawing/2014/main" id="{C2C3AA77-52DF-4BA5-B67B-50443EAEF948}"/>
              </a:ext>
            </a:extLst>
          </p:cNvPr>
          <p:cNvSpPr txBox="1"/>
          <p:nvPr/>
        </p:nvSpPr>
        <p:spPr>
          <a:xfrm>
            <a:off x="683983" y="2816215"/>
            <a:ext cx="5741985" cy="337335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Bagging: When sampling is performed with replacement.</a:t>
            </a:r>
          </a:p>
          <a:p>
            <a:pPr marL="457200" indent="-457200">
              <a:lnSpc>
                <a:spcPct val="150000"/>
              </a:lnSpc>
              <a:buFont typeface="Arial" panose="020B0604020202020204" pitchFamily="34" charset="0"/>
              <a:buChar char="•"/>
            </a:pPr>
            <a:r>
              <a:rPr lang="en-GB" dirty="0"/>
              <a:t>Pasting: When sampling is performed without replacement.</a:t>
            </a:r>
          </a:p>
          <a:p>
            <a:pPr marL="457200" indent="-457200">
              <a:lnSpc>
                <a:spcPct val="150000"/>
              </a:lnSpc>
              <a:buFont typeface="Arial" panose="020B0604020202020204" pitchFamily="34" charset="0"/>
              <a:buChar char="•"/>
            </a:pPr>
            <a:r>
              <a:rPr lang="en-GB" dirty="0"/>
              <a:t>Both bagging and pasting allow training instances to be sampled several times across multiple predictors, but only bagging allows training instances to be sampled several times for the same predictor. </a:t>
            </a:r>
          </a:p>
        </p:txBody>
      </p:sp>
    </p:spTree>
    <p:extLst>
      <p:ext uri="{BB962C8B-B14F-4D97-AF65-F5344CB8AC3E}">
        <p14:creationId xmlns:p14="http://schemas.microsoft.com/office/powerpoint/2010/main" val="385349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Random Forests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26</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787503" y="1737360"/>
            <a:ext cx="5512629" cy="503535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As an example of an Ensemble method, you can train a group of Decision Tree classifiers. </a:t>
            </a:r>
          </a:p>
          <a:p>
            <a:pPr marL="457200" indent="-457200">
              <a:lnSpc>
                <a:spcPct val="150000"/>
              </a:lnSpc>
              <a:buFont typeface="Arial" panose="020B0604020202020204" pitchFamily="34" charset="0"/>
              <a:buChar char="•"/>
            </a:pPr>
            <a:r>
              <a:rPr lang="en-GB" dirty="0"/>
              <a:t>Each is trained on a different random subset of the training set. </a:t>
            </a:r>
          </a:p>
          <a:p>
            <a:pPr marL="457200" indent="-457200">
              <a:lnSpc>
                <a:spcPct val="150000"/>
              </a:lnSpc>
              <a:buFont typeface="Arial" panose="020B0604020202020204" pitchFamily="34" charset="0"/>
              <a:buChar char="•"/>
            </a:pPr>
            <a:r>
              <a:rPr lang="en-GB" dirty="0"/>
              <a:t>To make predictions, you obtain the predictions of all the individual trees, then predict the class that gets the most votes</a:t>
            </a:r>
          </a:p>
          <a:p>
            <a:pPr marL="457200" indent="-457200">
              <a:lnSpc>
                <a:spcPct val="150000"/>
              </a:lnSpc>
              <a:buFont typeface="Arial" panose="020B0604020202020204" pitchFamily="34" charset="0"/>
              <a:buChar char="•"/>
            </a:pPr>
            <a:r>
              <a:rPr lang="en-GB" dirty="0"/>
              <a:t>Random Forest is generally trained via the bagging method.</a:t>
            </a:r>
          </a:p>
          <a:p>
            <a:pPr marL="457200" indent="-457200">
              <a:lnSpc>
                <a:spcPct val="150000"/>
              </a:lnSpc>
              <a:buFont typeface="Arial" panose="020B0604020202020204" pitchFamily="34" charset="0"/>
              <a:buChar char="•"/>
            </a:pPr>
            <a:r>
              <a:rPr lang="en-GB" dirty="0"/>
              <a:t>Random Forest is generally trained via training sets with the size of the original training set.</a:t>
            </a:r>
          </a:p>
          <a:p>
            <a:pPr marL="457200" indent="-457200">
              <a:lnSpc>
                <a:spcPct val="150000"/>
              </a:lnSpc>
              <a:buFont typeface="Arial" panose="020B0604020202020204" pitchFamily="34" charset="0"/>
              <a:buChar char="•"/>
            </a:pPr>
            <a:endParaRPr lang="en-GB" dirty="0"/>
          </a:p>
        </p:txBody>
      </p:sp>
      <p:pic>
        <p:nvPicPr>
          <p:cNvPr id="2050" name="Picture 2" descr="Example of Random Forest Classifier">
            <a:extLst>
              <a:ext uri="{FF2B5EF4-FFF2-40B4-BE49-F238E27FC236}">
                <a16:creationId xmlns:a16="http://schemas.microsoft.com/office/drawing/2014/main" id="{2ED99655-B822-4ACD-87A9-2A1236C42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918" y="1893664"/>
            <a:ext cx="5098038" cy="424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06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Random Forests with Sklearn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27</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570451" y="1737360"/>
            <a:ext cx="10965976" cy="88036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The following code uses all available CPU cores to train a Random Forest classifier with 500 trees (each limited to maximum 16 nodes):</a:t>
            </a:r>
          </a:p>
        </p:txBody>
      </p:sp>
      <p:sp>
        <p:nvSpPr>
          <p:cNvPr id="11" name="TextBox 10">
            <a:extLst>
              <a:ext uri="{FF2B5EF4-FFF2-40B4-BE49-F238E27FC236}">
                <a16:creationId xmlns:a16="http://schemas.microsoft.com/office/drawing/2014/main" id="{466E017F-421B-462A-B943-BC9324172A26}"/>
              </a:ext>
            </a:extLst>
          </p:cNvPr>
          <p:cNvSpPr txBox="1"/>
          <p:nvPr/>
        </p:nvSpPr>
        <p:spPr>
          <a:xfrm>
            <a:off x="6053439" y="2413337"/>
            <a:ext cx="5308134" cy="1015663"/>
          </a:xfrm>
          <a:prstGeom prst="rect">
            <a:avLst/>
          </a:prstGeom>
          <a:noFill/>
        </p:spPr>
        <p:txBody>
          <a:bodyPr wrap="square">
            <a:spAutoFit/>
          </a:bodyPr>
          <a:lstStyle/>
          <a:p>
            <a:r>
              <a:rPr lang="en-NZ" sz="1200" dirty="0"/>
              <a:t>from </a:t>
            </a:r>
            <a:r>
              <a:rPr lang="en-NZ" sz="1200" dirty="0" err="1"/>
              <a:t>sklearn.model_selection</a:t>
            </a:r>
            <a:r>
              <a:rPr lang="en-NZ" sz="1200" dirty="0"/>
              <a:t> import </a:t>
            </a:r>
            <a:r>
              <a:rPr lang="en-NZ" sz="1200" dirty="0" err="1"/>
              <a:t>train_test_split</a:t>
            </a:r>
            <a:endParaRPr lang="en-NZ" sz="1200" dirty="0"/>
          </a:p>
          <a:p>
            <a:r>
              <a:rPr lang="en-NZ" sz="1200" dirty="0"/>
              <a:t>from </a:t>
            </a:r>
            <a:r>
              <a:rPr lang="en-NZ" sz="1200" dirty="0" err="1"/>
              <a:t>sklearn.datasets</a:t>
            </a:r>
            <a:r>
              <a:rPr lang="en-NZ" sz="1200" dirty="0"/>
              <a:t> import </a:t>
            </a:r>
            <a:r>
              <a:rPr lang="en-NZ" sz="1200" dirty="0" err="1"/>
              <a:t>make_moons</a:t>
            </a:r>
            <a:endParaRPr lang="en-NZ" sz="1200" dirty="0"/>
          </a:p>
          <a:p>
            <a:endParaRPr lang="en-NZ" sz="1200" dirty="0"/>
          </a:p>
          <a:p>
            <a:r>
              <a:rPr lang="en-NZ" sz="1200" dirty="0"/>
              <a:t>X, y = </a:t>
            </a:r>
            <a:r>
              <a:rPr lang="en-NZ" sz="1200" dirty="0" err="1"/>
              <a:t>make_moons</a:t>
            </a:r>
            <a:r>
              <a:rPr lang="en-NZ" sz="1200" dirty="0"/>
              <a:t>(</a:t>
            </a:r>
            <a:r>
              <a:rPr lang="en-NZ" sz="1200" dirty="0" err="1"/>
              <a:t>n_samples</a:t>
            </a:r>
            <a:r>
              <a:rPr lang="en-NZ" sz="1200" dirty="0"/>
              <a:t>=500, noise=0.30, </a:t>
            </a:r>
            <a:r>
              <a:rPr lang="en-NZ" sz="1200" dirty="0" err="1"/>
              <a:t>random_state</a:t>
            </a:r>
            <a:r>
              <a:rPr lang="en-NZ" sz="1200" dirty="0"/>
              <a:t>=42)</a:t>
            </a:r>
          </a:p>
          <a:p>
            <a:r>
              <a:rPr lang="en-NZ" sz="1200" dirty="0" err="1"/>
              <a:t>X_train</a:t>
            </a:r>
            <a:r>
              <a:rPr lang="en-NZ" sz="1200" dirty="0"/>
              <a:t>, </a:t>
            </a:r>
            <a:r>
              <a:rPr lang="en-NZ" sz="1200" dirty="0" err="1"/>
              <a:t>X_test</a:t>
            </a:r>
            <a:r>
              <a:rPr lang="en-NZ" sz="1200" dirty="0"/>
              <a:t>, </a:t>
            </a:r>
            <a:r>
              <a:rPr lang="en-NZ" sz="1200" dirty="0" err="1"/>
              <a:t>y_train</a:t>
            </a:r>
            <a:r>
              <a:rPr lang="en-NZ" sz="1200" dirty="0"/>
              <a:t>, </a:t>
            </a:r>
            <a:r>
              <a:rPr lang="en-NZ" sz="1200" dirty="0" err="1"/>
              <a:t>y_test</a:t>
            </a:r>
            <a:r>
              <a:rPr lang="en-NZ" sz="1200" dirty="0"/>
              <a:t> = </a:t>
            </a:r>
            <a:r>
              <a:rPr lang="en-NZ" sz="1200" dirty="0" err="1"/>
              <a:t>train_test_split</a:t>
            </a:r>
            <a:r>
              <a:rPr lang="en-NZ" sz="1200" dirty="0"/>
              <a:t>(X, y, </a:t>
            </a:r>
            <a:r>
              <a:rPr lang="en-NZ" sz="1200" dirty="0" err="1"/>
              <a:t>random_state</a:t>
            </a:r>
            <a:r>
              <a:rPr lang="en-NZ" sz="1200" dirty="0"/>
              <a:t>=42)</a:t>
            </a:r>
          </a:p>
        </p:txBody>
      </p:sp>
      <p:sp>
        <p:nvSpPr>
          <p:cNvPr id="13" name="TextBox 12">
            <a:extLst>
              <a:ext uri="{FF2B5EF4-FFF2-40B4-BE49-F238E27FC236}">
                <a16:creationId xmlns:a16="http://schemas.microsoft.com/office/drawing/2014/main" id="{B92AB111-6F44-401E-A05D-A854B7D30E0A}"/>
              </a:ext>
            </a:extLst>
          </p:cNvPr>
          <p:cNvSpPr txBox="1"/>
          <p:nvPr/>
        </p:nvSpPr>
        <p:spPr>
          <a:xfrm>
            <a:off x="6053439" y="3541374"/>
            <a:ext cx="5983098" cy="1200329"/>
          </a:xfrm>
          <a:prstGeom prst="rect">
            <a:avLst/>
          </a:prstGeom>
          <a:noFill/>
        </p:spPr>
        <p:txBody>
          <a:bodyPr wrap="square">
            <a:spAutoFit/>
          </a:bodyPr>
          <a:lstStyle/>
          <a:p>
            <a:r>
              <a:rPr lang="en-NZ" sz="1200" dirty="0"/>
              <a:t>from </a:t>
            </a:r>
            <a:r>
              <a:rPr lang="en-NZ" sz="1200" dirty="0" err="1"/>
              <a:t>sklearn.ensemble</a:t>
            </a:r>
            <a:r>
              <a:rPr lang="en-NZ" sz="1200" dirty="0"/>
              <a:t> import </a:t>
            </a:r>
            <a:r>
              <a:rPr lang="en-NZ" sz="1200" dirty="0" err="1"/>
              <a:t>RandomForestClassifier</a:t>
            </a:r>
            <a:endParaRPr lang="en-NZ" sz="1200" dirty="0"/>
          </a:p>
          <a:p>
            <a:endParaRPr lang="en-NZ" sz="1200" dirty="0"/>
          </a:p>
          <a:p>
            <a:r>
              <a:rPr lang="en-NZ" sz="1200" dirty="0" err="1"/>
              <a:t>rnd_clf</a:t>
            </a:r>
            <a:r>
              <a:rPr lang="en-NZ" sz="1200" dirty="0"/>
              <a:t> = </a:t>
            </a:r>
            <a:r>
              <a:rPr lang="en-NZ" sz="1200" dirty="0" err="1"/>
              <a:t>RandomForestClassifier</a:t>
            </a:r>
            <a:r>
              <a:rPr lang="en-NZ" sz="1200" dirty="0"/>
              <a:t>(</a:t>
            </a:r>
            <a:r>
              <a:rPr lang="en-NZ" sz="1200" dirty="0" err="1"/>
              <a:t>n_estimators</a:t>
            </a:r>
            <a:r>
              <a:rPr lang="en-NZ" sz="1200" dirty="0"/>
              <a:t>=500, </a:t>
            </a:r>
            <a:r>
              <a:rPr lang="en-NZ" sz="1200" dirty="0" err="1"/>
              <a:t>max_leaf_nodes</a:t>
            </a:r>
            <a:r>
              <a:rPr lang="en-NZ" sz="1200" dirty="0"/>
              <a:t>=16, </a:t>
            </a:r>
            <a:r>
              <a:rPr lang="en-NZ" sz="1200" dirty="0" err="1"/>
              <a:t>random_state</a:t>
            </a:r>
            <a:r>
              <a:rPr lang="en-NZ" sz="1200" dirty="0"/>
              <a:t>=42)</a:t>
            </a:r>
          </a:p>
          <a:p>
            <a:r>
              <a:rPr lang="en-NZ" sz="1200" dirty="0" err="1"/>
              <a:t>rnd_clf.fit</a:t>
            </a:r>
            <a:r>
              <a:rPr lang="en-NZ" sz="1200" dirty="0"/>
              <a:t>(</a:t>
            </a:r>
            <a:r>
              <a:rPr lang="en-NZ" sz="1200" dirty="0" err="1"/>
              <a:t>X_train</a:t>
            </a:r>
            <a:r>
              <a:rPr lang="en-NZ" sz="1200" dirty="0"/>
              <a:t>, </a:t>
            </a:r>
            <a:r>
              <a:rPr lang="en-NZ" sz="1200" dirty="0" err="1"/>
              <a:t>y_train</a:t>
            </a:r>
            <a:r>
              <a:rPr lang="en-NZ" sz="1200" dirty="0"/>
              <a:t>)</a:t>
            </a:r>
          </a:p>
          <a:p>
            <a:endParaRPr lang="en-NZ" sz="1200" dirty="0"/>
          </a:p>
          <a:p>
            <a:r>
              <a:rPr lang="en-NZ" sz="1200" dirty="0" err="1"/>
              <a:t>y_pred_rf</a:t>
            </a:r>
            <a:r>
              <a:rPr lang="en-NZ" sz="1200" dirty="0"/>
              <a:t> = </a:t>
            </a:r>
            <a:r>
              <a:rPr lang="en-NZ" sz="1200" dirty="0" err="1"/>
              <a:t>rnd_clf.predict</a:t>
            </a:r>
            <a:r>
              <a:rPr lang="en-NZ" sz="1200" dirty="0"/>
              <a:t>(</a:t>
            </a:r>
            <a:r>
              <a:rPr lang="en-NZ" sz="1200" dirty="0" err="1"/>
              <a:t>X_test</a:t>
            </a:r>
            <a:r>
              <a:rPr lang="en-NZ" sz="1200" dirty="0"/>
              <a:t>)</a:t>
            </a:r>
          </a:p>
        </p:txBody>
      </p:sp>
      <p:sp>
        <p:nvSpPr>
          <p:cNvPr id="14" name="TextBox 13">
            <a:extLst>
              <a:ext uri="{FF2B5EF4-FFF2-40B4-BE49-F238E27FC236}">
                <a16:creationId xmlns:a16="http://schemas.microsoft.com/office/drawing/2014/main" id="{3CAB6105-3A1F-4A75-97A4-E90F96E12CBE}"/>
              </a:ext>
            </a:extLst>
          </p:cNvPr>
          <p:cNvSpPr txBox="1"/>
          <p:nvPr/>
        </p:nvSpPr>
        <p:spPr>
          <a:xfrm>
            <a:off x="830427" y="2698118"/>
            <a:ext cx="5637402" cy="1295868"/>
          </a:xfrm>
          <a:prstGeom prst="rect">
            <a:avLst/>
          </a:prstGeom>
          <a:noFill/>
        </p:spPr>
        <p:txBody>
          <a:bodyPr wrap="square">
            <a:spAutoFit/>
          </a:bodyPr>
          <a:lstStyle/>
          <a:p>
            <a:pPr marL="914400" lvl="1" indent="-457200">
              <a:lnSpc>
                <a:spcPct val="150000"/>
              </a:lnSpc>
              <a:buFont typeface="Arial" panose="020B0604020202020204" pitchFamily="34" charset="0"/>
              <a:buChar char="•"/>
            </a:pPr>
            <a:r>
              <a:rPr lang="en-GB" dirty="0"/>
              <a:t>Prepare the data:</a:t>
            </a:r>
          </a:p>
          <a:p>
            <a:pPr marL="914400" lvl="1" indent="-457200">
              <a:lnSpc>
                <a:spcPct val="150000"/>
              </a:lnSpc>
              <a:buFont typeface="Arial" panose="020B0604020202020204" pitchFamily="34" charset="0"/>
              <a:buChar char="•"/>
            </a:pPr>
            <a:endParaRPr lang="en-GB" dirty="0"/>
          </a:p>
          <a:p>
            <a:pPr marL="914400" lvl="1" indent="-457200">
              <a:lnSpc>
                <a:spcPct val="150000"/>
              </a:lnSpc>
              <a:buFont typeface="Arial" panose="020B0604020202020204" pitchFamily="34" charset="0"/>
              <a:buChar char="•"/>
            </a:pPr>
            <a:r>
              <a:rPr lang="en-GB" dirty="0"/>
              <a:t>Training and Prediction:</a:t>
            </a:r>
          </a:p>
        </p:txBody>
      </p:sp>
    </p:spTree>
    <p:extLst>
      <p:ext uri="{BB962C8B-B14F-4D97-AF65-F5344CB8AC3E}">
        <p14:creationId xmlns:p14="http://schemas.microsoft.com/office/powerpoint/2010/main" val="363406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Random Forests with Sklearn</a:t>
            </a:r>
            <a:br>
              <a:rPr lang="en-NZ" dirty="0"/>
            </a:br>
            <a:r>
              <a:rPr lang="en-NZ" dirty="0"/>
              <a:t>Feature Importance</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28</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097279" y="1737360"/>
            <a:ext cx="10058401" cy="378885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Random Forests make it easy to measure the relative importance of each feature. </a:t>
            </a:r>
          </a:p>
          <a:p>
            <a:pPr marL="457200" indent="-457200">
              <a:lnSpc>
                <a:spcPct val="150000"/>
              </a:lnSpc>
              <a:buFont typeface="Arial" panose="020B0604020202020204" pitchFamily="34" charset="0"/>
              <a:buChar char="•"/>
            </a:pPr>
            <a:r>
              <a:rPr lang="en-GB" dirty="0"/>
              <a:t>Scikit-Learn measures a feature’s importance by looking at how much the tree nodes that use that feature reduce impurity on average (across all trees in the forest). </a:t>
            </a:r>
          </a:p>
          <a:p>
            <a:pPr marL="457200" indent="-457200">
              <a:lnSpc>
                <a:spcPct val="150000"/>
              </a:lnSpc>
              <a:buFont typeface="Arial" panose="020B0604020202020204" pitchFamily="34" charset="0"/>
              <a:buChar char="•"/>
            </a:pPr>
            <a:r>
              <a:rPr lang="en-GB" dirty="0"/>
              <a:t>More precisely, it is a weighted average, where each node’s weight is equal to the number of training samples that are associated with it.</a:t>
            </a:r>
          </a:p>
          <a:p>
            <a:pPr marL="457200" indent="-457200">
              <a:lnSpc>
                <a:spcPct val="150000"/>
              </a:lnSpc>
              <a:buFont typeface="Arial" panose="020B0604020202020204" pitchFamily="34" charset="0"/>
              <a:buChar char="•"/>
            </a:pPr>
            <a:endParaRPr lang="en-GB" dirty="0"/>
          </a:p>
          <a:p>
            <a:pPr marL="457200" indent="-457200">
              <a:lnSpc>
                <a:spcPct val="150000"/>
              </a:lnSpc>
              <a:buFont typeface="Arial" panose="020B0604020202020204" pitchFamily="34" charset="0"/>
              <a:buChar char="•"/>
            </a:pPr>
            <a:r>
              <a:rPr lang="en-GB" dirty="0"/>
              <a:t>Scikit-Learn computes this score automatically for each feature after training, then it scales the results so that the sum of all </a:t>
            </a:r>
            <a:r>
              <a:rPr lang="en-GB" dirty="0" err="1"/>
              <a:t>importances</a:t>
            </a:r>
            <a:r>
              <a:rPr lang="en-GB" dirty="0"/>
              <a:t> is equal to </a:t>
            </a:r>
            <a:r>
              <a:rPr lang="en-GB" b="1" dirty="0"/>
              <a:t>1</a:t>
            </a:r>
            <a:r>
              <a:rPr lang="en-GB" dirty="0"/>
              <a:t>. </a:t>
            </a:r>
          </a:p>
          <a:p>
            <a:pPr marL="457200" indent="-457200">
              <a:lnSpc>
                <a:spcPct val="150000"/>
              </a:lnSpc>
              <a:buFont typeface="Arial" panose="020B0604020202020204" pitchFamily="34" charset="0"/>
              <a:buChar char="•"/>
            </a:pPr>
            <a:r>
              <a:rPr lang="en-GB" dirty="0"/>
              <a:t>We can access the result using the </a:t>
            </a:r>
            <a:r>
              <a:rPr lang="en-GB" b="1" i="1" dirty="0" err="1"/>
              <a:t>feature_importances</a:t>
            </a:r>
            <a:r>
              <a:rPr lang="en-GB" dirty="0"/>
              <a:t>_ variable.</a:t>
            </a:r>
          </a:p>
        </p:txBody>
      </p:sp>
    </p:spTree>
    <p:extLst>
      <p:ext uri="{BB962C8B-B14F-4D97-AF65-F5344CB8AC3E}">
        <p14:creationId xmlns:p14="http://schemas.microsoft.com/office/powerpoint/2010/main" val="220639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Random Forests with Sklearn</a:t>
            </a:r>
            <a:br>
              <a:rPr lang="en-NZ" dirty="0"/>
            </a:br>
            <a:r>
              <a:rPr lang="en-NZ" dirty="0"/>
              <a:t>Feature Importance</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29</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097279" y="1737360"/>
            <a:ext cx="10058401" cy="337335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dirty="0"/>
              <a:t>The following code trains a </a:t>
            </a:r>
            <a:r>
              <a:rPr lang="en-GB" b="1" i="1" dirty="0" err="1"/>
              <a:t>RandomForestClassifier</a:t>
            </a:r>
            <a:r>
              <a:rPr lang="en-GB" dirty="0"/>
              <a:t> on the </a:t>
            </a:r>
            <a:r>
              <a:rPr lang="en-GB" b="1" dirty="0"/>
              <a:t>iris dataset </a:t>
            </a:r>
            <a:r>
              <a:rPr lang="en-GB" dirty="0"/>
              <a:t>and outputs each feature’s importance. </a:t>
            </a:r>
          </a:p>
          <a:p>
            <a:pPr marL="457200" indent="-457200">
              <a:lnSpc>
                <a:spcPct val="150000"/>
              </a:lnSpc>
              <a:buFont typeface="Arial" panose="020B0604020202020204" pitchFamily="34" charset="0"/>
              <a:buChar char="•"/>
            </a:pPr>
            <a:endParaRPr lang="en-GB" dirty="0"/>
          </a:p>
          <a:p>
            <a:pPr marL="457200" indent="-457200">
              <a:lnSpc>
                <a:spcPct val="150000"/>
              </a:lnSpc>
              <a:buFont typeface="Arial" panose="020B0604020202020204" pitchFamily="34" charset="0"/>
              <a:buChar char="•"/>
            </a:pPr>
            <a:endParaRPr lang="en-GB" dirty="0"/>
          </a:p>
          <a:p>
            <a:pPr marL="457200" indent="-457200">
              <a:lnSpc>
                <a:spcPct val="150000"/>
              </a:lnSpc>
              <a:buFont typeface="Arial" panose="020B0604020202020204" pitchFamily="34" charset="0"/>
              <a:buChar char="•"/>
            </a:pPr>
            <a:endParaRPr lang="en-GB" dirty="0"/>
          </a:p>
          <a:p>
            <a:pPr marL="457200" indent="-457200">
              <a:lnSpc>
                <a:spcPct val="150000"/>
              </a:lnSpc>
              <a:buFont typeface="Arial" panose="020B0604020202020204" pitchFamily="34" charset="0"/>
              <a:buChar char="•"/>
            </a:pPr>
            <a:endParaRPr lang="en-GB" dirty="0"/>
          </a:p>
          <a:p>
            <a:pPr marL="457200" indent="-457200">
              <a:lnSpc>
                <a:spcPct val="150000"/>
              </a:lnSpc>
              <a:buFont typeface="Arial" panose="020B0604020202020204" pitchFamily="34" charset="0"/>
              <a:buChar char="•"/>
            </a:pPr>
            <a:r>
              <a:rPr lang="en-GB" dirty="0"/>
              <a:t>It seems that the most important features are the petal length (44%) and width (42%), while sepal length and width are rather unimportant in comparison (11% and 2%, respectively): </a:t>
            </a:r>
          </a:p>
        </p:txBody>
      </p:sp>
      <p:sp>
        <p:nvSpPr>
          <p:cNvPr id="8" name="TextBox 7">
            <a:extLst>
              <a:ext uri="{FF2B5EF4-FFF2-40B4-BE49-F238E27FC236}">
                <a16:creationId xmlns:a16="http://schemas.microsoft.com/office/drawing/2014/main" id="{BC0D3CA2-EA24-4F13-928D-9A25270082BC}"/>
              </a:ext>
            </a:extLst>
          </p:cNvPr>
          <p:cNvSpPr txBox="1"/>
          <p:nvPr/>
        </p:nvSpPr>
        <p:spPr>
          <a:xfrm>
            <a:off x="1621173" y="2823874"/>
            <a:ext cx="6094602" cy="1200329"/>
          </a:xfrm>
          <a:prstGeom prst="rect">
            <a:avLst/>
          </a:prstGeom>
          <a:noFill/>
        </p:spPr>
        <p:txBody>
          <a:bodyPr wrap="square">
            <a:spAutoFit/>
          </a:bodyPr>
          <a:lstStyle/>
          <a:p>
            <a:r>
              <a:rPr lang="en-NZ" sz="1200" dirty="0"/>
              <a:t>from </a:t>
            </a:r>
            <a:r>
              <a:rPr lang="en-NZ" sz="1200" dirty="0" err="1"/>
              <a:t>sklearn.datasets</a:t>
            </a:r>
            <a:r>
              <a:rPr lang="en-NZ" sz="1200" dirty="0"/>
              <a:t> import </a:t>
            </a:r>
            <a:r>
              <a:rPr lang="en-NZ" sz="1200" dirty="0" err="1"/>
              <a:t>load_iris</a:t>
            </a:r>
            <a:endParaRPr lang="en-NZ" sz="1200" dirty="0"/>
          </a:p>
          <a:p>
            <a:r>
              <a:rPr lang="en-NZ" sz="1200" dirty="0"/>
              <a:t>iris = </a:t>
            </a:r>
            <a:r>
              <a:rPr lang="en-NZ" sz="1200" dirty="0" err="1"/>
              <a:t>load_iris</a:t>
            </a:r>
            <a:r>
              <a:rPr lang="en-NZ" sz="1200" dirty="0"/>
              <a:t>()</a:t>
            </a:r>
          </a:p>
          <a:p>
            <a:r>
              <a:rPr lang="en-NZ" sz="1200" dirty="0" err="1"/>
              <a:t>rnd_clf</a:t>
            </a:r>
            <a:r>
              <a:rPr lang="en-NZ" sz="1200" dirty="0"/>
              <a:t> = </a:t>
            </a:r>
            <a:r>
              <a:rPr lang="en-NZ" sz="1200" dirty="0" err="1"/>
              <a:t>RandomForestClassifier</a:t>
            </a:r>
            <a:r>
              <a:rPr lang="en-NZ" sz="1200" dirty="0"/>
              <a:t>(</a:t>
            </a:r>
            <a:r>
              <a:rPr lang="en-NZ" sz="1200" dirty="0" err="1"/>
              <a:t>n_estimators</a:t>
            </a:r>
            <a:r>
              <a:rPr lang="en-NZ" sz="1200" dirty="0"/>
              <a:t>=500, </a:t>
            </a:r>
            <a:r>
              <a:rPr lang="en-NZ" sz="1200" dirty="0" err="1"/>
              <a:t>random_state</a:t>
            </a:r>
            <a:r>
              <a:rPr lang="en-NZ" sz="1200" dirty="0"/>
              <a:t>=42)</a:t>
            </a:r>
          </a:p>
          <a:p>
            <a:r>
              <a:rPr lang="en-NZ" sz="1200" dirty="0" err="1"/>
              <a:t>rnd_clf.fit</a:t>
            </a:r>
            <a:r>
              <a:rPr lang="en-NZ" sz="1200" dirty="0"/>
              <a:t>(iris["data"], iris["target"])</a:t>
            </a:r>
          </a:p>
          <a:p>
            <a:r>
              <a:rPr lang="en-NZ" sz="1200" dirty="0"/>
              <a:t>for name, score in zip(iris["</a:t>
            </a:r>
            <a:r>
              <a:rPr lang="en-NZ" sz="1200" dirty="0" err="1"/>
              <a:t>feature_names</a:t>
            </a:r>
            <a:r>
              <a:rPr lang="en-NZ" sz="1200" dirty="0"/>
              <a:t>"], </a:t>
            </a:r>
            <a:r>
              <a:rPr lang="en-NZ" sz="1200" dirty="0" err="1"/>
              <a:t>rnd_clf.feature_importances</a:t>
            </a:r>
            <a:r>
              <a:rPr lang="en-NZ" sz="1200" dirty="0"/>
              <a:t>_):</a:t>
            </a:r>
          </a:p>
          <a:p>
            <a:r>
              <a:rPr lang="en-NZ" sz="1200" dirty="0"/>
              <a:t>    print(name, score)</a:t>
            </a:r>
          </a:p>
        </p:txBody>
      </p:sp>
      <p:sp>
        <p:nvSpPr>
          <p:cNvPr id="4" name="Rectangle 1">
            <a:extLst>
              <a:ext uri="{FF2B5EF4-FFF2-40B4-BE49-F238E27FC236}">
                <a16:creationId xmlns:a16="http://schemas.microsoft.com/office/drawing/2014/main" id="{545DBBE4-353D-4095-B660-D5877D02A7C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F7B9250E-EC76-4CBC-A9FF-D3EE5EA273F5}"/>
              </a:ext>
            </a:extLst>
          </p:cNvPr>
          <p:cNvSpPr txBox="1"/>
          <p:nvPr/>
        </p:nvSpPr>
        <p:spPr>
          <a:xfrm>
            <a:off x="7143854" y="2946984"/>
            <a:ext cx="3821186" cy="954107"/>
          </a:xfrm>
          <a:prstGeom prst="rect">
            <a:avLst/>
          </a:prstGeom>
          <a:noFill/>
        </p:spPr>
        <p:txBody>
          <a:bodyPr wrap="square">
            <a:spAutoFit/>
          </a:bodyPr>
          <a:lstStyle/>
          <a:p>
            <a:pPr marL="285750" indent="-285750">
              <a:buFont typeface="Arial" panose="020B0604020202020204" pitchFamily="34" charset="0"/>
              <a:buChar char="•"/>
            </a:pPr>
            <a:r>
              <a:rPr lang="en-GB" sz="1400" i="1" dirty="0">
                <a:solidFill>
                  <a:srgbClr val="00B050"/>
                </a:solidFill>
              </a:rPr>
              <a:t>sepal length (cm) 0.112</a:t>
            </a:r>
          </a:p>
          <a:p>
            <a:pPr marL="285750" indent="-285750">
              <a:buFont typeface="Arial" panose="020B0604020202020204" pitchFamily="34" charset="0"/>
              <a:buChar char="•"/>
            </a:pPr>
            <a:r>
              <a:rPr lang="en-GB" sz="1400" i="1" dirty="0">
                <a:solidFill>
                  <a:srgbClr val="00B050"/>
                </a:solidFill>
              </a:rPr>
              <a:t>sepal width (cm) 0.023</a:t>
            </a:r>
          </a:p>
          <a:p>
            <a:pPr marL="285750" indent="-285750">
              <a:buFont typeface="Arial" panose="020B0604020202020204" pitchFamily="34" charset="0"/>
              <a:buChar char="•"/>
            </a:pPr>
            <a:r>
              <a:rPr lang="en-GB" sz="1400" i="1" dirty="0">
                <a:solidFill>
                  <a:srgbClr val="00B050"/>
                </a:solidFill>
              </a:rPr>
              <a:t>petal length (cm) 0.441</a:t>
            </a:r>
          </a:p>
          <a:p>
            <a:pPr marL="285750" indent="-285750">
              <a:buFont typeface="Arial" panose="020B0604020202020204" pitchFamily="34" charset="0"/>
              <a:buChar char="•"/>
            </a:pPr>
            <a:r>
              <a:rPr lang="en-GB" sz="1400" i="1" dirty="0">
                <a:solidFill>
                  <a:srgbClr val="00B050"/>
                </a:solidFill>
              </a:rPr>
              <a:t>petal width (cm) 0.423</a:t>
            </a:r>
            <a:endParaRPr lang="en-NZ" sz="1400" i="1" dirty="0">
              <a:solidFill>
                <a:srgbClr val="00B050"/>
              </a:solidFill>
            </a:endParaRPr>
          </a:p>
        </p:txBody>
      </p:sp>
    </p:spTree>
    <p:extLst>
      <p:ext uri="{BB962C8B-B14F-4D97-AF65-F5344CB8AC3E}">
        <p14:creationId xmlns:p14="http://schemas.microsoft.com/office/powerpoint/2010/main" val="18425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E2899-FB35-5437-D010-230C499349A6}"/>
            </a:ext>
          </a:extLst>
        </p:cNvPr>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D914D506-2460-89C7-8DCB-FBD8C5002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99049A36-FE90-FE68-9ACB-FA08B4DA309A}"/>
              </a:ext>
            </a:extLst>
          </p:cNvPr>
          <p:cNvSpPr>
            <a:spLocks noGrp="1"/>
          </p:cNvSpPr>
          <p:nvPr>
            <p:ph type="title"/>
          </p:nvPr>
        </p:nvSpPr>
        <p:spPr/>
        <p:txBody>
          <a:bodyPr/>
          <a:lstStyle/>
          <a:p>
            <a:r>
              <a:rPr lang="en-NZ" dirty="0"/>
              <a:t>Spot Quiz</a:t>
            </a:r>
          </a:p>
        </p:txBody>
      </p:sp>
      <p:sp>
        <p:nvSpPr>
          <p:cNvPr id="3" name="TextBox 2">
            <a:extLst>
              <a:ext uri="{FF2B5EF4-FFF2-40B4-BE49-F238E27FC236}">
                <a16:creationId xmlns:a16="http://schemas.microsoft.com/office/drawing/2014/main" id="{1134E451-BB3D-72DA-7C61-145AAE0A2420}"/>
              </a:ext>
            </a:extLst>
          </p:cNvPr>
          <p:cNvSpPr txBox="1"/>
          <p:nvPr/>
        </p:nvSpPr>
        <p:spPr>
          <a:xfrm>
            <a:off x="716533" y="1737360"/>
            <a:ext cx="10285143" cy="4365939"/>
          </a:xfrm>
          <a:prstGeom prst="rect">
            <a:avLst/>
          </a:prstGeom>
          <a:noFill/>
        </p:spPr>
        <p:txBody>
          <a:bodyPr wrap="square" rtlCol="0">
            <a:spAutoFit/>
          </a:bodyPr>
          <a:lstStyle/>
          <a:p>
            <a:pPr marL="742950" lvl="1" indent="-285750">
              <a:lnSpc>
                <a:spcPct val="250000"/>
              </a:lnSpc>
              <a:buFont typeface="Arial" panose="020B0604020202020204" pitchFamily="34" charset="0"/>
              <a:buChar char="•"/>
            </a:pPr>
            <a:r>
              <a:rPr lang="en-NZ" sz="1600" dirty="0"/>
              <a:t>Identifying fraudulent transactions to prevent financial loss.</a:t>
            </a:r>
          </a:p>
          <a:p>
            <a:pPr marL="742950" lvl="1" indent="-285750">
              <a:lnSpc>
                <a:spcPct val="250000"/>
              </a:lnSpc>
              <a:buFont typeface="Arial" panose="020B0604020202020204" pitchFamily="34" charset="0"/>
              <a:buChar char="•"/>
            </a:pPr>
            <a:r>
              <a:rPr lang="en-NZ" sz="1600" dirty="0"/>
              <a:t>Estimating the market value of properties based on features such as location, size, and amenities</a:t>
            </a:r>
          </a:p>
          <a:p>
            <a:pPr marL="742950" lvl="1" indent="-285750">
              <a:lnSpc>
                <a:spcPct val="250000"/>
              </a:lnSpc>
              <a:buFont typeface="Arial" panose="020B0604020202020204" pitchFamily="34" charset="0"/>
              <a:buChar char="•"/>
            </a:pPr>
            <a:r>
              <a:rPr lang="en-NZ" sz="1600" dirty="0"/>
              <a:t>Predicting the optimal price point for products or services based on demand, competition, and other factors</a:t>
            </a:r>
          </a:p>
          <a:p>
            <a:pPr marL="742950" lvl="1" indent="-285750">
              <a:lnSpc>
                <a:spcPct val="250000"/>
              </a:lnSpc>
              <a:buFont typeface="Arial" panose="020B0604020202020204" pitchFamily="34" charset="0"/>
              <a:buChar char="•"/>
            </a:pPr>
            <a:r>
              <a:rPr lang="en-NZ" sz="1600" dirty="0"/>
              <a:t>Diagnosing diseases from medical images with high accuracy and speed.</a:t>
            </a:r>
          </a:p>
          <a:p>
            <a:pPr marL="742950" lvl="1" indent="-285750">
              <a:lnSpc>
                <a:spcPct val="250000"/>
              </a:lnSpc>
              <a:buFont typeface="Arial" panose="020B0604020202020204" pitchFamily="34" charset="0"/>
              <a:buChar char="•"/>
            </a:pPr>
            <a:r>
              <a:rPr lang="en-NZ" sz="1600" dirty="0"/>
              <a:t>Predicting the remaining useful life of machinery or when it will likely require maintenance</a:t>
            </a:r>
          </a:p>
          <a:p>
            <a:pPr marL="742950" lvl="1" indent="-285750">
              <a:lnSpc>
                <a:spcPct val="250000"/>
              </a:lnSpc>
              <a:buFont typeface="Arial" panose="020B0604020202020204" pitchFamily="34" charset="0"/>
              <a:buChar char="•"/>
            </a:pPr>
            <a:r>
              <a:rPr lang="en-NZ" sz="1600" dirty="0"/>
              <a:t>Predicting the optimal price point for products or services based on demand, competition, and other factors</a:t>
            </a:r>
          </a:p>
          <a:p>
            <a:pPr lvl="1">
              <a:lnSpc>
                <a:spcPct val="250000"/>
              </a:lnSpc>
            </a:pPr>
            <a:endParaRPr lang="en-NZ" sz="1600" dirty="0"/>
          </a:p>
        </p:txBody>
      </p:sp>
      <p:sp>
        <p:nvSpPr>
          <p:cNvPr id="5" name="Footer Placeholder 4">
            <a:extLst>
              <a:ext uri="{FF2B5EF4-FFF2-40B4-BE49-F238E27FC236}">
                <a16:creationId xmlns:a16="http://schemas.microsoft.com/office/drawing/2014/main" id="{8A727427-1197-0339-40DA-C196F697A4A2}"/>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16E9BCA8-E82D-12A6-5AE5-DAEE5C757630}"/>
              </a:ext>
            </a:extLst>
          </p:cNvPr>
          <p:cNvSpPr>
            <a:spLocks noGrp="1"/>
          </p:cNvSpPr>
          <p:nvPr>
            <p:ph type="sldNum" sz="quarter" idx="12"/>
          </p:nvPr>
        </p:nvSpPr>
        <p:spPr/>
        <p:txBody>
          <a:bodyPr/>
          <a:lstStyle/>
          <a:p>
            <a:fld id="{85B72991-F611-417C-9F25-3D67AC695963}" type="slidenum">
              <a:rPr lang="en-NZ" smtClean="0"/>
              <a:t>3</a:t>
            </a:fld>
            <a:endParaRPr lang="en-NZ"/>
          </a:p>
        </p:txBody>
      </p:sp>
    </p:spTree>
    <p:extLst>
      <p:ext uri="{BB962C8B-B14F-4D97-AF65-F5344CB8AC3E}">
        <p14:creationId xmlns:p14="http://schemas.microsoft.com/office/powerpoint/2010/main" val="340452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Review Questions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30</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097279" y="1737360"/>
            <a:ext cx="10058401" cy="1711366"/>
          </a:xfrm>
          <a:prstGeom prst="rect">
            <a:avLst/>
          </a:prstGeom>
          <a:noFill/>
        </p:spPr>
        <p:txBody>
          <a:bodyPr wrap="square">
            <a:spAutoFit/>
          </a:bodyPr>
          <a:lstStyle/>
          <a:p>
            <a:pPr marL="457200" indent="-457200">
              <a:lnSpc>
                <a:spcPct val="150000"/>
              </a:lnSpc>
              <a:buFont typeface="+mj-lt"/>
              <a:buAutoNum type="arabicPeriod"/>
            </a:pPr>
            <a:r>
              <a:rPr lang="en-GB" dirty="0"/>
              <a:t>If you have trained five different models on the exact same training data, and they all achieve 95% precision, is there any chance that you can combine these models to get better results? If so, how? If not, why?</a:t>
            </a:r>
          </a:p>
          <a:p>
            <a:pPr marL="457200" indent="-457200">
              <a:lnSpc>
                <a:spcPct val="150000"/>
              </a:lnSpc>
              <a:buFont typeface="+mj-lt"/>
              <a:buAutoNum type="arabicPeriod"/>
            </a:pPr>
            <a:r>
              <a:rPr lang="en-GB" dirty="0"/>
              <a:t>What is the difference between hard and soft voting classifiers?</a:t>
            </a:r>
          </a:p>
        </p:txBody>
      </p:sp>
    </p:spTree>
    <p:extLst>
      <p:ext uri="{BB962C8B-B14F-4D97-AF65-F5344CB8AC3E}">
        <p14:creationId xmlns:p14="http://schemas.microsoft.com/office/powerpoint/2010/main" val="31379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normAutofit/>
          </a:bodyPr>
          <a:lstStyle/>
          <a:p>
            <a:r>
              <a:rPr lang="en-GB" sz="4400" dirty="0"/>
              <a:t>Evaluating a Classification Model Pt.1</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31</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164392" y="1737360"/>
            <a:ext cx="9991288" cy="420435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dirty="0"/>
              <a:t>Steps in Machine learning pipeline:</a:t>
            </a:r>
          </a:p>
          <a:p>
            <a:pPr marL="342900" indent="-342900">
              <a:lnSpc>
                <a:spcPct val="150000"/>
              </a:lnSpc>
              <a:buFont typeface="Arial" panose="020B0604020202020204" pitchFamily="34" charset="0"/>
              <a:buChar char="•"/>
            </a:pPr>
            <a:endParaRPr lang="en-GB" dirty="0"/>
          </a:p>
          <a:p>
            <a:pPr>
              <a:lnSpc>
                <a:spcPct val="150000"/>
              </a:lnSpc>
            </a:pPr>
            <a:endParaRPr lang="en-GB" dirty="0"/>
          </a:p>
          <a:p>
            <a:pPr marL="342900" indent="-342900">
              <a:lnSpc>
                <a:spcPct val="150000"/>
              </a:lnSpc>
              <a:buFont typeface="Arial" panose="020B0604020202020204" pitchFamily="34" charset="0"/>
              <a:buChar char="•"/>
            </a:pPr>
            <a:endParaRPr lang="en-GB" dirty="0"/>
          </a:p>
          <a:p>
            <a:pPr marL="342900" indent="-342900">
              <a:lnSpc>
                <a:spcPct val="150000"/>
              </a:lnSpc>
              <a:buFont typeface="Arial" panose="020B0604020202020204" pitchFamily="34" charset="0"/>
              <a:buChar char="•"/>
            </a:pPr>
            <a:endParaRPr lang="en-GB" dirty="0"/>
          </a:p>
          <a:p>
            <a:pPr>
              <a:lnSpc>
                <a:spcPct val="150000"/>
              </a:lnSpc>
            </a:pPr>
            <a:endParaRPr lang="en-GB" dirty="0"/>
          </a:p>
          <a:p>
            <a:pPr marL="342900" indent="-342900">
              <a:lnSpc>
                <a:spcPct val="150000"/>
              </a:lnSpc>
              <a:buFont typeface="Arial" panose="020B0604020202020204" pitchFamily="34" charset="0"/>
              <a:buChar char="•"/>
            </a:pPr>
            <a:r>
              <a:rPr lang="en-GB" dirty="0"/>
              <a:t>By using different metrics for performance evaluation, we can improve the overall performance of our model before the production phase which works on unseen data.</a:t>
            </a:r>
          </a:p>
          <a:p>
            <a:pPr marL="342900" indent="-342900">
              <a:lnSpc>
                <a:spcPct val="150000"/>
              </a:lnSpc>
              <a:buFont typeface="Arial" panose="020B0604020202020204" pitchFamily="34" charset="0"/>
              <a:buChar char="•"/>
            </a:pPr>
            <a:r>
              <a:rPr lang="en-GB" dirty="0"/>
              <a:t>Depending only on “accuracy”, can lead to a problem when the respective model is deployed on unseen data and can result in poor predictions.</a:t>
            </a:r>
          </a:p>
        </p:txBody>
      </p:sp>
      <p:grpSp>
        <p:nvGrpSpPr>
          <p:cNvPr id="21" name="Group 20">
            <a:extLst>
              <a:ext uri="{FF2B5EF4-FFF2-40B4-BE49-F238E27FC236}">
                <a16:creationId xmlns:a16="http://schemas.microsoft.com/office/drawing/2014/main" id="{69FD7F91-2310-4CE3-A0AF-E396939BC676}"/>
              </a:ext>
            </a:extLst>
          </p:cNvPr>
          <p:cNvGrpSpPr/>
          <p:nvPr/>
        </p:nvGrpSpPr>
        <p:grpSpPr>
          <a:xfrm>
            <a:off x="831748" y="2388268"/>
            <a:ext cx="10528504" cy="1599698"/>
            <a:chOff x="389431" y="2355056"/>
            <a:chExt cx="10528504" cy="1599698"/>
          </a:xfrm>
        </p:grpSpPr>
        <p:sp>
          <p:nvSpPr>
            <p:cNvPr id="8" name="TextBox 7">
              <a:extLst>
                <a:ext uri="{FF2B5EF4-FFF2-40B4-BE49-F238E27FC236}">
                  <a16:creationId xmlns:a16="http://schemas.microsoft.com/office/drawing/2014/main" id="{AAEDE6D5-4834-4CB4-8543-E9185DA11185}"/>
                </a:ext>
              </a:extLst>
            </p:cNvPr>
            <p:cNvSpPr txBox="1"/>
            <p:nvPr/>
          </p:nvSpPr>
          <p:spPr>
            <a:xfrm>
              <a:off x="389431" y="3208767"/>
              <a:ext cx="145968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dirty="0"/>
                <a:t>Data Preparation</a:t>
              </a:r>
            </a:p>
          </p:txBody>
        </p:sp>
        <p:sp>
          <p:nvSpPr>
            <p:cNvPr id="13" name="TextBox 12">
              <a:extLst>
                <a:ext uri="{FF2B5EF4-FFF2-40B4-BE49-F238E27FC236}">
                  <a16:creationId xmlns:a16="http://schemas.microsoft.com/office/drawing/2014/main" id="{E708C479-B31A-4619-AC12-FB52CD87F515}"/>
                </a:ext>
              </a:extLst>
            </p:cNvPr>
            <p:cNvSpPr txBox="1"/>
            <p:nvPr/>
          </p:nvSpPr>
          <p:spPr>
            <a:xfrm>
              <a:off x="2782334" y="3085658"/>
              <a:ext cx="156902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dirty="0"/>
                <a:t>Training the Machine Learning Model</a:t>
              </a:r>
            </a:p>
          </p:txBody>
        </p:sp>
        <p:sp>
          <p:nvSpPr>
            <p:cNvPr id="14" name="TextBox 13">
              <a:extLst>
                <a:ext uri="{FF2B5EF4-FFF2-40B4-BE49-F238E27FC236}">
                  <a16:creationId xmlns:a16="http://schemas.microsoft.com/office/drawing/2014/main" id="{148DBA53-6F0D-407D-8077-EC81ED34D483}"/>
                </a:ext>
              </a:extLst>
            </p:cNvPr>
            <p:cNvSpPr txBox="1"/>
            <p:nvPr/>
          </p:nvSpPr>
          <p:spPr>
            <a:xfrm>
              <a:off x="4930360" y="2355056"/>
              <a:ext cx="176098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dirty="0"/>
                <a:t>Measuring the Performance of the Trained Model</a:t>
              </a:r>
            </a:p>
          </p:txBody>
        </p:sp>
        <p:sp>
          <p:nvSpPr>
            <p:cNvPr id="15" name="TextBox 14">
              <a:extLst>
                <a:ext uri="{FF2B5EF4-FFF2-40B4-BE49-F238E27FC236}">
                  <a16:creationId xmlns:a16="http://schemas.microsoft.com/office/drawing/2014/main" id="{6611196F-1190-44AA-8DE2-3EE83060ADFE}"/>
                </a:ext>
              </a:extLst>
            </p:cNvPr>
            <p:cNvSpPr txBox="1"/>
            <p:nvPr/>
          </p:nvSpPr>
          <p:spPr>
            <a:xfrm>
              <a:off x="7327388" y="3085657"/>
              <a:ext cx="145968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dirty="0"/>
                <a:t>Optimising and Regularising the Model</a:t>
              </a:r>
            </a:p>
          </p:txBody>
        </p:sp>
        <p:sp>
          <p:nvSpPr>
            <p:cNvPr id="16" name="TextBox 15">
              <a:extLst>
                <a:ext uri="{FF2B5EF4-FFF2-40B4-BE49-F238E27FC236}">
                  <a16:creationId xmlns:a16="http://schemas.microsoft.com/office/drawing/2014/main" id="{00894195-03B8-432F-80CE-696D8C07C01D}"/>
                </a:ext>
              </a:extLst>
            </p:cNvPr>
            <p:cNvSpPr txBox="1"/>
            <p:nvPr/>
          </p:nvSpPr>
          <p:spPr>
            <a:xfrm>
              <a:off x="9720291" y="3204329"/>
              <a:ext cx="11976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dirty="0"/>
                <a:t>Final Training</a:t>
              </a:r>
            </a:p>
          </p:txBody>
        </p:sp>
        <p:sp>
          <p:nvSpPr>
            <p:cNvPr id="9" name="Arrow: Notched Right 8">
              <a:extLst>
                <a:ext uri="{FF2B5EF4-FFF2-40B4-BE49-F238E27FC236}">
                  <a16:creationId xmlns:a16="http://schemas.microsoft.com/office/drawing/2014/main" id="{4058B60D-C5F0-4394-92DF-9D11C1BC26A2}"/>
                </a:ext>
              </a:extLst>
            </p:cNvPr>
            <p:cNvSpPr/>
            <p:nvPr/>
          </p:nvSpPr>
          <p:spPr>
            <a:xfrm>
              <a:off x="2066233" y="3294502"/>
              <a:ext cx="478172" cy="4044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Arrow: Notched Right 17">
              <a:extLst>
                <a:ext uri="{FF2B5EF4-FFF2-40B4-BE49-F238E27FC236}">
                  <a16:creationId xmlns:a16="http://schemas.microsoft.com/office/drawing/2014/main" id="{4C5C28EF-61B5-4723-9BEA-2FB22B4A663E}"/>
                </a:ext>
              </a:extLst>
            </p:cNvPr>
            <p:cNvSpPr/>
            <p:nvPr/>
          </p:nvSpPr>
          <p:spPr>
            <a:xfrm rot="20141191">
              <a:off x="4341015" y="2750049"/>
              <a:ext cx="476432" cy="4044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Arrow: Notched Right 18">
              <a:extLst>
                <a:ext uri="{FF2B5EF4-FFF2-40B4-BE49-F238E27FC236}">
                  <a16:creationId xmlns:a16="http://schemas.microsoft.com/office/drawing/2014/main" id="{1FFCF080-1731-463F-981F-5B2A803A34B4}"/>
                </a:ext>
              </a:extLst>
            </p:cNvPr>
            <p:cNvSpPr/>
            <p:nvPr/>
          </p:nvSpPr>
          <p:spPr>
            <a:xfrm rot="1294087">
              <a:off x="6851582" y="2707889"/>
              <a:ext cx="478172" cy="4044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Arrow: Notched Right 19">
              <a:extLst>
                <a:ext uri="{FF2B5EF4-FFF2-40B4-BE49-F238E27FC236}">
                  <a16:creationId xmlns:a16="http://schemas.microsoft.com/office/drawing/2014/main" id="{F6BF911F-12AA-4272-AA21-19E45E33E302}"/>
                </a:ext>
              </a:extLst>
            </p:cNvPr>
            <p:cNvSpPr/>
            <p:nvPr/>
          </p:nvSpPr>
          <p:spPr>
            <a:xfrm>
              <a:off x="8964477" y="3294501"/>
              <a:ext cx="478172" cy="4044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Arrow: Notched Right 21">
              <a:extLst>
                <a:ext uri="{FF2B5EF4-FFF2-40B4-BE49-F238E27FC236}">
                  <a16:creationId xmlns:a16="http://schemas.microsoft.com/office/drawing/2014/main" id="{F5C8EBC0-50A8-476B-A5D0-8FDFF6BD9EF1}"/>
                </a:ext>
              </a:extLst>
            </p:cNvPr>
            <p:cNvSpPr/>
            <p:nvPr/>
          </p:nvSpPr>
          <p:spPr>
            <a:xfrm rot="10800000">
              <a:off x="4690573" y="3550321"/>
              <a:ext cx="2318795" cy="404433"/>
            </a:xfrm>
            <a:prstGeom prst="notched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NZ"/>
            </a:p>
          </p:txBody>
        </p:sp>
      </p:grpSp>
    </p:spTree>
    <p:extLst>
      <p:ext uri="{BB962C8B-B14F-4D97-AF65-F5344CB8AC3E}">
        <p14:creationId xmlns:p14="http://schemas.microsoft.com/office/powerpoint/2010/main" val="188095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normAutofit/>
          </a:bodyPr>
          <a:lstStyle/>
          <a:p>
            <a:r>
              <a:rPr lang="en-GB" sz="3200" dirty="0"/>
              <a:t>Evaluating a Classification Model Pt.1</a:t>
            </a:r>
            <a:br>
              <a:rPr lang="en-GB" sz="3200" dirty="0"/>
            </a:br>
            <a:r>
              <a:rPr lang="en-GB" dirty="0"/>
              <a:t>Evaluation Metrics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32</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164392" y="1737360"/>
            <a:ext cx="9991288" cy="37379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sz="2000" dirty="0"/>
              <a:t>There are different metrics for the tasks of classification, regression, ranking, clustering, etc. </a:t>
            </a:r>
          </a:p>
          <a:p>
            <a:pPr marL="342900" indent="-342900">
              <a:lnSpc>
                <a:spcPct val="150000"/>
              </a:lnSpc>
              <a:buFont typeface="Arial" panose="020B0604020202020204" pitchFamily="34" charset="0"/>
              <a:buChar char="•"/>
            </a:pPr>
            <a:r>
              <a:rPr lang="en-GB" sz="2000" dirty="0"/>
              <a:t>Some metrics are useful for multiple tasks, some for only certain tasks.</a:t>
            </a:r>
          </a:p>
          <a:p>
            <a:pPr marL="342900" indent="-342900">
              <a:lnSpc>
                <a:spcPct val="150000"/>
              </a:lnSpc>
              <a:buFont typeface="Arial" panose="020B0604020202020204" pitchFamily="34" charset="0"/>
              <a:buChar char="•"/>
            </a:pPr>
            <a:endParaRPr lang="en-GB" sz="2000" dirty="0"/>
          </a:p>
          <a:p>
            <a:pPr marL="342900" indent="-342900">
              <a:lnSpc>
                <a:spcPct val="150000"/>
              </a:lnSpc>
              <a:buFont typeface="Arial" panose="020B0604020202020204" pitchFamily="34" charset="0"/>
              <a:buChar char="•"/>
            </a:pPr>
            <a:r>
              <a:rPr lang="en-GB" sz="2000" dirty="0"/>
              <a:t>Metrics and Methods we will study today:</a:t>
            </a:r>
          </a:p>
          <a:p>
            <a:pPr marL="800100" lvl="1" indent="-342900">
              <a:lnSpc>
                <a:spcPct val="150000"/>
              </a:lnSpc>
              <a:buFont typeface="Arial" panose="020B0604020202020204" pitchFamily="34" charset="0"/>
              <a:buChar char="•"/>
            </a:pPr>
            <a:r>
              <a:rPr lang="en-GB" sz="2000" dirty="0"/>
              <a:t>Model Accuracy</a:t>
            </a:r>
          </a:p>
          <a:p>
            <a:pPr marL="1257300" lvl="2" indent="-342900">
              <a:lnSpc>
                <a:spcPct val="150000"/>
              </a:lnSpc>
              <a:buFont typeface="Arial" panose="020B0604020202020204" pitchFamily="34" charset="0"/>
              <a:buChar char="•"/>
            </a:pPr>
            <a:r>
              <a:rPr lang="en-GB" sz="2000" dirty="0"/>
              <a:t>Confusion Matrix</a:t>
            </a:r>
          </a:p>
          <a:p>
            <a:pPr marL="800100" lvl="1" indent="-342900">
              <a:lnSpc>
                <a:spcPct val="150000"/>
              </a:lnSpc>
              <a:buFont typeface="Arial" panose="020B0604020202020204" pitchFamily="34" charset="0"/>
              <a:buChar char="•"/>
            </a:pPr>
            <a:r>
              <a:rPr lang="en-GB" sz="2000" dirty="0"/>
              <a:t>Precision and Recall</a:t>
            </a:r>
          </a:p>
          <a:p>
            <a:pPr marL="800100" lvl="1" indent="-342900">
              <a:lnSpc>
                <a:spcPct val="150000"/>
              </a:lnSpc>
              <a:buFont typeface="Arial" panose="020B0604020202020204" pitchFamily="34" charset="0"/>
              <a:buChar char="•"/>
            </a:pPr>
            <a:r>
              <a:rPr lang="en-GB" sz="2000" dirty="0"/>
              <a:t>F1 Score</a:t>
            </a:r>
          </a:p>
        </p:txBody>
      </p:sp>
    </p:spTree>
    <p:extLst>
      <p:ext uri="{BB962C8B-B14F-4D97-AF65-F5344CB8AC3E}">
        <p14:creationId xmlns:p14="http://schemas.microsoft.com/office/powerpoint/2010/main" val="223382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a:xfrm>
            <a:off x="1097280" y="0"/>
            <a:ext cx="10058400" cy="1737361"/>
          </a:xfrm>
        </p:spPr>
        <p:txBody>
          <a:bodyPr>
            <a:normAutofit/>
          </a:bodyPr>
          <a:lstStyle/>
          <a:p>
            <a:r>
              <a:rPr lang="en-GB" sz="2200" dirty="0"/>
              <a:t>Evaluating a Classification Model Pt.1</a:t>
            </a:r>
            <a:br>
              <a:rPr lang="en-GB" sz="2400" dirty="0"/>
            </a:br>
            <a:r>
              <a:rPr lang="en-GB" sz="3200" dirty="0"/>
              <a:t>Evaluation Metrics</a:t>
            </a:r>
            <a:br>
              <a:rPr lang="en-GB" sz="3600" dirty="0"/>
            </a:br>
            <a:r>
              <a:rPr lang="en-GB" dirty="0"/>
              <a:t>Model Accuracy</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33</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164392" y="1737360"/>
            <a:ext cx="9991288" cy="434760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dirty="0"/>
              <a:t>Model accuracy in terms of classification models can be defined as the ratio of correctly classified samples to the total number of samples:</a:t>
            </a:r>
          </a:p>
          <a:p>
            <a:pPr marL="342900" indent="-342900">
              <a:lnSpc>
                <a:spcPct val="150000"/>
              </a:lnSpc>
              <a:buFont typeface="Arial" panose="020B0604020202020204" pitchFamily="34" charset="0"/>
              <a:buChar char="•"/>
            </a:pPr>
            <a:endParaRPr lang="en-GB" dirty="0"/>
          </a:p>
          <a:p>
            <a:pPr marL="342900" indent="-342900">
              <a:lnSpc>
                <a:spcPct val="150000"/>
              </a:lnSpc>
              <a:buFont typeface="Arial" panose="020B0604020202020204" pitchFamily="34" charset="0"/>
              <a:buChar char="•"/>
            </a:pPr>
            <a:r>
              <a:rPr lang="en-GB" dirty="0"/>
              <a:t>For Binary classification: </a:t>
            </a:r>
          </a:p>
          <a:p>
            <a:pPr lvl="2">
              <a:lnSpc>
                <a:spcPct val="150000"/>
              </a:lnSpc>
            </a:pPr>
            <a:r>
              <a:rPr lang="en-GB" sz="1600" i="1" dirty="0"/>
              <a:t>(It is the same equation shown in a different way)</a:t>
            </a:r>
          </a:p>
          <a:p>
            <a:pPr lvl="2">
              <a:lnSpc>
                <a:spcPct val="150000"/>
              </a:lnSpc>
            </a:pPr>
            <a:endParaRPr lang="en-GB" sz="1600" i="1" dirty="0"/>
          </a:p>
          <a:p>
            <a:pPr marL="342900" indent="-342900">
              <a:lnSpc>
                <a:spcPct val="150000"/>
              </a:lnSpc>
              <a:buFont typeface="Arial" panose="020B0604020202020204" pitchFamily="34" charset="0"/>
              <a:buChar char="•"/>
            </a:pPr>
            <a:r>
              <a:rPr lang="en-GB" dirty="0"/>
              <a:t>Let say there are 2 classes: </a:t>
            </a:r>
            <a:r>
              <a:rPr lang="en-GB" b="1" dirty="0">
                <a:solidFill>
                  <a:srgbClr val="FF0000"/>
                </a:solidFill>
              </a:rPr>
              <a:t>Positive COVID-19 </a:t>
            </a:r>
            <a:r>
              <a:rPr lang="en-GB" dirty="0"/>
              <a:t>and </a:t>
            </a:r>
            <a:r>
              <a:rPr lang="en-GB" b="1" dirty="0">
                <a:solidFill>
                  <a:srgbClr val="00B050"/>
                </a:solidFill>
              </a:rPr>
              <a:t>Negative COVID-19</a:t>
            </a:r>
          </a:p>
          <a:p>
            <a:pPr marL="342900" indent="-342900">
              <a:lnSpc>
                <a:spcPct val="150000"/>
              </a:lnSpc>
              <a:buFont typeface="Arial" panose="020B0604020202020204" pitchFamily="34" charset="0"/>
              <a:buChar char="•"/>
            </a:pPr>
            <a:r>
              <a:rPr lang="en-GB" sz="1600" b="1" i="1" dirty="0"/>
              <a:t>True Positive (TP) </a:t>
            </a:r>
            <a:r>
              <a:rPr lang="en-GB" sz="1600" dirty="0"/>
              <a:t>— A true positive is an outcome where the model correctly predicts the </a:t>
            </a:r>
            <a:r>
              <a:rPr lang="en-GB" sz="1600" b="1" dirty="0">
                <a:solidFill>
                  <a:srgbClr val="FF0000"/>
                </a:solidFill>
              </a:rPr>
              <a:t>positive</a:t>
            </a:r>
            <a:r>
              <a:rPr lang="en-GB" sz="1600" dirty="0"/>
              <a:t> class.</a:t>
            </a:r>
          </a:p>
          <a:p>
            <a:pPr marL="342900" indent="-342900">
              <a:lnSpc>
                <a:spcPct val="150000"/>
              </a:lnSpc>
              <a:buFont typeface="Arial" panose="020B0604020202020204" pitchFamily="34" charset="0"/>
              <a:buChar char="•"/>
            </a:pPr>
            <a:r>
              <a:rPr lang="en-GB" sz="1600" b="1" i="1" dirty="0"/>
              <a:t>True Negative (TN) </a:t>
            </a:r>
            <a:r>
              <a:rPr lang="en-GB" sz="1600" dirty="0"/>
              <a:t>—A true negative is an outcome where the model correctly predicts the </a:t>
            </a:r>
            <a:r>
              <a:rPr lang="en-GB" sz="1600" b="1" dirty="0">
                <a:solidFill>
                  <a:srgbClr val="00B050"/>
                </a:solidFill>
              </a:rPr>
              <a:t>negative</a:t>
            </a:r>
            <a:r>
              <a:rPr lang="en-GB" sz="1600" dirty="0"/>
              <a:t> class.</a:t>
            </a:r>
          </a:p>
          <a:p>
            <a:pPr marL="342900" indent="-342900">
              <a:lnSpc>
                <a:spcPct val="150000"/>
              </a:lnSpc>
              <a:buFont typeface="Arial" panose="020B0604020202020204" pitchFamily="34" charset="0"/>
              <a:buChar char="•"/>
            </a:pPr>
            <a:r>
              <a:rPr lang="en-GB" sz="1600" b="1" i="1" dirty="0"/>
              <a:t>False Positive (FP) </a:t>
            </a:r>
            <a:r>
              <a:rPr lang="en-GB" sz="1600" dirty="0"/>
              <a:t>—A false positive is an outcome where the model incorrectly predicts the </a:t>
            </a:r>
            <a:r>
              <a:rPr lang="en-GB" sz="1600" b="1" dirty="0">
                <a:solidFill>
                  <a:srgbClr val="FF0000"/>
                </a:solidFill>
              </a:rPr>
              <a:t>positive</a:t>
            </a:r>
            <a:r>
              <a:rPr lang="en-GB" sz="1600" dirty="0"/>
              <a:t> class.</a:t>
            </a:r>
          </a:p>
          <a:p>
            <a:pPr marL="342900" indent="-342900">
              <a:lnSpc>
                <a:spcPct val="150000"/>
              </a:lnSpc>
              <a:buFont typeface="Arial" panose="020B0604020202020204" pitchFamily="34" charset="0"/>
              <a:buChar char="•"/>
            </a:pPr>
            <a:r>
              <a:rPr lang="en-GB" sz="1600" b="1" i="1" dirty="0"/>
              <a:t>False Negative (FN) </a:t>
            </a:r>
            <a:r>
              <a:rPr lang="en-GB" sz="1600" dirty="0"/>
              <a:t>—A false negative is an outcome where the model incorrectly predicts the </a:t>
            </a:r>
            <a:r>
              <a:rPr lang="en-GB" sz="1600" b="1" dirty="0">
                <a:solidFill>
                  <a:srgbClr val="00B050"/>
                </a:solidFill>
              </a:rPr>
              <a:t>negative</a:t>
            </a:r>
            <a:r>
              <a:rPr lang="en-GB" sz="1600" dirty="0"/>
              <a:t> class.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3EB4E2-C4BF-4D3A-9C1D-F4B4450414AA}"/>
                  </a:ext>
                </a:extLst>
              </p:cNvPr>
              <p:cNvSpPr txBox="1"/>
              <p:nvPr/>
            </p:nvSpPr>
            <p:spPr>
              <a:xfrm>
                <a:off x="6729720" y="2349033"/>
                <a:ext cx="4064639" cy="5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sz="1600" b="0" i="1" smtClean="0">
                          <a:solidFill>
                            <a:schemeClr val="accent6">
                              <a:lumMod val="50000"/>
                            </a:schemeClr>
                          </a:solidFill>
                          <a:latin typeface="Cambria Math" panose="02040503050406030204" pitchFamily="18" charset="0"/>
                        </a:rPr>
                        <m:t>𝐴𝑐𝑐𝑢𝑟𝑎𝑐𝑦</m:t>
                      </m:r>
                      <m:r>
                        <a:rPr lang="en-NZ" sz="1600" b="0" i="1" smtClean="0">
                          <a:solidFill>
                            <a:schemeClr val="accent6">
                              <a:lumMod val="50000"/>
                            </a:schemeClr>
                          </a:solidFill>
                          <a:latin typeface="Cambria Math" panose="02040503050406030204" pitchFamily="18" charset="0"/>
                        </a:rPr>
                        <m:t>=</m:t>
                      </m:r>
                      <m:f>
                        <m:fPr>
                          <m:ctrlPr>
                            <a:rPr lang="en-NZ" sz="1600" b="0" i="1" smtClean="0">
                              <a:solidFill>
                                <a:schemeClr val="accent6">
                                  <a:lumMod val="50000"/>
                                </a:schemeClr>
                              </a:solidFill>
                              <a:latin typeface="Cambria Math" panose="02040503050406030204" pitchFamily="18" charset="0"/>
                            </a:rPr>
                          </m:ctrlPr>
                        </m:fPr>
                        <m:num>
                          <m:r>
                            <a:rPr lang="en-NZ" sz="1600" b="0" i="1" smtClean="0">
                              <a:solidFill>
                                <a:schemeClr val="accent6">
                                  <a:lumMod val="50000"/>
                                </a:schemeClr>
                              </a:solidFill>
                              <a:latin typeface="Cambria Math" panose="02040503050406030204" pitchFamily="18" charset="0"/>
                            </a:rPr>
                            <m:t>𝑁𝑢𝑚𝑏𝑒𝑟</m:t>
                          </m:r>
                          <m:r>
                            <a:rPr lang="en-NZ" sz="1600" b="0" i="1" smtClean="0">
                              <a:solidFill>
                                <a:schemeClr val="accent6">
                                  <a:lumMod val="50000"/>
                                </a:schemeClr>
                              </a:solidFill>
                              <a:latin typeface="Cambria Math" panose="02040503050406030204" pitchFamily="18" charset="0"/>
                            </a:rPr>
                            <m:t> </m:t>
                          </m:r>
                          <m:r>
                            <a:rPr lang="en-NZ" sz="1600" b="0" i="1" smtClean="0">
                              <a:solidFill>
                                <a:schemeClr val="accent6">
                                  <a:lumMod val="50000"/>
                                </a:schemeClr>
                              </a:solidFill>
                              <a:latin typeface="Cambria Math" panose="02040503050406030204" pitchFamily="18" charset="0"/>
                            </a:rPr>
                            <m:t>𝑜𝑓</m:t>
                          </m:r>
                          <m:r>
                            <a:rPr lang="en-NZ" sz="1600" b="0" i="1" smtClean="0">
                              <a:solidFill>
                                <a:schemeClr val="accent6">
                                  <a:lumMod val="50000"/>
                                </a:schemeClr>
                              </a:solidFill>
                              <a:latin typeface="Cambria Math" panose="02040503050406030204" pitchFamily="18" charset="0"/>
                            </a:rPr>
                            <m:t> </m:t>
                          </m:r>
                          <m:r>
                            <a:rPr lang="en-NZ" sz="1600" b="0" i="1" smtClean="0">
                              <a:solidFill>
                                <a:schemeClr val="accent6">
                                  <a:lumMod val="50000"/>
                                </a:schemeClr>
                              </a:solidFill>
                              <a:latin typeface="Cambria Math" panose="02040503050406030204" pitchFamily="18" charset="0"/>
                            </a:rPr>
                            <m:t>𝑐𝑜𝑟𝑟𝑒𝑐𝑡</m:t>
                          </m:r>
                          <m:r>
                            <a:rPr lang="en-NZ" sz="1600" b="0" i="1" smtClean="0">
                              <a:solidFill>
                                <a:schemeClr val="accent6">
                                  <a:lumMod val="50000"/>
                                </a:schemeClr>
                              </a:solidFill>
                              <a:latin typeface="Cambria Math" panose="02040503050406030204" pitchFamily="18" charset="0"/>
                            </a:rPr>
                            <m:t> </m:t>
                          </m:r>
                          <m:r>
                            <a:rPr lang="en-NZ" sz="1600" b="0" i="1" smtClean="0">
                              <a:solidFill>
                                <a:schemeClr val="accent6">
                                  <a:lumMod val="50000"/>
                                </a:schemeClr>
                              </a:solidFill>
                              <a:latin typeface="Cambria Math" panose="02040503050406030204" pitchFamily="18" charset="0"/>
                            </a:rPr>
                            <m:t>𝑝𝑟𝑒𝑑𝑖𝑑𝑡𝑖𝑜𝑛𝑠</m:t>
                          </m:r>
                        </m:num>
                        <m:den>
                          <m:r>
                            <a:rPr lang="en-NZ" sz="1600" b="0" i="1" smtClean="0">
                              <a:solidFill>
                                <a:schemeClr val="accent6">
                                  <a:lumMod val="50000"/>
                                </a:schemeClr>
                              </a:solidFill>
                              <a:latin typeface="Cambria Math" panose="02040503050406030204" pitchFamily="18" charset="0"/>
                            </a:rPr>
                            <m:t>𝑇𝑜𝑡𝑎𝑙</m:t>
                          </m:r>
                          <m:r>
                            <a:rPr lang="en-NZ" sz="1600" b="0" i="1" smtClean="0">
                              <a:solidFill>
                                <a:schemeClr val="accent6">
                                  <a:lumMod val="50000"/>
                                </a:schemeClr>
                              </a:solidFill>
                              <a:latin typeface="Cambria Math" panose="02040503050406030204" pitchFamily="18" charset="0"/>
                            </a:rPr>
                            <m:t> </m:t>
                          </m:r>
                          <m:r>
                            <a:rPr lang="en-NZ" sz="1600" b="0" i="1" smtClean="0">
                              <a:solidFill>
                                <a:schemeClr val="accent6">
                                  <a:lumMod val="50000"/>
                                </a:schemeClr>
                              </a:solidFill>
                              <a:latin typeface="Cambria Math" panose="02040503050406030204" pitchFamily="18" charset="0"/>
                            </a:rPr>
                            <m:t>𝑛𝑢𝑚𝑏𝑒𝑟</m:t>
                          </m:r>
                          <m:r>
                            <a:rPr lang="en-NZ" sz="1600" b="0" i="1" smtClean="0">
                              <a:solidFill>
                                <a:schemeClr val="accent6">
                                  <a:lumMod val="50000"/>
                                </a:schemeClr>
                              </a:solidFill>
                              <a:latin typeface="Cambria Math" panose="02040503050406030204" pitchFamily="18" charset="0"/>
                            </a:rPr>
                            <m:t> </m:t>
                          </m:r>
                          <m:r>
                            <a:rPr lang="en-NZ" sz="1600" b="0" i="1" smtClean="0">
                              <a:solidFill>
                                <a:schemeClr val="accent6">
                                  <a:lumMod val="50000"/>
                                </a:schemeClr>
                              </a:solidFill>
                              <a:latin typeface="Cambria Math" panose="02040503050406030204" pitchFamily="18" charset="0"/>
                            </a:rPr>
                            <m:t>𝑜𝑓</m:t>
                          </m:r>
                          <m:r>
                            <a:rPr lang="en-NZ" sz="1600" b="0" i="1" smtClean="0">
                              <a:solidFill>
                                <a:schemeClr val="accent6">
                                  <a:lumMod val="50000"/>
                                </a:schemeClr>
                              </a:solidFill>
                              <a:latin typeface="Cambria Math" panose="02040503050406030204" pitchFamily="18" charset="0"/>
                            </a:rPr>
                            <m:t> </m:t>
                          </m:r>
                          <m:r>
                            <a:rPr lang="en-NZ" sz="1600" b="0" i="1" smtClean="0">
                              <a:solidFill>
                                <a:schemeClr val="accent6">
                                  <a:lumMod val="50000"/>
                                </a:schemeClr>
                              </a:solidFill>
                              <a:latin typeface="Cambria Math" panose="02040503050406030204" pitchFamily="18" charset="0"/>
                            </a:rPr>
                            <m:t>𝑝𝑟𝑒𝑑𝑖𝑐𝑡𝑖𝑜𝑛</m:t>
                          </m:r>
                        </m:den>
                      </m:f>
                    </m:oMath>
                  </m:oMathPara>
                </a14:m>
                <a:endParaRPr lang="en-NZ" sz="1600" dirty="0">
                  <a:solidFill>
                    <a:schemeClr val="accent6">
                      <a:lumMod val="50000"/>
                    </a:schemeClr>
                  </a:solidFill>
                </a:endParaRPr>
              </a:p>
            </p:txBody>
          </p:sp>
        </mc:Choice>
        <mc:Fallback xmlns="">
          <p:sp>
            <p:nvSpPr>
              <p:cNvPr id="3" name="TextBox 2">
                <a:extLst>
                  <a:ext uri="{FF2B5EF4-FFF2-40B4-BE49-F238E27FC236}">
                    <a16:creationId xmlns:a16="http://schemas.microsoft.com/office/drawing/2014/main" id="{E73EB4E2-C4BF-4D3A-9C1D-F4B4450414AA}"/>
                  </a:ext>
                </a:extLst>
              </p:cNvPr>
              <p:cNvSpPr txBox="1">
                <a:spLocks noRot="1" noChangeAspect="1" noMove="1" noResize="1" noEditPoints="1" noAdjustHandles="1" noChangeArrowheads="1" noChangeShapeType="1" noTextEdit="1"/>
              </p:cNvSpPr>
              <p:nvPr/>
            </p:nvSpPr>
            <p:spPr>
              <a:xfrm>
                <a:off x="6729720" y="2349033"/>
                <a:ext cx="4064639" cy="511294"/>
              </a:xfrm>
              <a:prstGeom prst="rect">
                <a:avLst/>
              </a:prstGeom>
              <a:blipFill>
                <a:blip r:embed="rId3"/>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90BAD6-7F62-4EF5-8BD8-83F0117AE67D}"/>
                  </a:ext>
                </a:extLst>
              </p:cNvPr>
              <p:cNvSpPr txBox="1"/>
              <p:nvPr/>
            </p:nvSpPr>
            <p:spPr>
              <a:xfrm>
                <a:off x="6729720" y="3101638"/>
                <a:ext cx="2979085" cy="4651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sz="1600" b="0" i="1" smtClean="0">
                          <a:solidFill>
                            <a:schemeClr val="accent6">
                              <a:lumMod val="50000"/>
                            </a:schemeClr>
                          </a:solidFill>
                          <a:latin typeface="Cambria Math" panose="02040503050406030204" pitchFamily="18" charset="0"/>
                        </a:rPr>
                        <m:t>𝐴𝑐𝑐𝑢𝑟𝑎𝑐𝑦</m:t>
                      </m:r>
                      <m:r>
                        <a:rPr lang="en-NZ" sz="1600" b="0" i="1" smtClean="0">
                          <a:solidFill>
                            <a:schemeClr val="accent6">
                              <a:lumMod val="50000"/>
                            </a:schemeClr>
                          </a:solidFill>
                          <a:latin typeface="Cambria Math" panose="02040503050406030204" pitchFamily="18" charset="0"/>
                        </a:rPr>
                        <m:t>=</m:t>
                      </m:r>
                      <m:f>
                        <m:fPr>
                          <m:ctrlPr>
                            <a:rPr lang="en-NZ" sz="1600" b="0" i="1" smtClean="0">
                              <a:solidFill>
                                <a:schemeClr val="accent6">
                                  <a:lumMod val="50000"/>
                                </a:schemeClr>
                              </a:solidFill>
                              <a:latin typeface="Cambria Math" panose="02040503050406030204" pitchFamily="18" charset="0"/>
                            </a:rPr>
                          </m:ctrlPr>
                        </m:fPr>
                        <m:num>
                          <m:r>
                            <a:rPr lang="en-NZ" sz="1600" b="0" i="1" smtClean="0">
                              <a:solidFill>
                                <a:schemeClr val="accent6">
                                  <a:lumMod val="50000"/>
                                </a:schemeClr>
                              </a:solidFill>
                              <a:latin typeface="Cambria Math" panose="02040503050406030204" pitchFamily="18" charset="0"/>
                            </a:rPr>
                            <m:t>𝑇𝑃</m:t>
                          </m:r>
                          <m:r>
                            <a:rPr lang="en-NZ" sz="1600" b="0" i="1" smtClean="0">
                              <a:solidFill>
                                <a:schemeClr val="accent6">
                                  <a:lumMod val="50000"/>
                                </a:schemeClr>
                              </a:solidFill>
                              <a:latin typeface="Cambria Math" panose="02040503050406030204" pitchFamily="18" charset="0"/>
                            </a:rPr>
                            <m:t>+</m:t>
                          </m:r>
                          <m:r>
                            <a:rPr lang="en-NZ" sz="1600" b="0" i="1" smtClean="0">
                              <a:solidFill>
                                <a:schemeClr val="accent6">
                                  <a:lumMod val="50000"/>
                                </a:schemeClr>
                              </a:solidFill>
                              <a:latin typeface="Cambria Math" panose="02040503050406030204" pitchFamily="18" charset="0"/>
                            </a:rPr>
                            <m:t>𝑇𝑁</m:t>
                          </m:r>
                        </m:num>
                        <m:den>
                          <m:r>
                            <a:rPr lang="en-NZ" sz="1600" b="0" i="1" smtClean="0">
                              <a:solidFill>
                                <a:schemeClr val="accent6">
                                  <a:lumMod val="50000"/>
                                </a:schemeClr>
                              </a:solidFill>
                              <a:latin typeface="Cambria Math" panose="02040503050406030204" pitchFamily="18" charset="0"/>
                            </a:rPr>
                            <m:t>𝑇𝑃</m:t>
                          </m:r>
                          <m:r>
                            <a:rPr lang="en-NZ" sz="1600" b="0" i="1" smtClean="0">
                              <a:solidFill>
                                <a:schemeClr val="accent6">
                                  <a:lumMod val="50000"/>
                                </a:schemeClr>
                              </a:solidFill>
                              <a:latin typeface="Cambria Math" panose="02040503050406030204" pitchFamily="18" charset="0"/>
                            </a:rPr>
                            <m:t>+</m:t>
                          </m:r>
                          <m:r>
                            <a:rPr lang="en-NZ" sz="1600" b="0" i="1" smtClean="0">
                              <a:solidFill>
                                <a:schemeClr val="accent6">
                                  <a:lumMod val="50000"/>
                                </a:schemeClr>
                              </a:solidFill>
                              <a:latin typeface="Cambria Math" panose="02040503050406030204" pitchFamily="18" charset="0"/>
                            </a:rPr>
                            <m:t>𝑇𝑁</m:t>
                          </m:r>
                          <m:r>
                            <a:rPr lang="en-NZ" sz="1600" b="0" i="1" smtClean="0">
                              <a:solidFill>
                                <a:schemeClr val="accent6">
                                  <a:lumMod val="50000"/>
                                </a:schemeClr>
                              </a:solidFill>
                              <a:latin typeface="Cambria Math" panose="02040503050406030204" pitchFamily="18" charset="0"/>
                            </a:rPr>
                            <m:t>+</m:t>
                          </m:r>
                          <m:r>
                            <a:rPr lang="en-NZ" sz="1600" b="0" i="1" smtClean="0">
                              <a:solidFill>
                                <a:schemeClr val="accent6">
                                  <a:lumMod val="50000"/>
                                </a:schemeClr>
                              </a:solidFill>
                              <a:latin typeface="Cambria Math" panose="02040503050406030204" pitchFamily="18" charset="0"/>
                            </a:rPr>
                            <m:t>𝐹𝑃</m:t>
                          </m:r>
                          <m:r>
                            <a:rPr lang="en-NZ" sz="1600" b="0" i="1" smtClean="0">
                              <a:solidFill>
                                <a:schemeClr val="accent6">
                                  <a:lumMod val="50000"/>
                                </a:schemeClr>
                              </a:solidFill>
                              <a:latin typeface="Cambria Math" panose="02040503050406030204" pitchFamily="18" charset="0"/>
                            </a:rPr>
                            <m:t>+</m:t>
                          </m:r>
                          <m:r>
                            <a:rPr lang="en-NZ" sz="1600" b="0" i="1" smtClean="0">
                              <a:solidFill>
                                <a:schemeClr val="accent6">
                                  <a:lumMod val="50000"/>
                                </a:schemeClr>
                              </a:solidFill>
                              <a:latin typeface="Cambria Math" panose="02040503050406030204" pitchFamily="18" charset="0"/>
                            </a:rPr>
                            <m:t>𝐹𝑁</m:t>
                          </m:r>
                        </m:den>
                      </m:f>
                    </m:oMath>
                  </m:oMathPara>
                </a14:m>
                <a:endParaRPr lang="en-NZ" sz="1600" dirty="0">
                  <a:solidFill>
                    <a:schemeClr val="accent6">
                      <a:lumMod val="50000"/>
                    </a:schemeClr>
                  </a:solidFill>
                </a:endParaRPr>
              </a:p>
            </p:txBody>
          </p:sp>
        </mc:Choice>
        <mc:Fallback xmlns="">
          <p:sp>
            <p:nvSpPr>
              <p:cNvPr id="8" name="TextBox 7">
                <a:extLst>
                  <a:ext uri="{FF2B5EF4-FFF2-40B4-BE49-F238E27FC236}">
                    <a16:creationId xmlns:a16="http://schemas.microsoft.com/office/drawing/2014/main" id="{A990BAD6-7F62-4EF5-8BD8-83F0117AE67D}"/>
                  </a:ext>
                </a:extLst>
              </p:cNvPr>
              <p:cNvSpPr txBox="1">
                <a:spLocks noRot="1" noChangeAspect="1" noMove="1" noResize="1" noEditPoints="1" noAdjustHandles="1" noChangeArrowheads="1" noChangeShapeType="1" noTextEdit="1"/>
              </p:cNvSpPr>
              <p:nvPr/>
            </p:nvSpPr>
            <p:spPr>
              <a:xfrm>
                <a:off x="6729720" y="3101638"/>
                <a:ext cx="2979085" cy="465127"/>
              </a:xfrm>
              <a:prstGeom prst="rect">
                <a:avLst/>
              </a:prstGeom>
              <a:blipFill>
                <a:blip r:embed="rId4"/>
                <a:stretch>
                  <a:fillRect/>
                </a:stretch>
              </a:blipFill>
            </p:spPr>
            <p:txBody>
              <a:bodyPr/>
              <a:lstStyle/>
              <a:p>
                <a:r>
                  <a:rPr lang="en-NZ">
                    <a:noFill/>
                  </a:rPr>
                  <a:t> </a:t>
                </a:r>
              </a:p>
            </p:txBody>
          </p:sp>
        </mc:Fallback>
      </mc:AlternateContent>
    </p:spTree>
    <p:extLst>
      <p:ext uri="{BB962C8B-B14F-4D97-AF65-F5344CB8AC3E}">
        <p14:creationId xmlns:p14="http://schemas.microsoft.com/office/powerpoint/2010/main" val="185218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a:xfrm>
            <a:off x="1097280" y="0"/>
            <a:ext cx="10058400" cy="1737361"/>
          </a:xfrm>
        </p:spPr>
        <p:txBody>
          <a:bodyPr>
            <a:normAutofit/>
          </a:bodyPr>
          <a:lstStyle/>
          <a:p>
            <a:r>
              <a:rPr lang="en-GB" sz="2200" dirty="0"/>
              <a:t>Evaluating a Classification Model Pt.1</a:t>
            </a:r>
            <a:br>
              <a:rPr lang="en-GB" sz="2400" dirty="0"/>
            </a:br>
            <a:r>
              <a:rPr lang="en-GB" sz="3200" dirty="0"/>
              <a:t>Evaluation Metrics</a:t>
            </a:r>
            <a:br>
              <a:rPr lang="en-GB" sz="3600" dirty="0"/>
            </a:br>
            <a:r>
              <a:rPr lang="en-GB" dirty="0"/>
              <a:t>Confusion Matrix</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34</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796067" y="1737360"/>
            <a:ext cx="9991288" cy="38397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dirty="0"/>
              <a:t>Confusion Matrix for binary classifications:</a:t>
            </a:r>
          </a:p>
          <a:p>
            <a:pPr marL="342900" indent="-342900">
              <a:lnSpc>
                <a:spcPct val="150000"/>
              </a:lnSpc>
              <a:buFont typeface="Arial" panose="020B0604020202020204" pitchFamily="34" charset="0"/>
              <a:buChar char="•"/>
            </a:pPr>
            <a:endParaRPr lang="en-GB" sz="1600" dirty="0"/>
          </a:p>
          <a:p>
            <a:pPr>
              <a:lnSpc>
                <a:spcPct val="150000"/>
              </a:lnSpc>
            </a:pPr>
            <a:endParaRPr lang="en-GB" sz="1600" dirty="0"/>
          </a:p>
          <a:p>
            <a:pPr marL="342900" indent="-342900">
              <a:lnSpc>
                <a:spcPct val="150000"/>
              </a:lnSpc>
              <a:buFont typeface="Arial" panose="020B0604020202020204" pitchFamily="34" charset="0"/>
              <a:buChar char="•"/>
            </a:pPr>
            <a:r>
              <a:rPr lang="en-GB" sz="1600" dirty="0"/>
              <a:t>Let’s present an example:</a:t>
            </a:r>
          </a:p>
          <a:p>
            <a:pPr marL="800100" lvl="1" indent="-342900">
              <a:lnSpc>
                <a:spcPct val="150000"/>
              </a:lnSpc>
              <a:buFont typeface="Arial" panose="020B0604020202020204" pitchFamily="34" charset="0"/>
              <a:buChar char="•"/>
            </a:pPr>
            <a:r>
              <a:rPr lang="en-GB" sz="1600" dirty="0"/>
              <a:t>Binary Classification Model: Predict whether the patient has </a:t>
            </a:r>
            <a:r>
              <a:rPr lang="en-GB" sz="1600" b="1" dirty="0">
                <a:solidFill>
                  <a:srgbClr val="FF0000"/>
                </a:solidFill>
              </a:rPr>
              <a:t>COVID-19</a:t>
            </a:r>
            <a:r>
              <a:rPr lang="en-GB" sz="1600" dirty="0"/>
              <a:t> or </a:t>
            </a:r>
            <a:r>
              <a:rPr lang="en-GB" sz="1600" b="1" dirty="0">
                <a:solidFill>
                  <a:srgbClr val="00B050"/>
                </a:solidFill>
              </a:rPr>
              <a:t>No COVID-19</a:t>
            </a:r>
            <a:r>
              <a:rPr lang="en-GB" sz="1600" dirty="0"/>
              <a:t>.</a:t>
            </a:r>
          </a:p>
          <a:p>
            <a:pPr marL="800100" lvl="1" indent="-342900">
              <a:lnSpc>
                <a:spcPct val="150000"/>
              </a:lnSpc>
              <a:buFont typeface="Arial" panose="020B0604020202020204" pitchFamily="34" charset="0"/>
              <a:buChar char="•"/>
            </a:pPr>
            <a:r>
              <a:rPr lang="en-GB" sz="1600" dirty="0"/>
              <a:t>Let’s assume we have a training dataset with labels: </a:t>
            </a:r>
          </a:p>
          <a:p>
            <a:pPr marL="1257300" lvl="2" indent="-342900">
              <a:lnSpc>
                <a:spcPct val="150000"/>
              </a:lnSpc>
              <a:buFont typeface="Arial" panose="020B0604020202020204" pitchFamily="34" charset="0"/>
              <a:buChar char="•"/>
            </a:pPr>
            <a:r>
              <a:rPr lang="en-GB" sz="1600" dirty="0"/>
              <a:t>100 cases, 10 labelled as ‘</a:t>
            </a:r>
            <a:r>
              <a:rPr lang="en-GB" sz="1600" b="1" dirty="0">
                <a:solidFill>
                  <a:srgbClr val="FF0000"/>
                </a:solidFill>
              </a:rPr>
              <a:t>COVID-19</a:t>
            </a:r>
            <a:r>
              <a:rPr lang="en-GB" sz="1600" dirty="0"/>
              <a:t>’, 90 labelled as ‘</a:t>
            </a:r>
            <a:r>
              <a:rPr lang="en-GB" sz="1600" b="1" dirty="0">
                <a:solidFill>
                  <a:srgbClr val="00B050"/>
                </a:solidFill>
              </a:rPr>
              <a:t>No COVID-19</a:t>
            </a:r>
            <a:r>
              <a:rPr lang="en-GB" sz="1600" dirty="0"/>
              <a:t>’</a:t>
            </a:r>
          </a:p>
          <a:p>
            <a:pPr marL="342900" indent="-342900">
              <a:lnSpc>
                <a:spcPct val="150000"/>
              </a:lnSpc>
              <a:buFont typeface="Arial" panose="020B0604020202020204" pitchFamily="34" charset="0"/>
              <a:buChar char="•"/>
            </a:pPr>
            <a:r>
              <a:rPr lang="en-GB" sz="1600" dirty="0"/>
              <a:t>Let’s try calculating the accuracy of a model given which gives the following results:</a:t>
            </a:r>
          </a:p>
          <a:p>
            <a:pPr marL="342900" indent="-342900">
              <a:lnSpc>
                <a:spcPct val="150000"/>
              </a:lnSpc>
              <a:buFont typeface="Arial" panose="020B0604020202020204" pitchFamily="34" charset="0"/>
              <a:buChar char="•"/>
            </a:pPr>
            <a:endParaRPr lang="en-GB" sz="1600" dirty="0"/>
          </a:p>
          <a:p>
            <a:pPr marL="342900" indent="-342900">
              <a:lnSpc>
                <a:spcPct val="150000"/>
              </a:lnSpc>
              <a:buFont typeface="Arial" panose="020B0604020202020204" pitchFamily="34" charset="0"/>
              <a:buChar char="•"/>
            </a:pPr>
            <a:endParaRPr lang="en-GB" sz="1600" dirty="0"/>
          </a:p>
        </p:txBody>
      </p:sp>
      <p:graphicFrame>
        <p:nvGraphicFramePr>
          <p:cNvPr id="6" name="Table 8">
            <a:extLst>
              <a:ext uri="{FF2B5EF4-FFF2-40B4-BE49-F238E27FC236}">
                <a16:creationId xmlns:a16="http://schemas.microsoft.com/office/drawing/2014/main" id="{5359D0B6-1E3E-41C6-A504-F38CA68FA51A}"/>
              </a:ext>
            </a:extLst>
          </p:cNvPr>
          <p:cNvGraphicFramePr>
            <a:graphicFrameLocks noGrp="1"/>
          </p:cNvGraphicFramePr>
          <p:nvPr/>
        </p:nvGraphicFramePr>
        <p:xfrm>
          <a:off x="6096000" y="1959458"/>
          <a:ext cx="4503676" cy="1097280"/>
        </p:xfrm>
        <a:graphic>
          <a:graphicData uri="http://schemas.openxmlformats.org/drawingml/2006/table">
            <a:tbl>
              <a:tblPr firstRow="1" bandRow="1">
                <a:tableStyleId>{5940675A-B579-460E-94D1-54222C63F5DA}</a:tableStyleId>
              </a:tblPr>
              <a:tblGrid>
                <a:gridCol w="1125919">
                  <a:extLst>
                    <a:ext uri="{9D8B030D-6E8A-4147-A177-3AD203B41FA5}">
                      <a16:colId xmlns:a16="http://schemas.microsoft.com/office/drawing/2014/main" val="3150951803"/>
                    </a:ext>
                  </a:extLst>
                </a:gridCol>
                <a:gridCol w="1125919">
                  <a:extLst>
                    <a:ext uri="{9D8B030D-6E8A-4147-A177-3AD203B41FA5}">
                      <a16:colId xmlns:a16="http://schemas.microsoft.com/office/drawing/2014/main" val="2005757579"/>
                    </a:ext>
                  </a:extLst>
                </a:gridCol>
                <a:gridCol w="1125919">
                  <a:extLst>
                    <a:ext uri="{9D8B030D-6E8A-4147-A177-3AD203B41FA5}">
                      <a16:colId xmlns:a16="http://schemas.microsoft.com/office/drawing/2014/main" val="2855880636"/>
                    </a:ext>
                  </a:extLst>
                </a:gridCol>
                <a:gridCol w="1125919">
                  <a:extLst>
                    <a:ext uri="{9D8B030D-6E8A-4147-A177-3AD203B41FA5}">
                      <a16:colId xmlns:a16="http://schemas.microsoft.com/office/drawing/2014/main" val="1143420085"/>
                    </a:ext>
                  </a:extLst>
                </a:gridCol>
              </a:tblGrid>
              <a:tr h="233813">
                <a:tc>
                  <a:txBody>
                    <a:bodyPr/>
                    <a:lstStyle/>
                    <a:p>
                      <a:pPr algn="ctr"/>
                      <a:endParaRPr lang="en-NZ" sz="12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NZ" sz="1200" dirty="0"/>
                        <a:t>Predicted</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NZ" dirty="0"/>
                    </a:p>
                  </a:txBody>
                  <a:tcPr/>
                </a:tc>
                <a:tc hMerge="1">
                  <a:txBody>
                    <a:bodyPr/>
                    <a:lstStyle/>
                    <a:p>
                      <a:endParaRPr lang="en-NZ" dirty="0"/>
                    </a:p>
                  </a:txBody>
                  <a:tcPr/>
                </a:tc>
                <a:extLst>
                  <a:ext uri="{0D108BD9-81ED-4DB2-BD59-A6C34878D82A}">
                    <a16:rowId xmlns:a16="http://schemas.microsoft.com/office/drawing/2014/main" val="1501919410"/>
                  </a:ext>
                </a:extLst>
              </a:tr>
              <a:tr h="233813">
                <a:tc rowSpan="3">
                  <a:txBody>
                    <a:bodyPr/>
                    <a:lstStyle/>
                    <a:p>
                      <a:pPr algn="ctr"/>
                      <a:r>
                        <a:rPr lang="en-NZ" sz="1200" dirty="0"/>
                        <a:t>Actual</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NZ"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sz="1200" dirty="0"/>
                        <a:t>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NZ" sz="1200" dirty="0"/>
                        <a:t>Negative</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79707859"/>
                  </a:ext>
                </a:extLst>
              </a:tr>
              <a:tr h="233813">
                <a:tc vMerge="1">
                  <a:txBody>
                    <a:bodyPr/>
                    <a:lstStyle/>
                    <a:p>
                      <a:endParaRPr lang="en-NZ" dirty="0"/>
                    </a:p>
                  </a:txBody>
                  <a:tcPr/>
                </a:tc>
                <a:tc>
                  <a:txBody>
                    <a:bodyPr/>
                    <a:lstStyle/>
                    <a:p>
                      <a:pPr algn="ctr"/>
                      <a:r>
                        <a:rPr lang="en-NZ" sz="1200" dirty="0"/>
                        <a:t>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NZ" sz="1200" dirty="0"/>
                        <a:t>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NZ" sz="1200" dirty="0"/>
                        <a:t>FN</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82808675"/>
                  </a:ext>
                </a:extLst>
              </a:tr>
              <a:tr h="233813">
                <a:tc vMerge="1">
                  <a:txBody>
                    <a:bodyPr/>
                    <a:lstStyle/>
                    <a:p>
                      <a:endParaRPr lang="en-NZ" dirty="0"/>
                    </a:p>
                  </a:txBody>
                  <a:tcPr/>
                </a:tc>
                <a:tc>
                  <a:txBody>
                    <a:bodyPr/>
                    <a:lstStyle/>
                    <a:p>
                      <a:pPr algn="ctr"/>
                      <a:r>
                        <a:rPr lang="en-NZ" sz="1200" dirty="0"/>
                        <a:t>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NZ" sz="1200" dirty="0"/>
                        <a:t>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NZ" sz="1200" dirty="0"/>
                        <a:t>TN</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195957629"/>
                  </a:ext>
                </a:extLst>
              </a:tr>
            </a:tbl>
          </a:graphicData>
        </a:graphic>
      </p:graphicFrame>
      <p:graphicFrame>
        <p:nvGraphicFramePr>
          <p:cNvPr id="14" name="Table 8">
            <a:extLst>
              <a:ext uri="{FF2B5EF4-FFF2-40B4-BE49-F238E27FC236}">
                <a16:creationId xmlns:a16="http://schemas.microsoft.com/office/drawing/2014/main" id="{A7AFAEC0-55F2-4A42-9CEA-4B315AD74086}"/>
              </a:ext>
            </a:extLst>
          </p:cNvPr>
          <p:cNvGraphicFramePr>
            <a:graphicFrameLocks noGrp="1"/>
          </p:cNvGraphicFramePr>
          <p:nvPr/>
        </p:nvGraphicFramePr>
        <p:xfrm>
          <a:off x="6126480" y="4977745"/>
          <a:ext cx="4503676" cy="1097280"/>
        </p:xfrm>
        <a:graphic>
          <a:graphicData uri="http://schemas.openxmlformats.org/drawingml/2006/table">
            <a:tbl>
              <a:tblPr firstRow="1" bandRow="1">
                <a:tableStyleId>{5940675A-B579-460E-94D1-54222C63F5DA}</a:tableStyleId>
              </a:tblPr>
              <a:tblGrid>
                <a:gridCol w="1125919">
                  <a:extLst>
                    <a:ext uri="{9D8B030D-6E8A-4147-A177-3AD203B41FA5}">
                      <a16:colId xmlns:a16="http://schemas.microsoft.com/office/drawing/2014/main" val="3150951803"/>
                    </a:ext>
                  </a:extLst>
                </a:gridCol>
                <a:gridCol w="1125919">
                  <a:extLst>
                    <a:ext uri="{9D8B030D-6E8A-4147-A177-3AD203B41FA5}">
                      <a16:colId xmlns:a16="http://schemas.microsoft.com/office/drawing/2014/main" val="2005757579"/>
                    </a:ext>
                  </a:extLst>
                </a:gridCol>
                <a:gridCol w="1125919">
                  <a:extLst>
                    <a:ext uri="{9D8B030D-6E8A-4147-A177-3AD203B41FA5}">
                      <a16:colId xmlns:a16="http://schemas.microsoft.com/office/drawing/2014/main" val="2855880636"/>
                    </a:ext>
                  </a:extLst>
                </a:gridCol>
                <a:gridCol w="1125919">
                  <a:extLst>
                    <a:ext uri="{9D8B030D-6E8A-4147-A177-3AD203B41FA5}">
                      <a16:colId xmlns:a16="http://schemas.microsoft.com/office/drawing/2014/main" val="1143420085"/>
                    </a:ext>
                  </a:extLst>
                </a:gridCol>
              </a:tblGrid>
              <a:tr h="233813">
                <a:tc>
                  <a:txBody>
                    <a:bodyPr/>
                    <a:lstStyle/>
                    <a:p>
                      <a:pPr algn="ctr"/>
                      <a:endParaRPr lang="en-NZ" sz="12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NZ" sz="1200" dirty="0"/>
                        <a:t>Predicted</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NZ" dirty="0"/>
                    </a:p>
                  </a:txBody>
                  <a:tcPr/>
                </a:tc>
                <a:tc hMerge="1">
                  <a:txBody>
                    <a:bodyPr/>
                    <a:lstStyle/>
                    <a:p>
                      <a:endParaRPr lang="en-NZ" dirty="0"/>
                    </a:p>
                  </a:txBody>
                  <a:tcPr/>
                </a:tc>
                <a:extLst>
                  <a:ext uri="{0D108BD9-81ED-4DB2-BD59-A6C34878D82A}">
                    <a16:rowId xmlns:a16="http://schemas.microsoft.com/office/drawing/2014/main" val="1501919410"/>
                  </a:ext>
                </a:extLst>
              </a:tr>
              <a:tr h="233813">
                <a:tc rowSpan="3">
                  <a:txBody>
                    <a:bodyPr/>
                    <a:lstStyle/>
                    <a:p>
                      <a:pPr algn="ctr"/>
                      <a:r>
                        <a:rPr lang="en-NZ" sz="1200" dirty="0"/>
                        <a:t>Actual</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NZ"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a:solidFill>
                            <a:srgbClr val="FF0000"/>
                          </a:solidFill>
                        </a:rPr>
                        <a:t>COVID-19</a:t>
                      </a:r>
                      <a:endParaRPr lang="en-NZ"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GB" sz="1200" b="1" dirty="0">
                          <a:solidFill>
                            <a:srgbClr val="00B050"/>
                          </a:solidFill>
                        </a:rPr>
                        <a:t>No COVID-19</a:t>
                      </a:r>
                      <a:endParaRPr lang="en-NZ" sz="1200"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79707859"/>
                  </a:ext>
                </a:extLst>
              </a:tr>
              <a:tr h="233813">
                <a:tc vMerge="1">
                  <a:txBody>
                    <a:bodyPr/>
                    <a:lstStyle/>
                    <a:p>
                      <a:endParaRPr lang="en-NZ" dirty="0"/>
                    </a:p>
                  </a:txBody>
                  <a:tcPr/>
                </a:tc>
                <a:tc>
                  <a:txBody>
                    <a:bodyPr/>
                    <a:lstStyle/>
                    <a:p>
                      <a:pPr algn="ctr"/>
                      <a:r>
                        <a:rPr lang="en-GB" sz="1200" b="1" dirty="0">
                          <a:solidFill>
                            <a:srgbClr val="FF0000"/>
                          </a:solidFill>
                        </a:rPr>
                        <a:t>COVID-19</a:t>
                      </a:r>
                      <a:endParaRPr lang="en-NZ"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NZ" sz="12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NZ" sz="1200" dirty="0"/>
                        <a:t>6</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482808675"/>
                  </a:ext>
                </a:extLst>
              </a:tr>
              <a:tr h="233813">
                <a:tc vMerge="1">
                  <a:txBody>
                    <a:bodyPr/>
                    <a:lstStyle/>
                    <a:p>
                      <a:endParaRPr lang="en-NZ" dirty="0"/>
                    </a:p>
                  </a:txBody>
                  <a:tcPr/>
                </a:tc>
                <a:tc>
                  <a:txBody>
                    <a:bodyPr/>
                    <a:lstStyle/>
                    <a:p>
                      <a:pPr algn="ctr"/>
                      <a:r>
                        <a:rPr lang="en-GB" sz="1200" b="1" dirty="0">
                          <a:solidFill>
                            <a:srgbClr val="00B050"/>
                          </a:solidFill>
                        </a:rPr>
                        <a:t>No COVID-19</a:t>
                      </a:r>
                      <a:endParaRPr lang="en-NZ"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NZ"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NZ" sz="1200" dirty="0"/>
                        <a:t>89</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195957629"/>
                  </a:ext>
                </a:extLst>
              </a:tr>
            </a:tbl>
          </a:graphicData>
        </a:graphic>
      </p:graphicFrame>
      <p:sp>
        <p:nvSpPr>
          <p:cNvPr id="15" name="TextBox 14">
            <a:extLst>
              <a:ext uri="{FF2B5EF4-FFF2-40B4-BE49-F238E27FC236}">
                <a16:creationId xmlns:a16="http://schemas.microsoft.com/office/drawing/2014/main" id="{8726C059-C6FF-4FB9-BA0A-C922CE8AA3AC}"/>
              </a:ext>
            </a:extLst>
          </p:cNvPr>
          <p:cNvSpPr txBox="1"/>
          <p:nvPr/>
        </p:nvSpPr>
        <p:spPr>
          <a:xfrm>
            <a:off x="918083" y="5049331"/>
            <a:ext cx="4434094" cy="954107"/>
          </a:xfrm>
          <a:prstGeom prst="rect">
            <a:avLst/>
          </a:prstGeom>
          <a:noFill/>
        </p:spPr>
        <p:txBody>
          <a:bodyPr wrap="square">
            <a:spAutoFit/>
          </a:bodyPr>
          <a:lstStyle/>
          <a:p>
            <a:pPr algn="l"/>
            <a:r>
              <a:rPr lang="en-GB" sz="1400" b="0" i="1" dirty="0">
                <a:solidFill>
                  <a:srgbClr val="292929"/>
                </a:solidFill>
                <a:effectLst/>
                <a:latin typeface="charter"/>
              </a:rPr>
              <a:t>TP (Actual </a:t>
            </a:r>
            <a:r>
              <a:rPr lang="en-GB" sz="1400" b="1" dirty="0">
                <a:solidFill>
                  <a:srgbClr val="FF0000"/>
                </a:solidFill>
              </a:rPr>
              <a:t>COVID-19</a:t>
            </a:r>
            <a:r>
              <a:rPr lang="en-GB" sz="1400" b="0" i="1" dirty="0">
                <a:solidFill>
                  <a:srgbClr val="292929"/>
                </a:solidFill>
                <a:effectLst/>
                <a:latin typeface="charter"/>
              </a:rPr>
              <a:t> and predicted </a:t>
            </a:r>
            <a:r>
              <a:rPr lang="en-GB" sz="1400" b="1" dirty="0">
                <a:solidFill>
                  <a:srgbClr val="FF0000"/>
                </a:solidFill>
              </a:rPr>
              <a:t>COVID-19</a:t>
            </a:r>
            <a:r>
              <a:rPr lang="en-GB" sz="1400" b="0" i="1" dirty="0">
                <a:solidFill>
                  <a:srgbClr val="292929"/>
                </a:solidFill>
                <a:effectLst/>
                <a:latin typeface="charter"/>
              </a:rPr>
              <a:t>) = 4</a:t>
            </a:r>
          </a:p>
          <a:p>
            <a:pPr algn="l"/>
            <a:r>
              <a:rPr lang="en-GB" sz="1400" b="0" i="1" dirty="0">
                <a:solidFill>
                  <a:srgbClr val="292929"/>
                </a:solidFill>
                <a:effectLst/>
                <a:latin typeface="charter"/>
              </a:rPr>
              <a:t>TN (Actual </a:t>
            </a:r>
            <a:r>
              <a:rPr lang="en-GB" sz="1400" b="1" dirty="0">
                <a:solidFill>
                  <a:srgbClr val="00B050"/>
                </a:solidFill>
              </a:rPr>
              <a:t>No COVID-19</a:t>
            </a:r>
            <a:r>
              <a:rPr lang="en-GB" sz="1400" b="0" i="1" dirty="0">
                <a:solidFill>
                  <a:srgbClr val="292929"/>
                </a:solidFill>
                <a:effectLst/>
                <a:latin typeface="charter"/>
              </a:rPr>
              <a:t> and predicted </a:t>
            </a:r>
            <a:r>
              <a:rPr lang="en-GB" sz="1400" b="1" dirty="0">
                <a:solidFill>
                  <a:srgbClr val="00B050"/>
                </a:solidFill>
              </a:rPr>
              <a:t>No COVID-19</a:t>
            </a:r>
            <a:r>
              <a:rPr lang="en-GB" sz="1400" b="0" i="1" dirty="0">
                <a:solidFill>
                  <a:srgbClr val="292929"/>
                </a:solidFill>
                <a:effectLst/>
                <a:latin typeface="charter"/>
              </a:rPr>
              <a:t>) = 89</a:t>
            </a:r>
          </a:p>
          <a:p>
            <a:pPr algn="l"/>
            <a:r>
              <a:rPr lang="en-GB" sz="1400" b="0" i="1" dirty="0">
                <a:solidFill>
                  <a:srgbClr val="292929"/>
                </a:solidFill>
                <a:effectLst/>
                <a:latin typeface="charter"/>
              </a:rPr>
              <a:t>FN (Actual </a:t>
            </a:r>
            <a:r>
              <a:rPr lang="en-GB" sz="1400" b="1" dirty="0">
                <a:solidFill>
                  <a:srgbClr val="FF0000"/>
                </a:solidFill>
              </a:rPr>
              <a:t>COVID-19</a:t>
            </a:r>
            <a:r>
              <a:rPr lang="en-GB" sz="1400" b="0" i="1" dirty="0">
                <a:solidFill>
                  <a:srgbClr val="292929"/>
                </a:solidFill>
                <a:effectLst/>
                <a:latin typeface="charter"/>
              </a:rPr>
              <a:t> and predicted </a:t>
            </a:r>
            <a:r>
              <a:rPr lang="en-GB" sz="1400" b="1" dirty="0">
                <a:solidFill>
                  <a:srgbClr val="00B050"/>
                </a:solidFill>
              </a:rPr>
              <a:t>No COVID-19</a:t>
            </a:r>
            <a:r>
              <a:rPr lang="en-GB" sz="1400" b="0" i="1" dirty="0">
                <a:solidFill>
                  <a:srgbClr val="292929"/>
                </a:solidFill>
                <a:effectLst/>
                <a:latin typeface="charter"/>
              </a:rPr>
              <a:t>) = 6</a:t>
            </a:r>
          </a:p>
          <a:p>
            <a:pPr algn="l"/>
            <a:r>
              <a:rPr lang="en-GB" sz="1400" b="0" i="1" dirty="0">
                <a:solidFill>
                  <a:srgbClr val="292929"/>
                </a:solidFill>
                <a:effectLst/>
                <a:latin typeface="charter"/>
              </a:rPr>
              <a:t>FP (Actual </a:t>
            </a:r>
            <a:r>
              <a:rPr lang="en-GB" sz="1400" b="1" dirty="0">
                <a:solidFill>
                  <a:srgbClr val="00B050"/>
                </a:solidFill>
              </a:rPr>
              <a:t>No COVID-19</a:t>
            </a:r>
            <a:r>
              <a:rPr lang="en-GB" sz="1400" b="0" i="1" dirty="0">
                <a:solidFill>
                  <a:srgbClr val="292929"/>
                </a:solidFill>
                <a:effectLst/>
                <a:latin typeface="charter"/>
              </a:rPr>
              <a:t> and predicted </a:t>
            </a:r>
            <a:r>
              <a:rPr lang="en-GB" sz="1400" b="1" dirty="0">
                <a:solidFill>
                  <a:srgbClr val="FF0000"/>
                </a:solidFill>
              </a:rPr>
              <a:t>COVID-19</a:t>
            </a:r>
            <a:r>
              <a:rPr lang="en-GB" sz="1400" b="0" i="1" dirty="0">
                <a:solidFill>
                  <a:srgbClr val="292929"/>
                </a:solidFill>
                <a:effectLst/>
                <a:latin typeface="charter"/>
              </a:rPr>
              <a:t>) = 1</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3F23646-41A7-4273-9F86-3C9210226CF3}"/>
                  </a:ext>
                </a:extLst>
              </p:cNvPr>
              <p:cNvSpPr txBox="1"/>
              <p:nvPr/>
            </p:nvSpPr>
            <p:spPr>
              <a:xfrm>
                <a:off x="8587529" y="4376115"/>
                <a:ext cx="2702150" cy="4083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sz="1400" b="0" i="1" smtClean="0">
                          <a:solidFill>
                            <a:schemeClr val="accent6">
                              <a:lumMod val="50000"/>
                            </a:schemeClr>
                          </a:solidFill>
                          <a:latin typeface="Cambria Math" panose="02040503050406030204" pitchFamily="18" charset="0"/>
                        </a:rPr>
                        <m:t>𝐴𝑐𝑐𝑢𝑟𝑎𝑐𝑦</m:t>
                      </m:r>
                      <m:r>
                        <a:rPr lang="en-NZ" sz="1400" b="0" i="1" smtClean="0">
                          <a:solidFill>
                            <a:schemeClr val="accent6">
                              <a:lumMod val="50000"/>
                            </a:schemeClr>
                          </a:solidFill>
                          <a:latin typeface="Cambria Math" panose="02040503050406030204" pitchFamily="18" charset="0"/>
                        </a:rPr>
                        <m:t>=</m:t>
                      </m:r>
                      <m:f>
                        <m:fPr>
                          <m:ctrlPr>
                            <a:rPr lang="en-NZ" sz="1400" b="0" i="1" smtClean="0">
                              <a:solidFill>
                                <a:schemeClr val="accent6">
                                  <a:lumMod val="50000"/>
                                </a:schemeClr>
                              </a:solidFill>
                              <a:latin typeface="Cambria Math" panose="02040503050406030204" pitchFamily="18" charset="0"/>
                            </a:rPr>
                          </m:ctrlPr>
                        </m:fPr>
                        <m:num>
                          <m:r>
                            <a:rPr lang="en-NZ" sz="1400" b="0" i="1" smtClean="0">
                              <a:solidFill>
                                <a:schemeClr val="accent6">
                                  <a:lumMod val="50000"/>
                                </a:schemeClr>
                              </a:solidFill>
                              <a:latin typeface="Cambria Math" panose="02040503050406030204" pitchFamily="18" charset="0"/>
                            </a:rPr>
                            <m:t>4+89</m:t>
                          </m:r>
                        </m:num>
                        <m:den>
                          <m:r>
                            <a:rPr lang="en-NZ" sz="1400" b="0" i="1" smtClean="0">
                              <a:solidFill>
                                <a:schemeClr val="accent6">
                                  <a:lumMod val="50000"/>
                                </a:schemeClr>
                              </a:solidFill>
                              <a:latin typeface="Cambria Math" panose="02040503050406030204" pitchFamily="18" charset="0"/>
                            </a:rPr>
                            <m:t>4+89+1+6</m:t>
                          </m:r>
                        </m:den>
                      </m:f>
                      <m:r>
                        <a:rPr lang="en-NZ" sz="1400" b="0" i="1" smtClean="0">
                          <a:solidFill>
                            <a:schemeClr val="accent6">
                              <a:lumMod val="50000"/>
                            </a:schemeClr>
                          </a:solidFill>
                          <a:latin typeface="Cambria Math" panose="02040503050406030204" pitchFamily="18" charset="0"/>
                        </a:rPr>
                        <m:t>=</m:t>
                      </m:r>
                      <m:f>
                        <m:fPr>
                          <m:ctrlPr>
                            <a:rPr lang="en-NZ" sz="1400" b="0" i="1" smtClean="0">
                              <a:solidFill>
                                <a:schemeClr val="accent6">
                                  <a:lumMod val="50000"/>
                                </a:schemeClr>
                              </a:solidFill>
                              <a:latin typeface="Cambria Math" panose="02040503050406030204" pitchFamily="18" charset="0"/>
                            </a:rPr>
                          </m:ctrlPr>
                        </m:fPr>
                        <m:num>
                          <m:r>
                            <a:rPr lang="en-NZ" sz="1400" b="0" i="1" smtClean="0">
                              <a:solidFill>
                                <a:schemeClr val="accent6">
                                  <a:lumMod val="50000"/>
                                </a:schemeClr>
                              </a:solidFill>
                              <a:latin typeface="Cambria Math" panose="02040503050406030204" pitchFamily="18" charset="0"/>
                            </a:rPr>
                            <m:t>93</m:t>
                          </m:r>
                        </m:num>
                        <m:den>
                          <m:r>
                            <a:rPr lang="en-NZ" sz="1400" b="0" i="1" smtClean="0">
                              <a:solidFill>
                                <a:schemeClr val="accent6">
                                  <a:lumMod val="50000"/>
                                </a:schemeClr>
                              </a:solidFill>
                              <a:latin typeface="Cambria Math" panose="02040503050406030204" pitchFamily="18" charset="0"/>
                            </a:rPr>
                            <m:t>100</m:t>
                          </m:r>
                        </m:den>
                      </m:f>
                    </m:oMath>
                  </m:oMathPara>
                </a14:m>
                <a:endParaRPr lang="en-NZ" sz="1400" dirty="0">
                  <a:solidFill>
                    <a:schemeClr val="accent6">
                      <a:lumMod val="50000"/>
                    </a:schemeClr>
                  </a:solidFill>
                </a:endParaRPr>
              </a:p>
            </p:txBody>
          </p:sp>
        </mc:Choice>
        <mc:Fallback xmlns="">
          <p:sp>
            <p:nvSpPr>
              <p:cNvPr id="16" name="TextBox 15">
                <a:extLst>
                  <a:ext uri="{FF2B5EF4-FFF2-40B4-BE49-F238E27FC236}">
                    <a16:creationId xmlns:a16="http://schemas.microsoft.com/office/drawing/2014/main" id="{D3F23646-41A7-4273-9F86-3C9210226CF3}"/>
                  </a:ext>
                </a:extLst>
              </p:cNvPr>
              <p:cNvSpPr txBox="1">
                <a:spLocks noRot="1" noChangeAspect="1" noMove="1" noResize="1" noEditPoints="1" noAdjustHandles="1" noChangeArrowheads="1" noChangeShapeType="1" noTextEdit="1"/>
              </p:cNvSpPr>
              <p:nvPr/>
            </p:nvSpPr>
            <p:spPr>
              <a:xfrm>
                <a:off x="8587529" y="4376115"/>
                <a:ext cx="2702150" cy="408317"/>
              </a:xfrm>
              <a:prstGeom prst="rect">
                <a:avLst/>
              </a:prstGeom>
              <a:blipFill>
                <a:blip r:embed="rId3"/>
                <a:stretch>
                  <a:fillRect l="-1806" r="-903" b="-11940"/>
                </a:stretch>
              </a:blipFill>
            </p:spPr>
            <p:txBody>
              <a:bodyPr/>
              <a:lstStyle/>
              <a:p>
                <a:r>
                  <a:rPr lang="en-NZ">
                    <a:noFill/>
                  </a:rPr>
                  <a:t> </a:t>
                </a:r>
              </a:p>
            </p:txBody>
          </p:sp>
        </mc:Fallback>
      </mc:AlternateContent>
    </p:spTree>
    <p:extLst>
      <p:ext uri="{BB962C8B-B14F-4D97-AF65-F5344CB8AC3E}">
        <p14:creationId xmlns:p14="http://schemas.microsoft.com/office/powerpoint/2010/main" val="235687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a:xfrm>
            <a:off x="1097280" y="0"/>
            <a:ext cx="10058400" cy="1737361"/>
          </a:xfrm>
        </p:spPr>
        <p:txBody>
          <a:bodyPr>
            <a:normAutofit/>
          </a:bodyPr>
          <a:lstStyle/>
          <a:p>
            <a:r>
              <a:rPr lang="en-GB" sz="2200" dirty="0"/>
              <a:t>Evaluating a Classification Model Pt.1</a:t>
            </a:r>
            <a:br>
              <a:rPr lang="en-GB" sz="2400" dirty="0"/>
            </a:br>
            <a:r>
              <a:rPr lang="en-GB" sz="3200" dirty="0"/>
              <a:t>Evaluation Metrics</a:t>
            </a:r>
            <a:br>
              <a:rPr lang="en-GB" sz="3600" dirty="0"/>
            </a:br>
            <a:r>
              <a:rPr lang="en-GB" dirty="0"/>
              <a:t>Precision and Recall</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35</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796067" y="1737360"/>
            <a:ext cx="9991288" cy="300877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sz="1600" dirty="0"/>
              <a:t>The precision for a class is the number of true positives divided by the total number of elements labelled as belonging to the positive class (the sum of true positives and false positives):</a:t>
            </a:r>
          </a:p>
          <a:p>
            <a:pPr marL="342900" indent="-342900">
              <a:lnSpc>
                <a:spcPct val="150000"/>
              </a:lnSpc>
              <a:buFont typeface="Arial" panose="020B0604020202020204" pitchFamily="34" charset="0"/>
              <a:buChar char="•"/>
            </a:pPr>
            <a:endParaRPr lang="en-GB" sz="1600" dirty="0"/>
          </a:p>
          <a:p>
            <a:pPr marL="342900" indent="-342900">
              <a:lnSpc>
                <a:spcPct val="150000"/>
              </a:lnSpc>
              <a:buFont typeface="Arial" panose="020B0604020202020204" pitchFamily="34" charset="0"/>
              <a:buChar char="•"/>
            </a:pPr>
            <a:endParaRPr lang="en-GB" sz="1600" dirty="0"/>
          </a:p>
          <a:p>
            <a:pPr marL="342900" indent="-342900">
              <a:lnSpc>
                <a:spcPct val="150000"/>
              </a:lnSpc>
              <a:buFont typeface="Arial" panose="020B0604020202020204" pitchFamily="34" charset="0"/>
              <a:buChar char="•"/>
            </a:pPr>
            <a:r>
              <a:rPr lang="en-GB" sz="1600" dirty="0"/>
              <a:t>Recall is defined as the number of true positives divided by the total number of elements that actually belong to the positive class (the sum of true positives and false negatives):</a:t>
            </a:r>
          </a:p>
          <a:p>
            <a:pPr>
              <a:lnSpc>
                <a:spcPct val="150000"/>
              </a:lnSpc>
            </a:pPr>
            <a:endParaRPr lang="en-GB" sz="1600" dirty="0"/>
          </a:p>
          <a:p>
            <a:pPr marL="342900" indent="-342900">
              <a:lnSpc>
                <a:spcPct val="150000"/>
              </a:lnSpc>
              <a:buFont typeface="Arial" panose="020B0604020202020204" pitchFamily="34" charset="0"/>
              <a:buChar char="•"/>
            </a:pPr>
            <a:r>
              <a:rPr lang="en-GB" sz="1600" dirty="0"/>
              <a:t>In Our Example: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4DFEB7-1653-4C6F-BC7D-DB4BD1C401E2}"/>
                  </a:ext>
                </a:extLst>
              </p:cNvPr>
              <p:cNvSpPr txBox="1"/>
              <p:nvPr/>
            </p:nvSpPr>
            <p:spPr>
              <a:xfrm>
                <a:off x="7953707" y="2453313"/>
                <a:ext cx="1946751" cy="4651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sz="1600" b="0" i="1" smtClean="0">
                          <a:solidFill>
                            <a:schemeClr val="accent6">
                              <a:lumMod val="50000"/>
                            </a:schemeClr>
                          </a:solidFill>
                          <a:latin typeface="Cambria Math" panose="02040503050406030204" pitchFamily="18" charset="0"/>
                        </a:rPr>
                        <m:t>𝑃𝑟𝑒𝑐𝑖𝑠𝑖𝑜𝑛</m:t>
                      </m:r>
                      <m:r>
                        <a:rPr lang="en-NZ" sz="1600" b="0" i="1" smtClean="0">
                          <a:solidFill>
                            <a:schemeClr val="accent6">
                              <a:lumMod val="50000"/>
                            </a:schemeClr>
                          </a:solidFill>
                          <a:latin typeface="Cambria Math" panose="02040503050406030204" pitchFamily="18" charset="0"/>
                        </a:rPr>
                        <m:t>=</m:t>
                      </m:r>
                      <m:f>
                        <m:fPr>
                          <m:ctrlPr>
                            <a:rPr lang="en-NZ" sz="1600" b="0" i="1" smtClean="0">
                              <a:solidFill>
                                <a:schemeClr val="accent6">
                                  <a:lumMod val="50000"/>
                                </a:schemeClr>
                              </a:solidFill>
                              <a:latin typeface="Cambria Math" panose="02040503050406030204" pitchFamily="18" charset="0"/>
                            </a:rPr>
                          </m:ctrlPr>
                        </m:fPr>
                        <m:num>
                          <m:r>
                            <a:rPr lang="en-NZ" sz="1600" b="0" i="1" smtClean="0">
                              <a:solidFill>
                                <a:schemeClr val="accent6">
                                  <a:lumMod val="50000"/>
                                </a:schemeClr>
                              </a:solidFill>
                              <a:latin typeface="Cambria Math" panose="02040503050406030204" pitchFamily="18" charset="0"/>
                            </a:rPr>
                            <m:t>𝑇𝑃</m:t>
                          </m:r>
                        </m:num>
                        <m:den>
                          <m:r>
                            <a:rPr lang="en-NZ" sz="1600" b="0" i="1" smtClean="0">
                              <a:solidFill>
                                <a:schemeClr val="accent6">
                                  <a:lumMod val="50000"/>
                                </a:schemeClr>
                              </a:solidFill>
                              <a:latin typeface="Cambria Math" panose="02040503050406030204" pitchFamily="18" charset="0"/>
                            </a:rPr>
                            <m:t>𝑇𝑃</m:t>
                          </m:r>
                          <m:r>
                            <a:rPr lang="en-NZ" sz="1600" b="0" i="1" smtClean="0">
                              <a:solidFill>
                                <a:schemeClr val="accent6">
                                  <a:lumMod val="50000"/>
                                </a:schemeClr>
                              </a:solidFill>
                              <a:latin typeface="Cambria Math" panose="02040503050406030204" pitchFamily="18" charset="0"/>
                            </a:rPr>
                            <m:t>+</m:t>
                          </m:r>
                          <m:r>
                            <a:rPr lang="en-NZ" sz="1600" b="0" i="1" smtClean="0">
                              <a:solidFill>
                                <a:schemeClr val="accent6">
                                  <a:lumMod val="50000"/>
                                </a:schemeClr>
                              </a:solidFill>
                              <a:latin typeface="Cambria Math" panose="02040503050406030204" pitchFamily="18" charset="0"/>
                            </a:rPr>
                            <m:t>𝐹𝑃</m:t>
                          </m:r>
                        </m:den>
                      </m:f>
                    </m:oMath>
                  </m:oMathPara>
                </a14:m>
                <a:endParaRPr lang="en-NZ" sz="1600" dirty="0">
                  <a:solidFill>
                    <a:schemeClr val="accent6">
                      <a:lumMod val="50000"/>
                    </a:schemeClr>
                  </a:solidFill>
                </a:endParaRPr>
              </a:p>
            </p:txBody>
          </p:sp>
        </mc:Choice>
        <mc:Fallback xmlns="">
          <p:sp>
            <p:nvSpPr>
              <p:cNvPr id="11" name="TextBox 10">
                <a:extLst>
                  <a:ext uri="{FF2B5EF4-FFF2-40B4-BE49-F238E27FC236}">
                    <a16:creationId xmlns:a16="http://schemas.microsoft.com/office/drawing/2014/main" id="{5A4DFEB7-1653-4C6F-BC7D-DB4BD1C401E2}"/>
                  </a:ext>
                </a:extLst>
              </p:cNvPr>
              <p:cNvSpPr txBox="1">
                <a:spLocks noRot="1" noChangeAspect="1" noMove="1" noResize="1" noEditPoints="1" noAdjustHandles="1" noChangeArrowheads="1" noChangeShapeType="1" noTextEdit="1"/>
              </p:cNvSpPr>
              <p:nvPr/>
            </p:nvSpPr>
            <p:spPr>
              <a:xfrm>
                <a:off x="7953707" y="2453313"/>
                <a:ext cx="1946751" cy="465127"/>
              </a:xfrm>
              <a:prstGeom prst="rect">
                <a:avLst/>
              </a:prstGeom>
              <a:blipFill>
                <a:blip r:embed="rId3"/>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BC7EAB1-B04C-4493-BE50-AE33EBCC648C}"/>
                  </a:ext>
                </a:extLst>
              </p:cNvPr>
              <p:cNvSpPr txBox="1"/>
              <p:nvPr/>
            </p:nvSpPr>
            <p:spPr>
              <a:xfrm>
                <a:off x="7953729" y="3899857"/>
                <a:ext cx="1670842" cy="4651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sz="1600" b="0" i="1" smtClean="0">
                          <a:solidFill>
                            <a:schemeClr val="accent6">
                              <a:lumMod val="50000"/>
                            </a:schemeClr>
                          </a:solidFill>
                          <a:latin typeface="Cambria Math" panose="02040503050406030204" pitchFamily="18" charset="0"/>
                        </a:rPr>
                        <m:t>𝑅𝑒𝑐𝑎𝑙𝑙</m:t>
                      </m:r>
                      <m:r>
                        <a:rPr lang="en-NZ" sz="1600" b="0" i="1" smtClean="0">
                          <a:solidFill>
                            <a:schemeClr val="accent6">
                              <a:lumMod val="50000"/>
                            </a:schemeClr>
                          </a:solidFill>
                          <a:latin typeface="Cambria Math" panose="02040503050406030204" pitchFamily="18" charset="0"/>
                        </a:rPr>
                        <m:t>=</m:t>
                      </m:r>
                      <m:f>
                        <m:fPr>
                          <m:ctrlPr>
                            <a:rPr lang="en-NZ" sz="1600" b="0" i="1" smtClean="0">
                              <a:solidFill>
                                <a:schemeClr val="accent6">
                                  <a:lumMod val="50000"/>
                                </a:schemeClr>
                              </a:solidFill>
                              <a:latin typeface="Cambria Math" panose="02040503050406030204" pitchFamily="18" charset="0"/>
                            </a:rPr>
                          </m:ctrlPr>
                        </m:fPr>
                        <m:num>
                          <m:r>
                            <a:rPr lang="en-NZ" sz="1600" b="0" i="1" smtClean="0">
                              <a:solidFill>
                                <a:schemeClr val="accent6">
                                  <a:lumMod val="50000"/>
                                </a:schemeClr>
                              </a:solidFill>
                              <a:latin typeface="Cambria Math" panose="02040503050406030204" pitchFamily="18" charset="0"/>
                            </a:rPr>
                            <m:t>𝑇𝑃</m:t>
                          </m:r>
                        </m:num>
                        <m:den>
                          <m:r>
                            <a:rPr lang="en-NZ" sz="1600" b="0" i="1" smtClean="0">
                              <a:solidFill>
                                <a:schemeClr val="accent6">
                                  <a:lumMod val="50000"/>
                                </a:schemeClr>
                              </a:solidFill>
                              <a:latin typeface="Cambria Math" panose="02040503050406030204" pitchFamily="18" charset="0"/>
                            </a:rPr>
                            <m:t>𝑇𝑃</m:t>
                          </m:r>
                          <m:r>
                            <a:rPr lang="en-NZ" sz="1600" b="0" i="1" smtClean="0">
                              <a:solidFill>
                                <a:schemeClr val="accent6">
                                  <a:lumMod val="50000"/>
                                </a:schemeClr>
                              </a:solidFill>
                              <a:latin typeface="Cambria Math" panose="02040503050406030204" pitchFamily="18" charset="0"/>
                            </a:rPr>
                            <m:t>+</m:t>
                          </m:r>
                          <m:r>
                            <a:rPr lang="en-NZ" sz="1600" b="0" i="1" smtClean="0">
                              <a:solidFill>
                                <a:schemeClr val="accent6">
                                  <a:lumMod val="50000"/>
                                </a:schemeClr>
                              </a:solidFill>
                              <a:latin typeface="Cambria Math" panose="02040503050406030204" pitchFamily="18" charset="0"/>
                            </a:rPr>
                            <m:t>𝐹𝑁</m:t>
                          </m:r>
                        </m:den>
                      </m:f>
                    </m:oMath>
                  </m:oMathPara>
                </a14:m>
                <a:endParaRPr lang="en-NZ" sz="1600" dirty="0">
                  <a:solidFill>
                    <a:schemeClr val="accent6">
                      <a:lumMod val="50000"/>
                    </a:schemeClr>
                  </a:solidFill>
                </a:endParaRPr>
              </a:p>
            </p:txBody>
          </p:sp>
        </mc:Choice>
        <mc:Fallback xmlns="">
          <p:sp>
            <p:nvSpPr>
              <p:cNvPr id="13" name="TextBox 12">
                <a:extLst>
                  <a:ext uri="{FF2B5EF4-FFF2-40B4-BE49-F238E27FC236}">
                    <a16:creationId xmlns:a16="http://schemas.microsoft.com/office/drawing/2014/main" id="{8BC7EAB1-B04C-4493-BE50-AE33EBCC648C}"/>
                  </a:ext>
                </a:extLst>
              </p:cNvPr>
              <p:cNvSpPr txBox="1">
                <a:spLocks noRot="1" noChangeAspect="1" noMove="1" noResize="1" noEditPoints="1" noAdjustHandles="1" noChangeArrowheads="1" noChangeShapeType="1" noTextEdit="1"/>
              </p:cNvSpPr>
              <p:nvPr/>
            </p:nvSpPr>
            <p:spPr>
              <a:xfrm>
                <a:off x="7953729" y="3899857"/>
                <a:ext cx="1670842" cy="465127"/>
              </a:xfrm>
              <a:prstGeom prst="rect">
                <a:avLst/>
              </a:prstGeom>
              <a:blipFill>
                <a:blip r:embed="rId4"/>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A5438B6-7F0B-46DB-8F99-48DBD8F1957F}"/>
                  </a:ext>
                </a:extLst>
              </p:cNvPr>
              <p:cNvSpPr txBox="1"/>
              <p:nvPr/>
            </p:nvSpPr>
            <p:spPr>
              <a:xfrm>
                <a:off x="1097280" y="5215289"/>
                <a:ext cx="2201436" cy="4658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sz="1600" b="0" i="1" smtClean="0">
                          <a:solidFill>
                            <a:schemeClr val="accent6">
                              <a:lumMod val="50000"/>
                            </a:schemeClr>
                          </a:solidFill>
                          <a:latin typeface="Cambria Math" panose="02040503050406030204" pitchFamily="18" charset="0"/>
                        </a:rPr>
                        <m:t>𝑃𝑟𝑒𝑐𝑖𝑠𝑖𝑜𝑛</m:t>
                      </m:r>
                      <m:r>
                        <a:rPr lang="en-NZ" sz="1600" b="0" i="1" smtClean="0">
                          <a:solidFill>
                            <a:schemeClr val="accent6">
                              <a:lumMod val="50000"/>
                            </a:schemeClr>
                          </a:solidFill>
                          <a:latin typeface="Cambria Math" panose="02040503050406030204" pitchFamily="18" charset="0"/>
                        </a:rPr>
                        <m:t>=</m:t>
                      </m:r>
                      <m:f>
                        <m:fPr>
                          <m:ctrlPr>
                            <a:rPr lang="en-NZ" sz="1600" b="0" i="1" smtClean="0">
                              <a:solidFill>
                                <a:schemeClr val="accent6">
                                  <a:lumMod val="50000"/>
                                </a:schemeClr>
                              </a:solidFill>
                              <a:latin typeface="Cambria Math" panose="02040503050406030204" pitchFamily="18" charset="0"/>
                            </a:rPr>
                          </m:ctrlPr>
                        </m:fPr>
                        <m:num>
                          <m:r>
                            <a:rPr lang="en-NZ" sz="1600" b="0" i="1" smtClean="0">
                              <a:solidFill>
                                <a:schemeClr val="accent6">
                                  <a:lumMod val="50000"/>
                                </a:schemeClr>
                              </a:solidFill>
                              <a:latin typeface="Cambria Math" panose="02040503050406030204" pitchFamily="18" charset="0"/>
                            </a:rPr>
                            <m:t>4</m:t>
                          </m:r>
                        </m:num>
                        <m:den>
                          <m:r>
                            <a:rPr lang="en-NZ" sz="1600" b="0" i="1" smtClean="0">
                              <a:solidFill>
                                <a:schemeClr val="accent6">
                                  <a:lumMod val="50000"/>
                                </a:schemeClr>
                              </a:solidFill>
                              <a:latin typeface="Cambria Math" panose="02040503050406030204" pitchFamily="18" charset="0"/>
                            </a:rPr>
                            <m:t>4+1</m:t>
                          </m:r>
                        </m:den>
                      </m:f>
                      <m:r>
                        <a:rPr lang="en-NZ" sz="1600" b="0" i="1" smtClean="0">
                          <a:solidFill>
                            <a:schemeClr val="accent6">
                              <a:lumMod val="50000"/>
                            </a:schemeClr>
                          </a:solidFill>
                          <a:latin typeface="Cambria Math" panose="02040503050406030204" pitchFamily="18" charset="0"/>
                        </a:rPr>
                        <m:t>=0.8</m:t>
                      </m:r>
                    </m:oMath>
                  </m:oMathPara>
                </a14:m>
                <a:endParaRPr lang="en-NZ" sz="1600" dirty="0">
                  <a:solidFill>
                    <a:schemeClr val="accent6">
                      <a:lumMod val="50000"/>
                    </a:schemeClr>
                  </a:solidFill>
                </a:endParaRPr>
              </a:p>
            </p:txBody>
          </p:sp>
        </mc:Choice>
        <mc:Fallback xmlns="">
          <p:sp>
            <p:nvSpPr>
              <p:cNvPr id="17" name="TextBox 16">
                <a:extLst>
                  <a:ext uri="{FF2B5EF4-FFF2-40B4-BE49-F238E27FC236}">
                    <a16:creationId xmlns:a16="http://schemas.microsoft.com/office/drawing/2014/main" id="{5A5438B6-7F0B-46DB-8F99-48DBD8F1957F}"/>
                  </a:ext>
                </a:extLst>
              </p:cNvPr>
              <p:cNvSpPr txBox="1">
                <a:spLocks noRot="1" noChangeAspect="1" noMove="1" noResize="1" noEditPoints="1" noAdjustHandles="1" noChangeArrowheads="1" noChangeShapeType="1" noTextEdit="1"/>
              </p:cNvSpPr>
              <p:nvPr/>
            </p:nvSpPr>
            <p:spPr>
              <a:xfrm>
                <a:off x="1097280" y="5215289"/>
                <a:ext cx="2201436" cy="465833"/>
              </a:xfrm>
              <a:prstGeom prst="rect">
                <a:avLst/>
              </a:prstGeom>
              <a:blipFill>
                <a:blip r:embed="rId5"/>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782B832-31BF-4390-B85F-4590826E707D}"/>
                  </a:ext>
                </a:extLst>
              </p:cNvPr>
              <p:cNvSpPr txBox="1"/>
              <p:nvPr/>
            </p:nvSpPr>
            <p:spPr>
              <a:xfrm>
                <a:off x="6449622" y="5215288"/>
                <a:ext cx="1901483" cy="4658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sz="1600" b="0" i="1" smtClean="0">
                          <a:solidFill>
                            <a:schemeClr val="accent6">
                              <a:lumMod val="50000"/>
                            </a:schemeClr>
                          </a:solidFill>
                          <a:latin typeface="Cambria Math" panose="02040503050406030204" pitchFamily="18" charset="0"/>
                        </a:rPr>
                        <m:t>𝑅𝑒𝑐𝑎𝑙𝑙</m:t>
                      </m:r>
                      <m:r>
                        <a:rPr lang="en-NZ" sz="1600" b="0" i="1" smtClean="0">
                          <a:solidFill>
                            <a:schemeClr val="accent6">
                              <a:lumMod val="50000"/>
                            </a:schemeClr>
                          </a:solidFill>
                          <a:latin typeface="Cambria Math" panose="02040503050406030204" pitchFamily="18" charset="0"/>
                        </a:rPr>
                        <m:t>=</m:t>
                      </m:r>
                      <m:f>
                        <m:fPr>
                          <m:ctrlPr>
                            <a:rPr lang="en-NZ" sz="1600" b="0" i="1" smtClean="0">
                              <a:solidFill>
                                <a:schemeClr val="accent6">
                                  <a:lumMod val="50000"/>
                                </a:schemeClr>
                              </a:solidFill>
                              <a:latin typeface="Cambria Math" panose="02040503050406030204" pitchFamily="18" charset="0"/>
                            </a:rPr>
                          </m:ctrlPr>
                        </m:fPr>
                        <m:num>
                          <m:r>
                            <a:rPr lang="en-NZ" sz="1600" b="0" i="1" smtClean="0">
                              <a:solidFill>
                                <a:schemeClr val="accent6">
                                  <a:lumMod val="50000"/>
                                </a:schemeClr>
                              </a:solidFill>
                              <a:latin typeface="Cambria Math" panose="02040503050406030204" pitchFamily="18" charset="0"/>
                            </a:rPr>
                            <m:t>4</m:t>
                          </m:r>
                        </m:num>
                        <m:den>
                          <m:r>
                            <a:rPr lang="en-NZ" sz="1600" b="0" i="1" smtClean="0">
                              <a:solidFill>
                                <a:schemeClr val="accent6">
                                  <a:lumMod val="50000"/>
                                </a:schemeClr>
                              </a:solidFill>
                              <a:latin typeface="Cambria Math" panose="02040503050406030204" pitchFamily="18" charset="0"/>
                            </a:rPr>
                            <m:t>4+6</m:t>
                          </m:r>
                        </m:den>
                      </m:f>
                      <m:r>
                        <a:rPr lang="en-NZ" sz="1600" b="0" i="1" smtClean="0">
                          <a:solidFill>
                            <a:schemeClr val="accent6">
                              <a:lumMod val="50000"/>
                            </a:schemeClr>
                          </a:solidFill>
                          <a:latin typeface="Cambria Math" panose="02040503050406030204" pitchFamily="18" charset="0"/>
                        </a:rPr>
                        <m:t>=0.4</m:t>
                      </m:r>
                    </m:oMath>
                  </m:oMathPara>
                </a14:m>
                <a:endParaRPr lang="en-NZ" sz="1600" dirty="0">
                  <a:solidFill>
                    <a:schemeClr val="accent6">
                      <a:lumMod val="50000"/>
                    </a:schemeClr>
                  </a:solidFill>
                </a:endParaRPr>
              </a:p>
            </p:txBody>
          </p:sp>
        </mc:Choice>
        <mc:Fallback xmlns="">
          <p:sp>
            <p:nvSpPr>
              <p:cNvPr id="18" name="TextBox 17">
                <a:extLst>
                  <a:ext uri="{FF2B5EF4-FFF2-40B4-BE49-F238E27FC236}">
                    <a16:creationId xmlns:a16="http://schemas.microsoft.com/office/drawing/2014/main" id="{E782B832-31BF-4390-B85F-4590826E707D}"/>
                  </a:ext>
                </a:extLst>
              </p:cNvPr>
              <p:cNvSpPr txBox="1">
                <a:spLocks noRot="1" noChangeAspect="1" noMove="1" noResize="1" noEditPoints="1" noAdjustHandles="1" noChangeArrowheads="1" noChangeShapeType="1" noTextEdit="1"/>
              </p:cNvSpPr>
              <p:nvPr/>
            </p:nvSpPr>
            <p:spPr>
              <a:xfrm>
                <a:off x="6449622" y="5215288"/>
                <a:ext cx="1901483" cy="465833"/>
              </a:xfrm>
              <a:prstGeom prst="rect">
                <a:avLst/>
              </a:prstGeom>
              <a:blipFill>
                <a:blip r:embed="rId6"/>
                <a:stretch>
                  <a:fillRect/>
                </a:stretch>
              </a:blipFill>
            </p:spPr>
            <p:txBody>
              <a:bodyPr/>
              <a:lstStyle/>
              <a:p>
                <a:r>
                  <a:rPr lang="en-NZ">
                    <a:noFill/>
                  </a:rPr>
                  <a:t> </a:t>
                </a:r>
              </a:p>
            </p:txBody>
          </p:sp>
        </mc:Fallback>
      </mc:AlternateContent>
      <p:cxnSp>
        <p:nvCxnSpPr>
          <p:cNvPr id="4" name="Straight Connector 3">
            <a:extLst>
              <a:ext uri="{FF2B5EF4-FFF2-40B4-BE49-F238E27FC236}">
                <a16:creationId xmlns:a16="http://schemas.microsoft.com/office/drawing/2014/main" id="{BFE61BC5-3B32-431C-A84E-45678AA7CB99}"/>
              </a:ext>
            </a:extLst>
          </p:cNvPr>
          <p:cNvCxnSpPr>
            <a:cxnSpLocks/>
          </p:cNvCxnSpPr>
          <p:nvPr/>
        </p:nvCxnSpPr>
        <p:spPr>
          <a:xfrm>
            <a:off x="6096000" y="4733768"/>
            <a:ext cx="0" cy="142816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767DBF9-AC7C-439B-883B-7756E5DF68F2}"/>
              </a:ext>
            </a:extLst>
          </p:cNvPr>
          <p:cNvSpPr txBox="1"/>
          <p:nvPr/>
        </p:nvSpPr>
        <p:spPr>
          <a:xfrm>
            <a:off x="3397652" y="4976979"/>
            <a:ext cx="2201435" cy="954107"/>
          </a:xfrm>
          <a:prstGeom prst="rect">
            <a:avLst/>
          </a:prstGeom>
          <a:noFill/>
        </p:spPr>
        <p:txBody>
          <a:bodyPr wrap="square">
            <a:spAutoFit/>
          </a:bodyPr>
          <a:lstStyle/>
          <a:p>
            <a:pPr algn="ctr"/>
            <a:r>
              <a:rPr lang="en-GB" sz="1400" i="1" dirty="0"/>
              <a:t>Our model has a precision value of 0.8. </a:t>
            </a:r>
          </a:p>
          <a:p>
            <a:pPr algn="ctr"/>
            <a:r>
              <a:rPr lang="en-GB" sz="1400" i="1" dirty="0"/>
              <a:t>When it predicts COVID-19, it’s correct 80% of the time.</a:t>
            </a:r>
            <a:endParaRPr lang="en-NZ" sz="1400" i="1" dirty="0"/>
          </a:p>
        </p:txBody>
      </p:sp>
      <p:sp>
        <p:nvSpPr>
          <p:cNvPr id="20" name="TextBox 19">
            <a:extLst>
              <a:ext uri="{FF2B5EF4-FFF2-40B4-BE49-F238E27FC236}">
                <a16:creationId xmlns:a16="http://schemas.microsoft.com/office/drawing/2014/main" id="{E75E079A-61CC-481C-9D86-36FC229EC29F}"/>
              </a:ext>
            </a:extLst>
          </p:cNvPr>
          <p:cNvSpPr txBox="1"/>
          <p:nvPr/>
        </p:nvSpPr>
        <p:spPr>
          <a:xfrm>
            <a:off x="8636000" y="4970796"/>
            <a:ext cx="2458720" cy="954107"/>
          </a:xfrm>
          <a:prstGeom prst="rect">
            <a:avLst/>
          </a:prstGeom>
          <a:noFill/>
        </p:spPr>
        <p:txBody>
          <a:bodyPr wrap="square">
            <a:spAutoFit/>
          </a:bodyPr>
          <a:lstStyle/>
          <a:p>
            <a:pPr algn="ctr"/>
            <a:r>
              <a:rPr lang="en-GB" sz="1400" i="1" dirty="0"/>
              <a:t>Our model has a recall value of 0.4.</a:t>
            </a:r>
          </a:p>
          <a:p>
            <a:pPr algn="ctr"/>
            <a:r>
              <a:rPr lang="en-GB" sz="1400" i="1" dirty="0"/>
              <a:t>It correctly identifies only 40% of all COVID-19 patients.</a:t>
            </a:r>
            <a:endParaRPr lang="en-NZ" sz="1400" i="1" dirty="0"/>
          </a:p>
        </p:txBody>
      </p:sp>
    </p:spTree>
    <p:extLst>
      <p:ext uri="{BB962C8B-B14F-4D97-AF65-F5344CB8AC3E}">
        <p14:creationId xmlns:p14="http://schemas.microsoft.com/office/powerpoint/2010/main" val="400057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a:xfrm>
            <a:off x="1097280" y="0"/>
            <a:ext cx="10058400" cy="1737361"/>
          </a:xfrm>
        </p:spPr>
        <p:txBody>
          <a:bodyPr>
            <a:normAutofit/>
          </a:bodyPr>
          <a:lstStyle/>
          <a:p>
            <a:r>
              <a:rPr lang="en-GB" sz="2200" dirty="0"/>
              <a:t>Evaluating a Classification Model Pt.1</a:t>
            </a:r>
            <a:br>
              <a:rPr lang="en-GB" sz="2400" dirty="0"/>
            </a:br>
            <a:r>
              <a:rPr lang="en-GB" sz="3200" dirty="0"/>
              <a:t>Evaluation Metrics</a:t>
            </a:r>
            <a:br>
              <a:rPr lang="en-GB" sz="3600" dirty="0"/>
            </a:br>
            <a:r>
              <a:rPr lang="en-GB" dirty="0"/>
              <a:t>F1 Score</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36</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796067" y="1737360"/>
            <a:ext cx="9991288" cy="378885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dirty="0"/>
              <a:t>It is defined as the harmonic mean of the model’s precision and recall.</a:t>
            </a:r>
          </a:p>
          <a:p>
            <a:pPr>
              <a:lnSpc>
                <a:spcPct val="150000"/>
              </a:lnSpc>
            </a:pPr>
            <a:endParaRPr lang="en-GB" dirty="0"/>
          </a:p>
          <a:p>
            <a:pPr marL="342900" indent="-342900">
              <a:lnSpc>
                <a:spcPct val="150000"/>
              </a:lnSpc>
              <a:buFont typeface="Arial" panose="020B0604020202020204" pitchFamily="34" charset="0"/>
              <a:buChar char="•"/>
            </a:pPr>
            <a:r>
              <a:rPr lang="en-GB" dirty="0"/>
              <a:t>Why Harmonic mean and not simple average?</a:t>
            </a:r>
          </a:p>
          <a:p>
            <a:pPr marL="342900" indent="-342900">
              <a:lnSpc>
                <a:spcPct val="150000"/>
              </a:lnSpc>
              <a:buFont typeface="Arial" panose="020B0604020202020204" pitchFamily="34" charset="0"/>
              <a:buChar char="•"/>
            </a:pPr>
            <a:r>
              <a:rPr lang="en-GB" dirty="0"/>
              <a:t>Harmonic mean is not sensitive to extremely large values, unlike simple averages.</a:t>
            </a:r>
          </a:p>
          <a:p>
            <a:pPr marL="342900" indent="-342900">
              <a:lnSpc>
                <a:spcPct val="150000"/>
              </a:lnSpc>
              <a:buFont typeface="Arial" panose="020B0604020202020204" pitchFamily="34" charset="0"/>
              <a:buChar char="•"/>
            </a:pPr>
            <a:r>
              <a:rPr lang="en-GB" dirty="0"/>
              <a:t>Let say, we have a model with a </a:t>
            </a:r>
            <a:r>
              <a:rPr lang="en-GB" b="1" dirty="0"/>
              <a:t>precision of 1</a:t>
            </a:r>
            <a:r>
              <a:rPr lang="en-GB" dirty="0"/>
              <a:t>, and </a:t>
            </a:r>
            <a:r>
              <a:rPr lang="en-GB" b="1" dirty="0"/>
              <a:t>recall of 0 </a:t>
            </a:r>
            <a:r>
              <a:rPr lang="en-GB" dirty="0"/>
              <a:t>gives a simple </a:t>
            </a:r>
            <a:r>
              <a:rPr lang="en-GB" b="1" dirty="0"/>
              <a:t>average as 0.5 </a:t>
            </a:r>
            <a:r>
              <a:rPr lang="en-GB" dirty="0"/>
              <a:t>and an </a:t>
            </a:r>
            <a:r>
              <a:rPr lang="en-GB" b="1" dirty="0"/>
              <a:t>F1 score of 0</a:t>
            </a:r>
            <a:r>
              <a:rPr lang="en-GB" dirty="0"/>
              <a:t>.</a:t>
            </a:r>
          </a:p>
          <a:p>
            <a:pPr marL="342900" indent="-342900">
              <a:lnSpc>
                <a:spcPct val="150000"/>
              </a:lnSpc>
              <a:buFont typeface="Arial" panose="020B0604020202020204" pitchFamily="34" charset="0"/>
              <a:buChar char="•"/>
            </a:pPr>
            <a:r>
              <a:rPr lang="en-GB" dirty="0"/>
              <a:t>If one of the parameters is low, the second one no longer matters in the F1 score.</a:t>
            </a:r>
          </a:p>
          <a:p>
            <a:pPr marL="342900" indent="-342900">
              <a:lnSpc>
                <a:spcPct val="150000"/>
              </a:lnSpc>
              <a:buFont typeface="Arial" panose="020B0604020202020204" pitchFamily="34" charset="0"/>
              <a:buChar char="•"/>
            </a:pPr>
            <a:r>
              <a:rPr lang="en-GB" dirty="0"/>
              <a:t>The F1 score favours classifiers that have similar precision and recall. </a:t>
            </a:r>
          </a:p>
          <a:p>
            <a:pPr marL="342900" indent="-342900">
              <a:lnSpc>
                <a:spcPct val="150000"/>
              </a:lnSpc>
              <a:buFont typeface="Arial" panose="020B0604020202020204" pitchFamily="34" charset="0"/>
              <a:buChar char="•"/>
            </a:pPr>
            <a:r>
              <a:rPr lang="en-GB" dirty="0"/>
              <a:t>The F1 score is a better measure to use if you are seeking a balance between Precision and Recall.</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C368CB-1FB2-4E95-9E30-F91712ACF808}"/>
                  </a:ext>
                </a:extLst>
              </p:cNvPr>
              <p:cNvSpPr txBox="1"/>
              <p:nvPr/>
            </p:nvSpPr>
            <p:spPr>
              <a:xfrm>
                <a:off x="7733916" y="2268755"/>
                <a:ext cx="3421764" cy="5305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b="0" i="1" smtClean="0">
                          <a:solidFill>
                            <a:schemeClr val="accent6">
                              <a:lumMod val="50000"/>
                            </a:schemeClr>
                          </a:solidFill>
                          <a:latin typeface="Cambria Math" panose="02040503050406030204" pitchFamily="18" charset="0"/>
                        </a:rPr>
                        <m:t>𝐹</m:t>
                      </m:r>
                      <m:r>
                        <a:rPr lang="en-NZ" b="0" i="1" smtClean="0">
                          <a:solidFill>
                            <a:schemeClr val="accent6">
                              <a:lumMod val="50000"/>
                            </a:schemeClr>
                          </a:solidFill>
                          <a:latin typeface="Cambria Math" panose="02040503050406030204" pitchFamily="18" charset="0"/>
                        </a:rPr>
                        <m:t>1 </m:t>
                      </m:r>
                      <m:r>
                        <a:rPr lang="en-NZ" b="0" i="1" smtClean="0">
                          <a:solidFill>
                            <a:schemeClr val="accent6">
                              <a:lumMod val="50000"/>
                            </a:schemeClr>
                          </a:solidFill>
                          <a:latin typeface="Cambria Math" panose="02040503050406030204" pitchFamily="18" charset="0"/>
                        </a:rPr>
                        <m:t>𝑆𝑐𝑜𝑟𝑒</m:t>
                      </m:r>
                      <m:r>
                        <a:rPr lang="en-NZ" b="0" i="1" smtClean="0">
                          <a:solidFill>
                            <a:schemeClr val="accent6">
                              <a:lumMod val="50000"/>
                            </a:schemeClr>
                          </a:solidFill>
                          <a:latin typeface="Cambria Math" panose="02040503050406030204" pitchFamily="18" charset="0"/>
                        </a:rPr>
                        <m:t>=2∗</m:t>
                      </m:r>
                      <m:f>
                        <m:fPr>
                          <m:ctrlPr>
                            <a:rPr lang="en-NZ" b="0" i="1" smtClean="0">
                              <a:solidFill>
                                <a:schemeClr val="accent6">
                                  <a:lumMod val="50000"/>
                                </a:schemeClr>
                              </a:solidFill>
                              <a:latin typeface="Cambria Math" panose="02040503050406030204" pitchFamily="18" charset="0"/>
                            </a:rPr>
                          </m:ctrlPr>
                        </m:fPr>
                        <m:num>
                          <m:r>
                            <a:rPr lang="en-NZ" b="0" i="1" smtClean="0">
                              <a:solidFill>
                                <a:schemeClr val="accent6">
                                  <a:lumMod val="50000"/>
                                </a:schemeClr>
                              </a:solidFill>
                              <a:latin typeface="Cambria Math" panose="02040503050406030204" pitchFamily="18" charset="0"/>
                            </a:rPr>
                            <m:t>𝑃𝑟𝑒𝑐𝑖𝑠𝑖𝑜𝑛</m:t>
                          </m:r>
                          <m:r>
                            <a:rPr lang="en-NZ" b="0" i="1" smtClean="0">
                              <a:solidFill>
                                <a:schemeClr val="accent6">
                                  <a:lumMod val="50000"/>
                                </a:schemeClr>
                              </a:solidFill>
                              <a:latin typeface="Cambria Math" panose="02040503050406030204" pitchFamily="18" charset="0"/>
                            </a:rPr>
                            <m:t>∗</m:t>
                          </m:r>
                          <m:r>
                            <a:rPr lang="en-NZ" b="0" i="1" smtClean="0">
                              <a:solidFill>
                                <a:schemeClr val="accent6">
                                  <a:lumMod val="50000"/>
                                </a:schemeClr>
                              </a:solidFill>
                              <a:latin typeface="Cambria Math" panose="02040503050406030204" pitchFamily="18" charset="0"/>
                            </a:rPr>
                            <m:t>𝑅𝑒𝑐𝑎𝑙𝑙</m:t>
                          </m:r>
                        </m:num>
                        <m:den>
                          <m:r>
                            <a:rPr lang="en-NZ" i="1">
                              <a:solidFill>
                                <a:schemeClr val="accent6">
                                  <a:lumMod val="50000"/>
                                </a:schemeClr>
                              </a:solidFill>
                              <a:latin typeface="Cambria Math" panose="02040503050406030204" pitchFamily="18" charset="0"/>
                            </a:rPr>
                            <m:t>𝑃𝑟𝑒𝑐𝑖𝑠𝑖𝑜𝑛</m:t>
                          </m:r>
                          <m:r>
                            <a:rPr lang="en-NZ" b="0" i="1" smtClean="0">
                              <a:solidFill>
                                <a:schemeClr val="accent6">
                                  <a:lumMod val="50000"/>
                                </a:schemeClr>
                              </a:solidFill>
                              <a:latin typeface="Cambria Math" panose="02040503050406030204" pitchFamily="18" charset="0"/>
                            </a:rPr>
                            <m:t>+</m:t>
                          </m:r>
                          <m:r>
                            <a:rPr lang="en-NZ" i="1">
                              <a:solidFill>
                                <a:schemeClr val="accent6">
                                  <a:lumMod val="50000"/>
                                </a:schemeClr>
                              </a:solidFill>
                              <a:latin typeface="Cambria Math" panose="02040503050406030204" pitchFamily="18" charset="0"/>
                            </a:rPr>
                            <m:t>𝑅𝑒𝑐𝑎𝑙𝑙</m:t>
                          </m:r>
                        </m:den>
                      </m:f>
                    </m:oMath>
                  </m:oMathPara>
                </a14:m>
                <a:endParaRPr lang="en-NZ" dirty="0">
                  <a:solidFill>
                    <a:schemeClr val="accent6">
                      <a:lumMod val="50000"/>
                    </a:schemeClr>
                  </a:solidFill>
                </a:endParaRPr>
              </a:p>
            </p:txBody>
          </p:sp>
        </mc:Choice>
        <mc:Fallback xmlns="">
          <p:sp>
            <p:nvSpPr>
              <p:cNvPr id="11" name="TextBox 10">
                <a:extLst>
                  <a:ext uri="{FF2B5EF4-FFF2-40B4-BE49-F238E27FC236}">
                    <a16:creationId xmlns:a16="http://schemas.microsoft.com/office/drawing/2014/main" id="{D6C368CB-1FB2-4E95-9E30-F91712ACF808}"/>
                  </a:ext>
                </a:extLst>
              </p:cNvPr>
              <p:cNvSpPr txBox="1">
                <a:spLocks noRot="1" noChangeAspect="1" noMove="1" noResize="1" noEditPoints="1" noAdjustHandles="1" noChangeArrowheads="1" noChangeShapeType="1" noTextEdit="1"/>
              </p:cNvSpPr>
              <p:nvPr/>
            </p:nvSpPr>
            <p:spPr>
              <a:xfrm>
                <a:off x="7733916" y="2268755"/>
                <a:ext cx="3421764" cy="530530"/>
              </a:xfrm>
              <a:prstGeom prst="rect">
                <a:avLst/>
              </a:prstGeom>
              <a:blipFill>
                <a:blip r:embed="rId3"/>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7EE82ED-1543-4896-A646-83FF2AF9E198}"/>
                  </a:ext>
                </a:extLst>
              </p:cNvPr>
              <p:cNvSpPr txBox="1"/>
              <p:nvPr/>
            </p:nvSpPr>
            <p:spPr>
              <a:xfrm>
                <a:off x="3616319" y="5691542"/>
                <a:ext cx="4495836" cy="4667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600" b="0" i="1" smtClean="0">
                          <a:solidFill>
                            <a:schemeClr val="accent6">
                              <a:lumMod val="50000"/>
                            </a:schemeClr>
                          </a:solidFill>
                          <a:latin typeface="Cambria Math" panose="02040503050406030204" pitchFamily="18" charset="0"/>
                        </a:rPr>
                        <m:t>𝐹</m:t>
                      </m:r>
                      <m:r>
                        <a:rPr lang="en-NZ" sz="1600" b="0" i="1" smtClean="0">
                          <a:solidFill>
                            <a:schemeClr val="accent6">
                              <a:lumMod val="50000"/>
                            </a:schemeClr>
                          </a:solidFill>
                          <a:latin typeface="Cambria Math" panose="02040503050406030204" pitchFamily="18" charset="0"/>
                        </a:rPr>
                        <m:t>1 </m:t>
                      </m:r>
                      <m:r>
                        <a:rPr lang="en-NZ" sz="1600" b="0" i="1" smtClean="0">
                          <a:solidFill>
                            <a:schemeClr val="accent6">
                              <a:lumMod val="50000"/>
                            </a:schemeClr>
                          </a:solidFill>
                          <a:latin typeface="Cambria Math" panose="02040503050406030204" pitchFamily="18" charset="0"/>
                        </a:rPr>
                        <m:t>𝑆𝑐𝑜𝑟𝑒</m:t>
                      </m:r>
                      <m:r>
                        <a:rPr lang="en-NZ" sz="1600" b="0" i="1" smtClean="0">
                          <a:solidFill>
                            <a:schemeClr val="accent6">
                              <a:lumMod val="50000"/>
                            </a:schemeClr>
                          </a:solidFill>
                          <a:latin typeface="Cambria Math" panose="02040503050406030204" pitchFamily="18" charset="0"/>
                        </a:rPr>
                        <m:t> </m:t>
                      </m:r>
                      <m:r>
                        <a:rPr lang="en-NZ" sz="1600" b="0" i="1" smtClean="0">
                          <a:solidFill>
                            <a:schemeClr val="accent6">
                              <a:lumMod val="50000"/>
                            </a:schemeClr>
                          </a:solidFill>
                          <a:latin typeface="Cambria Math" panose="02040503050406030204" pitchFamily="18" charset="0"/>
                        </a:rPr>
                        <m:t>𝑖𝑛</m:t>
                      </m:r>
                      <m:r>
                        <a:rPr lang="en-NZ" sz="1600" b="0" i="1" smtClean="0">
                          <a:solidFill>
                            <a:schemeClr val="accent6">
                              <a:lumMod val="50000"/>
                            </a:schemeClr>
                          </a:solidFill>
                          <a:latin typeface="Cambria Math" panose="02040503050406030204" pitchFamily="18" charset="0"/>
                        </a:rPr>
                        <m:t> </m:t>
                      </m:r>
                      <m:r>
                        <a:rPr lang="en-NZ" sz="1600" b="0" i="1" smtClean="0">
                          <a:solidFill>
                            <a:schemeClr val="accent6">
                              <a:lumMod val="50000"/>
                            </a:schemeClr>
                          </a:solidFill>
                          <a:latin typeface="Cambria Math" panose="02040503050406030204" pitchFamily="18" charset="0"/>
                        </a:rPr>
                        <m:t>𝑜𝑢𝑟</m:t>
                      </m:r>
                      <m:r>
                        <a:rPr lang="en-NZ" sz="1600" b="0" i="1" smtClean="0">
                          <a:solidFill>
                            <a:schemeClr val="accent6">
                              <a:lumMod val="50000"/>
                            </a:schemeClr>
                          </a:solidFill>
                          <a:latin typeface="Cambria Math" panose="02040503050406030204" pitchFamily="18" charset="0"/>
                        </a:rPr>
                        <m:t> </m:t>
                      </m:r>
                      <m:r>
                        <a:rPr lang="en-NZ" sz="1600" b="0" i="1" smtClean="0">
                          <a:solidFill>
                            <a:schemeClr val="accent6">
                              <a:lumMod val="50000"/>
                            </a:schemeClr>
                          </a:solidFill>
                          <a:latin typeface="Cambria Math" panose="02040503050406030204" pitchFamily="18" charset="0"/>
                        </a:rPr>
                        <m:t>𝑒𝑥𝑎𝑚𝑝𝑙𝑒</m:t>
                      </m:r>
                      <m:r>
                        <a:rPr lang="en-NZ" sz="1600" b="0" i="1" smtClean="0">
                          <a:solidFill>
                            <a:schemeClr val="accent6">
                              <a:lumMod val="50000"/>
                            </a:schemeClr>
                          </a:solidFill>
                          <a:latin typeface="Cambria Math" panose="02040503050406030204" pitchFamily="18" charset="0"/>
                        </a:rPr>
                        <m:t>=2∗</m:t>
                      </m:r>
                      <m:f>
                        <m:fPr>
                          <m:ctrlPr>
                            <a:rPr lang="en-NZ" sz="1600" b="0" i="1" smtClean="0">
                              <a:solidFill>
                                <a:schemeClr val="accent6">
                                  <a:lumMod val="50000"/>
                                </a:schemeClr>
                              </a:solidFill>
                              <a:latin typeface="Cambria Math" panose="02040503050406030204" pitchFamily="18" charset="0"/>
                            </a:rPr>
                          </m:ctrlPr>
                        </m:fPr>
                        <m:num>
                          <m:r>
                            <a:rPr lang="en-NZ" sz="1600" b="0" i="1" smtClean="0">
                              <a:solidFill>
                                <a:schemeClr val="accent6">
                                  <a:lumMod val="50000"/>
                                </a:schemeClr>
                              </a:solidFill>
                              <a:latin typeface="Cambria Math" panose="02040503050406030204" pitchFamily="18" charset="0"/>
                            </a:rPr>
                            <m:t>0.8∗0.4</m:t>
                          </m:r>
                        </m:num>
                        <m:den>
                          <m:r>
                            <a:rPr lang="en-NZ" sz="1600" b="0" i="1" smtClean="0">
                              <a:solidFill>
                                <a:schemeClr val="accent6">
                                  <a:lumMod val="50000"/>
                                </a:schemeClr>
                              </a:solidFill>
                              <a:latin typeface="Cambria Math" panose="02040503050406030204" pitchFamily="18" charset="0"/>
                            </a:rPr>
                            <m:t>0.8+0.4</m:t>
                          </m:r>
                        </m:den>
                      </m:f>
                      <m:r>
                        <a:rPr lang="en-NZ" sz="1600" b="0" i="1" smtClean="0">
                          <a:solidFill>
                            <a:schemeClr val="accent6">
                              <a:lumMod val="50000"/>
                            </a:schemeClr>
                          </a:solidFill>
                          <a:latin typeface="Cambria Math" panose="02040503050406030204" pitchFamily="18" charset="0"/>
                          <a:ea typeface="Cambria Math" panose="02040503050406030204" pitchFamily="18" charset="0"/>
                        </a:rPr>
                        <m:t>≈</m:t>
                      </m:r>
                      <m:r>
                        <a:rPr lang="en-NZ" sz="1600" b="0" i="1" smtClean="0">
                          <a:solidFill>
                            <a:schemeClr val="accent6">
                              <a:lumMod val="50000"/>
                            </a:schemeClr>
                          </a:solidFill>
                          <a:latin typeface="Cambria Math" panose="02040503050406030204" pitchFamily="18" charset="0"/>
                        </a:rPr>
                        <m:t>0.53</m:t>
                      </m:r>
                    </m:oMath>
                  </m:oMathPara>
                </a14:m>
                <a:endParaRPr lang="en-NZ" sz="1600" dirty="0">
                  <a:solidFill>
                    <a:schemeClr val="accent6">
                      <a:lumMod val="50000"/>
                    </a:schemeClr>
                  </a:solidFill>
                </a:endParaRPr>
              </a:p>
            </p:txBody>
          </p:sp>
        </mc:Choice>
        <mc:Fallback xmlns="">
          <p:sp>
            <p:nvSpPr>
              <p:cNvPr id="13" name="TextBox 12">
                <a:extLst>
                  <a:ext uri="{FF2B5EF4-FFF2-40B4-BE49-F238E27FC236}">
                    <a16:creationId xmlns:a16="http://schemas.microsoft.com/office/drawing/2014/main" id="{C7EE82ED-1543-4896-A646-83FF2AF9E198}"/>
                  </a:ext>
                </a:extLst>
              </p:cNvPr>
              <p:cNvSpPr txBox="1">
                <a:spLocks noRot="1" noChangeAspect="1" noMove="1" noResize="1" noEditPoints="1" noAdjustHandles="1" noChangeArrowheads="1" noChangeShapeType="1" noTextEdit="1"/>
              </p:cNvSpPr>
              <p:nvPr/>
            </p:nvSpPr>
            <p:spPr>
              <a:xfrm>
                <a:off x="3616319" y="5691542"/>
                <a:ext cx="4495836" cy="466731"/>
              </a:xfrm>
              <a:prstGeom prst="rect">
                <a:avLst/>
              </a:prstGeom>
              <a:blipFill>
                <a:blip r:embed="rId4"/>
                <a:stretch>
                  <a:fillRect/>
                </a:stretch>
              </a:blipFill>
            </p:spPr>
            <p:txBody>
              <a:bodyPr/>
              <a:lstStyle/>
              <a:p>
                <a:r>
                  <a:rPr lang="en-NZ">
                    <a:noFill/>
                  </a:rPr>
                  <a:t> </a:t>
                </a:r>
              </a:p>
            </p:txBody>
          </p:sp>
        </mc:Fallback>
      </mc:AlternateContent>
    </p:spTree>
    <p:extLst>
      <p:ext uri="{BB962C8B-B14F-4D97-AF65-F5344CB8AC3E}">
        <p14:creationId xmlns:p14="http://schemas.microsoft.com/office/powerpoint/2010/main" val="15898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a:xfrm>
            <a:off x="1097280" y="0"/>
            <a:ext cx="10058400" cy="1737361"/>
          </a:xfrm>
        </p:spPr>
        <p:txBody>
          <a:bodyPr>
            <a:normAutofit/>
          </a:bodyPr>
          <a:lstStyle/>
          <a:p>
            <a:r>
              <a:rPr lang="en-GB" sz="3200" dirty="0"/>
              <a:t>Evaluating a Classification Model Pt.1</a:t>
            </a:r>
            <a:br>
              <a:rPr lang="en-GB" sz="2400" dirty="0"/>
            </a:br>
            <a:r>
              <a:rPr lang="en-GB" dirty="0"/>
              <a:t>Evaluation Metrics Python Codes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37</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182847" y="1737360"/>
            <a:ext cx="9972833" cy="416293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dirty="0"/>
              <a:t>Confusion Matrix:</a:t>
            </a:r>
          </a:p>
          <a:p>
            <a:pPr marL="342900" indent="-342900">
              <a:lnSpc>
                <a:spcPct val="150000"/>
              </a:lnSpc>
              <a:buFont typeface="Arial" panose="020B0604020202020204" pitchFamily="34" charset="0"/>
              <a:buChar char="•"/>
            </a:pPr>
            <a:endParaRPr lang="en-GB" dirty="0"/>
          </a:p>
          <a:p>
            <a:pPr marL="342900" indent="-342900">
              <a:lnSpc>
                <a:spcPct val="150000"/>
              </a:lnSpc>
              <a:buFont typeface="Arial" panose="020B0604020202020204" pitchFamily="34" charset="0"/>
              <a:buChar char="•"/>
            </a:pPr>
            <a:endParaRPr lang="en-GB" dirty="0"/>
          </a:p>
          <a:p>
            <a:pPr marL="342900" indent="-342900">
              <a:lnSpc>
                <a:spcPct val="150000"/>
              </a:lnSpc>
              <a:buFont typeface="Arial" panose="020B0604020202020204" pitchFamily="34" charset="0"/>
              <a:buChar char="•"/>
            </a:pPr>
            <a:r>
              <a:rPr lang="en-GB" dirty="0"/>
              <a:t>Accuracy:</a:t>
            </a:r>
          </a:p>
          <a:p>
            <a:pPr marL="342900" indent="-342900">
              <a:lnSpc>
                <a:spcPct val="150000"/>
              </a:lnSpc>
              <a:buFont typeface="Arial" panose="020B0604020202020204" pitchFamily="34" charset="0"/>
              <a:buChar char="•"/>
            </a:pPr>
            <a:endParaRPr lang="en-GB" dirty="0"/>
          </a:p>
          <a:p>
            <a:pPr marL="342900" indent="-342900">
              <a:lnSpc>
                <a:spcPct val="150000"/>
              </a:lnSpc>
              <a:buFont typeface="Arial" panose="020B0604020202020204" pitchFamily="34" charset="0"/>
              <a:buChar char="•"/>
            </a:pPr>
            <a:endParaRPr lang="en-GB" dirty="0"/>
          </a:p>
          <a:p>
            <a:pPr marL="342900" indent="-342900">
              <a:lnSpc>
                <a:spcPct val="150000"/>
              </a:lnSpc>
              <a:buFont typeface="Arial" panose="020B0604020202020204" pitchFamily="34" charset="0"/>
              <a:buChar char="•"/>
            </a:pPr>
            <a:r>
              <a:rPr lang="en-GB" dirty="0"/>
              <a:t>Classification report that includes</a:t>
            </a:r>
          </a:p>
          <a:p>
            <a:pPr>
              <a:lnSpc>
                <a:spcPct val="150000"/>
              </a:lnSpc>
            </a:pPr>
            <a:r>
              <a:rPr lang="en-GB" dirty="0"/>
              <a:t>       Precision, Recall and F1-Score for each class:</a:t>
            </a:r>
          </a:p>
          <a:p>
            <a:pPr>
              <a:lnSpc>
                <a:spcPct val="150000"/>
              </a:lnSpc>
            </a:pPr>
            <a:endParaRPr lang="en-GB" dirty="0"/>
          </a:p>
          <a:p>
            <a:pPr>
              <a:lnSpc>
                <a:spcPct val="150000"/>
              </a:lnSpc>
            </a:pPr>
            <a:r>
              <a:rPr lang="en-GB" sz="1600" dirty="0"/>
              <a:t>		“</a:t>
            </a:r>
            <a:r>
              <a:rPr lang="en-GB" sz="1600" b="1" i="1" dirty="0" err="1"/>
              <a:t>y_pred</a:t>
            </a:r>
            <a:r>
              <a:rPr lang="en-GB" sz="1600" dirty="0"/>
              <a:t>” is the prediction of the model</a:t>
            </a:r>
          </a:p>
        </p:txBody>
      </p:sp>
      <p:sp>
        <p:nvSpPr>
          <p:cNvPr id="14" name="TextBox 13">
            <a:extLst>
              <a:ext uri="{FF2B5EF4-FFF2-40B4-BE49-F238E27FC236}">
                <a16:creationId xmlns:a16="http://schemas.microsoft.com/office/drawing/2014/main" id="{8C35EA0C-D05E-41B9-A7EE-1777184CBD12}"/>
              </a:ext>
            </a:extLst>
          </p:cNvPr>
          <p:cNvSpPr txBox="1"/>
          <p:nvPr/>
        </p:nvSpPr>
        <p:spPr>
          <a:xfrm>
            <a:off x="6345677" y="2039045"/>
            <a:ext cx="4326623" cy="523220"/>
          </a:xfrm>
          <a:prstGeom prst="rect">
            <a:avLst/>
          </a:prstGeom>
          <a:noFill/>
        </p:spPr>
        <p:txBody>
          <a:bodyPr wrap="square">
            <a:spAutoFit/>
          </a:bodyPr>
          <a:lstStyle/>
          <a:p>
            <a:r>
              <a:rPr lang="en-NZ" sz="1400" dirty="0"/>
              <a:t>from </a:t>
            </a:r>
            <a:r>
              <a:rPr lang="en-NZ" sz="1400" dirty="0" err="1"/>
              <a:t>sklearn</a:t>
            </a:r>
            <a:r>
              <a:rPr lang="en-NZ" sz="1400" dirty="0"/>
              <a:t> import metrics</a:t>
            </a:r>
          </a:p>
          <a:p>
            <a:r>
              <a:rPr lang="en-NZ" sz="1400" dirty="0" err="1"/>
              <a:t>metrics.confusion_matrix</a:t>
            </a:r>
            <a:r>
              <a:rPr lang="en-NZ" sz="1400" dirty="0"/>
              <a:t>(</a:t>
            </a:r>
            <a:r>
              <a:rPr lang="en-NZ" sz="1400" dirty="0" err="1"/>
              <a:t>y_test</a:t>
            </a:r>
            <a:r>
              <a:rPr lang="en-NZ" sz="1400" dirty="0"/>
              <a:t>, </a:t>
            </a:r>
            <a:r>
              <a:rPr lang="en-NZ" sz="1400" dirty="0" err="1"/>
              <a:t>y_pred</a:t>
            </a:r>
            <a:r>
              <a:rPr lang="en-NZ" sz="1400" dirty="0"/>
              <a:t>)</a:t>
            </a:r>
          </a:p>
        </p:txBody>
      </p:sp>
      <p:sp>
        <p:nvSpPr>
          <p:cNvPr id="15" name="TextBox 14">
            <a:extLst>
              <a:ext uri="{FF2B5EF4-FFF2-40B4-BE49-F238E27FC236}">
                <a16:creationId xmlns:a16="http://schemas.microsoft.com/office/drawing/2014/main" id="{BDCB32FC-C644-4602-A6CA-21D7224757B8}"/>
              </a:ext>
            </a:extLst>
          </p:cNvPr>
          <p:cNvSpPr txBox="1"/>
          <p:nvPr/>
        </p:nvSpPr>
        <p:spPr>
          <a:xfrm>
            <a:off x="6345677" y="3134113"/>
            <a:ext cx="4326623" cy="523220"/>
          </a:xfrm>
          <a:prstGeom prst="rect">
            <a:avLst/>
          </a:prstGeom>
          <a:noFill/>
        </p:spPr>
        <p:txBody>
          <a:bodyPr wrap="square">
            <a:spAutoFit/>
          </a:bodyPr>
          <a:lstStyle/>
          <a:p>
            <a:r>
              <a:rPr lang="en-NZ" sz="1400" dirty="0"/>
              <a:t>from </a:t>
            </a:r>
            <a:r>
              <a:rPr lang="en-NZ" sz="1400" dirty="0" err="1"/>
              <a:t>sklearn</a:t>
            </a:r>
            <a:r>
              <a:rPr lang="en-NZ" sz="1400" dirty="0"/>
              <a:t> import metrics</a:t>
            </a:r>
          </a:p>
          <a:p>
            <a:r>
              <a:rPr lang="en-NZ" sz="1400" dirty="0" err="1"/>
              <a:t>metrics.accuracy_score</a:t>
            </a:r>
            <a:r>
              <a:rPr lang="en-NZ" sz="1400" dirty="0"/>
              <a:t>(</a:t>
            </a:r>
            <a:r>
              <a:rPr lang="en-NZ" sz="1400" dirty="0" err="1"/>
              <a:t>y_test</a:t>
            </a:r>
            <a:r>
              <a:rPr lang="en-NZ" sz="1400" dirty="0"/>
              <a:t>, </a:t>
            </a:r>
            <a:r>
              <a:rPr lang="en-NZ" sz="1400" dirty="0" err="1"/>
              <a:t>y_pred</a:t>
            </a:r>
            <a:r>
              <a:rPr lang="en-NZ" sz="1400" dirty="0"/>
              <a:t>)</a:t>
            </a:r>
          </a:p>
        </p:txBody>
      </p:sp>
      <p:sp>
        <p:nvSpPr>
          <p:cNvPr id="16" name="TextBox 15">
            <a:extLst>
              <a:ext uri="{FF2B5EF4-FFF2-40B4-BE49-F238E27FC236}">
                <a16:creationId xmlns:a16="http://schemas.microsoft.com/office/drawing/2014/main" id="{3EA824D3-6CAE-4D3F-981B-EDA6CF121F59}"/>
              </a:ext>
            </a:extLst>
          </p:cNvPr>
          <p:cNvSpPr txBox="1"/>
          <p:nvPr/>
        </p:nvSpPr>
        <p:spPr>
          <a:xfrm>
            <a:off x="6345677" y="4526375"/>
            <a:ext cx="4326623" cy="523220"/>
          </a:xfrm>
          <a:prstGeom prst="rect">
            <a:avLst/>
          </a:prstGeom>
          <a:noFill/>
        </p:spPr>
        <p:txBody>
          <a:bodyPr wrap="square">
            <a:spAutoFit/>
          </a:bodyPr>
          <a:lstStyle/>
          <a:p>
            <a:r>
              <a:rPr lang="en-NZ" sz="1400" dirty="0"/>
              <a:t>from </a:t>
            </a:r>
            <a:r>
              <a:rPr lang="en-NZ" sz="1400" dirty="0" err="1"/>
              <a:t>sklearn</a:t>
            </a:r>
            <a:r>
              <a:rPr lang="en-NZ" sz="1400" dirty="0"/>
              <a:t> import metrics</a:t>
            </a:r>
          </a:p>
          <a:p>
            <a:r>
              <a:rPr lang="en-GB" sz="1400" dirty="0" err="1"/>
              <a:t>metrics.classification_report</a:t>
            </a:r>
            <a:r>
              <a:rPr lang="en-GB" sz="1400" dirty="0"/>
              <a:t>(</a:t>
            </a:r>
            <a:r>
              <a:rPr lang="en-GB" sz="1400" dirty="0" err="1"/>
              <a:t>y_test</a:t>
            </a:r>
            <a:r>
              <a:rPr lang="en-GB" sz="1400" dirty="0"/>
              <a:t>, </a:t>
            </a:r>
            <a:r>
              <a:rPr lang="en-GB" sz="1400" dirty="0" err="1"/>
              <a:t>y_pred</a:t>
            </a:r>
            <a:r>
              <a:rPr lang="en-GB" sz="1400" dirty="0"/>
              <a:t>)</a:t>
            </a:r>
            <a:endParaRPr lang="en-NZ" sz="1400" dirty="0"/>
          </a:p>
        </p:txBody>
      </p:sp>
    </p:spTree>
    <p:extLst>
      <p:ext uri="{BB962C8B-B14F-4D97-AF65-F5344CB8AC3E}">
        <p14:creationId xmlns:p14="http://schemas.microsoft.com/office/powerpoint/2010/main" val="345861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48" y="473713"/>
            <a:ext cx="2190491" cy="857392"/>
          </a:xfrm>
          <a:prstGeom prst="rect">
            <a:avLst/>
          </a:prstGeom>
        </p:spPr>
      </p:pic>
      <p:sp>
        <p:nvSpPr>
          <p:cNvPr id="14" name="TextBox 13">
            <a:extLst>
              <a:ext uri="{FF2B5EF4-FFF2-40B4-BE49-F238E27FC236}">
                <a16:creationId xmlns:a16="http://schemas.microsoft.com/office/drawing/2014/main" id="{E8F7BA58-9166-4A96-8DDE-773F9D56D3E6}"/>
              </a:ext>
            </a:extLst>
          </p:cNvPr>
          <p:cNvSpPr txBox="1"/>
          <p:nvPr/>
        </p:nvSpPr>
        <p:spPr>
          <a:xfrm>
            <a:off x="2075793" y="2281734"/>
            <a:ext cx="7935986" cy="830997"/>
          </a:xfrm>
          <a:prstGeom prst="rect">
            <a:avLst/>
          </a:prstGeom>
          <a:noFill/>
        </p:spPr>
        <p:txBody>
          <a:bodyPr wrap="square" rtlCol="0">
            <a:spAutoFit/>
          </a:bodyPr>
          <a:lstStyle/>
          <a:p>
            <a:pPr algn="ctr"/>
            <a:r>
              <a:rPr lang="en-GB" sz="4800" dirty="0"/>
              <a:t>Any Questions?</a:t>
            </a:r>
          </a:p>
        </p:txBody>
      </p:sp>
      <p:grpSp>
        <p:nvGrpSpPr>
          <p:cNvPr id="24" name="Group 23">
            <a:extLst>
              <a:ext uri="{FF2B5EF4-FFF2-40B4-BE49-F238E27FC236}">
                <a16:creationId xmlns:a16="http://schemas.microsoft.com/office/drawing/2014/main" id="{D11E48C8-CFB8-4B25-BDBF-D398FC74A9C3}"/>
              </a:ext>
            </a:extLst>
          </p:cNvPr>
          <p:cNvGrpSpPr>
            <a:grpSpLocks noChangeAspect="1"/>
          </p:cNvGrpSpPr>
          <p:nvPr/>
        </p:nvGrpSpPr>
        <p:grpSpPr>
          <a:xfrm>
            <a:off x="2968911" y="4906314"/>
            <a:ext cx="6024088" cy="1000676"/>
            <a:chOff x="169596" y="4347438"/>
            <a:chExt cx="9341327" cy="1551710"/>
          </a:xfrm>
        </p:grpSpPr>
        <p:pic>
          <p:nvPicPr>
            <p:cNvPr id="16" name="Picture 15" descr="Logo&#10;&#10;Description automatically generated">
              <a:extLst>
                <a:ext uri="{FF2B5EF4-FFF2-40B4-BE49-F238E27FC236}">
                  <a16:creationId xmlns:a16="http://schemas.microsoft.com/office/drawing/2014/main" id="{5A898486-0B38-4187-A097-B5EC90CE2844}"/>
                </a:ext>
              </a:extLst>
            </p:cNvPr>
            <p:cNvPicPr>
              <a:picLocks noChangeAspect="1"/>
            </p:cNvPicPr>
            <p:nvPr/>
          </p:nvPicPr>
          <p:blipFill rotWithShape="1">
            <a:blip r:embed="rId3"/>
            <a:srcRect l="24527" t="21786" r="54284" b="20397"/>
            <a:stretch/>
          </p:blipFill>
          <p:spPr>
            <a:xfrm>
              <a:off x="1497792" y="4569112"/>
              <a:ext cx="1009735" cy="1108362"/>
            </a:xfrm>
            <a:prstGeom prst="rect">
              <a:avLst/>
            </a:prstGeom>
          </p:spPr>
        </p:pic>
        <p:pic>
          <p:nvPicPr>
            <p:cNvPr id="17" name="Picture 16" descr="Logo, icon&#10;&#10;Description automatically generated">
              <a:extLst>
                <a:ext uri="{FF2B5EF4-FFF2-40B4-BE49-F238E27FC236}">
                  <a16:creationId xmlns:a16="http://schemas.microsoft.com/office/drawing/2014/main" id="{B79E744F-5C39-439C-B9C5-C6E45FF9E664}"/>
                </a:ext>
              </a:extLst>
            </p:cNvPr>
            <p:cNvPicPr>
              <a:picLocks noChangeAspect="1"/>
            </p:cNvPicPr>
            <p:nvPr/>
          </p:nvPicPr>
          <p:blipFill rotWithShape="1">
            <a:blip r:embed="rId4"/>
            <a:srcRect l="33756" t="15496" r="30989" b="9022"/>
            <a:stretch/>
          </p:blipFill>
          <p:spPr>
            <a:xfrm>
              <a:off x="8468223" y="4569112"/>
              <a:ext cx="1042700" cy="1108362"/>
            </a:xfrm>
            <a:prstGeom prst="rect">
              <a:avLst/>
            </a:prstGeom>
          </p:spPr>
        </p:pic>
        <p:pic>
          <p:nvPicPr>
            <p:cNvPr id="18" name="Picture 17" descr="A picture containing logo&#10;&#10;Description automatically generated">
              <a:extLst>
                <a:ext uri="{FF2B5EF4-FFF2-40B4-BE49-F238E27FC236}">
                  <a16:creationId xmlns:a16="http://schemas.microsoft.com/office/drawing/2014/main" id="{4FBB2E8D-5A7D-4C90-B71C-BFB2FB0B3379}"/>
                </a:ext>
              </a:extLst>
            </p:cNvPr>
            <p:cNvPicPr>
              <a:picLocks noChangeAspect="1"/>
            </p:cNvPicPr>
            <p:nvPr/>
          </p:nvPicPr>
          <p:blipFill rotWithShape="1">
            <a:blip r:embed="rId5"/>
            <a:srcRect l="67190" t="14786" r="1021" b="30904"/>
            <a:stretch/>
          </p:blipFill>
          <p:spPr>
            <a:xfrm>
              <a:off x="6432138" y="4347438"/>
              <a:ext cx="1634837" cy="1551710"/>
            </a:xfrm>
            <a:prstGeom prst="rect">
              <a:avLst/>
            </a:prstGeom>
          </p:spPr>
        </p:pic>
        <p:pic>
          <p:nvPicPr>
            <p:cNvPr id="19" name="Picture 18" descr="A picture containing logo&#10;&#10;Description automatically generated">
              <a:extLst>
                <a:ext uri="{FF2B5EF4-FFF2-40B4-BE49-F238E27FC236}">
                  <a16:creationId xmlns:a16="http://schemas.microsoft.com/office/drawing/2014/main" id="{154F9CB6-2D20-49EA-ADAF-03EE368E167B}"/>
                </a:ext>
              </a:extLst>
            </p:cNvPr>
            <p:cNvPicPr>
              <a:picLocks noChangeAspect="1"/>
            </p:cNvPicPr>
            <p:nvPr/>
          </p:nvPicPr>
          <p:blipFill rotWithShape="1">
            <a:blip r:embed="rId5"/>
            <a:srcRect l="3214" t="14333" r="63157" b="31356"/>
            <a:stretch/>
          </p:blipFill>
          <p:spPr>
            <a:xfrm>
              <a:off x="4573481" y="4347438"/>
              <a:ext cx="1729454" cy="1551710"/>
            </a:xfrm>
            <a:prstGeom prst="rect">
              <a:avLst/>
            </a:prstGeom>
          </p:spPr>
        </p:pic>
        <p:pic>
          <p:nvPicPr>
            <p:cNvPr id="20" name="Picture 19" descr="Logo&#10;&#10;Description automatically generated">
              <a:extLst>
                <a:ext uri="{FF2B5EF4-FFF2-40B4-BE49-F238E27FC236}">
                  <a16:creationId xmlns:a16="http://schemas.microsoft.com/office/drawing/2014/main" id="{F578E490-579F-41F9-98FF-6F732A838B7E}"/>
                </a:ext>
              </a:extLst>
            </p:cNvPr>
            <p:cNvPicPr>
              <a:picLocks noChangeAspect="1"/>
            </p:cNvPicPr>
            <p:nvPr/>
          </p:nvPicPr>
          <p:blipFill rotWithShape="1">
            <a:blip r:embed="rId3"/>
            <a:srcRect l="50557" t="25048" r="27013" b="17135"/>
            <a:stretch/>
          </p:blipFill>
          <p:spPr>
            <a:xfrm>
              <a:off x="169596" y="4472073"/>
              <a:ext cx="1068849" cy="1108362"/>
            </a:xfrm>
            <a:prstGeom prst="rect">
              <a:avLst/>
            </a:prstGeom>
          </p:spPr>
        </p:pic>
        <p:pic>
          <p:nvPicPr>
            <p:cNvPr id="22" name="Picture 21" descr="A picture containing circle&#10;&#10;Description automatically generated">
              <a:extLst>
                <a:ext uri="{FF2B5EF4-FFF2-40B4-BE49-F238E27FC236}">
                  <a16:creationId xmlns:a16="http://schemas.microsoft.com/office/drawing/2014/main" id="{5B93B765-D983-4B40-A196-5DA301C8CD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6730" y="4524787"/>
              <a:ext cx="1872150" cy="1008081"/>
            </a:xfrm>
            <a:prstGeom prst="rect">
              <a:avLst/>
            </a:prstGeom>
          </p:spPr>
        </p:pic>
      </p:grpSp>
      <p:sp>
        <p:nvSpPr>
          <p:cNvPr id="25" name="Footer Placeholder 24">
            <a:extLst>
              <a:ext uri="{FF2B5EF4-FFF2-40B4-BE49-F238E27FC236}">
                <a16:creationId xmlns:a16="http://schemas.microsoft.com/office/drawing/2014/main" id="{83996E44-9524-46C7-9587-3E0C861E062D}"/>
              </a:ext>
            </a:extLst>
          </p:cNvPr>
          <p:cNvSpPr>
            <a:spLocks noGrp="1"/>
          </p:cNvSpPr>
          <p:nvPr>
            <p:ph type="ftr" sz="quarter" idx="11"/>
          </p:nvPr>
        </p:nvSpPr>
        <p:spPr/>
        <p:txBody>
          <a:bodyPr/>
          <a:lstStyle/>
          <a:p>
            <a:r>
              <a:rPr lang="en-GB" dirty="0"/>
              <a:t>Machine Learning, Week 2 - B</a:t>
            </a:r>
            <a:endParaRPr lang="en-NZ" dirty="0"/>
          </a:p>
        </p:txBody>
      </p:sp>
      <p:sp>
        <p:nvSpPr>
          <p:cNvPr id="26" name="Slide Number Placeholder 25">
            <a:extLst>
              <a:ext uri="{FF2B5EF4-FFF2-40B4-BE49-F238E27FC236}">
                <a16:creationId xmlns:a16="http://schemas.microsoft.com/office/drawing/2014/main" id="{DD690AA7-DCD1-40BF-985A-8A3246653BE4}"/>
              </a:ext>
            </a:extLst>
          </p:cNvPr>
          <p:cNvSpPr>
            <a:spLocks noGrp="1"/>
          </p:cNvSpPr>
          <p:nvPr>
            <p:ph type="sldNum" sz="quarter" idx="12"/>
          </p:nvPr>
        </p:nvSpPr>
        <p:spPr/>
        <p:txBody>
          <a:bodyPr/>
          <a:lstStyle/>
          <a:p>
            <a:fld id="{85B72991-F611-417C-9F25-3D67AC695963}" type="slidenum">
              <a:rPr lang="en-NZ" smtClean="0"/>
              <a:t>38</a:t>
            </a:fld>
            <a:endParaRPr lang="en-NZ"/>
          </a:p>
        </p:txBody>
      </p:sp>
    </p:spTree>
    <p:extLst>
      <p:ext uri="{BB962C8B-B14F-4D97-AF65-F5344CB8AC3E}">
        <p14:creationId xmlns:p14="http://schemas.microsoft.com/office/powerpoint/2010/main" val="152489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Python Training 1</a:t>
            </a:r>
          </a:p>
        </p:txBody>
      </p:sp>
      <p:sp>
        <p:nvSpPr>
          <p:cNvPr id="5" name="Footer Placeholder 4">
            <a:extLst>
              <a:ext uri="{FF2B5EF4-FFF2-40B4-BE49-F238E27FC236}">
                <a16:creationId xmlns:a16="http://schemas.microsoft.com/office/drawing/2014/main" id="{0C0E3736-651D-4BB9-8722-3B53873DD3E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64329968-C04F-4E90-B9BA-50485897F012}"/>
              </a:ext>
            </a:extLst>
          </p:cNvPr>
          <p:cNvSpPr>
            <a:spLocks noGrp="1"/>
          </p:cNvSpPr>
          <p:nvPr>
            <p:ph type="sldNum" sz="quarter" idx="12"/>
          </p:nvPr>
        </p:nvSpPr>
        <p:spPr/>
        <p:txBody>
          <a:bodyPr/>
          <a:lstStyle/>
          <a:p>
            <a:fld id="{85B72991-F611-417C-9F25-3D67AC695963}" type="slidenum">
              <a:rPr lang="en-NZ" smtClean="0"/>
              <a:t>4</a:t>
            </a:fld>
            <a:endParaRPr lang="en-NZ"/>
          </a:p>
        </p:txBody>
      </p:sp>
      <p:sp>
        <p:nvSpPr>
          <p:cNvPr id="9" name="TextBox 8">
            <a:extLst>
              <a:ext uri="{FF2B5EF4-FFF2-40B4-BE49-F238E27FC236}">
                <a16:creationId xmlns:a16="http://schemas.microsoft.com/office/drawing/2014/main" id="{FD05FDDB-118A-414B-8DFD-BB645D814573}"/>
              </a:ext>
            </a:extLst>
          </p:cNvPr>
          <p:cNvSpPr txBox="1"/>
          <p:nvPr/>
        </p:nvSpPr>
        <p:spPr>
          <a:xfrm>
            <a:off x="716532" y="1737360"/>
            <a:ext cx="10439147" cy="4619854"/>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GB" sz="1800" i="0" dirty="0">
                <a:solidFill>
                  <a:srgbClr val="222222"/>
                </a:solidFill>
                <a:effectLst/>
              </a:rPr>
              <a:t>The task is to predict if a bank currency note is authentic or not, based on four features:</a:t>
            </a:r>
          </a:p>
          <a:p>
            <a:pPr marL="1200150" lvl="2" indent="-285750">
              <a:lnSpc>
                <a:spcPct val="150000"/>
              </a:lnSpc>
              <a:buFont typeface="Arial" panose="020B0604020202020204" pitchFamily="34" charset="0"/>
              <a:buChar char="•"/>
            </a:pPr>
            <a:r>
              <a:rPr lang="en-GB" i="0" dirty="0">
                <a:solidFill>
                  <a:srgbClr val="222222"/>
                </a:solidFill>
                <a:effectLst/>
              </a:rPr>
              <a:t>skewness of the wavelet transformed image, variance of the image, entropy of the image, and </a:t>
            </a:r>
            <a:r>
              <a:rPr lang="en-GB" i="0" dirty="0" err="1">
                <a:solidFill>
                  <a:srgbClr val="222222"/>
                </a:solidFill>
                <a:effectLst/>
              </a:rPr>
              <a:t>curtosis</a:t>
            </a:r>
            <a:r>
              <a:rPr lang="en-GB" i="0" dirty="0">
                <a:solidFill>
                  <a:srgbClr val="222222"/>
                </a:solidFill>
                <a:effectLst/>
              </a:rPr>
              <a:t> of the image. </a:t>
            </a:r>
          </a:p>
          <a:p>
            <a:pPr marL="742950" lvl="1" indent="-285750">
              <a:lnSpc>
                <a:spcPct val="150000"/>
              </a:lnSpc>
              <a:buFont typeface="Arial" panose="020B0604020202020204" pitchFamily="34" charset="0"/>
              <a:buChar char="•"/>
            </a:pPr>
            <a:r>
              <a:rPr lang="en-GB" sz="1800" i="0" dirty="0">
                <a:solidFill>
                  <a:srgbClr val="222222"/>
                </a:solidFill>
                <a:effectLst/>
              </a:rPr>
              <a:t>Use SVM and Logistic Regression algorithms to solve this problem. </a:t>
            </a:r>
          </a:p>
          <a:p>
            <a:pPr marL="742950" lvl="1" indent="-285750">
              <a:lnSpc>
                <a:spcPct val="150000"/>
              </a:lnSpc>
              <a:buFont typeface="Arial" panose="020B0604020202020204" pitchFamily="34" charset="0"/>
              <a:buChar char="•"/>
            </a:pPr>
            <a:endParaRPr lang="en-GB" sz="1800" i="0" dirty="0">
              <a:solidFill>
                <a:srgbClr val="222222"/>
              </a:solidFill>
              <a:effectLst/>
            </a:endParaRPr>
          </a:p>
          <a:p>
            <a:pPr marL="742950" lvl="1" indent="-285750">
              <a:lnSpc>
                <a:spcPct val="150000"/>
              </a:lnSpc>
              <a:buFont typeface="Arial" panose="020B0604020202020204" pitchFamily="34" charset="0"/>
              <a:buChar char="•"/>
            </a:pPr>
            <a:r>
              <a:rPr lang="en-GB" sz="1800" i="0" dirty="0">
                <a:solidFill>
                  <a:srgbClr val="222222"/>
                </a:solidFill>
                <a:effectLst/>
              </a:rPr>
              <a:t>Importing the Dataset</a:t>
            </a:r>
          </a:p>
          <a:p>
            <a:pPr marL="1200150" lvl="2" indent="-285750">
              <a:lnSpc>
                <a:spcPct val="150000"/>
              </a:lnSpc>
              <a:buFont typeface="Arial" panose="020B0604020202020204" pitchFamily="34" charset="0"/>
              <a:buChar char="•"/>
            </a:pPr>
            <a:r>
              <a:rPr lang="en-GB" i="0" dirty="0">
                <a:solidFill>
                  <a:srgbClr val="222222"/>
                </a:solidFill>
                <a:effectLst/>
              </a:rPr>
              <a:t>The data is available for download at the following link:</a:t>
            </a:r>
          </a:p>
          <a:p>
            <a:pPr lvl="2">
              <a:lnSpc>
                <a:spcPct val="150000"/>
              </a:lnSpc>
            </a:pPr>
            <a:r>
              <a:rPr lang="en-GB" i="0" dirty="0">
                <a:solidFill>
                  <a:srgbClr val="222222"/>
                </a:solidFill>
                <a:effectLst/>
                <a:hlinkClick r:id="rId3"/>
              </a:rPr>
              <a:t>https://drive.google.com/file/d/13nw-uRXPY8XIZQxKRNZ3yYlho-CYm_Qt/view</a:t>
            </a:r>
            <a:endParaRPr lang="en-GB" i="0" dirty="0">
              <a:solidFill>
                <a:srgbClr val="222222"/>
              </a:solidFill>
              <a:effectLst/>
            </a:endParaRPr>
          </a:p>
          <a:p>
            <a:pPr marL="1200150" lvl="2" indent="-285750">
              <a:lnSpc>
                <a:spcPct val="150000"/>
              </a:lnSpc>
              <a:buFont typeface="Arial" panose="020B0604020202020204" pitchFamily="34" charset="0"/>
              <a:buChar char="•"/>
            </a:pPr>
            <a:r>
              <a:rPr lang="en-GB" i="0" dirty="0">
                <a:solidFill>
                  <a:srgbClr val="222222"/>
                </a:solidFill>
                <a:effectLst/>
              </a:rPr>
              <a:t>The detailed information about the data is available at the following link:</a:t>
            </a:r>
          </a:p>
          <a:p>
            <a:pPr lvl="2">
              <a:lnSpc>
                <a:spcPct val="150000"/>
              </a:lnSpc>
            </a:pPr>
            <a:r>
              <a:rPr lang="en-GB" i="0" dirty="0">
                <a:solidFill>
                  <a:srgbClr val="222222"/>
                </a:solidFill>
                <a:effectLst/>
                <a:hlinkClick r:id="rId4"/>
              </a:rPr>
              <a:t>https://archive.ics.uci.edu/ml/datasets/banknote+authentication</a:t>
            </a:r>
            <a:endParaRPr lang="en-GB" i="0" dirty="0">
              <a:solidFill>
                <a:srgbClr val="222222"/>
              </a:solidFill>
              <a:effectLst/>
            </a:endParaRPr>
          </a:p>
          <a:p>
            <a:pPr marL="742950" lvl="1" indent="-285750">
              <a:lnSpc>
                <a:spcPct val="150000"/>
              </a:lnSpc>
              <a:buFont typeface="Arial" panose="020B0604020202020204" pitchFamily="34" charset="0"/>
              <a:buChar char="•"/>
            </a:pPr>
            <a:endParaRPr lang="en-GB" sz="1800" i="0" dirty="0">
              <a:solidFill>
                <a:srgbClr val="222222"/>
              </a:solidFill>
              <a:effectLst/>
            </a:endParaRPr>
          </a:p>
        </p:txBody>
      </p:sp>
    </p:spTree>
    <p:extLst>
      <p:ext uri="{BB962C8B-B14F-4D97-AF65-F5344CB8AC3E}">
        <p14:creationId xmlns:p14="http://schemas.microsoft.com/office/powerpoint/2010/main" val="306831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Python Training 1</a:t>
            </a:r>
          </a:p>
        </p:txBody>
      </p:sp>
      <p:sp>
        <p:nvSpPr>
          <p:cNvPr id="5" name="Footer Placeholder 4">
            <a:extLst>
              <a:ext uri="{FF2B5EF4-FFF2-40B4-BE49-F238E27FC236}">
                <a16:creationId xmlns:a16="http://schemas.microsoft.com/office/drawing/2014/main" id="{0C0E3736-651D-4BB9-8722-3B53873DD3E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64329968-C04F-4E90-B9BA-50485897F012}"/>
              </a:ext>
            </a:extLst>
          </p:cNvPr>
          <p:cNvSpPr>
            <a:spLocks noGrp="1"/>
          </p:cNvSpPr>
          <p:nvPr>
            <p:ph type="sldNum" sz="quarter" idx="12"/>
          </p:nvPr>
        </p:nvSpPr>
        <p:spPr/>
        <p:txBody>
          <a:bodyPr/>
          <a:lstStyle/>
          <a:p>
            <a:fld id="{85B72991-F611-417C-9F25-3D67AC695963}" type="slidenum">
              <a:rPr lang="en-NZ" smtClean="0"/>
              <a:t>5</a:t>
            </a:fld>
            <a:endParaRPr lang="en-NZ"/>
          </a:p>
        </p:txBody>
      </p:sp>
      <p:sp>
        <p:nvSpPr>
          <p:cNvPr id="9" name="TextBox 8">
            <a:extLst>
              <a:ext uri="{FF2B5EF4-FFF2-40B4-BE49-F238E27FC236}">
                <a16:creationId xmlns:a16="http://schemas.microsoft.com/office/drawing/2014/main" id="{FD05FDDB-118A-414B-8DFD-BB645D814573}"/>
              </a:ext>
            </a:extLst>
          </p:cNvPr>
          <p:cNvSpPr txBox="1"/>
          <p:nvPr/>
        </p:nvSpPr>
        <p:spPr>
          <a:xfrm>
            <a:off x="716532" y="1737360"/>
            <a:ext cx="10439147" cy="5035353"/>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GB" sz="1800" i="0" dirty="0">
                <a:solidFill>
                  <a:srgbClr val="222222"/>
                </a:solidFill>
                <a:effectLst/>
              </a:rPr>
              <a:t>Use the following code to import and split the dataset</a:t>
            </a:r>
          </a:p>
          <a:p>
            <a:pPr marL="742950" lvl="1" indent="-285750">
              <a:lnSpc>
                <a:spcPct val="150000"/>
              </a:lnSpc>
              <a:buFont typeface="Arial" panose="020B0604020202020204" pitchFamily="34" charset="0"/>
              <a:buChar char="•"/>
            </a:pPr>
            <a:endParaRPr lang="en-GB" dirty="0">
              <a:solidFill>
                <a:srgbClr val="222222"/>
              </a:solidFill>
            </a:endParaRPr>
          </a:p>
          <a:p>
            <a:pPr marL="742950" lvl="1" indent="-285750">
              <a:lnSpc>
                <a:spcPct val="150000"/>
              </a:lnSpc>
              <a:buFont typeface="Arial" panose="020B0604020202020204" pitchFamily="34" charset="0"/>
              <a:buChar char="•"/>
            </a:pPr>
            <a:endParaRPr lang="en-GB" sz="1800" i="0" dirty="0">
              <a:solidFill>
                <a:srgbClr val="222222"/>
              </a:solidFill>
              <a:effectLst/>
            </a:endParaRPr>
          </a:p>
          <a:p>
            <a:pPr marL="742950" lvl="1" indent="-285750">
              <a:lnSpc>
                <a:spcPct val="150000"/>
              </a:lnSpc>
              <a:buFont typeface="Arial" panose="020B0604020202020204" pitchFamily="34" charset="0"/>
              <a:buChar char="•"/>
            </a:pPr>
            <a:endParaRPr lang="en-GB" dirty="0">
              <a:solidFill>
                <a:srgbClr val="222222"/>
              </a:solidFill>
            </a:endParaRPr>
          </a:p>
          <a:p>
            <a:pPr marL="742950" lvl="1" indent="-285750">
              <a:lnSpc>
                <a:spcPct val="150000"/>
              </a:lnSpc>
              <a:buFont typeface="Arial" panose="020B0604020202020204" pitchFamily="34" charset="0"/>
              <a:buChar char="•"/>
            </a:pPr>
            <a:endParaRPr lang="en-GB" sz="1800" i="0" dirty="0">
              <a:solidFill>
                <a:srgbClr val="222222"/>
              </a:solidFill>
              <a:effectLst/>
            </a:endParaRPr>
          </a:p>
          <a:p>
            <a:pPr marL="742950" lvl="1" indent="-285750">
              <a:lnSpc>
                <a:spcPct val="150000"/>
              </a:lnSpc>
              <a:buFont typeface="Arial" panose="020B0604020202020204" pitchFamily="34" charset="0"/>
              <a:buChar char="•"/>
            </a:pPr>
            <a:endParaRPr lang="en-GB" dirty="0">
              <a:solidFill>
                <a:srgbClr val="222222"/>
              </a:solidFill>
            </a:endParaRPr>
          </a:p>
          <a:p>
            <a:pPr marL="742950" lvl="1" indent="-285750">
              <a:lnSpc>
                <a:spcPct val="150000"/>
              </a:lnSpc>
              <a:buFont typeface="Arial" panose="020B0604020202020204" pitchFamily="34" charset="0"/>
              <a:buChar char="•"/>
            </a:pPr>
            <a:endParaRPr lang="en-GB" sz="1800" i="0" dirty="0">
              <a:solidFill>
                <a:srgbClr val="222222"/>
              </a:solidFill>
              <a:effectLst/>
            </a:endParaRPr>
          </a:p>
          <a:p>
            <a:pPr marL="742950" lvl="1" indent="-285750">
              <a:lnSpc>
                <a:spcPct val="150000"/>
              </a:lnSpc>
              <a:buFont typeface="Arial" panose="020B0604020202020204" pitchFamily="34" charset="0"/>
              <a:buChar char="•"/>
            </a:pPr>
            <a:endParaRPr lang="en-GB" dirty="0">
              <a:solidFill>
                <a:srgbClr val="222222"/>
              </a:solidFill>
            </a:endParaRPr>
          </a:p>
          <a:p>
            <a:pPr marL="742950" lvl="1" indent="-285750">
              <a:lnSpc>
                <a:spcPct val="150000"/>
              </a:lnSpc>
              <a:buFont typeface="Arial" panose="020B0604020202020204" pitchFamily="34" charset="0"/>
              <a:buChar char="•"/>
            </a:pPr>
            <a:endParaRPr lang="en-GB" sz="1800" i="0" dirty="0">
              <a:solidFill>
                <a:srgbClr val="222222"/>
              </a:solidFill>
              <a:effectLst/>
            </a:endParaRPr>
          </a:p>
          <a:p>
            <a:pPr marL="742950" lvl="1" indent="-285750">
              <a:lnSpc>
                <a:spcPct val="150000"/>
              </a:lnSpc>
              <a:buFont typeface="Arial" panose="020B0604020202020204" pitchFamily="34" charset="0"/>
              <a:buChar char="•"/>
            </a:pPr>
            <a:r>
              <a:rPr lang="en-GB" sz="1800" i="0" dirty="0">
                <a:solidFill>
                  <a:srgbClr val="222222"/>
                </a:solidFill>
                <a:effectLst/>
              </a:rPr>
              <a:t>Use SVM and Logistic Regression algorithms to solve this problem. </a:t>
            </a:r>
          </a:p>
          <a:p>
            <a:pPr marL="742950" lvl="1" indent="-285750">
              <a:lnSpc>
                <a:spcPct val="150000"/>
              </a:lnSpc>
              <a:buFont typeface="Arial" panose="020B0604020202020204" pitchFamily="34" charset="0"/>
              <a:buChar char="•"/>
            </a:pPr>
            <a:r>
              <a:rPr lang="en-GB" sz="1800" i="0" dirty="0">
                <a:solidFill>
                  <a:srgbClr val="222222"/>
                </a:solidFill>
                <a:effectLst/>
              </a:rPr>
              <a:t>Print the accuracy score</a:t>
            </a:r>
          </a:p>
          <a:p>
            <a:pPr marL="742950" lvl="1" indent="-285750">
              <a:lnSpc>
                <a:spcPct val="150000"/>
              </a:lnSpc>
              <a:buFont typeface="Arial" panose="020B0604020202020204" pitchFamily="34" charset="0"/>
              <a:buChar char="•"/>
            </a:pPr>
            <a:endParaRPr lang="en-GB" sz="1800" i="0" dirty="0">
              <a:solidFill>
                <a:srgbClr val="222222"/>
              </a:solidFill>
              <a:effectLst/>
            </a:endParaRPr>
          </a:p>
        </p:txBody>
      </p:sp>
      <p:sp>
        <p:nvSpPr>
          <p:cNvPr id="8" name="TextBox 7">
            <a:extLst>
              <a:ext uri="{FF2B5EF4-FFF2-40B4-BE49-F238E27FC236}">
                <a16:creationId xmlns:a16="http://schemas.microsoft.com/office/drawing/2014/main" id="{AF6925BD-5F2C-4DDC-AE3F-C5BAEC01AA77}"/>
              </a:ext>
            </a:extLst>
          </p:cNvPr>
          <p:cNvSpPr txBox="1"/>
          <p:nvPr/>
        </p:nvSpPr>
        <p:spPr>
          <a:xfrm>
            <a:off x="5046453" y="2475766"/>
            <a:ext cx="6771737" cy="2893100"/>
          </a:xfrm>
          <a:prstGeom prst="rect">
            <a:avLst/>
          </a:prstGeom>
          <a:noFill/>
        </p:spPr>
        <p:txBody>
          <a:bodyPr wrap="square">
            <a:spAutoFit/>
          </a:bodyPr>
          <a:lstStyle/>
          <a:p>
            <a:r>
              <a:rPr lang="en-NZ" sz="1400" dirty="0"/>
              <a:t>import pandas as pd</a:t>
            </a:r>
          </a:p>
          <a:p>
            <a:r>
              <a:rPr lang="en-NZ" sz="1400" dirty="0"/>
              <a:t>import </a:t>
            </a:r>
            <a:r>
              <a:rPr lang="en-NZ" sz="1400" dirty="0" err="1"/>
              <a:t>numpy</a:t>
            </a:r>
            <a:r>
              <a:rPr lang="en-NZ" sz="1400" dirty="0"/>
              <a:t> as np</a:t>
            </a:r>
          </a:p>
          <a:p>
            <a:r>
              <a:rPr lang="en-NZ" sz="1400" dirty="0"/>
              <a:t>import </a:t>
            </a:r>
            <a:r>
              <a:rPr lang="en-NZ" sz="1400" dirty="0" err="1"/>
              <a:t>matplotlib.pyplot</a:t>
            </a:r>
            <a:r>
              <a:rPr lang="en-NZ" sz="1400" dirty="0"/>
              <a:t> as </a:t>
            </a:r>
            <a:r>
              <a:rPr lang="en-NZ" sz="1400" dirty="0" err="1"/>
              <a:t>plt</a:t>
            </a:r>
            <a:endParaRPr lang="en-NZ" sz="1400" dirty="0"/>
          </a:p>
          <a:p>
            <a:r>
              <a:rPr lang="en-NZ" sz="1400" dirty="0"/>
              <a:t>%matplotlib inline</a:t>
            </a:r>
          </a:p>
          <a:p>
            <a:r>
              <a:rPr lang="en-NZ" sz="1400" dirty="0" err="1"/>
              <a:t>bankdata</a:t>
            </a:r>
            <a:r>
              <a:rPr lang="en-NZ" sz="1400" dirty="0"/>
              <a:t> = </a:t>
            </a:r>
            <a:r>
              <a:rPr lang="en-NZ" sz="1400" dirty="0" err="1"/>
              <a:t>pd.read_csv</a:t>
            </a:r>
            <a:r>
              <a:rPr lang="en-NZ" sz="1400" dirty="0"/>
              <a:t>("bill_authentication.csv")</a:t>
            </a:r>
          </a:p>
          <a:p>
            <a:r>
              <a:rPr lang="en-NZ" sz="1400" dirty="0"/>
              <a:t>print(</a:t>
            </a:r>
            <a:r>
              <a:rPr lang="en-NZ" sz="1400" dirty="0" err="1"/>
              <a:t>bankdata.shape</a:t>
            </a:r>
            <a:r>
              <a:rPr lang="en-NZ" sz="1400" dirty="0"/>
              <a:t>)</a:t>
            </a:r>
          </a:p>
          <a:p>
            <a:r>
              <a:rPr lang="en-NZ" sz="1400" dirty="0"/>
              <a:t>print(</a:t>
            </a:r>
            <a:r>
              <a:rPr lang="en-NZ" sz="1400" dirty="0" err="1"/>
              <a:t>bankdata.head</a:t>
            </a:r>
            <a:r>
              <a:rPr lang="en-NZ" sz="1400" dirty="0"/>
              <a:t>())</a:t>
            </a:r>
          </a:p>
          <a:p>
            <a:endParaRPr lang="en-NZ" sz="1400" dirty="0"/>
          </a:p>
          <a:p>
            <a:r>
              <a:rPr lang="en-NZ" sz="1400" dirty="0"/>
              <a:t>X = </a:t>
            </a:r>
            <a:r>
              <a:rPr lang="en-NZ" sz="1400" dirty="0" err="1"/>
              <a:t>bankdata.drop</a:t>
            </a:r>
            <a:r>
              <a:rPr lang="en-NZ" sz="1400" dirty="0"/>
              <a:t>('Class', axis=1)</a:t>
            </a:r>
          </a:p>
          <a:p>
            <a:r>
              <a:rPr lang="en-NZ" sz="1400" dirty="0"/>
              <a:t>y = </a:t>
            </a:r>
            <a:r>
              <a:rPr lang="en-NZ" sz="1400" dirty="0" err="1"/>
              <a:t>bankdata</a:t>
            </a:r>
            <a:r>
              <a:rPr lang="en-NZ" sz="1400" dirty="0"/>
              <a:t>['Class']</a:t>
            </a:r>
          </a:p>
          <a:p>
            <a:endParaRPr lang="en-NZ" sz="1400" dirty="0"/>
          </a:p>
          <a:p>
            <a:r>
              <a:rPr lang="en-NZ" sz="1400" dirty="0"/>
              <a:t>from </a:t>
            </a:r>
            <a:r>
              <a:rPr lang="en-NZ" sz="1400" dirty="0" err="1"/>
              <a:t>sklearn.model_selection</a:t>
            </a:r>
            <a:r>
              <a:rPr lang="en-NZ" sz="1400" dirty="0"/>
              <a:t> import </a:t>
            </a:r>
            <a:r>
              <a:rPr lang="en-NZ" sz="1400" dirty="0" err="1"/>
              <a:t>train_test_split</a:t>
            </a:r>
            <a:endParaRPr lang="en-NZ" sz="1400" dirty="0"/>
          </a:p>
          <a:p>
            <a:r>
              <a:rPr lang="en-NZ" sz="1400" dirty="0" err="1"/>
              <a:t>X_train</a:t>
            </a:r>
            <a:r>
              <a:rPr lang="en-NZ" sz="1400" dirty="0"/>
              <a:t>, </a:t>
            </a:r>
            <a:r>
              <a:rPr lang="en-NZ" sz="1400" dirty="0" err="1"/>
              <a:t>X_test</a:t>
            </a:r>
            <a:r>
              <a:rPr lang="en-NZ" sz="1400" dirty="0"/>
              <a:t>, </a:t>
            </a:r>
            <a:r>
              <a:rPr lang="en-NZ" sz="1400" dirty="0" err="1"/>
              <a:t>y_train</a:t>
            </a:r>
            <a:r>
              <a:rPr lang="en-NZ" sz="1400" dirty="0"/>
              <a:t>, </a:t>
            </a:r>
            <a:r>
              <a:rPr lang="en-NZ" sz="1400" dirty="0" err="1"/>
              <a:t>y_test</a:t>
            </a:r>
            <a:r>
              <a:rPr lang="en-NZ" sz="1400" dirty="0"/>
              <a:t> = </a:t>
            </a:r>
            <a:r>
              <a:rPr lang="en-NZ" sz="1400" dirty="0" err="1"/>
              <a:t>train_test_split</a:t>
            </a:r>
            <a:r>
              <a:rPr lang="en-NZ" sz="1400" dirty="0"/>
              <a:t>(X, y, </a:t>
            </a:r>
            <a:r>
              <a:rPr lang="en-NZ" sz="1400" dirty="0" err="1"/>
              <a:t>test_size</a:t>
            </a:r>
            <a:r>
              <a:rPr lang="en-NZ" sz="1400" dirty="0"/>
              <a:t> = 0.25, </a:t>
            </a:r>
            <a:r>
              <a:rPr lang="en-NZ" sz="1400" dirty="0" err="1"/>
              <a:t>random_state</a:t>
            </a:r>
            <a:r>
              <a:rPr lang="en-NZ" sz="1400" dirty="0"/>
              <a:t>=42)</a:t>
            </a:r>
          </a:p>
        </p:txBody>
      </p:sp>
    </p:spTree>
    <p:extLst>
      <p:ext uri="{BB962C8B-B14F-4D97-AF65-F5344CB8AC3E}">
        <p14:creationId xmlns:p14="http://schemas.microsoft.com/office/powerpoint/2010/main" val="32967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Python Training 2</a:t>
            </a:r>
          </a:p>
        </p:txBody>
      </p:sp>
      <p:sp>
        <p:nvSpPr>
          <p:cNvPr id="5" name="Footer Placeholder 4">
            <a:extLst>
              <a:ext uri="{FF2B5EF4-FFF2-40B4-BE49-F238E27FC236}">
                <a16:creationId xmlns:a16="http://schemas.microsoft.com/office/drawing/2014/main" id="{0C0E3736-651D-4BB9-8722-3B53873DD3E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64329968-C04F-4E90-B9BA-50485897F012}"/>
              </a:ext>
            </a:extLst>
          </p:cNvPr>
          <p:cNvSpPr>
            <a:spLocks noGrp="1"/>
          </p:cNvSpPr>
          <p:nvPr>
            <p:ph type="sldNum" sz="quarter" idx="12"/>
          </p:nvPr>
        </p:nvSpPr>
        <p:spPr/>
        <p:txBody>
          <a:bodyPr/>
          <a:lstStyle/>
          <a:p>
            <a:fld id="{85B72991-F611-417C-9F25-3D67AC695963}" type="slidenum">
              <a:rPr lang="en-NZ" smtClean="0"/>
              <a:t>6</a:t>
            </a:fld>
            <a:endParaRPr lang="en-NZ"/>
          </a:p>
        </p:txBody>
      </p:sp>
      <p:sp>
        <p:nvSpPr>
          <p:cNvPr id="9" name="TextBox 8">
            <a:extLst>
              <a:ext uri="{FF2B5EF4-FFF2-40B4-BE49-F238E27FC236}">
                <a16:creationId xmlns:a16="http://schemas.microsoft.com/office/drawing/2014/main" id="{FD05FDDB-118A-414B-8DFD-BB645D814573}"/>
              </a:ext>
            </a:extLst>
          </p:cNvPr>
          <p:cNvSpPr txBox="1"/>
          <p:nvPr/>
        </p:nvSpPr>
        <p:spPr>
          <a:xfrm>
            <a:off x="716532" y="1737360"/>
            <a:ext cx="10439147" cy="5035353"/>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GB" sz="1800" i="0" dirty="0">
                <a:solidFill>
                  <a:srgbClr val="222222"/>
                </a:solidFill>
                <a:effectLst/>
              </a:rPr>
              <a:t>Now Use the following code to import and split the </a:t>
            </a:r>
            <a:r>
              <a:rPr lang="en-GB" sz="1800" i="0" dirty="0" err="1">
                <a:solidFill>
                  <a:srgbClr val="222222"/>
                </a:solidFill>
                <a:effectLst/>
              </a:rPr>
              <a:t>breast_cancer</a:t>
            </a:r>
            <a:r>
              <a:rPr lang="en-GB" sz="1800" i="0" dirty="0">
                <a:solidFill>
                  <a:srgbClr val="222222"/>
                </a:solidFill>
                <a:effectLst/>
              </a:rPr>
              <a:t> detection dataset.</a:t>
            </a:r>
          </a:p>
          <a:p>
            <a:pPr marL="742950" lvl="1" indent="-285750">
              <a:lnSpc>
                <a:spcPct val="150000"/>
              </a:lnSpc>
              <a:buFont typeface="Arial" panose="020B0604020202020204" pitchFamily="34" charset="0"/>
              <a:buChar char="•"/>
            </a:pPr>
            <a:endParaRPr lang="en-GB" dirty="0">
              <a:solidFill>
                <a:srgbClr val="222222"/>
              </a:solidFill>
            </a:endParaRPr>
          </a:p>
          <a:p>
            <a:pPr marL="742950" lvl="1" indent="-285750">
              <a:lnSpc>
                <a:spcPct val="150000"/>
              </a:lnSpc>
              <a:buFont typeface="Arial" panose="020B0604020202020204" pitchFamily="34" charset="0"/>
              <a:buChar char="•"/>
            </a:pPr>
            <a:endParaRPr lang="en-GB" sz="1800" i="0" dirty="0">
              <a:solidFill>
                <a:srgbClr val="222222"/>
              </a:solidFill>
              <a:effectLst/>
            </a:endParaRPr>
          </a:p>
          <a:p>
            <a:pPr marL="742950" lvl="1" indent="-285750">
              <a:lnSpc>
                <a:spcPct val="150000"/>
              </a:lnSpc>
              <a:buFont typeface="Arial" panose="020B0604020202020204" pitchFamily="34" charset="0"/>
              <a:buChar char="•"/>
            </a:pPr>
            <a:endParaRPr lang="en-GB" dirty="0">
              <a:solidFill>
                <a:srgbClr val="222222"/>
              </a:solidFill>
            </a:endParaRPr>
          </a:p>
          <a:p>
            <a:pPr marL="742950" lvl="1" indent="-285750">
              <a:lnSpc>
                <a:spcPct val="150000"/>
              </a:lnSpc>
              <a:buFont typeface="Arial" panose="020B0604020202020204" pitchFamily="34" charset="0"/>
              <a:buChar char="•"/>
            </a:pPr>
            <a:endParaRPr lang="en-GB" sz="1800" i="0" dirty="0">
              <a:solidFill>
                <a:srgbClr val="222222"/>
              </a:solidFill>
              <a:effectLst/>
            </a:endParaRPr>
          </a:p>
          <a:p>
            <a:pPr marL="742950" lvl="1" indent="-285750">
              <a:lnSpc>
                <a:spcPct val="150000"/>
              </a:lnSpc>
              <a:buFont typeface="Arial" panose="020B0604020202020204" pitchFamily="34" charset="0"/>
              <a:buChar char="•"/>
            </a:pPr>
            <a:endParaRPr lang="en-GB" dirty="0">
              <a:solidFill>
                <a:srgbClr val="222222"/>
              </a:solidFill>
            </a:endParaRPr>
          </a:p>
          <a:p>
            <a:pPr marL="742950" lvl="1" indent="-285750">
              <a:lnSpc>
                <a:spcPct val="150000"/>
              </a:lnSpc>
              <a:buFont typeface="Arial" panose="020B0604020202020204" pitchFamily="34" charset="0"/>
              <a:buChar char="•"/>
            </a:pPr>
            <a:endParaRPr lang="en-GB" sz="1800" i="0" dirty="0">
              <a:solidFill>
                <a:srgbClr val="222222"/>
              </a:solidFill>
              <a:effectLst/>
            </a:endParaRPr>
          </a:p>
          <a:p>
            <a:pPr marL="742950" lvl="1" indent="-285750">
              <a:lnSpc>
                <a:spcPct val="150000"/>
              </a:lnSpc>
              <a:buFont typeface="Arial" panose="020B0604020202020204" pitchFamily="34" charset="0"/>
              <a:buChar char="•"/>
            </a:pPr>
            <a:endParaRPr lang="en-GB" dirty="0">
              <a:solidFill>
                <a:srgbClr val="222222"/>
              </a:solidFill>
            </a:endParaRPr>
          </a:p>
          <a:p>
            <a:pPr marL="742950" lvl="1" indent="-285750">
              <a:lnSpc>
                <a:spcPct val="150000"/>
              </a:lnSpc>
              <a:buFont typeface="Arial" panose="020B0604020202020204" pitchFamily="34" charset="0"/>
              <a:buChar char="•"/>
            </a:pPr>
            <a:endParaRPr lang="en-GB" sz="1800" i="0" dirty="0">
              <a:solidFill>
                <a:srgbClr val="222222"/>
              </a:solidFill>
              <a:effectLst/>
            </a:endParaRPr>
          </a:p>
          <a:p>
            <a:pPr marL="742950" lvl="1" indent="-285750">
              <a:lnSpc>
                <a:spcPct val="150000"/>
              </a:lnSpc>
              <a:buFont typeface="Arial" panose="020B0604020202020204" pitchFamily="34" charset="0"/>
              <a:buChar char="•"/>
            </a:pPr>
            <a:r>
              <a:rPr lang="en-GB" sz="1800" i="0" dirty="0">
                <a:solidFill>
                  <a:srgbClr val="222222"/>
                </a:solidFill>
                <a:effectLst/>
              </a:rPr>
              <a:t>Use SVM and Logistic Regression algorithms to solve this problem. </a:t>
            </a:r>
          </a:p>
          <a:p>
            <a:pPr marL="742950" lvl="1" indent="-285750">
              <a:lnSpc>
                <a:spcPct val="150000"/>
              </a:lnSpc>
              <a:buFont typeface="Arial" panose="020B0604020202020204" pitchFamily="34" charset="0"/>
              <a:buChar char="•"/>
            </a:pPr>
            <a:r>
              <a:rPr lang="en-GB" sz="1800" i="0" dirty="0">
                <a:solidFill>
                  <a:srgbClr val="222222"/>
                </a:solidFill>
                <a:effectLst/>
              </a:rPr>
              <a:t>Print the accuracy score</a:t>
            </a:r>
          </a:p>
          <a:p>
            <a:pPr marL="742950" lvl="1" indent="-285750">
              <a:lnSpc>
                <a:spcPct val="150000"/>
              </a:lnSpc>
              <a:buFont typeface="Arial" panose="020B0604020202020204" pitchFamily="34" charset="0"/>
              <a:buChar char="•"/>
            </a:pPr>
            <a:endParaRPr lang="en-GB" sz="1800" i="0" dirty="0">
              <a:solidFill>
                <a:srgbClr val="222222"/>
              </a:solidFill>
              <a:effectLst/>
            </a:endParaRPr>
          </a:p>
        </p:txBody>
      </p:sp>
      <p:sp>
        <p:nvSpPr>
          <p:cNvPr id="8" name="TextBox 7">
            <a:extLst>
              <a:ext uri="{FF2B5EF4-FFF2-40B4-BE49-F238E27FC236}">
                <a16:creationId xmlns:a16="http://schemas.microsoft.com/office/drawing/2014/main" id="{AF6925BD-5F2C-4DDC-AE3F-C5BAEC01AA77}"/>
              </a:ext>
            </a:extLst>
          </p:cNvPr>
          <p:cNvSpPr txBox="1"/>
          <p:nvPr/>
        </p:nvSpPr>
        <p:spPr>
          <a:xfrm>
            <a:off x="4652512" y="2213616"/>
            <a:ext cx="7539488" cy="3231654"/>
          </a:xfrm>
          <a:prstGeom prst="rect">
            <a:avLst/>
          </a:prstGeom>
          <a:noFill/>
        </p:spPr>
        <p:txBody>
          <a:bodyPr wrap="square">
            <a:spAutoFit/>
          </a:bodyPr>
          <a:lstStyle/>
          <a:p>
            <a:r>
              <a:rPr lang="en-NZ" sz="1200" dirty="0"/>
              <a:t>import </a:t>
            </a:r>
            <a:r>
              <a:rPr lang="en-NZ" sz="1200" dirty="0" err="1"/>
              <a:t>numpy</a:t>
            </a:r>
            <a:r>
              <a:rPr lang="en-NZ" sz="1200" dirty="0"/>
              <a:t> as np</a:t>
            </a:r>
          </a:p>
          <a:p>
            <a:r>
              <a:rPr lang="en-NZ" sz="1200" dirty="0"/>
              <a:t>import pandas as pd</a:t>
            </a:r>
          </a:p>
          <a:p>
            <a:r>
              <a:rPr lang="en-NZ" sz="1200" dirty="0"/>
              <a:t>import </a:t>
            </a:r>
            <a:r>
              <a:rPr lang="en-NZ" sz="1200" dirty="0" err="1"/>
              <a:t>matplotlib.pyplot</a:t>
            </a:r>
            <a:r>
              <a:rPr lang="en-NZ" sz="1200" dirty="0"/>
              <a:t> as </a:t>
            </a:r>
            <a:r>
              <a:rPr lang="en-NZ" sz="1200" dirty="0" err="1"/>
              <a:t>plt</a:t>
            </a:r>
            <a:endParaRPr lang="en-NZ" sz="1200" dirty="0"/>
          </a:p>
          <a:p>
            <a:r>
              <a:rPr lang="en-NZ" sz="1200" dirty="0"/>
              <a:t>from </a:t>
            </a:r>
            <a:r>
              <a:rPr lang="en-NZ" sz="1200" dirty="0" err="1"/>
              <a:t>sklearn.linear_model</a:t>
            </a:r>
            <a:r>
              <a:rPr lang="en-NZ" sz="1200" dirty="0"/>
              <a:t> import Perceptron, </a:t>
            </a:r>
            <a:r>
              <a:rPr lang="en-NZ" sz="1200" dirty="0" err="1"/>
              <a:t>LogisticRegression</a:t>
            </a:r>
            <a:endParaRPr lang="en-NZ" sz="1200" dirty="0"/>
          </a:p>
          <a:p>
            <a:r>
              <a:rPr lang="en-NZ" sz="1200" dirty="0"/>
              <a:t>from </a:t>
            </a:r>
            <a:r>
              <a:rPr lang="en-NZ" sz="1200" dirty="0" err="1"/>
              <a:t>sklearn.svm</a:t>
            </a:r>
            <a:r>
              <a:rPr lang="en-NZ" sz="1200" dirty="0"/>
              <a:t> import SVC</a:t>
            </a:r>
          </a:p>
          <a:p>
            <a:r>
              <a:rPr lang="en-NZ" sz="1200" dirty="0"/>
              <a:t>from </a:t>
            </a:r>
            <a:r>
              <a:rPr lang="en-NZ" sz="1200" dirty="0" err="1"/>
              <a:t>sklearn.model_selection</a:t>
            </a:r>
            <a:r>
              <a:rPr lang="en-NZ" sz="1200" dirty="0"/>
              <a:t> import </a:t>
            </a:r>
            <a:r>
              <a:rPr lang="en-NZ" sz="1200" dirty="0" err="1"/>
              <a:t>train_test_split</a:t>
            </a:r>
            <a:endParaRPr lang="en-NZ" sz="1200" dirty="0"/>
          </a:p>
          <a:p>
            <a:r>
              <a:rPr lang="en-NZ" sz="1200" dirty="0"/>
              <a:t>from </a:t>
            </a:r>
            <a:r>
              <a:rPr lang="en-NZ" sz="1200" dirty="0" err="1"/>
              <a:t>sklearn.preprocessing</a:t>
            </a:r>
            <a:r>
              <a:rPr lang="en-NZ" sz="1200" dirty="0"/>
              <a:t> import </a:t>
            </a:r>
            <a:r>
              <a:rPr lang="en-NZ" sz="1200" dirty="0" err="1"/>
              <a:t>StandardScaler</a:t>
            </a:r>
            <a:endParaRPr lang="en-NZ" sz="1200" dirty="0"/>
          </a:p>
          <a:p>
            <a:r>
              <a:rPr lang="en-NZ" sz="1200" dirty="0"/>
              <a:t>from </a:t>
            </a:r>
            <a:r>
              <a:rPr lang="en-NZ" sz="1200" dirty="0" err="1"/>
              <a:t>sklearn</a:t>
            </a:r>
            <a:r>
              <a:rPr lang="en-NZ" sz="1200" dirty="0"/>
              <a:t> import datasets</a:t>
            </a:r>
          </a:p>
          <a:p>
            <a:r>
              <a:rPr lang="en-NZ" sz="1200" dirty="0"/>
              <a:t>from </a:t>
            </a:r>
            <a:r>
              <a:rPr lang="en-NZ" sz="1200" dirty="0" err="1"/>
              <a:t>sklearn</a:t>
            </a:r>
            <a:r>
              <a:rPr lang="en-NZ" sz="1200" dirty="0"/>
              <a:t> import metrics</a:t>
            </a:r>
          </a:p>
          <a:p>
            <a:r>
              <a:rPr lang="en-NZ" sz="1200" dirty="0"/>
              <a:t># Load the data set; In this example, the breast cancer dataset is loaded.</a:t>
            </a:r>
          </a:p>
          <a:p>
            <a:r>
              <a:rPr lang="en-NZ" sz="1200" dirty="0" err="1"/>
              <a:t>bc</a:t>
            </a:r>
            <a:r>
              <a:rPr lang="en-NZ" sz="1200" dirty="0"/>
              <a:t> = </a:t>
            </a:r>
            <a:r>
              <a:rPr lang="en-NZ" sz="1200" dirty="0" err="1"/>
              <a:t>datasets.load_breast_cancer</a:t>
            </a:r>
            <a:r>
              <a:rPr lang="en-NZ" sz="1200" dirty="0"/>
              <a:t>()</a:t>
            </a:r>
          </a:p>
          <a:p>
            <a:r>
              <a:rPr lang="en-NZ" sz="1200" dirty="0"/>
              <a:t>X = </a:t>
            </a:r>
            <a:r>
              <a:rPr lang="en-NZ" sz="1200" dirty="0" err="1"/>
              <a:t>bc.data</a:t>
            </a:r>
            <a:endParaRPr lang="en-NZ" sz="1200" dirty="0"/>
          </a:p>
          <a:p>
            <a:r>
              <a:rPr lang="en-NZ" sz="1200" dirty="0"/>
              <a:t>y = </a:t>
            </a:r>
            <a:r>
              <a:rPr lang="en-NZ" sz="1200" dirty="0" err="1"/>
              <a:t>bc.target</a:t>
            </a:r>
            <a:endParaRPr lang="en-NZ" sz="1200" dirty="0"/>
          </a:p>
          <a:p>
            <a:r>
              <a:rPr lang="en-NZ" sz="1200" dirty="0"/>
              <a:t>print(</a:t>
            </a:r>
            <a:r>
              <a:rPr lang="en-NZ" sz="1200" dirty="0" err="1"/>
              <a:t>bc.DESCR</a:t>
            </a:r>
            <a:r>
              <a:rPr lang="en-NZ" sz="1200" dirty="0"/>
              <a:t>)</a:t>
            </a:r>
          </a:p>
          <a:p>
            <a:r>
              <a:rPr lang="en-NZ" sz="1200" dirty="0"/>
              <a:t>print(list(</a:t>
            </a:r>
            <a:r>
              <a:rPr lang="en-NZ" sz="1200" dirty="0" err="1"/>
              <a:t>bc.feature_names</a:t>
            </a:r>
            <a:r>
              <a:rPr lang="en-NZ" sz="1200" dirty="0"/>
              <a:t>))</a:t>
            </a:r>
          </a:p>
          <a:p>
            <a:r>
              <a:rPr lang="en-NZ" sz="1200" dirty="0"/>
              <a:t>print(list(</a:t>
            </a:r>
            <a:r>
              <a:rPr lang="en-NZ" sz="1200" dirty="0" err="1"/>
              <a:t>bc.target_names</a:t>
            </a:r>
            <a:r>
              <a:rPr lang="en-NZ" sz="1200" dirty="0"/>
              <a:t>))</a:t>
            </a:r>
          </a:p>
          <a:p>
            <a:r>
              <a:rPr lang="en-NZ" sz="1200" dirty="0" err="1"/>
              <a:t>X_train</a:t>
            </a:r>
            <a:r>
              <a:rPr lang="en-NZ" sz="1200" dirty="0"/>
              <a:t>, </a:t>
            </a:r>
            <a:r>
              <a:rPr lang="en-NZ" sz="1200" dirty="0" err="1"/>
              <a:t>X_test</a:t>
            </a:r>
            <a:r>
              <a:rPr lang="en-NZ" sz="1200" dirty="0"/>
              <a:t>, </a:t>
            </a:r>
            <a:r>
              <a:rPr lang="en-NZ" sz="1200" dirty="0" err="1"/>
              <a:t>y_train</a:t>
            </a:r>
            <a:r>
              <a:rPr lang="en-NZ" sz="1200" dirty="0"/>
              <a:t>, </a:t>
            </a:r>
            <a:r>
              <a:rPr lang="en-NZ" sz="1200" dirty="0" err="1"/>
              <a:t>y_test</a:t>
            </a:r>
            <a:r>
              <a:rPr lang="en-NZ" sz="1200" dirty="0"/>
              <a:t> = </a:t>
            </a:r>
            <a:r>
              <a:rPr lang="en-NZ" sz="1200" dirty="0" err="1"/>
              <a:t>train_test_split</a:t>
            </a:r>
            <a:r>
              <a:rPr lang="en-NZ" sz="1200" dirty="0"/>
              <a:t>(X, y, </a:t>
            </a:r>
            <a:r>
              <a:rPr lang="en-NZ" sz="1200" dirty="0" err="1"/>
              <a:t>test_size</a:t>
            </a:r>
            <a:r>
              <a:rPr lang="en-NZ" sz="1200" dirty="0"/>
              <a:t>=0.25, </a:t>
            </a:r>
            <a:r>
              <a:rPr lang="en-NZ" sz="1200" dirty="0" err="1"/>
              <a:t>random_state</a:t>
            </a:r>
            <a:r>
              <a:rPr lang="en-NZ" sz="1200" dirty="0"/>
              <a:t>=42)</a:t>
            </a:r>
          </a:p>
        </p:txBody>
      </p:sp>
    </p:spTree>
    <p:extLst>
      <p:ext uri="{BB962C8B-B14F-4D97-AF65-F5344CB8AC3E}">
        <p14:creationId xmlns:p14="http://schemas.microsoft.com/office/powerpoint/2010/main" val="404035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Outline</a:t>
            </a:r>
          </a:p>
        </p:txBody>
      </p:sp>
      <p:sp>
        <p:nvSpPr>
          <p:cNvPr id="3" name="TextBox 2">
            <a:extLst>
              <a:ext uri="{FF2B5EF4-FFF2-40B4-BE49-F238E27FC236}">
                <a16:creationId xmlns:a16="http://schemas.microsoft.com/office/drawing/2014/main" id="{50FFFF27-D2FC-40C6-8256-57F21E612F25}"/>
              </a:ext>
            </a:extLst>
          </p:cNvPr>
          <p:cNvSpPr txBox="1"/>
          <p:nvPr/>
        </p:nvSpPr>
        <p:spPr>
          <a:xfrm>
            <a:off x="1251284" y="1737360"/>
            <a:ext cx="9750392" cy="346094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NZ" sz="2400" cap="all" dirty="0"/>
              <a:t>Classification Models:</a:t>
            </a:r>
          </a:p>
          <a:p>
            <a:pPr marL="800100" lvl="1" indent="-342900">
              <a:lnSpc>
                <a:spcPct val="150000"/>
              </a:lnSpc>
              <a:buFont typeface="Arial" panose="020B0604020202020204" pitchFamily="34" charset="0"/>
              <a:buChar char="•"/>
            </a:pPr>
            <a:r>
              <a:rPr lang="en-NZ" sz="2000" b="1" cap="all" dirty="0"/>
              <a:t>Decision Trees</a:t>
            </a:r>
          </a:p>
          <a:p>
            <a:pPr marL="800100" lvl="1" indent="-342900">
              <a:lnSpc>
                <a:spcPct val="150000"/>
              </a:lnSpc>
              <a:buFont typeface="Arial" panose="020B0604020202020204" pitchFamily="34" charset="0"/>
              <a:buChar char="•"/>
            </a:pPr>
            <a:r>
              <a:rPr lang="en-GB" sz="2000" b="1" dirty="0"/>
              <a:t>ENSEMBLE LEARNING</a:t>
            </a:r>
          </a:p>
          <a:p>
            <a:pPr marL="800100" lvl="1" indent="-342900">
              <a:lnSpc>
                <a:spcPct val="150000"/>
              </a:lnSpc>
              <a:buFont typeface="Arial" panose="020B0604020202020204" pitchFamily="34" charset="0"/>
              <a:buChar char="•"/>
            </a:pPr>
            <a:r>
              <a:rPr lang="en-GB" sz="2000" b="1" dirty="0"/>
              <a:t>RANDOM FORESTS</a:t>
            </a:r>
          </a:p>
          <a:p>
            <a:pPr marL="342900" indent="-342900">
              <a:lnSpc>
                <a:spcPct val="150000"/>
              </a:lnSpc>
              <a:buFont typeface="Arial" panose="020B0604020202020204" pitchFamily="34" charset="0"/>
              <a:buChar char="•"/>
            </a:pPr>
            <a:r>
              <a:rPr lang="en-NZ" sz="2400" cap="all" dirty="0"/>
              <a:t>Evaluating a Classification Model - Part One</a:t>
            </a:r>
          </a:p>
          <a:p>
            <a:pPr marL="800100" lvl="1" indent="-342900">
              <a:lnSpc>
                <a:spcPct val="150000"/>
              </a:lnSpc>
              <a:buFont typeface="Arial" panose="020B0604020202020204" pitchFamily="34" charset="0"/>
              <a:buChar char="•"/>
            </a:pPr>
            <a:r>
              <a:rPr lang="en-NZ" sz="2000" b="1" cap="all" dirty="0"/>
              <a:t>Evaluation Metrics</a:t>
            </a:r>
          </a:p>
          <a:p>
            <a:pPr marL="800100" lvl="1" indent="-342900">
              <a:lnSpc>
                <a:spcPct val="150000"/>
              </a:lnSpc>
              <a:buFont typeface="Arial" panose="020B0604020202020204" pitchFamily="34" charset="0"/>
              <a:buChar char="•"/>
            </a:pPr>
            <a:endParaRPr lang="en-GB" sz="2000" b="1" dirty="0"/>
          </a:p>
        </p:txBody>
      </p:sp>
      <p:sp>
        <p:nvSpPr>
          <p:cNvPr id="5" name="Footer Placeholder 4">
            <a:extLst>
              <a:ext uri="{FF2B5EF4-FFF2-40B4-BE49-F238E27FC236}">
                <a16:creationId xmlns:a16="http://schemas.microsoft.com/office/drawing/2014/main" id="{0C0E3736-651D-4BB9-8722-3B53873DD3E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64329968-C04F-4E90-B9BA-50485897F012}"/>
              </a:ext>
            </a:extLst>
          </p:cNvPr>
          <p:cNvSpPr>
            <a:spLocks noGrp="1"/>
          </p:cNvSpPr>
          <p:nvPr>
            <p:ph type="sldNum" sz="quarter" idx="12"/>
          </p:nvPr>
        </p:nvSpPr>
        <p:spPr/>
        <p:txBody>
          <a:bodyPr/>
          <a:lstStyle/>
          <a:p>
            <a:fld id="{85B72991-F611-417C-9F25-3D67AC695963}" type="slidenum">
              <a:rPr lang="en-NZ" smtClean="0"/>
              <a:t>7</a:t>
            </a:fld>
            <a:endParaRPr lang="en-NZ"/>
          </a:p>
        </p:txBody>
      </p:sp>
    </p:spTree>
    <p:extLst>
      <p:ext uri="{BB962C8B-B14F-4D97-AF65-F5344CB8AC3E}">
        <p14:creationId xmlns:p14="http://schemas.microsoft.com/office/powerpoint/2010/main" val="8361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4E5692B-26AE-43B4-A2A0-0A8B62FEA3F7}"/>
              </a:ext>
            </a:extLst>
          </p:cNvPr>
          <p:cNvGrpSpPr/>
          <p:nvPr/>
        </p:nvGrpSpPr>
        <p:grpSpPr>
          <a:xfrm>
            <a:off x="6668277" y="3460502"/>
            <a:ext cx="5523723" cy="2753399"/>
            <a:chOff x="6012704" y="3346608"/>
            <a:chExt cx="5523723" cy="2753399"/>
          </a:xfrm>
        </p:grpSpPr>
        <p:pic>
          <p:nvPicPr>
            <p:cNvPr id="1028" name="Picture 4">
              <a:extLst>
                <a:ext uri="{FF2B5EF4-FFF2-40B4-BE49-F238E27FC236}">
                  <a16:creationId xmlns:a16="http://schemas.microsoft.com/office/drawing/2014/main" id="{845ABFBE-3489-4DCE-9206-60B5CE3C98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83" t="15901" r="11198" b="23800"/>
            <a:stretch/>
          </p:blipFill>
          <p:spPr bwMode="auto">
            <a:xfrm>
              <a:off x="6012704" y="3346608"/>
              <a:ext cx="5523723" cy="25107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2406C47-DEF5-45E6-8C29-5A29C1FCC00F}"/>
                </a:ext>
              </a:extLst>
            </p:cNvPr>
            <p:cNvSpPr txBox="1"/>
            <p:nvPr/>
          </p:nvSpPr>
          <p:spPr>
            <a:xfrm>
              <a:off x="7148888" y="5838397"/>
              <a:ext cx="3251354" cy="261610"/>
            </a:xfrm>
            <a:prstGeom prst="rect">
              <a:avLst/>
            </a:prstGeom>
            <a:noFill/>
          </p:spPr>
          <p:txBody>
            <a:bodyPr wrap="square">
              <a:spAutoFit/>
            </a:bodyPr>
            <a:lstStyle/>
            <a:p>
              <a:pPr algn="ctr"/>
              <a:r>
                <a:rPr lang="en-GB" sz="1100" b="0" i="0" dirty="0">
                  <a:solidFill>
                    <a:srgbClr val="252C33"/>
                  </a:solidFill>
                  <a:effectLst/>
                  <a:latin typeface="Open Sans" panose="020B0606030504020204" pitchFamily="34" charset="0"/>
                </a:rPr>
                <a:t>A decision tree </a:t>
              </a:r>
              <a:r>
                <a:rPr lang="en-GB" sz="1100" dirty="0">
                  <a:solidFill>
                    <a:srgbClr val="252C33"/>
                  </a:solidFill>
                  <a:latin typeface="Open Sans" panose="020B0606030504020204" pitchFamily="34" charset="0"/>
                </a:rPr>
                <a:t>of p</a:t>
              </a:r>
              <a:r>
                <a:rPr lang="en-GB" sz="1100" b="0" i="0" dirty="0">
                  <a:solidFill>
                    <a:srgbClr val="252C33"/>
                  </a:solidFill>
                  <a:effectLst/>
                  <a:latin typeface="Open Sans" panose="020B0606030504020204" pitchFamily="34" charset="0"/>
                </a:rPr>
                <a:t>laying Badminton</a:t>
              </a:r>
              <a:endParaRPr lang="en-NZ" sz="1100" dirty="0"/>
            </a:p>
          </p:txBody>
        </p:sp>
      </p:grpSp>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dirty="0"/>
              <a:t>Decision Trees</a:t>
            </a:r>
            <a:endParaRPr lang="en-NZ" dirty="0"/>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8</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164392" y="1737360"/>
            <a:ext cx="9991288" cy="474405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sz="2000" b="1" dirty="0"/>
              <a:t>Decision Trees </a:t>
            </a:r>
            <a:r>
              <a:rPr lang="en-GB" sz="2000" dirty="0"/>
              <a:t>can perform both </a:t>
            </a:r>
            <a:r>
              <a:rPr lang="en-GB" sz="2000" b="1" dirty="0"/>
              <a:t>classification</a:t>
            </a:r>
            <a:r>
              <a:rPr lang="en-GB" sz="2000" dirty="0"/>
              <a:t> and </a:t>
            </a:r>
            <a:r>
              <a:rPr lang="en-GB" sz="2000" b="1" dirty="0"/>
              <a:t>regression</a:t>
            </a:r>
            <a:r>
              <a:rPr lang="en-GB" sz="2000" dirty="0"/>
              <a:t> tasks.</a:t>
            </a:r>
          </a:p>
          <a:p>
            <a:pPr marL="342900" indent="-342900">
              <a:lnSpc>
                <a:spcPct val="150000"/>
              </a:lnSpc>
              <a:buFont typeface="Arial" panose="020B0604020202020204" pitchFamily="34" charset="0"/>
              <a:buChar char="•"/>
            </a:pPr>
            <a:r>
              <a:rPr lang="en-GB" sz="2000" dirty="0"/>
              <a:t>They are powerful algorithms, capable of fitting </a:t>
            </a:r>
            <a:r>
              <a:rPr lang="en-GB" sz="2000" b="1" dirty="0"/>
              <a:t>complex</a:t>
            </a:r>
            <a:r>
              <a:rPr lang="en-GB" sz="2000" dirty="0"/>
              <a:t> </a:t>
            </a:r>
            <a:r>
              <a:rPr lang="en-GB" sz="2000" b="1" dirty="0"/>
              <a:t>datasets</a:t>
            </a:r>
            <a:r>
              <a:rPr lang="en-GB" sz="2000" dirty="0"/>
              <a:t>.</a:t>
            </a:r>
          </a:p>
          <a:p>
            <a:pPr marL="342900" indent="-342900">
              <a:lnSpc>
                <a:spcPct val="150000"/>
              </a:lnSpc>
              <a:buFont typeface="Arial" panose="020B0604020202020204" pitchFamily="34" charset="0"/>
              <a:buChar char="•"/>
            </a:pPr>
            <a:r>
              <a:rPr lang="en-GB" sz="2000" b="1" dirty="0"/>
              <a:t>Decision Trees </a:t>
            </a:r>
            <a:r>
              <a:rPr lang="en-GB" sz="2000" dirty="0"/>
              <a:t>are also the </a:t>
            </a:r>
            <a:r>
              <a:rPr lang="en-GB" sz="2000" b="1" dirty="0"/>
              <a:t>fundamental</a:t>
            </a:r>
            <a:r>
              <a:rPr lang="en-GB" sz="2000" dirty="0"/>
              <a:t> components of </a:t>
            </a:r>
            <a:r>
              <a:rPr lang="en-GB" sz="2000" b="1" dirty="0"/>
              <a:t>Random Forests</a:t>
            </a:r>
            <a:r>
              <a:rPr lang="en-GB" sz="2000" dirty="0"/>
              <a:t>.</a:t>
            </a:r>
          </a:p>
          <a:p>
            <a:pPr marL="342900" indent="-342900">
              <a:lnSpc>
                <a:spcPct val="150000"/>
              </a:lnSpc>
              <a:buFont typeface="Arial" panose="020B0604020202020204" pitchFamily="34" charset="0"/>
              <a:buChar char="•"/>
            </a:pPr>
            <a:r>
              <a:rPr lang="en-GB" sz="2000" dirty="0"/>
              <a:t> It uses a tree-like model of decisions.</a:t>
            </a:r>
          </a:p>
          <a:p>
            <a:pPr marL="342900" indent="-342900">
              <a:lnSpc>
                <a:spcPct val="150000"/>
              </a:lnSpc>
              <a:buFont typeface="Arial" panose="020B0604020202020204" pitchFamily="34" charset="0"/>
              <a:buChar char="•"/>
            </a:pPr>
            <a:r>
              <a:rPr lang="en-GB" sz="2000" dirty="0"/>
              <a:t>Notice that the decisions are at “high-level” to keep the tree small.</a:t>
            </a:r>
          </a:p>
          <a:p>
            <a:pPr marL="342900" indent="-342900">
              <a:lnSpc>
                <a:spcPct val="150000"/>
              </a:lnSpc>
              <a:buFont typeface="Arial" panose="020B0604020202020204" pitchFamily="34" charset="0"/>
              <a:buChar char="•"/>
            </a:pPr>
            <a:r>
              <a:rPr lang="en-GB" sz="2000" dirty="0"/>
              <a:t>It doesn’t include smaller level of “Humidity” or “Wind”.</a:t>
            </a:r>
          </a:p>
          <a:p>
            <a:pPr marL="342900" indent="-342900">
              <a:lnSpc>
                <a:spcPct val="150000"/>
              </a:lnSpc>
              <a:buFont typeface="Arial" panose="020B0604020202020204" pitchFamily="34" charset="0"/>
              <a:buChar char="•"/>
            </a:pPr>
            <a:r>
              <a:rPr lang="en-GB" sz="2000" dirty="0"/>
              <a:t>The Decision Tree should be as small as possible</a:t>
            </a:r>
          </a:p>
          <a:p>
            <a:pPr lvl="1">
              <a:lnSpc>
                <a:spcPct val="150000"/>
              </a:lnSpc>
            </a:pPr>
            <a:r>
              <a:rPr lang="en-GB" sz="2000" dirty="0"/>
              <a:t>while aiming for high accuracy.</a:t>
            </a:r>
          </a:p>
          <a:p>
            <a:pPr marL="342900" indent="-342900">
              <a:lnSpc>
                <a:spcPct val="150000"/>
              </a:lnSpc>
              <a:buFont typeface="Arial" panose="020B0604020202020204" pitchFamily="34" charset="0"/>
              <a:buChar char="•"/>
            </a:pPr>
            <a:endParaRPr lang="en-GB" sz="2000" dirty="0"/>
          </a:p>
          <a:p>
            <a:pPr marL="342900" indent="-342900">
              <a:lnSpc>
                <a:spcPct val="150000"/>
              </a:lnSpc>
              <a:buFont typeface="Arial" panose="020B0604020202020204" pitchFamily="34" charset="0"/>
              <a:buChar char="•"/>
            </a:pPr>
            <a:endParaRPr lang="en-GB" sz="2400" dirty="0"/>
          </a:p>
        </p:txBody>
      </p:sp>
    </p:spTree>
    <p:extLst>
      <p:ext uri="{BB962C8B-B14F-4D97-AF65-F5344CB8AC3E}">
        <p14:creationId xmlns:p14="http://schemas.microsoft.com/office/powerpoint/2010/main" val="314506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dirty="0"/>
              <a:t>Decision Trees</a:t>
            </a:r>
            <a:endParaRPr lang="en-NZ" dirty="0"/>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dirty="0"/>
              <a:t>Machine Learning, Week 2 - B</a:t>
            </a:r>
            <a:endParaRPr lang="en-NZ" dirty="0"/>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9</a:t>
            </a:fld>
            <a:endParaRPr lang="en-NZ"/>
          </a:p>
        </p:txBody>
      </p:sp>
      <p:sp>
        <p:nvSpPr>
          <p:cNvPr id="10" name="TextBox 9">
            <a:extLst>
              <a:ext uri="{FF2B5EF4-FFF2-40B4-BE49-F238E27FC236}">
                <a16:creationId xmlns:a16="http://schemas.microsoft.com/office/drawing/2014/main" id="{D30CD8C3-A09E-4B5C-B758-FE5235091110}"/>
              </a:ext>
            </a:extLst>
          </p:cNvPr>
          <p:cNvSpPr txBox="1"/>
          <p:nvPr/>
        </p:nvSpPr>
        <p:spPr>
          <a:xfrm>
            <a:off x="1164392" y="1737360"/>
            <a:ext cx="9991288" cy="129586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GB" b="1" dirty="0"/>
              <a:t>Entropy</a:t>
            </a:r>
            <a:r>
              <a:rPr lang="en-GB" dirty="0"/>
              <a:t>: The measure of randomness or unpredictability of our dataset.</a:t>
            </a:r>
          </a:p>
          <a:p>
            <a:pPr marL="342900" indent="-342900">
              <a:lnSpc>
                <a:spcPct val="150000"/>
              </a:lnSpc>
              <a:buFont typeface="Arial" panose="020B0604020202020204" pitchFamily="34" charset="0"/>
              <a:buChar char="•"/>
            </a:pPr>
            <a:r>
              <a:rPr lang="en-GB" dirty="0"/>
              <a:t>The higher the entropy, the harder it is to draw any conclusions from that information.</a:t>
            </a:r>
          </a:p>
          <a:p>
            <a:pPr marL="342900" indent="-342900">
              <a:lnSpc>
                <a:spcPct val="150000"/>
              </a:lnSpc>
              <a:buFont typeface="Arial" panose="020B0604020202020204" pitchFamily="34" charset="0"/>
              <a:buChar char="•"/>
            </a:pPr>
            <a:endParaRPr lang="en-GB" dirty="0"/>
          </a:p>
        </p:txBody>
      </p:sp>
      <p:pic>
        <p:nvPicPr>
          <p:cNvPr id="8" name="Picture 7">
            <a:extLst>
              <a:ext uri="{FF2B5EF4-FFF2-40B4-BE49-F238E27FC236}">
                <a16:creationId xmlns:a16="http://schemas.microsoft.com/office/drawing/2014/main" id="{15413EFD-EEAC-4C7F-BDDC-EE1AD5305844}"/>
              </a:ext>
            </a:extLst>
          </p:cNvPr>
          <p:cNvPicPr>
            <a:picLocks noChangeAspect="1"/>
          </p:cNvPicPr>
          <p:nvPr/>
        </p:nvPicPr>
        <p:blipFill>
          <a:blip r:embed="rId3"/>
          <a:stretch>
            <a:fillRect/>
          </a:stretch>
        </p:blipFill>
        <p:spPr>
          <a:xfrm>
            <a:off x="1619942" y="2729667"/>
            <a:ext cx="2579845" cy="797254"/>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9A45C8F-C88F-473C-A08F-C1152C5AA424}"/>
                  </a:ext>
                </a:extLst>
              </p:cNvPr>
              <p:cNvSpPr txBox="1"/>
              <p:nvPr/>
            </p:nvSpPr>
            <p:spPr>
              <a:xfrm>
                <a:off x="4728293" y="2790572"/>
                <a:ext cx="6094602" cy="397545"/>
              </a:xfrm>
              <a:prstGeom prst="rect">
                <a:avLst/>
              </a:prstGeom>
              <a:noFill/>
            </p:spPr>
            <p:txBody>
              <a:bodyPr wrap="square">
                <a:spAutoFit/>
              </a:bodyPr>
              <a:lstStyle/>
              <a:p>
                <a:pPr>
                  <a:lnSpc>
                    <a:spcPct val="150000"/>
                  </a:lnSpc>
                </a:pPr>
                <a14:m>
                  <m:oMath xmlns:m="http://schemas.openxmlformats.org/officeDocument/2006/math">
                    <m:sSub>
                      <m:sSubPr>
                        <m:ctrlPr>
                          <a:rPr lang="en-GB" sz="1400" i="1" smtClean="0">
                            <a:latin typeface="Cambria Math" panose="02040503050406030204" pitchFamily="18" charset="0"/>
                          </a:rPr>
                        </m:ctrlPr>
                      </m:sSubPr>
                      <m:e>
                        <m:r>
                          <a:rPr lang="en-NZ" sz="1400" b="0" i="1" smtClean="0">
                            <a:latin typeface="Cambria Math" panose="02040503050406030204" pitchFamily="18" charset="0"/>
                          </a:rPr>
                          <m:t>𝑃</m:t>
                        </m:r>
                      </m:e>
                      <m:sub>
                        <m:r>
                          <a:rPr lang="en-NZ" sz="1400" b="0" i="1" smtClean="0">
                            <a:latin typeface="Cambria Math" panose="02040503050406030204" pitchFamily="18" charset="0"/>
                          </a:rPr>
                          <m:t>𝑖</m:t>
                        </m:r>
                        <m:r>
                          <a:rPr lang="en-NZ" sz="1400" b="0" i="1" smtClean="0">
                            <a:latin typeface="Cambria Math" panose="02040503050406030204" pitchFamily="18" charset="0"/>
                          </a:rPr>
                          <m:t>,</m:t>
                        </m:r>
                        <m:r>
                          <a:rPr lang="en-NZ" sz="1400" b="0" i="1" smtClean="0">
                            <a:latin typeface="Cambria Math" panose="02040503050406030204" pitchFamily="18" charset="0"/>
                          </a:rPr>
                          <m:t>𝑘</m:t>
                        </m:r>
                      </m:sub>
                    </m:sSub>
                  </m:oMath>
                </a14:m>
                <a:r>
                  <a:rPr lang="en-GB" sz="1400" dirty="0"/>
                  <a:t> is the ratio of class </a:t>
                </a:r>
                <a14:m>
                  <m:oMath xmlns:m="http://schemas.openxmlformats.org/officeDocument/2006/math">
                    <m:r>
                      <a:rPr lang="en-GB" sz="1400" i="1" dirty="0" smtClean="0">
                        <a:latin typeface="Cambria Math" panose="02040503050406030204" pitchFamily="18" charset="0"/>
                      </a:rPr>
                      <m:t>𝑘</m:t>
                    </m:r>
                  </m:oMath>
                </a14:m>
                <a:r>
                  <a:rPr lang="en-GB" sz="1400" dirty="0"/>
                  <a:t> instances among the training instances in the </a:t>
                </a:r>
                <a14:m>
                  <m:oMath xmlns:m="http://schemas.openxmlformats.org/officeDocument/2006/math">
                    <m:sSup>
                      <m:sSupPr>
                        <m:ctrlPr>
                          <a:rPr lang="en-GB" sz="1400" i="1" smtClean="0">
                            <a:latin typeface="Cambria Math" panose="02040503050406030204" pitchFamily="18" charset="0"/>
                          </a:rPr>
                        </m:ctrlPr>
                      </m:sSupPr>
                      <m:e>
                        <m:r>
                          <a:rPr lang="en-NZ" sz="1400" b="0" i="1" smtClean="0">
                            <a:latin typeface="Cambria Math" panose="02040503050406030204" pitchFamily="18" charset="0"/>
                          </a:rPr>
                          <m:t>𝑖</m:t>
                        </m:r>
                      </m:e>
                      <m:sup>
                        <m:r>
                          <a:rPr lang="en-NZ" sz="1400" b="0" i="1" smtClean="0">
                            <a:latin typeface="Cambria Math" panose="02040503050406030204" pitchFamily="18" charset="0"/>
                          </a:rPr>
                          <m:t>𝑡h</m:t>
                        </m:r>
                      </m:sup>
                    </m:sSup>
                  </m:oMath>
                </a14:m>
                <a:r>
                  <a:rPr lang="en-GB" sz="1400" dirty="0"/>
                  <a:t> node.</a:t>
                </a:r>
              </a:p>
            </p:txBody>
          </p:sp>
        </mc:Choice>
        <mc:Fallback xmlns="">
          <p:sp>
            <p:nvSpPr>
              <p:cNvPr id="17" name="TextBox 16">
                <a:extLst>
                  <a:ext uri="{FF2B5EF4-FFF2-40B4-BE49-F238E27FC236}">
                    <a16:creationId xmlns:a16="http://schemas.microsoft.com/office/drawing/2014/main" id="{49A45C8F-C88F-473C-A08F-C1152C5AA424}"/>
                  </a:ext>
                </a:extLst>
              </p:cNvPr>
              <p:cNvSpPr txBox="1">
                <a:spLocks noRot="1" noChangeAspect="1" noMove="1" noResize="1" noEditPoints="1" noAdjustHandles="1" noChangeArrowheads="1" noChangeShapeType="1" noTextEdit="1"/>
              </p:cNvSpPr>
              <p:nvPr/>
            </p:nvSpPr>
            <p:spPr>
              <a:xfrm>
                <a:off x="4728293" y="2790572"/>
                <a:ext cx="6094602" cy="397545"/>
              </a:xfrm>
              <a:prstGeom prst="rect">
                <a:avLst/>
              </a:prstGeom>
              <a:blipFill>
                <a:blip r:embed="rId4"/>
                <a:stretch>
                  <a:fillRect b="-13846"/>
                </a:stretch>
              </a:blipFill>
            </p:spPr>
            <p:txBody>
              <a:bodyPr/>
              <a:lstStyle/>
              <a:p>
                <a:r>
                  <a:rPr lang="en-NZ">
                    <a:noFill/>
                  </a:rPr>
                  <a:t> </a:t>
                </a:r>
              </a:p>
            </p:txBody>
          </p:sp>
        </mc:Fallback>
      </mc:AlternateContent>
      <p:grpSp>
        <p:nvGrpSpPr>
          <p:cNvPr id="23" name="Group 22">
            <a:extLst>
              <a:ext uri="{FF2B5EF4-FFF2-40B4-BE49-F238E27FC236}">
                <a16:creationId xmlns:a16="http://schemas.microsoft.com/office/drawing/2014/main" id="{AFF2A75B-CAD0-458C-94B8-E2D76C5EB6C3}"/>
              </a:ext>
            </a:extLst>
          </p:cNvPr>
          <p:cNvGrpSpPr/>
          <p:nvPr/>
        </p:nvGrpSpPr>
        <p:grpSpPr>
          <a:xfrm>
            <a:off x="1871612" y="3605133"/>
            <a:ext cx="7857590" cy="2588700"/>
            <a:chOff x="1619942" y="3607784"/>
            <a:chExt cx="7857590" cy="2588700"/>
          </a:xfrm>
        </p:grpSpPr>
        <p:grpSp>
          <p:nvGrpSpPr>
            <p:cNvPr id="20" name="Group 19">
              <a:extLst>
                <a:ext uri="{FF2B5EF4-FFF2-40B4-BE49-F238E27FC236}">
                  <a16:creationId xmlns:a16="http://schemas.microsoft.com/office/drawing/2014/main" id="{83304776-C40B-471B-8659-A259532B9C83}"/>
                </a:ext>
              </a:extLst>
            </p:cNvPr>
            <p:cNvGrpSpPr/>
            <p:nvPr/>
          </p:nvGrpSpPr>
          <p:grpSpPr>
            <a:xfrm>
              <a:off x="1619942" y="3669090"/>
              <a:ext cx="7734935" cy="2527394"/>
              <a:chOff x="1738634" y="3593587"/>
              <a:chExt cx="7734935" cy="2527394"/>
            </a:xfrm>
          </p:grpSpPr>
          <p:pic>
            <p:nvPicPr>
              <p:cNvPr id="14" name="Picture 13">
                <a:extLst>
                  <a:ext uri="{FF2B5EF4-FFF2-40B4-BE49-F238E27FC236}">
                    <a16:creationId xmlns:a16="http://schemas.microsoft.com/office/drawing/2014/main" id="{5F37581E-B4F8-4146-956F-18285C555BFE}"/>
                  </a:ext>
                </a:extLst>
              </p:cNvPr>
              <p:cNvPicPr>
                <a:picLocks noChangeAspect="1"/>
              </p:cNvPicPr>
              <p:nvPr/>
            </p:nvPicPr>
            <p:blipFill>
              <a:blip r:embed="rId5"/>
              <a:stretch>
                <a:fillRect/>
              </a:stretch>
            </p:blipFill>
            <p:spPr>
              <a:xfrm>
                <a:off x="1738634" y="3593587"/>
                <a:ext cx="1639848" cy="2527394"/>
              </a:xfrm>
              <a:prstGeom prst="rect">
                <a:avLst/>
              </a:prstGeom>
            </p:spPr>
          </p:pic>
          <p:pic>
            <p:nvPicPr>
              <p:cNvPr id="19" name="Picture 18">
                <a:extLst>
                  <a:ext uri="{FF2B5EF4-FFF2-40B4-BE49-F238E27FC236}">
                    <a16:creationId xmlns:a16="http://schemas.microsoft.com/office/drawing/2014/main" id="{87B6EBA1-AB04-4C06-AEDF-3B57CBE01CF6}"/>
                  </a:ext>
                </a:extLst>
              </p:cNvPr>
              <p:cNvPicPr>
                <a:picLocks noChangeAspect="1"/>
              </p:cNvPicPr>
              <p:nvPr/>
            </p:nvPicPr>
            <p:blipFill>
              <a:blip r:embed="rId6"/>
              <a:stretch>
                <a:fillRect/>
              </a:stretch>
            </p:blipFill>
            <p:spPr>
              <a:xfrm>
                <a:off x="3622880" y="5628345"/>
                <a:ext cx="5850689" cy="492636"/>
              </a:xfrm>
              <a:prstGeom prst="rect">
                <a:avLst/>
              </a:prstGeom>
            </p:spPr>
          </p:pic>
        </p:grpSp>
        <p:pic>
          <p:nvPicPr>
            <p:cNvPr id="22" name="Picture 21">
              <a:extLst>
                <a:ext uri="{FF2B5EF4-FFF2-40B4-BE49-F238E27FC236}">
                  <a16:creationId xmlns:a16="http://schemas.microsoft.com/office/drawing/2014/main" id="{11EB2F9F-9031-464C-BF9C-A58451EC833B}"/>
                </a:ext>
              </a:extLst>
            </p:cNvPr>
            <p:cNvPicPr>
              <a:picLocks noChangeAspect="1"/>
            </p:cNvPicPr>
            <p:nvPr/>
          </p:nvPicPr>
          <p:blipFill>
            <a:blip r:embed="rId7"/>
            <a:stretch>
              <a:fillRect/>
            </a:stretch>
          </p:blipFill>
          <p:spPr>
            <a:xfrm>
              <a:off x="3381532" y="3607784"/>
              <a:ext cx="6096000" cy="1937005"/>
            </a:xfrm>
            <a:prstGeom prst="rect">
              <a:avLst/>
            </a:prstGeom>
          </p:spPr>
        </p:pic>
      </p:grpSp>
    </p:spTree>
    <p:extLst>
      <p:ext uri="{BB962C8B-B14F-4D97-AF65-F5344CB8AC3E}">
        <p14:creationId xmlns:p14="http://schemas.microsoft.com/office/powerpoint/2010/main" val="105870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3A40C8F5B7834DBECC0AC1826905C0" ma:contentTypeVersion="4" ma:contentTypeDescription="Create a new document." ma:contentTypeScope="" ma:versionID="6116557c24a8d3c5596aed50a71f0ae0">
  <xsd:schema xmlns:xsd="http://www.w3.org/2001/XMLSchema" xmlns:xs="http://www.w3.org/2001/XMLSchema" xmlns:p="http://schemas.microsoft.com/office/2006/metadata/properties" xmlns:ns3="4b2341e4-484d-40a0-a0dd-cabc521e1203" targetNamespace="http://schemas.microsoft.com/office/2006/metadata/properties" ma:root="true" ma:fieldsID="93aa95f1b93ace587cbad58792950f38" ns3:_="">
    <xsd:import namespace="4b2341e4-484d-40a0-a0dd-cabc521e120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2341e4-484d-40a0-a0dd-cabc521e12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48FE91-309F-4668-A48F-3E11F56306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2341e4-484d-40a0-a0dd-cabc521e12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866527-49BF-4DF1-8484-F7077CA1737C}">
  <ds:schemaRefs>
    <ds:schemaRef ds:uri="http://schemas.microsoft.com/sharepoint/v3/contenttype/forms"/>
  </ds:schemaRefs>
</ds:datastoreItem>
</file>

<file path=customXml/itemProps3.xml><?xml version="1.0" encoding="utf-8"?>
<ds:datastoreItem xmlns:ds="http://schemas.openxmlformats.org/officeDocument/2006/customXml" ds:itemID="{BCB98F3F-14C8-4802-9B40-4BA149B5716B}">
  <ds:schemaRefs>
    <ds:schemaRef ds:uri="http://purl.org/dc/term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purl.org/dc/dcmitype/"/>
    <ds:schemaRef ds:uri="4b2341e4-484d-40a0-a0dd-cabc521e1203"/>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4590</TotalTime>
  <Words>4655</Words>
  <Application>Microsoft Office PowerPoint</Application>
  <PresentationFormat>Widescreen</PresentationFormat>
  <Paragraphs>504</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Cambria Math</vt:lpstr>
      <vt:lpstr>charter</vt:lpstr>
      <vt:lpstr>Open Sans</vt:lpstr>
      <vt:lpstr>Retrospect</vt:lpstr>
      <vt:lpstr>PowerPoint Presentation</vt:lpstr>
      <vt:lpstr>Spot Quiz</vt:lpstr>
      <vt:lpstr>Spot Quiz</vt:lpstr>
      <vt:lpstr>Python Training 1</vt:lpstr>
      <vt:lpstr>Python Training 1</vt:lpstr>
      <vt:lpstr>Python Training 2</vt:lpstr>
      <vt:lpstr>Outline</vt:lpstr>
      <vt:lpstr>Decision Trees</vt:lpstr>
      <vt:lpstr>Decision Trees</vt:lpstr>
      <vt:lpstr>Decision Trees</vt:lpstr>
      <vt:lpstr>Decision Trees</vt:lpstr>
      <vt:lpstr>Decision Trees</vt:lpstr>
      <vt:lpstr>Decision Trees Training</vt:lpstr>
      <vt:lpstr>Decision Trees Training</vt:lpstr>
      <vt:lpstr>Decision Trees Predictions</vt:lpstr>
      <vt:lpstr>Decision Trees Decision Tree’s Decision Boundaries</vt:lpstr>
      <vt:lpstr>Decision Trees Decision Tree’s Decision Boundaries</vt:lpstr>
      <vt:lpstr>Decision Trees Class Probabilities</vt:lpstr>
      <vt:lpstr>Decision Trees Entropy Impurity</vt:lpstr>
      <vt:lpstr>Decision Trees Hyperparameters</vt:lpstr>
      <vt:lpstr>Decision Trees Hyperparameters</vt:lpstr>
      <vt:lpstr>Review Questions</vt:lpstr>
      <vt:lpstr>Ensemble Learning</vt:lpstr>
      <vt:lpstr>Ensemble Learning Voting Classifiers</vt:lpstr>
      <vt:lpstr>Ensemble Learning Bagging and Pasting</vt:lpstr>
      <vt:lpstr>Random Forests</vt:lpstr>
      <vt:lpstr>Random Forests with Sklearn</vt:lpstr>
      <vt:lpstr>Random Forests with Sklearn Feature Importance</vt:lpstr>
      <vt:lpstr>Random Forests with Sklearn Feature Importance</vt:lpstr>
      <vt:lpstr>Review Questions</vt:lpstr>
      <vt:lpstr>Evaluating a Classification Model Pt.1</vt:lpstr>
      <vt:lpstr>Evaluating a Classification Model Pt.1 Evaluation Metrics</vt:lpstr>
      <vt:lpstr>Evaluating a Classification Model Pt.1 Evaluation Metrics Model Accuracy</vt:lpstr>
      <vt:lpstr>Evaluating a Classification Model Pt.1 Evaluation Metrics Confusion Matrix</vt:lpstr>
      <vt:lpstr>Evaluating a Classification Model Pt.1 Evaluation Metrics Precision and Recall</vt:lpstr>
      <vt:lpstr>Evaluating a Classification Model Pt.1 Evaluation Metrics F1 Score</vt:lpstr>
      <vt:lpstr>Evaluating a Classification Model Pt.1 Evaluation Metrics Python Codes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Keivanmarz</dc:creator>
  <cp:lastModifiedBy>Ali Keivanmarz</cp:lastModifiedBy>
  <cp:revision>163</cp:revision>
  <dcterms:created xsi:type="dcterms:W3CDTF">2021-08-14T21:42:53Z</dcterms:created>
  <dcterms:modified xsi:type="dcterms:W3CDTF">2024-04-07T01:22:06Z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0x0101009D3A40C8F5B7834DBECC0AC1826905C0</vt:lpwstr>
  </property>
</Properties>
</file>