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0.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5" r:id="rId4"/>
    <p:sldId id="260" r:id="rId5"/>
    <p:sldId id="262" r:id="rId6"/>
    <p:sldId id="264" r:id="rId7"/>
    <p:sldId id="263" r:id="rId8"/>
    <p:sldId id="266" r:id="rId9"/>
    <p:sldId id="259" r:id="rId10"/>
    <p:sldId id="270" r:id="rId11"/>
    <p:sldId id="269" r:id="rId12"/>
    <p:sldId id="272" r:id="rId13"/>
    <p:sldId id="271" r:id="rId14"/>
    <p:sldId id="267" r:id="rId15"/>
    <p:sldId id="268" r:id="rId16"/>
  </p:sldIdLst>
  <p:sldSz cx="12192000" cy="6858000"/>
  <p:notesSz cx="9144000" cy="6858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88347" autoAdjust="0"/>
  </p:normalViewPr>
  <p:slideViewPr>
    <p:cSldViewPr snapToGrid="0">
      <p:cViewPr varScale="1">
        <p:scale>
          <a:sx n="72" d="100"/>
          <a:sy n="72" d="100"/>
        </p:scale>
        <p:origin x="76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190F7559-6AAF-4B8B-BD56-2AB3AD20D2DA}" type="datetimeFigureOut">
              <a:rPr lang="en-KE" smtClean="0"/>
              <a:t>01/06/2024</a:t>
            </a:fld>
            <a:endParaRPr lang="en-KE"/>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0F23026-FAEE-4009-84A5-93D9FF73D89A}" type="slidenum">
              <a:rPr lang="en-KE" smtClean="0"/>
              <a:t>‹#›</a:t>
            </a:fld>
            <a:endParaRPr lang="en-KE"/>
          </a:p>
        </p:txBody>
      </p:sp>
    </p:spTree>
    <p:extLst>
      <p:ext uri="{BB962C8B-B14F-4D97-AF65-F5344CB8AC3E}">
        <p14:creationId xmlns:p14="http://schemas.microsoft.com/office/powerpoint/2010/main" val="383997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a:t>
            </a:fld>
            <a:endParaRPr lang="en-KE"/>
          </a:p>
        </p:txBody>
      </p:sp>
    </p:spTree>
    <p:extLst>
      <p:ext uri="{BB962C8B-B14F-4D97-AF65-F5344CB8AC3E}">
        <p14:creationId xmlns:p14="http://schemas.microsoft.com/office/powerpoint/2010/main" val="186558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10</a:t>
            </a:fld>
            <a:endParaRPr lang="en-KE"/>
          </a:p>
        </p:txBody>
      </p:sp>
    </p:spTree>
    <p:extLst>
      <p:ext uri="{BB962C8B-B14F-4D97-AF65-F5344CB8AC3E}">
        <p14:creationId xmlns:p14="http://schemas.microsoft.com/office/powerpoint/2010/main" val="266357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11</a:t>
            </a:fld>
            <a:endParaRPr lang="en-KE"/>
          </a:p>
        </p:txBody>
      </p:sp>
    </p:spTree>
    <p:extLst>
      <p:ext uri="{BB962C8B-B14F-4D97-AF65-F5344CB8AC3E}">
        <p14:creationId xmlns:p14="http://schemas.microsoft.com/office/powerpoint/2010/main" val="1435359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12</a:t>
            </a:fld>
            <a:endParaRPr lang="en-KE"/>
          </a:p>
        </p:txBody>
      </p:sp>
    </p:spTree>
    <p:extLst>
      <p:ext uri="{BB962C8B-B14F-4D97-AF65-F5344CB8AC3E}">
        <p14:creationId xmlns:p14="http://schemas.microsoft.com/office/powerpoint/2010/main" val="2451702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13</a:t>
            </a:fld>
            <a:endParaRPr lang="en-KE"/>
          </a:p>
        </p:txBody>
      </p:sp>
    </p:spTree>
    <p:extLst>
      <p:ext uri="{BB962C8B-B14F-4D97-AF65-F5344CB8AC3E}">
        <p14:creationId xmlns:p14="http://schemas.microsoft.com/office/powerpoint/2010/main" val="235346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14</a:t>
            </a:fld>
            <a:endParaRPr lang="en-KE"/>
          </a:p>
        </p:txBody>
      </p:sp>
    </p:spTree>
    <p:extLst>
      <p:ext uri="{BB962C8B-B14F-4D97-AF65-F5344CB8AC3E}">
        <p14:creationId xmlns:p14="http://schemas.microsoft.com/office/powerpoint/2010/main" val="141332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15</a:t>
            </a:fld>
            <a:endParaRPr lang="en-KE"/>
          </a:p>
        </p:txBody>
      </p:sp>
    </p:spTree>
    <p:extLst>
      <p:ext uri="{BB962C8B-B14F-4D97-AF65-F5344CB8AC3E}">
        <p14:creationId xmlns:p14="http://schemas.microsoft.com/office/powerpoint/2010/main" val="236634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2</a:t>
            </a:fld>
            <a:endParaRPr lang="en-KE"/>
          </a:p>
        </p:txBody>
      </p:sp>
    </p:spTree>
    <p:extLst>
      <p:ext uri="{BB962C8B-B14F-4D97-AF65-F5344CB8AC3E}">
        <p14:creationId xmlns:p14="http://schemas.microsoft.com/office/powerpoint/2010/main" val="191233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3</a:t>
            </a:fld>
            <a:endParaRPr lang="en-KE"/>
          </a:p>
        </p:txBody>
      </p:sp>
    </p:spTree>
    <p:extLst>
      <p:ext uri="{BB962C8B-B14F-4D97-AF65-F5344CB8AC3E}">
        <p14:creationId xmlns:p14="http://schemas.microsoft.com/office/powerpoint/2010/main" val="157301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4</a:t>
            </a:fld>
            <a:endParaRPr lang="en-KE"/>
          </a:p>
        </p:txBody>
      </p:sp>
    </p:spTree>
    <p:extLst>
      <p:ext uri="{BB962C8B-B14F-4D97-AF65-F5344CB8AC3E}">
        <p14:creationId xmlns:p14="http://schemas.microsoft.com/office/powerpoint/2010/main" val="126518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5</a:t>
            </a:fld>
            <a:endParaRPr lang="en-KE"/>
          </a:p>
        </p:txBody>
      </p:sp>
    </p:spTree>
    <p:extLst>
      <p:ext uri="{BB962C8B-B14F-4D97-AF65-F5344CB8AC3E}">
        <p14:creationId xmlns:p14="http://schemas.microsoft.com/office/powerpoint/2010/main" val="228004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6</a:t>
            </a:fld>
            <a:endParaRPr lang="en-KE"/>
          </a:p>
        </p:txBody>
      </p:sp>
    </p:spTree>
    <p:extLst>
      <p:ext uri="{BB962C8B-B14F-4D97-AF65-F5344CB8AC3E}">
        <p14:creationId xmlns:p14="http://schemas.microsoft.com/office/powerpoint/2010/main" val="216156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7</a:t>
            </a:fld>
            <a:endParaRPr lang="en-KE"/>
          </a:p>
        </p:txBody>
      </p:sp>
    </p:spTree>
    <p:extLst>
      <p:ext uri="{BB962C8B-B14F-4D97-AF65-F5344CB8AC3E}">
        <p14:creationId xmlns:p14="http://schemas.microsoft.com/office/powerpoint/2010/main" val="2001714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8</a:t>
            </a:fld>
            <a:endParaRPr lang="en-KE"/>
          </a:p>
        </p:txBody>
      </p:sp>
    </p:spTree>
    <p:extLst>
      <p:ext uri="{BB962C8B-B14F-4D97-AF65-F5344CB8AC3E}">
        <p14:creationId xmlns:p14="http://schemas.microsoft.com/office/powerpoint/2010/main" val="482774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9</a:t>
            </a:fld>
            <a:endParaRPr lang="en-KE"/>
          </a:p>
        </p:txBody>
      </p:sp>
    </p:spTree>
    <p:extLst>
      <p:ext uri="{BB962C8B-B14F-4D97-AF65-F5344CB8AC3E}">
        <p14:creationId xmlns:p14="http://schemas.microsoft.com/office/powerpoint/2010/main" val="291420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E269-E2F5-470D-88A2-A9327BEC6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A8BBD50B-B20A-4AB0-A190-7D5AA8E67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38A2BAF-15BE-464C-9D82-D3D801723C81}"/>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5" name="Footer Placeholder 4">
            <a:extLst>
              <a:ext uri="{FF2B5EF4-FFF2-40B4-BE49-F238E27FC236}">
                <a16:creationId xmlns:a16="http://schemas.microsoft.com/office/drawing/2014/main" id="{7729118D-9BED-415C-AFA2-1B752BC5418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A0E6D2F-2265-4EF3-85BC-FB6276C9929C}"/>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91033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1A9A-0C09-4DAE-992E-B9849365D8C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0BB000A-625E-435E-AFFD-DE75EDFDD0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85CB51C-A144-4C9A-86E7-65041A0294A3}"/>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5" name="Footer Placeholder 4">
            <a:extLst>
              <a:ext uri="{FF2B5EF4-FFF2-40B4-BE49-F238E27FC236}">
                <a16:creationId xmlns:a16="http://schemas.microsoft.com/office/drawing/2014/main" id="{B136F195-3FC6-4363-98B8-C919F52F5EB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AF96964-0C88-4EB6-A059-0AD4E5FFE470}"/>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3879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38C6C-BAA9-4817-8326-24F07F0F5A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1CD31AB-892C-49E1-B168-8BC64B60A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8FEF28B-F07F-487E-806F-0FEDC7B1B078}"/>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5" name="Footer Placeholder 4">
            <a:extLst>
              <a:ext uri="{FF2B5EF4-FFF2-40B4-BE49-F238E27FC236}">
                <a16:creationId xmlns:a16="http://schemas.microsoft.com/office/drawing/2014/main" id="{907911B2-61AE-4452-A4FF-E7997ABD056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53ED08D-BCF6-4484-9A9D-F4875E40BCE2}"/>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69586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0A9-C846-4A12-BD48-BB335029B2A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5858B8B-8054-49E9-843D-460C40F3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3298F89-CD07-496D-9263-3C7805D7E78D}"/>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5" name="Footer Placeholder 4">
            <a:extLst>
              <a:ext uri="{FF2B5EF4-FFF2-40B4-BE49-F238E27FC236}">
                <a16:creationId xmlns:a16="http://schemas.microsoft.com/office/drawing/2014/main" id="{5649A7C0-4C20-443F-913A-BC38EDE4A68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4C3E719-92BE-4699-BB13-2F64E3DC8186}"/>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59356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6E3D-058E-49C1-A839-6869CFD2E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4AA6A9C7-8573-404D-B490-8CF73704F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B2480-E03C-476C-A74B-A62F29938B55}"/>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5" name="Footer Placeholder 4">
            <a:extLst>
              <a:ext uri="{FF2B5EF4-FFF2-40B4-BE49-F238E27FC236}">
                <a16:creationId xmlns:a16="http://schemas.microsoft.com/office/drawing/2014/main" id="{1D5C71D8-A83E-419E-BC43-55374C66911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16827F5-196B-479A-A49C-106BE145BE12}"/>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5612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437F-A296-4C82-B1FF-6679F90B2F5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4E7B6AA-66A7-480A-9A0D-F719B06737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34F2C9EA-4994-460D-8608-310A15B15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56441C7B-1974-4AC1-B6FA-297AA34A1CB2}"/>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6" name="Footer Placeholder 5">
            <a:extLst>
              <a:ext uri="{FF2B5EF4-FFF2-40B4-BE49-F238E27FC236}">
                <a16:creationId xmlns:a16="http://schemas.microsoft.com/office/drawing/2014/main" id="{0F59A7F0-394D-4E96-9F25-BA9AD204EA5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C12AEF0-16DD-4E1F-8131-3546F4FF168E}"/>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21187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C282-E796-4CFB-87B8-0026FF296956}"/>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14575F4-83AA-464E-8E31-90D5B8A99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71C09-1482-4FDD-99BB-93C8A5752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3C8B898-29D8-45ED-B9FA-15983A6CB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9E35F-E7E5-4411-A010-3ED5AF8C8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E0DF298-6D60-43F2-B059-926E145BF6E4}"/>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8" name="Footer Placeholder 7">
            <a:extLst>
              <a:ext uri="{FF2B5EF4-FFF2-40B4-BE49-F238E27FC236}">
                <a16:creationId xmlns:a16="http://schemas.microsoft.com/office/drawing/2014/main" id="{60F6672D-B3A0-41B9-BCE8-97887AC1B70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9738068-5F85-4EE3-9C83-43BA45A84346}"/>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561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2041-EDD9-4405-BE55-A796CCD37A3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9287A5C-3A11-494A-817E-F5379C7EF53D}"/>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4" name="Footer Placeholder 3">
            <a:extLst>
              <a:ext uri="{FF2B5EF4-FFF2-40B4-BE49-F238E27FC236}">
                <a16:creationId xmlns:a16="http://schemas.microsoft.com/office/drawing/2014/main" id="{57D4798B-5E6F-4EC0-9ADF-E97CDA0BF840}"/>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B352292-05F8-4CBF-B155-E51B6BEBB9EA}"/>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0401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70B1C-AD4E-482C-90B1-3F1485B6E3F9}"/>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3" name="Footer Placeholder 2">
            <a:extLst>
              <a:ext uri="{FF2B5EF4-FFF2-40B4-BE49-F238E27FC236}">
                <a16:creationId xmlns:a16="http://schemas.microsoft.com/office/drawing/2014/main" id="{17BF06CF-EA52-486F-AD96-1707BFAA8D0C}"/>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8374F2FA-71FC-45B5-969A-8896AF4D65AD}"/>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08171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0D70-55D4-41C4-A300-B29C071E4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E1ADB46-B025-4ED0-9874-FFFB5E83E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EE5D067-446F-4069-9086-35BAFC4F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64CEE-D61D-4E8B-9A88-10B0934B3DDD}"/>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6" name="Footer Placeholder 5">
            <a:extLst>
              <a:ext uri="{FF2B5EF4-FFF2-40B4-BE49-F238E27FC236}">
                <a16:creationId xmlns:a16="http://schemas.microsoft.com/office/drawing/2014/main" id="{82C40D66-8716-4AEF-9EF1-C8C15C5BADA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2978AD0-D010-4026-BA4A-3BA20D2B1C87}"/>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380572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CFF7-2C1A-4892-98C3-4E555AD8E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BB45A18-EA43-4011-BF01-938153863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B38CE77F-B026-4AE6-A1BA-CAF2D8B1E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532FC-2C52-4BE3-999F-AE5742806E30}"/>
              </a:ext>
            </a:extLst>
          </p:cNvPr>
          <p:cNvSpPr>
            <a:spLocks noGrp="1"/>
          </p:cNvSpPr>
          <p:nvPr>
            <p:ph type="dt" sz="half" idx="10"/>
          </p:nvPr>
        </p:nvSpPr>
        <p:spPr/>
        <p:txBody>
          <a:bodyPr/>
          <a:lstStyle/>
          <a:p>
            <a:fld id="{8048430E-CE70-4240-9CBF-8CDCCE100EEC}" type="datetimeFigureOut">
              <a:rPr lang="en-KE" smtClean="0"/>
              <a:t>01/06/2024</a:t>
            </a:fld>
            <a:endParaRPr lang="en-KE"/>
          </a:p>
        </p:txBody>
      </p:sp>
      <p:sp>
        <p:nvSpPr>
          <p:cNvPr id="6" name="Footer Placeholder 5">
            <a:extLst>
              <a:ext uri="{FF2B5EF4-FFF2-40B4-BE49-F238E27FC236}">
                <a16:creationId xmlns:a16="http://schemas.microsoft.com/office/drawing/2014/main" id="{72517A90-DDF2-49C3-B8D2-EE0FE2F67E2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8CE9B2F-8FB8-4472-9C2E-F071BFA9C04E}"/>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289752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9F07D-6E7D-46F5-8E11-AC4849707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C412244-F2B0-4DC5-919C-145FDE295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48247A7-C938-429A-933D-1A042C0E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8430E-CE70-4240-9CBF-8CDCCE100EEC}" type="datetimeFigureOut">
              <a:rPr lang="en-KE" smtClean="0"/>
              <a:t>01/06/2024</a:t>
            </a:fld>
            <a:endParaRPr lang="en-KE"/>
          </a:p>
        </p:txBody>
      </p:sp>
      <p:sp>
        <p:nvSpPr>
          <p:cNvPr id="5" name="Footer Placeholder 4">
            <a:extLst>
              <a:ext uri="{FF2B5EF4-FFF2-40B4-BE49-F238E27FC236}">
                <a16:creationId xmlns:a16="http://schemas.microsoft.com/office/drawing/2014/main" id="{4152DA3B-A6D1-4443-B5A0-1A7C2DB5F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F1664CF2-B9CD-4F82-8797-73C52E1F9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74CAB-6389-4E22-8664-545988EC2E73}" type="slidenum">
              <a:rPr lang="en-KE" smtClean="0"/>
              <a:t>‹#›</a:t>
            </a:fld>
            <a:endParaRPr lang="en-KE"/>
          </a:p>
        </p:txBody>
      </p:sp>
    </p:spTree>
    <p:extLst>
      <p:ext uri="{BB962C8B-B14F-4D97-AF65-F5344CB8AC3E}">
        <p14:creationId xmlns:p14="http://schemas.microsoft.com/office/powerpoint/2010/main" val="89694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D708-D0A1-43CC-9ADB-EB3B691A6B00}"/>
              </a:ext>
            </a:extLst>
          </p:cNvPr>
          <p:cNvSpPr>
            <a:spLocks noGrp="1"/>
          </p:cNvSpPr>
          <p:nvPr>
            <p:ph type="ctrTitle"/>
          </p:nvPr>
        </p:nvSpPr>
        <p:spPr>
          <a:xfrm>
            <a:off x="239003" y="136478"/>
            <a:ext cx="11622529" cy="6579370"/>
          </a:xfrm>
        </p:spPr>
        <p:txBody>
          <a:bodyPr>
            <a:normAutofit/>
          </a:bodyPr>
          <a:lstStyle/>
          <a:p>
            <a:br>
              <a:rPr lang="en-US" sz="2800" dirty="0"/>
            </a:br>
            <a:br>
              <a:rPr lang="en-US" sz="2800" dirty="0"/>
            </a:br>
            <a:br>
              <a:rPr lang="en-US" sz="2800" dirty="0"/>
            </a:br>
            <a:br>
              <a:rPr lang="en-US" sz="2800" dirty="0"/>
            </a:br>
            <a:endParaRPr lang="en-KE" sz="2800" dirty="0"/>
          </a:p>
        </p:txBody>
      </p:sp>
      <p:pic>
        <p:nvPicPr>
          <p:cNvPr id="9" name="Picture 8">
            <a:extLst>
              <a:ext uri="{FF2B5EF4-FFF2-40B4-BE49-F238E27FC236}">
                <a16:creationId xmlns:a16="http://schemas.microsoft.com/office/drawing/2014/main" id="{8E82255C-24E5-4DBC-B770-4F88452EE2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0468" y="1665027"/>
            <a:ext cx="11502141" cy="47153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Rectangle 4">
            <a:extLst>
              <a:ext uri="{FF2B5EF4-FFF2-40B4-BE49-F238E27FC236}">
                <a16:creationId xmlns:a16="http://schemas.microsoft.com/office/drawing/2014/main" id="{35BF398F-C422-43B9-A060-02BBD4CE5876}"/>
              </a:ext>
            </a:extLst>
          </p:cNvPr>
          <p:cNvSpPr/>
          <p:nvPr/>
        </p:nvSpPr>
        <p:spPr>
          <a:xfrm>
            <a:off x="2688610" y="477672"/>
            <a:ext cx="6415634" cy="8617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i="1" dirty="0">
                <a:solidFill>
                  <a:prstClr val="black"/>
                </a:solidFill>
                <a:latin typeface="Palatino Linotype" panose="02040502050505030304" pitchFamily="18" charset="0"/>
              </a:rPr>
              <a:t>Movie Data Analysis for Microsoft</a:t>
            </a:r>
          </a:p>
          <a:p>
            <a:pPr algn="ctr"/>
            <a:r>
              <a:rPr lang="en-US" sz="2500" b="1" i="1" dirty="0">
                <a:solidFill>
                  <a:prstClr val="black"/>
                </a:solidFill>
                <a:latin typeface="Palatino Linotype" panose="02040502050505030304" pitchFamily="18" charset="0"/>
              </a:rPr>
              <a:t>By Robert Kidake Kalafa</a:t>
            </a:r>
            <a:endParaRPr lang="en-KE" sz="2500" b="1" i="1" dirty="0">
              <a:latin typeface="Palatino Linotype" panose="02040502050505030304" pitchFamily="18" charset="0"/>
            </a:endParaRPr>
          </a:p>
        </p:txBody>
      </p:sp>
    </p:spTree>
    <p:extLst>
      <p:ext uri="{BB962C8B-B14F-4D97-AF65-F5344CB8AC3E}">
        <p14:creationId xmlns:p14="http://schemas.microsoft.com/office/powerpoint/2010/main" val="342471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9427-B66C-4281-B726-284D8FDC8161}"/>
              </a:ext>
            </a:extLst>
          </p:cNvPr>
          <p:cNvSpPr>
            <a:spLocks noGrp="1"/>
          </p:cNvSpPr>
          <p:nvPr>
            <p:ph type="title"/>
          </p:nvPr>
        </p:nvSpPr>
        <p:spPr>
          <a:xfrm>
            <a:off x="1674794" y="567889"/>
            <a:ext cx="9197741" cy="532041"/>
          </a:xfrm>
          <a:ln>
            <a:solidFill>
              <a:srgbClr val="C00000"/>
            </a:solidFill>
          </a:ln>
        </p:spPr>
        <p:txBody>
          <a:bodyPr>
            <a:normAutofit/>
          </a:bodyPr>
          <a:lstStyle/>
          <a:p>
            <a:r>
              <a:rPr lang="en-US" sz="2800" b="1" dirty="0">
                <a:solidFill>
                  <a:schemeClr val="accent1">
                    <a:lumMod val="75000"/>
                  </a:schemeClr>
                </a:solidFill>
                <a:latin typeface="Palatino Linotype" panose="02040502050505030304" pitchFamily="18" charset="0"/>
              </a:rPr>
              <a:t>2. Best Performing Studios in terms of Gross Income </a:t>
            </a:r>
            <a:endParaRPr lang="en-KE" sz="2800" b="1" dirty="0">
              <a:solidFill>
                <a:schemeClr val="accent1">
                  <a:lumMod val="75000"/>
                </a:schemeClr>
              </a:solidFill>
              <a:latin typeface="Palatino Linotype" panose="02040502050505030304" pitchFamily="18" charset="0"/>
            </a:endParaRPr>
          </a:p>
        </p:txBody>
      </p:sp>
      <p:pic>
        <p:nvPicPr>
          <p:cNvPr id="4" name="Picture 3">
            <a:extLst>
              <a:ext uri="{FF2B5EF4-FFF2-40B4-BE49-F238E27FC236}">
                <a16:creationId xmlns:a16="http://schemas.microsoft.com/office/drawing/2014/main" id="{9C490AC1-07C5-4217-BC30-9560C94A75BE}"/>
              </a:ext>
            </a:extLst>
          </p:cNvPr>
          <p:cNvPicPr>
            <a:picLocks noChangeAspect="1"/>
          </p:cNvPicPr>
          <p:nvPr/>
        </p:nvPicPr>
        <p:blipFill>
          <a:blip r:embed="rId3"/>
          <a:stretch>
            <a:fillRect/>
          </a:stretch>
        </p:blipFill>
        <p:spPr>
          <a:xfrm>
            <a:off x="1010653" y="1484243"/>
            <a:ext cx="10222029" cy="49213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5326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40AA8-828B-4CAA-A122-F6F0ED988774}"/>
              </a:ext>
            </a:extLst>
          </p:cNvPr>
          <p:cNvSpPr>
            <a:spLocks noGrp="1"/>
          </p:cNvSpPr>
          <p:nvPr>
            <p:ph idx="1"/>
          </p:nvPr>
        </p:nvSpPr>
        <p:spPr>
          <a:xfrm>
            <a:off x="179375" y="269501"/>
            <a:ext cx="6128660" cy="5848527"/>
          </a:xfrm>
          <a:ln>
            <a:solidFill>
              <a:srgbClr val="C00000"/>
            </a:solidFill>
          </a:ln>
        </p:spPr>
        <p:txBody>
          <a:bodyPr>
            <a:normAutofit/>
          </a:bodyPr>
          <a:lstStyle/>
          <a:p>
            <a:pPr marL="0" indent="0">
              <a:lnSpc>
                <a:spcPct val="200000"/>
              </a:lnSpc>
              <a:buNone/>
            </a:pPr>
            <a:r>
              <a:rPr lang="en-US" sz="2200" dirty="0">
                <a:latin typeface="Palatino Linotype" panose="02040502050505030304" pitchFamily="18" charset="0"/>
              </a:rPr>
              <a:t>The top 5 performing studios in terms of gross income are: </a:t>
            </a:r>
          </a:p>
          <a:p>
            <a:pPr marL="0" indent="0">
              <a:lnSpc>
                <a:spcPct val="200000"/>
              </a:lnSpc>
              <a:buNone/>
            </a:pPr>
            <a:r>
              <a:rPr lang="en-US" sz="2200" dirty="0">
                <a:latin typeface="Palatino Linotype" panose="02040502050505030304" pitchFamily="18" charset="0"/>
              </a:rPr>
              <a:t>1.Walt Disney Studios - BV</a:t>
            </a:r>
          </a:p>
          <a:p>
            <a:pPr marL="0" indent="0">
              <a:lnSpc>
                <a:spcPct val="200000"/>
              </a:lnSpc>
              <a:buNone/>
            </a:pPr>
            <a:r>
              <a:rPr lang="en-US" sz="2200" dirty="0">
                <a:latin typeface="Palatino Linotype" panose="02040502050505030304" pitchFamily="18" charset="0"/>
              </a:rPr>
              <a:t>2. Warner Bros. Pictures </a:t>
            </a:r>
          </a:p>
          <a:p>
            <a:pPr marL="0" indent="0">
              <a:lnSpc>
                <a:spcPct val="200000"/>
              </a:lnSpc>
              <a:buNone/>
            </a:pPr>
            <a:r>
              <a:rPr lang="en-US" sz="2200" dirty="0">
                <a:latin typeface="Palatino Linotype" panose="02040502050505030304" pitchFamily="18" charset="0"/>
              </a:rPr>
              <a:t>3. 20th Century Fox </a:t>
            </a:r>
          </a:p>
          <a:p>
            <a:pPr marL="0" indent="0">
              <a:lnSpc>
                <a:spcPct val="200000"/>
              </a:lnSpc>
              <a:buNone/>
            </a:pPr>
            <a:r>
              <a:rPr lang="en-US" sz="2200" dirty="0">
                <a:latin typeface="Palatino Linotype" panose="02040502050505030304" pitchFamily="18" charset="0"/>
              </a:rPr>
              <a:t>4. Universal Pictures </a:t>
            </a:r>
          </a:p>
          <a:p>
            <a:pPr marL="0" indent="0">
              <a:lnSpc>
                <a:spcPct val="200000"/>
              </a:lnSpc>
              <a:buNone/>
            </a:pPr>
            <a:r>
              <a:rPr lang="en-US" sz="2200" dirty="0">
                <a:latin typeface="Palatino Linotype" panose="02040502050505030304" pitchFamily="18" charset="0"/>
              </a:rPr>
              <a:t>5.Warner Bros. Pictures</a:t>
            </a:r>
          </a:p>
          <a:p>
            <a:endParaRPr lang="en-KE" dirty="0"/>
          </a:p>
        </p:txBody>
      </p:sp>
      <p:pic>
        <p:nvPicPr>
          <p:cNvPr id="5130" name="Picture 10">
            <a:extLst>
              <a:ext uri="{FF2B5EF4-FFF2-40B4-BE49-F238E27FC236}">
                <a16:creationId xmlns:a16="http://schemas.microsoft.com/office/drawing/2014/main" id="{DDF2AD3C-EE64-4AFF-81B3-F91FAC8D6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824546" y="1671780"/>
            <a:ext cx="4287350" cy="240988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4BD9-0B4A-460B-AF50-B0FEBFFCABD6}"/>
              </a:ext>
            </a:extLst>
          </p:cNvPr>
          <p:cNvSpPr>
            <a:spLocks noGrp="1"/>
          </p:cNvSpPr>
          <p:nvPr>
            <p:ph type="title"/>
          </p:nvPr>
        </p:nvSpPr>
        <p:spPr>
          <a:xfrm>
            <a:off x="4452730" y="500513"/>
            <a:ext cx="3193774" cy="427139"/>
          </a:xfrm>
          <a:ln>
            <a:solidFill>
              <a:srgbClr val="C00000"/>
            </a:solidFill>
          </a:ln>
        </p:spPr>
        <p:txBody>
          <a:bodyPr>
            <a:normAutofit fontScale="90000"/>
          </a:bodyPr>
          <a:lstStyle/>
          <a:p>
            <a:r>
              <a:rPr lang="en-US" sz="3200" b="1" dirty="0">
                <a:solidFill>
                  <a:schemeClr val="accent1">
                    <a:lumMod val="75000"/>
                  </a:schemeClr>
                </a:solidFill>
                <a:latin typeface="Palatino Linotype" panose="02040502050505030304" pitchFamily="18" charset="0"/>
              </a:rPr>
              <a:t>3. Popular genres</a:t>
            </a:r>
            <a:endParaRPr lang="en-KE" sz="3200" b="1" dirty="0">
              <a:solidFill>
                <a:schemeClr val="accent1">
                  <a:lumMod val="75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2D8EBBEA-2E79-40D2-A63E-8B6401C74159}"/>
              </a:ext>
            </a:extLst>
          </p:cNvPr>
          <p:cNvPicPr>
            <a:picLocks noChangeAspect="1"/>
          </p:cNvPicPr>
          <p:nvPr/>
        </p:nvPicPr>
        <p:blipFill>
          <a:blip r:embed="rId3"/>
          <a:stretch>
            <a:fillRect/>
          </a:stretch>
        </p:blipFill>
        <p:spPr>
          <a:xfrm>
            <a:off x="768626" y="1550505"/>
            <a:ext cx="10787270" cy="457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0127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8175-647F-41DE-AAAC-1C09FA84840C}"/>
              </a:ext>
            </a:extLst>
          </p:cNvPr>
          <p:cNvSpPr>
            <a:spLocks noGrp="1"/>
          </p:cNvSpPr>
          <p:nvPr>
            <p:ph type="title"/>
          </p:nvPr>
        </p:nvSpPr>
        <p:spPr>
          <a:xfrm>
            <a:off x="6377539" y="712270"/>
            <a:ext cx="3676049" cy="490888"/>
          </a:xfrm>
          <a:ln>
            <a:solidFill>
              <a:srgbClr val="C00000"/>
            </a:solidFill>
          </a:ln>
        </p:spPr>
        <p:txBody>
          <a:bodyPr>
            <a:normAutofit fontScale="90000"/>
          </a:bodyPr>
          <a:lstStyle/>
          <a:p>
            <a:r>
              <a:rPr lang="en-US" sz="3200" b="1" dirty="0">
                <a:solidFill>
                  <a:schemeClr val="accent1">
                    <a:lumMod val="75000"/>
                  </a:schemeClr>
                </a:solidFill>
                <a:latin typeface="Palatino Linotype" panose="02040502050505030304" pitchFamily="18" charset="0"/>
              </a:rPr>
              <a:t>Genre Popularity</a:t>
            </a:r>
            <a:endParaRPr lang="en-KE" sz="3200" b="1" dirty="0">
              <a:solidFill>
                <a:schemeClr val="accent1">
                  <a:lumMod val="75000"/>
                </a:schemeClr>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F50631AE-5578-4A80-9BA6-82A7B712C276}"/>
              </a:ext>
            </a:extLst>
          </p:cNvPr>
          <p:cNvSpPr>
            <a:spLocks noGrp="1"/>
          </p:cNvSpPr>
          <p:nvPr>
            <p:ph idx="1"/>
          </p:nvPr>
        </p:nvSpPr>
        <p:spPr>
          <a:xfrm>
            <a:off x="5692948" y="1405088"/>
            <a:ext cx="5216892" cy="4870384"/>
          </a:xfrm>
          <a:ln>
            <a:solidFill>
              <a:srgbClr val="C00000"/>
            </a:solidFill>
          </a:ln>
        </p:spPr>
        <p:txBody>
          <a:bodyPr>
            <a:normAutofit lnSpcReduction="10000"/>
          </a:bodyPr>
          <a:lstStyle/>
          <a:p>
            <a:pPr marL="0" indent="0">
              <a:lnSpc>
                <a:spcPct val="150000"/>
              </a:lnSpc>
              <a:buNone/>
            </a:pPr>
            <a:r>
              <a:rPr lang="en-US" sz="2400" dirty="0">
                <a:latin typeface="Palatino Linotype" panose="02040502050505030304" pitchFamily="18" charset="0"/>
              </a:rPr>
              <a:t>My analysis shows that the following genres are quite popular with movie lovers:</a:t>
            </a:r>
          </a:p>
          <a:p>
            <a:pPr marL="514350" indent="-514350">
              <a:lnSpc>
                <a:spcPct val="150000"/>
              </a:lnSpc>
              <a:buAutoNum type="arabicPeriod"/>
            </a:pPr>
            <a:r>
              <a:rPr lang="en-US" sz="2400" dirty="0">
                <a:latin typeface="Palatino Linotype" panose="02040502050505030304" pitchFamily="18" charset="0"/>
              </a:rPr>
              <a:t>Adventure</a:t>
            </a:r>
          </a:p>
          <a:p>
            <a:pPr marL="514350" indent="-514350">
              <a:lnSpc>
                <a:spcPct val="150000"/>
              </a:lnSpc>
              <a:buAutoNum type="arabicPeriod"/>
            </a:pPr>
            <a:r>
              <a:rPr lang="en-US" sz="2400" dirty="0">
                <a:latin typeface="Palatino Linotype" panose="02040502050505030304" pitchFamily="18" charset="0"/>
              </a:rPr>
              <a:t>Action</a:t>
            </a:r>
          </a:p>
          <a:p>
            <a:pPr marL="514350" indent="-514350">
              <a:lnSpc>
                <a:spcPct val="150000"/>
              </a:lnSpc>
              <a:buAutoNum type="arabicPeriod"/>
            </a:pPr>
            <a:r>
              <a:rPr lang="en-US" sz="2400" dirty="0">
                <a:latin typeface="Palatino Linotype" panose="02040502050505030304" pitchFamily="18" charset="0"/>
              </a:rPr>
              <a:t>Fantasy</a:t>
            </a:r>
          </a:p>
          <a:p>
            <a:pPr marL="514350" indent="-514350">
              <a:lnSpc>
                <a:spcPct val="150000"/>
              </a:lnSpc>
              <a:buAutoNum type="arabicPeriod"/>
            </a:pPr>
            <a:r>
              <a:rPr lang="en-US" sz="2400" dirty="0">
                <a:latin typeface="Palatino Linotype" panose="02040502050505030304" pitchFamily="18" charset="0"/>
              </a:rPr>
              <a:t>Science Fiction</a:t>
            </a:r>
          </a:p>
          <a:p>
            <a:pPr marL="514350" indent="-514350">
              <a:lnSpc>
                <a:spcPct val="150000"/>
              </a:lnSpc>
              <a:buAutoNum type="arabicPeriod"/>
            </a:pPr>
            <a:r>
              <a:rPr lang="en-US" sz="2400" dirty="0">
                <a:latin typeface="Palatino Linotype" panose="02040502050505030304" pitchFamily="18" charset="0"/>
              </a:rPr>
              <a:t>War</a:t>
            </a:r>
          </a:p>
        </p:txBody>
      </p:sp>
      <p:pic>
        <p:nvPicPr>
          <p:cNvPr id="5" name="Picture 4">
            <a:extLst>
              <a:ext uri="{FF2B5EF4-FFF2-40B4-BE49-F238E27FC236}">
                <a16:creationId xmlns:a16="http://schemas.microsoft.com/office/drawing/2014/main" id="{C5CF9CA2-7702-47D4-8960-F746F8E006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7622" y="1009593"/>
            <a:ext cx="1430896" cy="620424"/>
          </a:xfrm>
          <a:prstGeom prst="rect">
            <a:avLst/>
          </a:prstGeom>
        </p:spPr>
      </p:pic>
      <p:pic>
        <p:nvPicPr>
          <p:cNvPr id="6" name="Picture 5">
            <a:extLst>
              <a:ext uri="{FF2B5EF4-FFF2-40B4-BE49-F238E27FC236}">
                <a16:creationId xmlns:a16="http://schemas.microsoft.com/office/drawing/2014/main" id="{3F19C57C-8E5D-4416-83A6-A383C766FF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8519" y="3350660"/>
            <a:ext cx="1548518" cy="620423"/>
          </a:xfrm>
          <a:prstGeom prst="rect">
            <a:avLst/>
          </a:prstGeom>
        </p:spPr>
      </p:pic>
      <p:pic>
        <p:nvPicPr>
          <p:cNvPr id="7" name="Picture 6">
            <a:extLst>
              <a:ext uri="{FF2B5EF4-FFF2-40B4-BE49-F238E27FC236}">
                <a16:creationId xmlns:a16="http://schemas.microsoft.com/office/drawing/2014/main" id="{C29938CF-FC0E-4C87-9917-234717138A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260" y="2570305"/>
            <a:ext cx="1548518" cy="620424"/>
          </a:xfrm>
          <a:prstGeom prst="rect">
            <a:avLst/>
          </a:prstGeom>
        </p:spPr>
      </p:pic>
      <p:pic>
        <p:nvPicPr>
          <p:cNvPr id="8" name="Picture 7">
            <a:extLst>
              <a:ext uri="{FF2B5EF4-FFF2-40B4-BE49-F238E27FC236}">
                <a16:creationId xmlns:a16="http://schemas.microsoft.com/office/drawing/2014/main" id="{8E107811-86AF-49D3-AC9C-85C49A1030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7623" y="1789949"/>
            <a:ext cx="1430896" cy="620424"/>
          </a:xfrm>
          <a:prstGeom prst="rect">
            <a:avLst/>
          </a:prstGeom>
        </p:spPr>
      </p:pic>
      <p:pic>
        <p:nvPicPr>
          <p:cNvPr id="9" name="Picture 8">
            <a:extLst>
              <a:ext uri="{FF2B5EF4-FFF2-40B4-BE49-F238E27FC236}">
                <a16:creationId xmlns:a16="http://schemas.microsoft.com/office/drawing/2014/main" id="{8B8D2776-0D8F-411D-B512-97D19031D9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22777" y="4131017"/>
            <a:ext cx="1567831" cy="613261"/>
          </a:xfrm>
          <a:prstGeom prst="rect">
            <a:avLst/>
          </a:prstGeom>
        </p:spPr>
      </p:pic>
      <p:pic>
        <p:nvPicPr>
          <p:cNvPr id="10" name="Picture 9">
            <a:extLst>
              <a:ext uri="{FF2B5EF4-FFF2-40B4-BE49-F238E27FC236}">
                <a16:creationId xmlns:a16="http://schemas.microsoft.com/office/drawing/2014/main" id="{532849E2-A003-4463-96A7-ED3B68B807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8088" y="4911373"/>
            <a:ext cx="1861038" cy="613261"/>
          </a:xfrm>
          <a:prstGeom prst="rect">
            <a:avLst/>
          </a:prstGeom>
        </p:spPr>
      </p:pic>
      <p:pic>
        <p:nvPicPr>
          <p:cNvPr id="11" name="Picture 10">
            <a:extLst>
              <a:ext uri="{FF2B5EF4-FFF2-40B4-BE49-F238E27FC236}">
                <a16:creationId xmlns:a16="http://schemas.microsoft.com/office/drawing/2014/main" id="{F51C1E15-A1B9-4442-9756-D6A0DE514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8087" y="5691729"/>
            <a:ext cx="1861039" cy="613261"/>
          </a:xfrm>
          <a:prstGeom prst="rect">
            <a:avLst/>
          </a:prstGeom>
        </p:spPr>
      </p:pic>
    </p:spTree>
    <p:extLst>
      <p:ext uri="{BB962C8B-B14F-4D97-AF65-F5344CB8AC3E}">
        <p14:creationId xmlns:p14="http://schemas.microsoft.com/office/powerpoint/2010/main" val="118209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0958-C56D-43B8-A576-20833B07B66E}"/>
              </a:ext>
            </a:extLst>
          </p:cNvPr>
          <p:cNvSpPr>
            <a:spLocks noGrp="1"/>
          </p:cNvSpPr>
          <p:nvPr>
            <p:ph type="title"/>
          </p:nvPr>
        </p:nvSpPr>
        <p:spPr>
          <a:xfrm>
            <a:off x="3047999" y="1061451"/>
            <a:ext cx="6056243" cy="497155"/>
          </a:xfrm>
          <a:ln>
            <a:solidFill>
              <a:srgbClr val="C00000"/>
            </a:solidFill>
          </a:ln>
        </p:spPr>
        <p:txBody>
          <a:bodyPr>
            <a:normAutofit fontScale="90000"/>
          </a:bodyPr>
          <a:lstStyle/>
          <a:p>
            <a:r>
              <a:rPr lang="en-US" sz="3200" b="1" dirty="0">
                <a:solidFill>
                  <a:schemeClr val="accent1">
                    <a:lumMod val="75000"/>
                  </a:schemeClr>
                </a:solidFill>
                <a:latin typeface="Palatino Linotype" panose="02040502050505030304" pitchFamily="18" charset="0"/>
              </a:rPr>
              <a:t>Conclusion and Recommendations</a:t>
            </a:r>
            <a:endParaRPr lang="en-KE" sz="3200" b="1" dirty="0">
              <a:solidFill>
                <a:schemeClr val="accent1">
                  <a:lumMod val="75000"/>
                </a:schemeClr>
              </a:solidFill>
              <a:latin typeface="Palatino Linotype" panose="02040502050505030304" pitchFamily="18" charset="0"/>
            </a:endParaRPr>
          </a:p>
        </p:txBody>
      </p:sp>
      <p:sp>
        <p:nvSpPr>
          <p:cNvPr id="4" name="Rectangle 3">
            <a:extLst>
              <a:ext uri="{FF2B5EF4-FFF2-40B4-BE49-F238E27FC236}">
                <a16:creationId xmlns:a16="http://schemas.microsoft.com/office/drawing/2014/main" id="{CDDC6FB4-EA2A-4448-B2B4-5128CDA2627C}"/>
              </a:ext>
            </a:extLst>
          </p:cNvPr>
          <p:cNvSpPr/>
          <p:nvPr/>
        </p:nvSpPr>
        <p:spPr>
          <a:xfrm>
            <a:off x="946485" y="1848497"/>
            <a:ext cx="10068024" cy="3699474"/>
          </a:xfrm>
          <a:prstGeom prst="rect">
            <a:avLst/>
          </a:prstGeom>
          <a:ln>
            <a:solidFill>
              <a:srgbClr val="C00000"/>
            </a:solidFill>
          </a:ln>
        </p:spPr>
        <p:txBody>
          <a:bodyPr wrap="square">
            <a:spAutoFit/>
          </a:bodyPr>
          <a:lstStyle/>
          <a:p>
            <a:r>
              <a:rPr lang="en-US" sz="2000" dirty="0">
                <a:latin typeface="Palatino Linotype" panose="02040502050505030304" pitchFamily="18" charset="0"/>
              </a:rPr>
              <a:t>To position itself effectively in the movie industry, Microsoft should consider the following strategies:</a:t>
            </a:r>
          </a:p>
          <a:p>
            <a:pPr marL="457200" indent="-457200">
              <a:lnSpc>
                <a:spcPct val="200000"/>
              </a:lnSpc>
              <a:buAutoNum type="arabicPeriod"/>
            </a:pPr>
            <a:r>
              <a:rPr lang="en-US" sz="2000" dirty="0">
                <a:latin typeface="Palatino Linotype" panose="02040502050505030304" pitchFamily="18" charset="0"/>
              </a:rPr>
              <a:t>Acquire intellectual property rights from leading movie studios as an entry point.</a:t>
            </a:r>
          </a:p>
          <a:p>
            <a:pPr marL="457200" indent="-457200">
              <a:lnSpc>
                <a:spcPct val="200000"/>
              </a:lnSpc>
              <a:buAutoNum type="arabicPeriod"/>
            </a:pPr>
            <a:r>
              <a:rPr lang="en-US" sz="2000" dirty="0">
                <a:latin typeface="Palatino Linotype" panose="02040502050505030304" pitchFamily="18" charset="0"/>
              </a:rPr>
              <a:t>Exercise prudent management of production expenses and investments.</a:t>
            </a:r>
          </a:p>
          <a:p>
            <a:pPr marL="457200" indent="-457200">
              <a:lnSpc>
                <a:spcPct val="200000"/>
              </a:lnSpc>
              <a:buAutoNum type="arabicPeriod"/>
            </a:pPr>
            <a:r>
              <a:rPr lang="en-US" sz="2000" dirty="0">
                <a:latin typeface="Palatino Linotype" panose="02040502050505030304" pitchFamily="18" charset="0"/>
              </a:rPr>
              <a:t>Emphasize high-budget productions to enhance market presence.</a:t>
            </a:r>
          </a:p>
          <a:p>
            <a:pPr marL="457200" indent="-457200">
              <a:lnSpc>
                <a:spcPct val="200000"/>
              </a:lnSpc>
              <a:buAutoNum type="arabicPeriod"/>
            </a:pPr>
            <a:r>
              <a:rPr lang="en-US" sz="2000" dirty="0">
                <a:latin typeface="Palatino Linotype" panose="02040502050505030304" pitchFamily="18" charset="0"/>
              </a:rPr>
              <a:t>Explore opportunities in popular and lucrative genres like Horror, Music, Action, and Adventure.</a:t>
            </a:r>
            <a:endParaRPr lang="en-KE" sz="2000" dirty="0">
              <a:latin typeface="Palatino Linotype" panose="02040502050505030304" pitchFamily="18" charset="0"/>
            </a:endParaRPr>
          </a:p>
        </p:txBody>
      </p:sp>
    </p:spTree>
    <p:extLst>
      <p:ext uri="{BB962C8B-B14F-4D97-AF65-F5344CB8AC3E}">
        <p14:creationId xmlns:p14="http://schemas.microsoft.com/office/powerpoint/2010/main" val="276052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486CB-1E9E-47FA-AAD2-3CE9B28DC3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3339" y="808383"/>
            <a:ext cx="11224591" cy="54466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1474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E9141D1-99E7-4552-9C6A-7BF83EA3C725}"/>
              </a:ext>
            </a:extLst>
          </p:cNvPr>
          <p:cNvGrpSpPr/>
          <p:nvPr/>
        </p:nvGrpSpPr>
        <p:grpSpPr>
          <a:xfrm>
            <a:off x="543049" y="2023679"/>
            <a:ext cx="10655038" cy="2268224"/>
            <a:chOff x="581308" y="1882888"/>
            <a:chExt cx="11079957" cy="498283"/>
          </a:xfrm>
        </p:grpSpPr>
        <p:sp>
          <p:nvSpPr>
            <p:cNvPr id="8" name="Rectangle 7">
              <a:extLst>
                <a:ext uri="{FF2B5EF4-FFF2-40B4-BE49-F238E27FC236}">
                  <a16:creationId xmlns:a16="http://schemas.microsoft.com/office/drawing/2014/main" id="{7BF8BFFB-8911-4D85-8553-EE3A5C2267F9}"/>
                </a:ext>
              </a:extLst>
            </p:cNvPr>
            <p:cNvSpPr/>
            <p:nvPr/>
          </p:nvSpPr>
          <p:spPr>
            <a:xfrm>
              <a:off x="5783969" y="1905893"/>
              <a:ext cx="5877296" cy="475278"/>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lvl="0">
                <a:lnSpc>
                  <a:spcPct val="150000"/>
                </a:lnSpc>
                <a:spcBef>
                  <a:spcPts val="1000"/>
                </a:spcBef>
              </a:pPr>
              <a:r>
                <a:rPr lang="en-US" sz="1600" dirty="0">
                  <a:latin typeface="Palatino Linotype" panose="02040502050505030304" pitchFamily="18" charset="0"/>
                  <a:ea typeface="Tahoma" panose="020B0604030504040204" pitchFamily="34" charset="0"/>
                  <a:cs typeface="Tahoma" panose="020B0604030504040204" pitchFamily="34" charset="0"/>
                </a:rPr>
                <a:t>Microsoft is preparing to launch a new film studio, emphasizing the importance of factors that can boost profitability. By delving into historical data, we've unearthed key insights to optimize film production for both performance and return on investment.</a:t>
              </a:r>
              <a:endParaRPr lang="en-KE" sz="1600" dirty="0">
                <a:solidFill>
                  <a:prstClr val="black"/>
                </a:solidFill>
                <a:latin typeface="Palatino Linotype" panose="02040502050505030304" pitchFamily="18"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25032C36-8864-4C11-B8ED-9BC00813CB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1308" y="1882888"/>
              <a:ext cx="4994288" cy="47624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1">
              <a:schemeClr val="accent5"/>
            </a:lnRef>
            <a:fillRef idx="2">
              <a:schemeClr val="accent5"/>
            </a:fillRef>
            <a:effectRef idx="1">
              <a:schemeClr val="accent5"/>
            </a:effectRef>
            <a:fontRef idx="minor">
              <a:schemeClr val="dk1"/>
            </a:fontRef>
          </p:style>
        </p:pic>
      </p:grpSp>
    </p:spTree>
    <p:extLst>
      <p:ext uri="{BB962C8B-B14F-4D97-AF65-F5344CB8AC3E}">
        <p14:creationId xmlns:p14="http://schemas.microsoft.com/office/powerpoint/2010/main" val="113959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45C236-BE46-40A9-986A-259632F71044}"/>
              </a:ext>
            </a:extLst>
          </p:cNvPr>
          <p:cNvPicPr>
            <a:picLocks noChangeAspect="1"/>
          </p:cNvPicPr>
          <p:nvPr/>
        </p:nvPicPr>
        <p:blipFill rotWithShape="1">
          <a:blip r:embed="rId3"/>
          <a:srcRect r="5525" b="43671"/>
          <a:stretch/>
        </p:blipFill>
        <p:spPr>
          <a:xfrm>
            <a:off x="829577" y="500514"/>
            <a:ext cx="10532847" cy="3205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Content Placeholder 2">
            <a:extLst>
              <a:ext uri="{FF2B5EF4-FFF2-40B4-BE49-F238E27FC236}">
                <a16:creationId xmlns:a16="http://schemas.microsoft.com/office/drawing/2014/main" id="{50A326E4-8A74-4382-BC98-0BF3C53B4A9B}"/>
              </a:ext>
            </a:extLst>
          </p:cNvPr>
          <p:cNvSpPr>
            <a:spLocks noGrp="1"/>
          </p:cNvSpPr>
          <p:nvPr>
            <p:ph idx="1"/>
          </p:nvPr>
        </p:nvSpPr>
        <p:spPr>
          <a:xfrm>
            <a:off x="2279583" y="4187687"/>
            <a:ext cx="7632834" cy="1520094"/>
          </a:xfrm>
          <a:ln>
            <a:solidFill>
              <a:schemeClr val="accent1"/>
            </a:solidFill>
          </a:ln>
        </p:spPr>
        <p:txBody>
          <a:bodyPr>
            <a:normAutofit/>
          </a:bodyPr>
          <a:lstStyle/>
          <a:p>
            <a:pPr marL="0" indent="0" algn="ctr">
              <a:buNone/>
            </a:pPr>
            <a:r>
              <a:rPr lang="en-US" sz="2400" dirty="0">
                <a:latin typeface="Palatino Linotype" panose="02040502050505030304" pitchFamily="18" charset="0"/>
              </a:rPr>
              <a:t>To furnish Microsoft with insights to evaluate the prerequisites for a prosperous venture into the film production industry.</a:t>
            </a:r>
          </a:p>
        </p:txBody>
      </p:sp>
    </p:spTree>
    <p:extLst>
      <p:ext uri="{BB962C8B-B14F-4D97-AF65-F5344CB8AC3E}">
        <p14:creationId xmlns:p14="http://schemas.microsoft.com/office/powerpoint/2010/main" val="89400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98BC4-2B1E-4F3A-9716-7C36846CB3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4636" y="1601404"/>
            <a:ext cx="6044665" cy="340012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a:extLst>
              <a:ext uri="{FF2B5EF4-FFF2-40B4-BE49-F238E27FC236}">
                <a16:creationId xmlns:a16="http://schemas.microsoft.com/office/drawing/2014/main" id="{9522E3C8-3BCD-4270-A206-2018108563A4}"/>
              </a:ext>
            </a:extLst>
          </p:cNvPr>
          <p:cNvSpPr>
            <a:spLocks noGrp="1"/>
          </p:cNvSpPr>
          <p:nvPr>
            <p:ph type="title"/>
          </p:nvPr>
        </p:nvSpPr>
        <p:spPr>
          <a:xfrm>
            <a:off x="6882061" y="1063593"/>
            <a:ext cx="4050981" cy="452387"/>
          </a:xfrm>
          <a:ln>
            <a:solidFill>
              <a:schemeClr val="accent1"/>
            </a:solidFill>
          </a:ln>
        </p:spPr>
        <p:txBody>
          <a:bodyPr>
            <a:noAutofit/>
          </a:bodyPr>
          <a:lstStyle/>
          <a:p>
            <a:pPr algn="ctr"/>
            <a:r>
              <a:rPr lang="en-US" sz="2800" b="1" dirty="0">
                <a:solidFill>
                  <a:schemeClr val="accent1"/>
                </a:solidFill>
                <a:latin typeface="Palatino Linotype" panose="02040502050505030304" pitchFamily="18" charset="0"/>
              </a:rPr>
              <a:t>Business Problem</a:t>
            </a:r>
            <a:endParaRPr lang="en-KE" sz="2800" b="1" dirty="0">
              <a:solidFill>
                <a:schemeClr val="accent1"/>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332FE6C8-2207-4E9A-B847-F026FA5C7CCB}"/>
              </a:ext>
            </a:extLst>
          </p:cNvPr>
          <p:cNvSpPr>
            <a:spLocks noGrp="1"/>
          </p:cNvSpPr>
          <p:nvPr>
            <p:ph idx="1"/>
          </p:nvPr>
        </p:nvSpPr>
        <p:spPr>
          <a:xfrm>
            <a:off x="6602930" y="1771049"/>
            <a:ext cx="4851133" cy="2986481"/>
          </a:xfrm>
          <a:ln>
            <a:solidFill>
              <a:schemeClr val="accent1"/>
            </a:solidFill>
          </a:ln>
        </p:spPr>
        <p:txBody>
          <a:bodyPr>
            <a:normAutofit fontScale="32500" lnSpcReduction="20000"/>
          </a:bodyPr>
          <a:lstStyle/>
          <a:p>
            <a:endParaRPr lang="en-US" sz="6600" dirty="0"/>
          </a:p>
          <a:p>
            <a:r>
              <a:rPr lang="en-US" sz="6200" dirty="0">
                <a:latin typeface="Palatino Linotype" panose="02040502050505030304" pitchFamily="18" charset="0"/>
              </a:rPr>
              <a:t>Microsoft aims to tap into the lucrative movie-making industry, yet they find themselves at a crossroads, uncertain about the path forward. The challenge for their nascent movie studio lies in its readiness to dive into the industry without the requisite expertise.</a:t>
            </a:r>
          </a:p>
          <a:p>
            <a:r>
              <a:rPr lang="en-US" sz="6200" dirty="0">
                <a:latin typeface="Palatino Linotype" panose="02040502050505030304" pitchFamily="18" charset="0"/>
              </a:rPr>
              <a:t>Microsoft is also keen on ensuring that its movie studio stands out and thrives in the competitive digital content market.</a:t>
            </a:r>
            <a:endParaRPr lang="en-KE" sz="6200" dirty="0">
              <a:latin typeface="Palatino Linotype" panose="02040502050505030304" pitchFamily="18" charset="0"/>
            </a:endParaRPr>
          </a:p>
        </p:txBody>
      </p:sp>
    </p:spTree>
    <p:extLst>
      <p:ext uri="{BB962C8B-B14F-4D97-AF65-F5344CB8AC3E}">
        <p14:creationId xmlns:p14="http://schemas.microsoft.com/office/powerpoint/2010/main" val="26234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7155-B130-43DE-80B2-08D66ADCC577}"/>
              </a:ext>
            </a:extLst>
          </p:cNvPr>
          <p:cNvSpPr>
            <a:spLocks noGrp="1"/>
          </p:cNvSpPr>
          <p:nvPr>
            <p:ph type="title"/>
          </p:nvPr>
        </p:nvSpPr>
        <p:spPr>
          <a:xfrm>
            <a:off x="4777339" y="1198266"/>
            <a:ext cx="2637322" cy="630632"/>
          </a:xfrm>
          <a:ln/>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2800" b="1" dirty="0">
                <a:solidFill>
                  <a:schemeClr val="accent1"/>
                </a:solidFill>
                <a:latin typeface="Palatino Linotype" panose="02040502050505030304" pitchFamily="18" charset="0"/>
              </a:rPr>
              <a:t>Data Sources</a:t>
            </a:r>
            <a:endParaRPr lang="en-KE" sz="2800" b="1" dirty="0">
              <a:solidFill>
                <a:schemeClr val="accent1"/>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6689FF5C-1DAD-45C4-B564-144CCDAB2159}"/>
              </a:ext>
            </a:extLst>
          </p:cNvPr>
          <p:cNvSpPr>
            <a:spLocks noGrp="1"/>
          </p:cNvSpPr>
          <p:nvPr>
            <p:ph idx="1"/>
          </p:nvPr>
        </p:nvSpPr>
        <p:spPr>
          <a:xfrm>
            <a:off x="3746266" y="1954026"/>
            <a:ext cx="5238708" cy="4237113"/>
          </a:xfrm>
          <a:ln>
            <a:solidFill>
              <a:schemeClr val="accent1"/>
            </a:solidFill>
          </a:ln>
        </p:spPr>
        <p:txBody>
          <a:bodyPr>
            <a:normAutofit/>
          </a:bodyPr>
          <a:lstStyle/>
          <a:p>
            <a:pPr marL="0" indent="0">
              <a:lnSpc>
                <a:spcPct val="200000"/>
              </a:lnSpc>
              <a:buNone/>
            </a:pPr>
            <a:r>
              <a:rPr lang="en-US" sz="2400" dirty="0">
                <a:latin typeface="Palatino Linotype" panose="02040502050505030304" pitchFamily="18" charset="0"/>
              </a:rPr>
              <a:t>My analysis involved gathering data from the following sources:</a:t>
            </a:r>
          </a:p>
          <a:p>
            <a:pPr>
              <a:lnSpc>
                <a:spcPct val="200000"/>
              </a:lnSpc>
              <a:buFont typeface="Wingdings" panose="05000000000000000000" pitchFamily="2" charset="2"/>
              <a:buChar char="ü"/>
            </a:pPr>
            <a:r>
              <a:rPr lang="en-US" sz="2400" dirty="0">
                <a:latin typeface="Palatino Linotype" panose="02040502050505030304" pitchFamily="18" charset="0"/>
              </a:rPr>
              <a:t>The Movie Database</a:t>
            </a:r>
          </a:p>
          <a:p>
            <a:pPr>
              <a:lnSpc>
                <a:spcPct val="200000"/>
              </a:lnSpc>
              <a:buFont typeface="Wingdings" panose="05000000000000000000" pitchFamily="2" charset="2"/>
              <a:buChar char="ü"/>
            </a:pPr>
            <a:r>
              <a:rPr lang="en-US" sz="2400" dirty="0">
                <a:latin typeface="Palatino Linotype" panose="02040502050505030304" pitchFamily="18" charset="0"/>
              </a:rPr>
              <a:t>The Numbers Movie Budgets</a:t>
            </a:r>
          </a:p>
          <a:p>
            <a:pPr>
              <a:lnSpc>
                <a:spcPct val="200000"/>
              </a:lnSpc>
              <a:buFont typeface="Wingdings" panose="05000000000000000000" pitchFamily="2" charset="2"/>
              <a:buChar char="ü"/>
            </a:pPr>
            <a:r>
              <a:rPr lang="en-US" sz="2400" dirty="0">
                <a:latin typeface="Palatino Linotype" panose="02040502050505030304" pitchFamily="18" charset="0"/>
              </a:rPr>
              <a:t>Box Office Mojo.</a:t>
            </a:r>
            <a:endParaRPr lang="en-KE" sz="2400" dirty="0">
              <a:latin typeface="Palatino Linotype" panose="02040502050505030304" pitchFamily="18" charset="0"/>
            </a:endParaRPr>
          </a:p>
        </p:txBody>
      </p:sp>
      <p:pic>
        <p:nvPicPr>
          <p:cNvPr id="7" name="Picture 6">
            <a:extLst>
              <a:ext uri="{FF2B5EF4-FFF2-40B4-BE49-F238E27FC236}">
                <a16:creationId xmlns:a16="http://schemas.microsoft.com/office/drawing/2014/main" id="{0596773D-1171-4A13-9B84-DF8E8624D5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25" y="4770783"/>
            <a:ext cx="2741562" cy="13707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a:extLst>
              <a:ext uri="{FF2B5EF4-FFF2-40B4-BE49-F238E27FC236}">
                <a16:creationId xmlns:a16="http://schemas.microsoft.com/office/drawing/2014/main" id="{C5EC060B-D3D6-4975-BB4A-B1A532B25E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71021" y="1483369"/>
            <a:ext cx="2625678" cy="13128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69128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4C5BA-19C2-4853-A250-F19364260C72}"/>
              </a:ext>
            </a:extLst>
          </p:cNvPr>
          <p:cNvPicPr>
            <a:picLocks noChangeAspect="1"/>
          </p:cNvPicPr>
          <p:nvPr/>
        </p:nvPicPr>
        <p:blipFill>
          <a:blip r:embed="rId3"/>
          <a:stretch>
            <a:fillRect/>
          </a:stretch>
        </p:blipFill>
        <p:spPr>
          <a:xfrm>
            <a:off x="0" y="0"/>
            <a:ext cx="12183898"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a:extLst>
              <a:ext uri="{FF2B5EF4-FFF2-40B4-BE49-F238E27FC236}">
                <a16:creationId xmlns:a16="http://schemas.microsoft.com/office/drawing/2014/main" id="{3A1E1663-4951-4D2F-9A62-635D44DDCC6E}"/>
              </a:ext>
            </a:extLst>
          </p:cNvPr>
          <p:cNvSpPr>
            <a:spLocks noGrp="1"/>
          </p:cNvSpPr>
          <p:nvPr>
            <p:ph type="title"/>
          </p:nvPr>
        </p:nvSpPr>
        <p:spPr>
          <a:xfrm>
            <a:off x="4719988" y="575877"/>
            <a:ext cx="2752024" cy="550279"/>
          </a:xfrm>
          <a:ln>
            <a:solidFill>
              <a:schemeClr val="bg2"/>
            </a:solidFill>
          </a:ln>
        </p:spPr>
        <p:txBody>
          <a:bodyPr>
            <a:normAutofit/>
          </a:bodyPr>
          <a:lstStyle/>
          <a:p>
            <a:r>
              <a:rPr lang="en-US" sz="2800" b="1" dirty="0">
                <a:latin typeface="Georgia" panose="02040502050405020303" pitchFamily="18" charset="0"/>
              </a:rPr>
              <a:t>Data Methods</a:t>
            </a:r>
            <a:endParaRPr lang="en-KE" sz="2800" b="1" dirty="0">
              <a:latin typeface="Georgia" panose="02040502050405020303" pitchFamily="18" charset="0"/>
            </a:endParaRPr>
          </a:p>
        </p:txBody>
      </p:sp>
      <p:sp>
        <p:nvSpPr>
          <p:cNvPr id="3" name="Content Placeholder 2">
            <a:extLst>
              <a:ext uri="{FF2B5EF4-FFF2-40B4-BE49-F238E27FC236}">
                <a16:creationId xmlns:a16="http://schemas.microsoft.com/office/drawing/2014/main" id="{89234BD8-28C0-442A-BB08-B9F568B454A1}"/>
              </a:ext>
            </a:extLst>
          </p:cNvPr>
          <p:cNvSpPr>
            <a:spLocks noGrp="1"/>
          </p:cNvSpPr>
          <p:nvPr>
            <p:ph idx="1"/>
          </p:nvPr>
        </p:nvSpPr>
        <p:spPr>
          <a:xfrm>
            <a:off x="1896018" y="1550504"/>
            <a:ext cx="8383763" cy="4850296"/>
          </a:xfrm>
          <a:ln>
            <a:solidFill>
              <a:schemeClr val="bg2"/>
            </a:solidFill>
          </a:ln>
        </p:spPr>
        <p:txBody>
          <a:bodyPr>
            <a:normAutofit lnSpcReduction="10000"/>
          </a:bodyPr>
          <a:lstStyle/>
          <a:p>
            <a:pPr>
              <a:lnSpc>
                <a:spcPct val="200000"/>
              </a:lnSpc>
              <a:buFont typeface="Wingdings" panose="05000000000000000000" pitchFamily="2" charset="2"/>
              <a:buChar char="ü"/>
            </a:pPr>
            <a:r>
              <a:rPr lang="en-US" sz="1800" dirty="0">
                <a:latin typeface="Georgia" panose="02040502050405020303" pitchFamily="18" charset="0"/>
              </a:rPr>
              <a:t>Data cleaning – Dealing with missing data</a:t>
            </a:r>
          </a:p>
          <a:p>
            <a:pPr>
              <a:lnSpc>
                <a:spcPct val="200000"/>
              </a:lnSpc>
              <a:buFont typeface="Wingdings" panose="05000000000000000000" pitchFamily="2" charset="2"/>
              <a:buChar char="ü"/>
            </a:pPr>
            <a:r>
              <a:rPr lang="en-US" sz="1800" dirty="0">
                <a:latin typeface="Georgia" panose="02040502050405020303" pitchFamily="18" charset="0"/>
              </a:rPr>
              <a:t>Converting column types – Ensuring that data in the columns are in the correct type to allow for data manipulation</a:t>
            </a:r>
          </a:p>
          <a:p>
            <a:pPr>
              <a:lnSpc>
                <a:spcPct val="200000"/>
              </a:lnSpc>
              <a:buFont typeface="Wingdings" panose="05000000000000000000" pitchFamily="2" charset="2"/>
              <a:buChar char="ü"/>
            </a:pPr>
            <a:r>
              <a:rPr lang="en-US" sz="1800" dirty="0">
                <a:latin typeface="Georgia" panose="02040502050405020303" pitchFamily="18" charset="0"/>
              </a:rPr>
              <a:t>Feature engineering – Creating new columns in the data to create more insights</a:t>
            </a:r>
          </a:p>
          <a:p>
            <a:pPr>
              <a:lnSpc>
                <a:spcPct val="200000"/>
              </a:lnSpc>
              <a:buFont typeface="Wingdings" panose="05000000000000000000" pitchFamily="2" charset="2"/>
              <a:buChar char="ü"/>
            </a:pPr>
            <a:r>
              <a:rPr lang="en-US" sz="1800" dirty="0">
                <a:latin typeface="Georgia" panose="02040502050405020303" pitchFamily="18" charset="0"/>
              </a:rPr>
              <a:t>Data analysis – Exploration of data to establish meaningful insights</a:t>
            </a:r>
          </a:p>
          <a:p>
            <a:pPr>
              <a:lnSpc>
                <a:spcPct val="200000"/>
              </a:lnSpc>
              <a:buFont typeface="Wingdings" panose="05000000000000000000" pitchFamily="2" charset="2"/>
              <a:buChar char="ü"/>
            </a:pPr>
            <a:r>
              <a:rPr lang="en-US" sz="1800" dirty="0">
                <a:latin typeface="Georgia" panose="02040502050405020303" pitchFamily="18" charset="0"/>
              </a:rPr>
              <a:t>Data visualization - visual representations using charts, graphs, etc.  to communicate complex data in a clear and understandable manner.</a:t>
            </a:r>
            <a:endParaRPr lang="en-KE" sz="1800" dirty="0">
              <a:latin typeface="Georgia" panose="02040502050405020303" pitchFamily="18" charset="0"/>
            </a:endParaRPr>
          </a:p>
        </p:txBody>
      </p:sp>
      <p:pic>
        <p:nvPicPr>
          <p:cNvPr id="12" name="Picture 11">
            <a:extLst>
              <a:ext uri="{FF2B5EF4-FFF2-40B4-BE49-F238E27FC236}">
                <a16:creationId xmlns:a16="http://schemas.microsoft.com/office/drawing/2014/main" id="{5FE6898D-9E9B-4219-9A82-7EABFD69AAFB}"/>
              </a:ext>
            </a:extLst>
          </p:cNvPr>
          <p:cNvPicPr/>
          <p:nvPr/>
        </p:nvPicPr>
        <p:blipFill>
          <a:blip r:embed="rId4">
            <a:extLst>
              <a:ext uri="{28A0092B-C50C-407E-A947-70E740481C1C}">
                <a14:useLocalDpi xmlns:a14="http://schemas.microsoft.com/office/drawing/2010/main" val="0"/>
              </a:ext>
            </a:extLst>
          </a:blip>
          <a:srcRect/>
          <a:stretch/>
        </p:blipFill>
        <p:spPr>
          <a:xfrm>
            <a:off x="10372985" y="2908224"/>
            <a:ext cx="1500963" cy="1783045"/>
          </a:xfrm>
          <a:prstGeom prst="rect">
            <a:avLst/>
          </a:prstGeom>
        </p:spPr>
      </p:pic>
      <p:pic>
        <p:nvPicPr>
          <p:cNvPr id="13" name="Picture 12">
            <a:extLst>
              <a:ext uri="{FF2B5EF4-FFF2-40B4-BE49-F238E27FC236}">
                <a16:creationId xmlns:a16="http://schemas.microsoft.com/office/drawing/2014/main" id="{33F1750A-6E1B-4BAF-A19B-5FB35B52F8E5}"/>
              </a:ext>
            </a:extLst>
          </p:cNvPr>
          <p:cNvPicPr/>
          <p:nvPr/>
        </p:nvPicPr>
        <p:blipFill>
          <a:blip r:embed="rId4">
            <a:extLst>
              <a:ext uri="{28A0092B-C50C-407E-A947-70E740481C1C}">
                <a14:useLocalDpi xmlns:a14="http://schemas.microsoft.com/office/drawing/2010/main" val="0"/>
              </a:ext>
            </a:extLst>
          </a:blip>
          <a:srcRect/>
          <a:stretch/>
        </p:blipFill>
        <p:spPr>
          <a:xfrm>
            <a:off x="318052" y="2908224"/>
            <a:ext cx="1484762" cy="1783046"/>
          </a:xfrm>
          <a:prstGeom prst="rect">
            <a:avLst/>
          </a:prstGeom>
        </p:spPr>
      </p:pic>
    </p:spTree>
    <p:extLst>
      <p:ext uri="{BB962C8B-B14F-4D97-AF65-F5344CB8AC3E}">
        <p14:creationId xmlns:p14="http://schemas.microsoft.com/office/powerpoint/2010/main" val="321993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79BE-D521-4807-83D0-078683379B92}"/>
              </a:ext>
            </a:extLst>
          </p:cNvPr>
          <p:cNvSpPr>
            <a:spLocks noGrp="1"/>
          </p:cNvSpPr>
          <p:nvPr>
            <p:ph type="title"/>
          </p:nvPr>
        </p:nvSpPr>
        <p:spPr>
          <a:xfrm>
            <a:off x="4784035" y="624002"/>
            <a:ext cx="2391846" cy="484797"/>
          </a:xfrm>
          <a:noFill/>
          <a:ln>
            <a:solidFill>
              <a:srgbClr val="00B0F0"/>
            </a:solidFill>
          </a:ln>
        </p:spPr>
        <p:txBody>
          <a:bodyPr>
            <a:normAutofit/>
          </a:bodyPr>
          <a:lstStyle/>
          <a:p>
            <a:r>
              <a:rPr lang="en-US" sz="2800" b="1" dirty="0">
                <a:solidFill>
                  <a:schemeClr val="accent1"/>
                </a:solidFill>
                <a:latin typeface="Palatino Linotype" panose="02040502050505030304" pitchFamily="18" charset="0"/>
              </a:rPr>
              <a:t>Key Findings</a:t>
            </a:r>
            <a:endParaRPr lang="en-KE" sz="2800" b="1" dirty="0">
              <a:solidFill>
                <a:schemeClr val="accent1"/>
              </a:solidFill>
              <a:latin typeface="Palatino Linotype" panose="02040502050505030304" pitchFamily="18" charset="0"/>
            </a:endParaRPr>
          </a:p>
        </p:txBody>
      </p:sp>
      <p:sp>
        <p:nvSpPr>
          <p:cNvPr id="7" name="Content Placeholder 2">
            <a:extLst>
              <a:ext uri="{FF2B5EF4-FFF2-40B4-BE49-F238E27FC236}">
                <a16:creationId xmlns:a16="http://schemas.microsoft.com/office/drawing/2014/main" id="{2CF96F57-9BCB-4DDF-9EDE-8A923D7838C9}"/>
              </a:ext>
            </a:extLst>
          </p:cNvPr>
          <p:cNvSpPr txBox="1">
            <a:spLocks/>
          </p:cNvSpPr>
          <p:nvPr/>
        </p:nvSpPr>
        <p:spPr>
          <a:xfrm>
            <a:off x="1235039" y="1540256"/>
            <a:ext cx="9526005" cy="4591036"/>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ü"/>
            </a:pPr>
            <a:r>
              <a:rPr lang="en-US" sz="2400" dirty="0">
                <a:latin typeface="Palatino Linotype" panose="02040502050505030304" pitchFamily="18" charset="0"/>
              </a:rPr>
              <a:t> Higher production budgets does not necessarily  mean higher returns.</a:t>
            </a:r>
          </a:p>
          <a:p>
            <a:pPr>
              <a:lnSpc>
                <a:spcPct val="200000"/>
              </a:lnSpc>
              <a:buFont typeface="Wingdings" panose="05000000000000000000" pitchFamily="2" charset="2"/>
              <a:buChar char="ü"/>
            </a:pPr>
            <a:r>
              <a:rPr lang="en-US" sz="2400" dirty="0">
                <a:latin typeface="Palatino Linotype" panose="02040502050505030304" pitchFamily="18" charset="0"/>
              </a:rPr>
              <a:t> Microsoft may face challenges entering the film industry despite potentially acquiring IP rights from top studios due to lack of experience in film production. </a:t>
            </a:r>
          </a:p>
          <a:p>
            <a:pPr>
              <a:lnSpc>
                <a:spcPct val="200000"/>
              </a:lnSpc>
              <a:buFont typeface="Wingdings" panose="05000000000000000000" pitchFamily="2" charset="2"/>
              <a:buChar char="ü"/>
            </a:pPr>
            <a:r>
              <a:rPr lang="en-US" sz="2400" dirty="0">
                <a:latin typeface="Palatino Linotype" panose="02040502050505030304" pitchFamily="18" charset="0"/>
              </a:rPr>
              <a:t> Consider popular genres for movie creation</a:t>
            </a:r>
            <a:r>
              <a:rPr lang="en-US" dirty="0">
                <a:latin typeface="Palatino Linotype" panose="02040502050505030304" pitchFamily="18" charset="0"/>
              </a:rPr>
              <a:t>.</a:t>
            </a:r>
            <a:endParaRPr lang="en-KE" dirty="0">
              <a:latin typeface="Palatino Linotype" panose="02040502050505030304" pitchFamily="18" charset="0"/>
            </a:endParaRPr>
          </a:p>
        </p:txBody>
      </p:sp>
    </p:spTree>
    <p:extLst>
      <p:ext uri="{BB962C8B-B14F-4D97-AF65-F5344CB8AC3E}">
        <p14:creationId xmlns:p14="http://schemas.microsoft.com/office/powerpoint/2010/main" val="25806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01C3-2B87-4D0E-ADB3-DB3E637D4D09}"/>
              </a:ext>
            </a:extLst>
          </p:cNvPr>
          <p:cNvSpPr>
            <a:spLocks noGrp="1"/>
          </p:cNvSpPr>
          <p:nvPr>
            <p:ph type="title"/>
          </p:nvPr>
        </p:nvSpPr>
        <p:spPr>
          <a:xfrm>
            <a:off x="1620253" y="808384"/>
            <a:ext cx="8951493" cy="596346"/>
          </a:xfrm>
          <a:ln/>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solidFill>
                  <a:schemeClr val="accent1">
                    <a:lumMod val="75000"/>
                  </a:schemeClr>
                </a:solidFill>
                <a:latin typeface="Georgia" panose="02040502050405020303" pitchFamily="18" charset="0"/>
              </a:rPr>
              <a:t>1. Production Budget Vs Return on Investment Graph</a:t>
            </a:r>
            <a:endParaRPr lang="en-KE" sz="2400" b="1" dirty="0">
              <a:solidFill>
                <a:schemeClr val="accent1">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475DCE8-114B-4EE5-BC67-5C442C9310F6}"/>
              </a:ext>
            </a:extLst>
          </p:cNvPr>
          <p:cNvSpPr>
            <a:spLocks noGrp="1"/>
          </p:cNvSpPr>
          <p:nvPr>
            <p:ph idx="1"/>
          </p:nvPr>
        </p:nvSpPr>
        <p:spPr>
          <a:xfrm>
            <a:off x="583095" y="371062"/>
            <a:ext cx="11039061" cy="6135756"/>
          </a:xfrm>
        </p:spPr>
        <p:txBody>
          <a:bodyPr/>
          <a:lstStyle/>
          <a:p>
            <a:pPr marL="0" indent="0">
              <a:buNone/>
            </a:pPr>
            <a:endParaRPr lang="en-US" dirty="0"/>
          </a:p>
          <a:p>
            <a:endParaRPr lang="en-KE" dirty="0"/>
          </a:p>
        </p:txBody>
      </p:sp>
      <p:pic>
        <p:nvPicPr>
          <p:cNvPr id="5" name="Picture 4">
            <a:extLst>
              <a:ext uri="{FF2B5EF4-FFF2-40B4-BE49-F238E27FC236}">
                <a16:creationId xmlns:a16="http://schemas.microsoft.com/office/drawing/2014/main" id="{B33A7B6C-0DFD-46FE-A596-5EFF0C92EB8E}"/>
              </a:ext>
            </a:extLst>
          </p:cNvPr>
          <p:cNvPicPr/>
          <p:nvPr/>
        </p:nvPicPr>
        <p:blipFill>
          <a:blip r:embed="rId3"/>
          <a:stretch>
            <a:fillRect/>
          </a:stretch>
        </p:blipFill>
        <p:spPr>
          <a:xfrm>
            <a:off x="1049152" y="1819175"/>
            <a:ext cx="9904398" cy="45046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381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11ED-9BE0-4635-9725-790CCA4EF8E2}"/>
              </a:ext>
            </a:extLst>
          </p:cNvPr>
          <p:cNvSpPr>
            <a:spLocks noGrp="1"/>
          </p:cNvSpPr>
          <p:nvPr>
            <p:ph type="title"/>
          </p:nvPr>
        </p:nvSpPr>
        <p:spPr>
          <a:xfrm>
            <a:off x="5614009" y="1277802"/>
            <a:ext cx="6379070" cy="424914"/>
          </a:xfrm>
          <a:ln>
            <a:solidFill>
              <a:schemeClr val="accent1"/>
            </a:solidFill>
          </a:ln>
        </p:spPr>
        <p:txBody>
          <a:bodyPr>
            <a:normAutofit/>
          </a:bodyPr>
          <a:lstStyle/>
          <a:p>
            <a:r>
              <a:rPr lang="en-US" sz="2400" b="1" dirty="0">
                <a:solidFill>
                  <a:schemeClr val="accent1"/>
                </a:solidFill>
                <a:latin typeface="Palatino Linotype" panose="02040502050505030304" pitchFamily="18" charset="0"/>
              </a:rPr>
              <a:t>Correlation: ROI vs Production Budget</a:t>
            </a:r>
            <a:endParaRPr lang="en-KE" sz="2400" b="1" dirty="0">
              <a:solidFill>
                <a:schemeClr val="accent1"/>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4180B03C-B159-4060-9DE1-8B07BC1828C1}"/>
              </a:ext>
            </a:extLst>
          </p:cNvPr>
          <p:cNvSpPr>
            <a:spLocks noGrp="1"/>
          </p:cNvSpPr>
          <p:nvPr>
            <p:ph idx="1"/>
          </p:nvPr>
        </p:nvSpPr>
        <p:spPr>
          <a:xfrm>
            <a:off x="5614009" y="1847097"/>
            <a:ext cx="6379070" cy="3733101"/>
          </a:xfrm>
          <a:ln>
            <a:solidFill>
              <a:schemeClr val="accent1"/>
            </a:solidFill>
          </a:ln>
        </p:spPr>
        <p:txBody>
          <a:bodyPr>
            <a:normAutofit/>
          </a:bodyPr>
          <a:lstStyle/>
          <a:p>
            <a:pPr>
              <a:lnSpc>
                <a:spcPct val="200000"/>
              </a:lnSpc>
              <a:buFont typeface="Wingdings" panose="05000000000000000000" pitchFamily="2" charset="2"/>
              <a:buChar char="ü"/>
            </a:pPr>
            <a:r>
              <a:rPr lang="en-US" sz="1800" dirty="0">
                <a:latin typeface="Palatino Linotype" panose="02040502050505030304" pitchFamily="18" charset="0"/>
              </a:rPr>
              <a:t>The weak positive correlation between production budget and return on investment suggests that higher production budgets do not necessarily guarantee higher returns. </a:t>
            </a:r>
          </a:p>
          <a:p>
            <a:pPr>
              <a:lnSpc>
                <a:spcPct val="200000"/>
              </a:lnSpc>
              <a:buFont typeface="Wingdings" panose="05000000000000000000" pitchFamily="2" charset="2"/>
              <a:buChar char="ü"/>
            </a:pPr>
            <a:r>
              <a:rPr lang="en-US" sz="1800" dirty="0">
                <a:latin typeface="Palatino Linotype" panose="02040502050505030304" pitchFamily="18" charset="0"/>
              </a:rPr>
              <a:t>This means that Microsoft may need to carefully manage its production costs and investments to ensure a profitable return on investment</a:t>
            </a:r>
            <a:endParaRPr lang="en-KE" sz="1800" dirty="0">
              <a:latin typeface="Palatino Linotype" panose="02040502050505030304" pitchFamily="18" charset="0"/>
            </a:endParaRPr>
          </a:p>
        </p:txBody>
      </p:sp>
      <p:pic>
        <p:nvPicPr>
          <p:cNvPr id="4" name="Picture 3">
            <a:extLst>
              <a:ext uri="{FF2B5EF4-FFF2-40B4-BE49-F238E27FC236}">
                <a16:creationId xmlns:a16="http://schemas.microsoft.com/office/drawing/2014/main" id="{1B6AD5C4-79D6-4463-92B4-CA6EDCCB61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196" y="2553042"/>
            <a:ext cx="4946582" cy="1751914"/>
          </a:xfrm>
          <a:prstGeom prst="rect">
            <a:avLst/>
          </a:prstGeom>
        </p:spPr>
      </p:pic>
    </p:spTree>
    <p:extLst>
      <p:ext uri="{BB962C8B-B14F-4D97-AF65-F5344CB8AC3E}">
        <p14:creationId xmlns:p14="http://schemas.microsoft.com/office/powerpoint/2010/main" val="156338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499</Words>
  <Application>Microsoft Office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Georgia</vt:lpstr>
      <vt:lpstr>Palatino Linotype</vt:lpstr>
      <vt:lpstr>Wingdings</vt:lpstr>
      <vt:lpstr>Office Theme</vt:lpstr>
      <vt:lpstr>    </vt:lpstr>
      <vt:lpstr>PowerPoint Presentation</vt:lpstr>
      <vt:lpstr>PowerPoint Presentation</vt:lpstr>
      <vt:lpstr>Business Problem</vt:lpstr>
      <vt:lpstr>Data Sources</vt:lpstr>
      <vt:lpstr>Data Methods</vt:lpstr>
      <vt:lpstr>Key Findings</vt:lpstr>
      <vt:lpstr>1. Production Budget Vs Return on Investment Graph</vt:lpstr>
      <vt:lpstr>Correlation: ROI vs Production Budget</vt:lpstr>
      <vt:lpstr>2. Best Performing Studios in terms of Gross Income </vt:lpstr>
      <vt:lpstr>PowerPoint Presentation</vt:lpstr>
      <vt:lpstr>3. Popular genres</vt:lpstr>
      <vt:lpstr>Genre Popularity</vt:lpstr>
      <vt:lpstr>Conclusion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on opening a movie studio</dc:title>
  <dc:creator>Janet Khainza</dc:creator>
  <cp:lastModifiedBy>Robert Kalafa [Data Strategy and Governance]</cp:lastModifiedBy>
  <cp:revision>75</cp:revision>
  <cp:lastPrinted>2023-04-20T16:01:27Z</cp:lastPrinted>
  <dcterms:created xsi:type="dcterms:W3CDTF">2023-04-19T22:02:36Z</dcterms:created>
  <dcterms:modified xsi:type="dcterms:W3CDTF">2024-06-01T20:16:47Z</dcterms:modified>
</cp:coreProperties>
</file>