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66" r:id="rId4"/>
    <p:sldId id="267" r:id="rId5"/>
    <p:sldId id="268" r:id="rId6"/>
    <p:sldId id="269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9C0B5"/>
    <a:srgbClr val="D2C0B5"/>
    <a:srgbClr val="BBB0A3"/>
    <a:srgbClr val="FD5151"/>
    <a:srgbClr val="887E6F"/>
    <a:srgbClr val="FD5158"/>
    <a:srgbClr val="F04E6E"/>
    <a:srgbClr val="6C6559"/>
    <a:srgbClr val="A096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5" autoAdjust="0"/>
    <p:restoredTop sz="98640" autoAdjust="0"/>
  </p:normalViewPr>
  <p:slideViewPr>
    <p:cSldViewPr snapToGrid="0" snapToObjects="1" showGuides="1">
      <p:cViewPr>
        <p:scale>
          <a:sx n="114" d="100"/>
          <a:sy n="114" d="100"/>
        </p:scale>
        <p:origin x="-768" y="-80"/>
      </p:cViewPr>
      <p:guideLst>
        <p:guide orient="horz" pos="4196"/>
        <p:guide orient="horz" pos="2153"/>
        <p:guide orient="horz" pos="795"/>
        <p:guide pos="254"/>
        <p:guide pos="5507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notesViewPr>
    <p:cSldViewPr snapToGrid="0" snapToObjects="1" showGuides="1">
      <p:cViewPr varScale="1">
        <p:scale>
          <a:sx n="109" d="100"/>
          <a:sy n="109" d="100"/>
        </p:scale>
        <p:origin x="-383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443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27216" y="591721"/>
            <a:ext cx="5225663" cy="391924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7216" y="4646352"/>
            <a:ext cx="5225663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styles</a:t>
            </a:r>
          </a:p>
          <a:p>
            <a:pPr lvl="1"/>
            <a:r>
              <a:rPr lang="nb-NO" dirty="0" smtClean="0"/>
              <a:t>Second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2"/>
            <a:r>
              <a:rPr lang="nb-NO" dirty="0" smtClean="0"/>
              <a:t>Third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3"/>
            <a:r>
              <a:rPr lang="nb-NO" dirty="0" err="1" smtClean="0"/>
              <a:t>Fourth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4"/>
            <a:r>
              <a:rPr lang="nb-NO" dirty="0" smtClean="0"/>
              <a:t>Fifth </a:t>
            </a:r>
            <a:r>
              <a:rPr lang="nb-NO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8664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1pPr>
    <a:lvl2pPr marL="4572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2pPr>
    <a:lvl3pPr marL="9144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3pPr>
    <a:lvl4pPr marL="13716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4pPr>
    <a:lvl5pPr marL="18288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1" y="3299436"/>
            <a:ext cx="4396995" cy="318036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200" i="1" baseline="0">
                <a:solidFill>
                  <a:srgbClr val="000000"/>
                </a:solidFill>
              </a:defRPr>
            </a:lvl1pPr>
          </a:lstStyle>
          <a:p>
            <a:r>
              <a:rPr lang="nb-NO" dirty="0" smtClean="0"/>
              <a:t>&lt;tittel&gt;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75091" y="4145581"/>
            <a:ext cx="4396995" cy="1367999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500" b="0" i="1" cap="none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 smtClean="0"/>
              <a:t>&lt;Undertittel/beskrivelse&gt;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5" y="3897833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1" y="5831304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&lt;Sted/anledning&gt;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1" y="6071820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1" y="6312555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&lt;Dato (format: 01/09/11)&gt;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01370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A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31968" y="392323"/>
            <a:ext cx="5108807" cy="6270944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11903" y="392321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12722" y="2542832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12722" y="4693343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694574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B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09850" y="392323"/>
            <a:ext cx="5043721" cy="6270944"/>
          </a:xfrm>
        </p:spPr>
        <p:txBody>
          <a:bodyPr anchor="ctr" anchorCtr="0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5650868" y="392321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5651687" y="2545663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5651687" y="4699004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64093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A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02406" y="1262063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03225" y="3108352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3225" y="4954642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621088" y="1262063"/>
            <a:ext cx="5192712" cy="5401204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442129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B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14985" y="1262064"/>
            <a:ext cx="5044428" cy="5401202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641975" y="1262063"/>
            <a:ext cx="3171824" cy="5401205"/>
          </a:xfrm>
        </p:spPr>
        <p:txBody>
          <a:bodyPr tIns="46800"/>
          <a:lstStyle>
            <a:lvl1pPr>
              <a:spcBef>
                <a:spcPts val="500"/>
              </a:spcBef>
              <a:spcAft>
                <a:spcPts val="400"/>
              </a:spcAft>
              <a:defRPr/>
            </a:lvl1pPr>
            <a:lvl2pPr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86633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C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21088" y="1262063"/>
            <a:ext cx="5192712" cy="5401202"/>
          </a:xfrm>
        </p:spPr>
        <p:txBody>
          <a:bodyPr anchor="ctr" anchorCtr="0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0447" y="1262063"/>
            <a:ext cx="3018078" cy="5401202"/>
          </a:xfrm>
        </p:spPr>
        <p:txBody>
          <a:bodyPr/>
          <a:lstStyle>
            <a:lvl1pPr>
              <a:spcBef>
                <a:spcPts val="500"/>
              </a:spcBef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19444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er m/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6102054" y="3754543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25" hasCustomPrompt="1"/>
          </p:nvPr>
        </p:nvSpPr>
        <p:spPr>
          <a:xfrm>
            <a:off x="6102052" y="3460603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48" name="Picture Placeholder 7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4666614" y="322141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102053" y="1825483"/>
            <a:ext cx="2720693" cy="864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02052" y="1535068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51" name="Picture Placeholder 4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4666614" y="132289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2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102054" y="5642599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53" name="Text Placeholder 22"/>
          <p:cNvSpPr>
            <a:spLocks noGrp="1"/>
          </p:cNvSpPr>
          <p:nvPr>
            <p:ph type="body" sz="quarter" idx="31" hasCustomPrompt="1"/>
          </p:nvPr>
        </p:nvSpPr>
        <p:spPr>
          <a:xfrm>
            <a:off x="6102052" y="5338499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54" name="Picture Placeholder 7"/>
          <p:cNvSpPr>
            <a:spLocks noGrp="1" noChangeAspect="1"/>
          </p:cNvSpPr>
          <p:nvPr>
            <p:ph type="pic" sz="quarter" idx="32" hasCustomPrompt="1"/>
          </p:nvPr>
        </p:nvSpPr>
        <p:spPr>
          <a:xfrm>
            <a:off x="4666614" y="5109474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36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418688"/>
            <a:ext cx="3258608" cy="307777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. 18&gt;</a:t>
            </a:r>
            <a:endParaRPr lang="en-US" dirty="0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20788" y="387068"/>
            <a:ext cx="410519" cy="365125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7BF5B-7344-D747-A0C2-CBD7B2ACBC85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33" hasCustomPrompt="1"/>
          </p:nvPr>
        </p:nvSpPr>
        <p:spPr>
          <a:xfrm>
            <a:off x="1851296" y="3754543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4" hasCustomPrompt="1"/>
          </p:nvPr>
        </p:nvSpPr>
        <p:spPr>
          <a:xfrm>
            <a:off x="1851294" y="3460603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26" name="Picture Placeholder 7"/>
          <p:cNvSpPr>
            <a:spLocks noGrp="1" noChangeAspect="1"/>
          </p:cNvSpPr>
          <p:nvPr>
            <p:ph type="pic" sz="quarter" idx="35" hasCustomPrompt="1"/>
          </p:nvPr>
        </p:nvSpPr>
        <p:spPr>
          <a:xfrm>
            <a:off x="415856" y="322141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1851295" y="1825483"/>
            <a:ext cx="2720693" cy="864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1851294" y="1535068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29" name="Picture Placeholder 4"/>
          <p:cNvSpPr>
            <a:spLocks noGrp="1" noChangeAspect="1"/>
          </p:cNvSpPr>
          <p:nvPr>
            <p:ph type="pic" sz="quarter" idx="38" hasCustomPrompt="1"/>
          </p:nvPr>
        </p:nvSpPr>
        <p:spPr>
          <a:xfrm>
            <a:off x="415856" y="132289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39" hasCustomPrompt="1"/>
          </p:nvPr>
        </p:nvSpPr>
        <p:spPr>
          <a:xfrm>
            <a:off x="1851296" y="5642599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31" name="Text Placeholder 22"/>
          <p:cNvSpPr>
            <a:spLocks noGrp="1"/>
          </p:cNvSpPr>
          <p:nvPr>
            <p:ph type="body" sz="quarter" idx="40" hasCustomPrompt="1"/>
          </p:nvPr>
        </p:nvSpPr>
        <p:spPr>
          <a:xfrm>
            <a:off x="1851294" y="5338499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32" name="Picture Placeholder 7"/>
          <p:cNvSpPr>
            <a:spLocks noGrp="1" noChangeAspect="1"/>
          </p:cNvSpPr>
          <p:nvPr>
            <p:ph type="pic" sz="quarter" idx="41" hasCustomPrompt="1"/>
          </p:nvPr>
        </p:nvSpPr>
        <p:spPr>
          <a:xfrm>
            <a:off x="415856" y="5109474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3682958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03226" y="392323"/>
            <a:ext cx="8337550" cy="6270944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216826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13385" y="392323"/>
            <a:ext cx="8328978" cy="4735972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5734886"/>
            <a:ext cx="8288919" cy="928381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500"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81184" y="5520887"/>
            <a:ext cx="8194504" cy="0"/>
          </a:xfrm>
          <a:prstGeom prst="line">
            <a:avLst/>
          </a:prstGeom>
          <a:ln w="127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446" y="5333434"/>
            <a:ext cx="3056985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 baseline="0"/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040887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3581558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1" y="2996789"/>
            <a:ext cx="4396995" cy="620683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200" i="1" baseline="0">
                <a:solidFill>
                  <a:srgbClr val="000000"/>
                </a:solidFill>
              </a:defRPr>
            </a:lvl1pPr>
          </a:lstStyle>
          <a:p>
            <a:r>
              <a:rPr lang="nb-NO" dirty="0" smtClean="0"/>
              <a:t>&lt;takk for oppmerksomheten&gt;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5" y="3897833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1" y="4145045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1" y="4385561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1" y="4626296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533342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0675" y="1260792"/>
            <a:ext cx="8493125" cy="5400358"/>
          </a:xfrm>
        </p:spPr>
        <p:txBody>
          <a:bodyPr bIns="327600" anchor="b" anchorCtr="0"/>
          <a:lstStyle>
            <a:lvl1pPr>
              <a:spcBef>
                <a:spcPts val="1200"/>
              </a:spcBef>
              <a:defRPr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</p:txBody>
      </p:sp>
    </p:spTree>
    <p:extLst>
      <p:ext uri="{BB962C8B-B14F-4D97-AF65-F5344CB8AC3E}">
        <p14:creationId xmlns:p14="http://schemas.microsoft.com/office/powerpoint/2010/main" val="894352273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kolonn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29" y="1262063"/>
            <a:ext cx="8487218" cy="5399087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</p:spTree>
    <p:extLst>
      <p:ext uri="{BB962C8B-B14F-4D97-AF65-F5344CB8AC3E}">
        <p14:creationId xmlns:p14="http://schemas.microsoft.com/office/powerpoint/2010/main" val="351067674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271198"/>
            <a:ext cx="4173044" cy="5389952"/>
          </a:xfrm>
        </p:spPr>
        <p:txBody>
          <a:bodyPr lIns="108000"/>
          <a:lstStyle>
            <a:lvl1pPr>
              <a:defRPr sz="17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32714" y="1262063"/>
            <a:ext cx="4173044" cy="5389952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044995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 m/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617664"/>
            <a:ext cx="4173044" cy="5043486"/>
          </a:xfrm>
        </p:spPr>
        <p:txBody>
          <a:bodyPr lIns="108000"/>
          <a:lstStyle>
            <a:lvl1pPr>
              <a:defRPr sz="17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32714" y="1608529"/>
            <a:ext cx="4173044" cy="5043486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087" y="1435996"/>
            <a:ext cx="3887992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813098" y="1435996"/>
            <a:ext cx="38664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63271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118728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262064"/>
            <a:ext cx="2628000" cy="5399086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1262065"/>
            <a:ext cx="2628000" cy="5399085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91636" y="1262065"/>
            <a:ext cx="2628000" cy="5399085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</p:spTree>
    <p:extLst>
      <p:ext uri="{BB962C8B-B14F-4D97-AF65-F5344CB8AC3E}">
        <p14:creationId xmlns:p14="http://schemas.microsoft.com/office/powerpoint/2010/main" val="2190527855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 userDrawn="1"/>
        </p:nvCxnSpPr>
        <p:spPr>
          <a:xfrm>
            <a:off x="6291055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617663"/>
            <a:ext cx="2628000" cy="5043487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1617663"/>
            <a:ext cx="2628000" cy="5043487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087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3369429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883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91636" y="1617663"/>
            <a:ext cx="2628000" cy="5043487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191636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86873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bilde og 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17537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22662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203364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6291055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4104047"/>
            <a:ext cx="2628000" cy="2557103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4104047"/>
            <a:ext cx="2628000" cy="2557103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456087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3369429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883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191636" y="4104047"/>
            <a:ext cx="2628000" cy="2557103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6191636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901232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ksjonsside m/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3225175" y="1831023"/>
            <a:ext cx="2700000" cy="2700000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“</a:t>
            </a:r>
            <a:r>
              <a:rPr lang="en-US" dirty="0" err="1" smtClean="0"/>
              <a:t>runde</a:t>
            </a:r>
            <a:r>
              <a:rPr lang="en-US" dirty="0" smtClean="0"/>
              <a:t>”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662914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1945" y="1262063"/>
            <a:ext cx="8481855" cy="5401203"/>
          </a:xfrm>
          <a:prstGeom prst="rect">
            <a:avLst/>
          </a:prstGeom>
        </p:spPr>
        <p:txBody>
          <a:bodyPr vert="horz" lIns="108000" tIns="45720" rIns="91440" bIns="45720" rtlCol="0">
            <a:noAutofit/>
          </a:bodyPr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004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4" r:id="rId2"/>
    <p:sldLayoutId id="2147483699" r:id="rId3"/>
    <p:sldLayoutId id="2147483664" r:id="rId4"/>
    <p:sldLayoutId id="2147483700" r:id="rId5"/>
    <p:sldLayoutId id="2147483702" r:id="rId6"/>
    <p:sldLayoutId id="2147483701" r:id="rId7"/>
    <p:sldLayoutId id="2147483688" r:id="rId8"/>
    <p:sldLayoutId id="2147483684" r:id="rId9"/>
    <p:sldLayoutId id="2147483685" r:id="rId10"/>
    <p:sldLayoutId id="2147483686" r:id="rId11"/>
    <p:sldLayoutId id="2147483696" r:id="rId12"/>
    <p:sldLayoutId id="2147483695" r:id="rId13"/>
    <p:sldLayoutId id="2147483697" r:id="rId14"/>
    <p:sldLayoutId id="2147483691" r:id="rId15"/>
    <p:sldLayoutId id="2147483687" r:id="rId16"/>
    <p:sldLayoutId id="2147483694" r:id="rId17"/>
    <p:sldLayoutId id="2147483665" r:id="rId18"/>
    <p:sldLayoutId id="2147483703" r:id="rId19"/>
  </p:sldLayoutIdLst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000" b="0" i="1" kern="1200" cap="all" spc="20" baseline="0">
          <a:solidFill>
            <a:schemeClr val="accent1"/>
          </a:solidFill>
          <a:latin typeface="Georgia"/>
          <a:ea typeface="+mj-ea"/>
          <a:cs typeface="Georgia"/>
        </a:defRPr>
      </a:lvl1pPr>
    </p:titleStyle>
    <p:bodyStyle>
      <a:lvl1pPr marL="0" indent="0" algn="l" defTabSz="457200" rtl="0" eaLnBrk="1" latinLnBrk="0" hangingPunct="1">
        <a:lnSpc>
          <a:spcPts val="1700"/>
        </a:lnSpc>
        <a:spcBef>
          <a:spcPts val="600"/>
        </a:spcBef>
        <a:spcAft>
          <a:spcPts val="400"/>
        </a:spcAft>
        <a:buFont typeface="Arial"/>
        <a:buNone/>
        <a:defRPr sz="1700" kern="1200" baseline="0">
          <a:solidFill>
            <a:schemeClr val="tx1"/>
          </a:solidFill>
          <a:latin typeface="Georgia"/>
          <a:ea typeface="+mn-ea"/>
          <a:cs typeface="Georgia"/>
        </a:defRPr>
      </a:lvl1pPr>
      <a:lvl2pPr marL="268288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500" kern="1200" baseline="0">
          <a:solidFill>
            <a:schemeClr val="tx1"/>
          </a:solidFill>
          <a:latin typeface="Georgia"/>
          <a:ea typeface="+mn-ea"/>
          <a:cs typeface="Georgia"/>
        </a:defRPr>
      </a:lvl2pPr>
      <a:lvl3pPr marL="534987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500" kern="1200" baseline="0">
          <a:solidFill>
            <a:schemeClr val="tx1"/>
          </a:solidFill>
          <a:latin typeface="Georgia"/>
          <a:ea typeface="+mn-ea"/>
          <a:cs typeface="Georg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Georgia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arnaudroger/SimpleFlatMapper/wiki/Property-Mapping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mailto:git@github.com:Robert-Larsen/java-microorm.git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Manikandan-K/jdbi-folder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5091" y="3304566"/>
            <a:ext cx="4396995" cy="312906"/>
          </a:xfrm>
        </p:spPr>
        <p:txBody>
          <a:bodyPr/>
          <a:lstStyle/>
          <a:p>
            <a:r>
              <a:rPr lang="en-US" dirty="0" smtClean="0"/>
              <a:t>MICRO-ORM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Faggruppemøte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Gustav </a:t>
            </a:r>
            <a:r>
              <a:rPr lang="en-US" dirty="0" err="1" smtClean="0"/>
              <a:t>Karlsson</a:t>
            </a:r>
            <a:r>
              <a:rPr lang="en-US" dirty="0" smtClean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 Robert Larsen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17/06/15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520387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928057" cy="307777"/>
          </a:xfrm>
        </p:spPr>
        <p:txBody>
          <a:bodyPr/>
          <a:lstStyle/>
          <a:p>
            <a:r>
              <a:rPr lang="en-US" dirty="0" err="1" smtClean="0"/>
              <a:t>JOOQ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30129" y="1262063"/>
            <a:ext cx="8487218" cy="1643697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/>
              <a:t>Querying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848" y="2584454"/>
            <a:ext cx="6109124" cy="223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137394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928057" cy="307777"/>
          </a:xfrm>
        </p:spPr>
        <p:txBody>
          <a:bodyPr/>
          <a:lstStyle/>
          <a:p>
            <a:r>
              <a:rPr lang="en-US" dirty="0" err="1" smtClean="0"/>
              <a:t>JOOQ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30129" y="1262063"/>
            <a:ext cx="8487218" cy="1643697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/>
              <a:t>CRUD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960" y="2215842"/>
            <a:ext cx="6185329" cy="356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783358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958174" cy="307777"/>
          </a:xfrm>
        </p:spPr>
        <p:txBody>
          <a:bodyPr/>
          <a:lstStyle/>
          <a:p>
            <a:r>
              <a:rPr lang="en-US" dirty="0" err="1" smtClean="0"/>
              <a:t>Simpleflatmapper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30129" y="1262063"/>
            <a:ext cx="8487218" cy="4288934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/>
              <a:t>Kun </a:t>
            </a:r>
            <a:r>
              <a:rPr lang="en-US" b="1" dirty="0"/>
              <a:t>les-mapping</a:t>
            </a:r>
            <a:r>
              <a:rPr lang="en-US" dirty="0"/>
              <a:t>, men også for objekt-relasjoner (1:N etc)</a:t>
            </a:r>
          </a:p>
          <a:p>
            <a:pPr marL="554038" lvl="1" indent="-285750">
              <a:buFont typeface="Arial"/>
              <a:buChar char="•"/>
            </a:pPr>
            <a:r>
              <a:rPr lang="en-US" dirty="0"/>
              <a:t>Automatisk mapping fra ResultSet til objekter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egentlig en invers flatmapper?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Stor grad </a:t>
            </a:r>
            <a:r>
              <a:rPr lang="en-US" b="1" dirty="0"/>
              <a:t>konvensjonsbasert</a:t>
            </a:r>
          </a:p>
          <a:p>
            <a:pPr marL="554038" lvl="1" indent="-285750">
              <a:buFont typeface="Arial"/>
              <a:buChar char="•"/>
            </a:pPr>
            <a:r>
              <a:rPr lang="en-US" dirty="0">
                <a:hlinkClick r:id="rId2"/>
              </a:rPr>
              <a:t>https://github.com/arnaudroger/SimpleFlatMapper/wiki/Property-Mapping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937858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958174" cy="307777"/>
          </a:xfrm>
        </p:spPr>
        <p:txBody>
          <a:bodyPr/>
          <a:lstStyle/>
          <a:p>
            <a:r>
              <a:rPr lang="en-US" dirty="0" err="1" smtClean="0"/>
              <a:t>Simpleflatmapper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30129" y="1262063"/>
            <a:ext cx="8487218" cy="544475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911" y="1128384"/>
            <a:ext cx="6160990" cy="9632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335" y="2153030"/>
            <a:ext cx="3872142" cy="1110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2735" y="3710811"/>
            <a:ext cx="3445343" cy="12687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4079" y="5718021"/>
            <a:ext cx="4582654" cy="407089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4495406" y="5135493"/>
            <a:ext cx="0" cy="423316"/>
          </a:xfrm>
          <a:prstGeom prst="straightConnector1">
            <a:avLst/>
          </a:prstGeom>
          <a:ln w="28575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394511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644483" cy="307777"/>
          </a:xfrm>
        </p:spPr>
        <p:txBody>
          <a:bodyPr/>
          <a:lstStyle/>
          <a:p>
            <a:r>
              <a:rPr lang="en-US" dirty="0" err="1" smtClean="0"/>
              <a:t>Oppgaver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30129" y="1262063"/>
            <a:ext cx="8487218" cy="4288934"/>
          </a:xfrm>
        </p:spPr>
        <p:txBody>
          <a:bodyPr/>
          <a:lstStyle/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sz="1600" dirty="0"/>
              <a:t>Forberedelser</a:t>
            </a:r>
          </a:p>
          <a:p>
            <a:pPr marL="554038" lvl="1" indent="-285750">
              <a:lnSpc>
                <a:spcPct val="90000"/>
              </a:lnSpc>
              <a:buFont typeface="Arial"/>
              <a:buChar char="•"/>
            </a:pPr>
            <a:r>
              <a:rPr lang="en-US" sz="1400" dirty="0"/>
              <a:t>git clone </a:t>
            </a:r>
            <a:r>
              <a:rPr lang="en-US" sz="1400" dirty="0">
                <a:hlinkClick r:id="rId2"/>
              </a:rPr>
              <a:t>git@github.com:Robert-Larsen/java-microorm.git</a:t>
            </a:r>
            <a:endParaRPr lang="en-US" sz="1400" dirty="0"/>
          </a:p>
          <a:p>
            <a:pPr marL="554038" lvl="1" indent="-285750">
              <a:lnSpc>
                <a:spcPct val="90000"/>
              </a:lnSpc>
              <a:buFont typeface="Arial"/>
              <a:buChar char="•"/>
            </a:pPr>
            <a:r>
              <a:rPr lang="en-US" sz="1400" dirty="0"/>
              <a:t>mvn install</a:t>
            </a:r>
          </a:p>
          <a:p>
            <a:pPr marL="554038" lvl="1" indent="-285750">
              <a:lnSpc>
                <a:spcPct val="90000"/>
              </a:lnSpc>
              <a:buFont typeface="Arial"/>
              <a:buChar char="•"/>
            </a:pPr>
            <a:r>
              <a:rPr lang="en-US" sz="1400" dirty="0"/>
              <a:t>Importer til valfri IDE</a:t>
            </a:r>
          </a:p>
          <a:p>
            <a:pPr marL="554038" lvl="1" indent="-285750">
              <a:lnSpc>
                <a:spcPct val="90000"/>
              </a:lnSpc>
              <a:buFont typeface="Arial"/>
              <a:buChar char="•"/>
            </a:pPr>
            <a:endParaRPr lang="en-US" sz="1400" dirty="0"/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sz="1600" dirty="0"/>
              <a:t>Enkle oppgaver</a:t>
            </a:r>
          </a:p>
          <a:p>
            <a:pPr marL="554038" lvl="1" indent="-285750">
              <a:lnSpc>
                <a:spcPct val="90000"/>
              </a:lnSpc>
              <a:buFont typeface="Arial"/>
              <a:buChar char="•"/>
            </a:pPr>
            <a:r>
              <a:rPr lang="en-US" sz="1400" dirty="0"/>
              <a:t>Les-mapping (inkl. 1:N-relasjon)</a:t>
            </a:r>
          </a:p>
          <a:p>
            <a:pPr marL="554038" lvl="1" indent="-285750">
              <a:lnSpc>
                <a:spcPct val="90000"/>
              </a:lnSpc>
              <a:buFont typeface="Arial"/>
              <a:buChar char="•"/>
            </a:pPr>
            <a:r>
              <a:rPr lang="en-US" sz="1400" dirty="0"/>
              <a:t>Skriv-mapping</a:t>
            </a:r>
          </a:p>
          <a:p>
            <a:pPr marL="554038" lvl="1" indent="-285750">
              <a:lnSpc>
                <a:spcPct val="90000"/>
              </a:lnSpc>
              <a:buFont typeface="Arial"/>
              <a:buChar char="•"/>
            </a:pPr>
            <a:r>
              <a:rPr lang="en-US" sz="1400" dirty="0"/>
              <a:t>Dynamisk select</a:t>
            </a:r>
          </a:p>
          <a:p>
            <a:pPr lvl="1">
              <a:lnSpc>
                <a:spcPct val="90000"/>
              </a:lnSpc>
            </a:pPr>
            <a:endParaRPr lang="en-US" sz="1100" dirty="0"/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sz="1600" dirty="0"/>
              <a:t>Datamodell  (se klasse Testdata for detaljer)</a:t>
            </a:r>
          </a:p>
          <a:p>
            <a:pPr marL="554038" lvl="1" indent="-285750">
              <a:lnSpc>
                <a:spcPct val="90000"/>
              </a:lnSpc>
              <a:buFont typeface="Arial"/>
              <a:buChar char="•"/>
            </a:pPr>
            <a:r>
              <a:rPr lang="en-US" sz="1400" dirty="0"/>
              <a:t>Database:  p</a:t>
            </a:r>
            <a:r>
              <a:rPr lang="en-US" sz="1400" dirty="0"/>
              <a:t>erson  </a:t>
            </a:r>
            <a:r>
              <a:rPr lang="en-US" sz="1400" dirty="0">
                <a:sym typeface="Wingdings"/>
              </a:rPr>
              <a:t> </a:t>
            </a:r>
            <a:r>
              <a:rPr lang="en-US" sz="1400" dirty="0"/>
              <a:t> person_address  </a:t>
            </a:r>
            <a:r>
              <a:rPr lang="en-US" sz="1400" dirty="0">
                <a:sym typeface="Wingdings"/>
              </a:rPr>
              <a:t>   </a:t>
            </a:r>
            <a:r>
              <a:rPr lang="en-US" sz="1400" dirty="0"/>
              <a:t>address</a:t>
            </a:r>
          </a:p>
          <a:p>
            <a:pPr marL="554038" lvl="1" indent="-285750">
              <a:lnSpc>
                <a:spcPct val="90000"/>
              </a:lnSpc>
              <a:buFont typeface="Arial"/>
              <a:buChar char="•"/>
            </a:pPr>
            <a:r>
              <a:rPr lang="en-US" sz="1400" dirty="0"/>
              <a:t>Java: </a:t>
            </a:r>
          </a:p>
          <a:p>
            <a:pPr marL="820737" lvl="2" indent="-285750">
              <a:lnSpc>
                <a:spcPct val="90000"/>
              </a:lnSpc>
              <a:buFont typeface="Arial"/>
              <a:buChar char="•"/>
            </a:pPr>
            <a:r>
              <a:rPr lang="en-US" sz="1400" dirty="0"/>
              <a:t>Person.java</a:t>
            </a:r>
          </a:p>
          <a:p>
            <a:pPr marL="820737" lvl="2" indent="-285750">
              <a:lnSpc>
                <a:spcPct val="90000"/>
              </a:lnSpc>
              <a:buFont typeface="Arial"/>
              <a:buChar char="•"/>
            </a:pPr>
            <a:r>
              <a:rPr lang="en-US" sz="1400" dirty="0"/>
              <a:t>Address.java</a:t>
            </a:r>
          </a:p>
          <a:p>
            <a:pPr marL="554038" lvl="1" indent="-285750">
              <a:lnSpc>
                <a:spcPct val="90000"/>
              </a:lnSpc>
              <a:buFont typeface="Arial"/>
              <a:buChar char="•"/>
            </a:pPr>
            <a:endParaRPr lang="en-US" sz="1400" dirty="0"/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endParaRPr lang="en-US" sz="1600" dirty="0"/>
          </a:p>
          <a:p>
            <a:pPr>
              <a:lnSpc>
                <a:spcPct val="9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67509726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545280" cy="307777"/>
          </a:xfrm>
        </p:spPr>
        <p:txBody>
          <a:bodyPr/>
          <a:lstStyle/>
          <a:p>
            <a:r>
              <a:rPr lang="en-US" dirty="0" err="1" smtClean="0"/>
              <a:t>Oppgaver FORTS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30129" y="1262063"/>
            <a:ext cx="8487218" cy="4288934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sz="1600" dirty="0"/>
              <a:t>Velg oppgave/-r etter intresse.</a:t>
            </a:r>
          </a:p>
          <a:p>
            <a:pPr marL="554038" lvl="1" indent="-285750">
              <a:lnSpc>
                <a:spcPct val="100000"/>
              </a:lnSpc>
              <a:buFont typeface="Arial"/>
              <a:buChar char="•"/>
            </a:pPr>
            <a:r>
              <a:rPr lang="en-US" sz="1400" dirty="0"/>
              <a:t>Implementer DAO-er i pakke no.bekk.java.microorm.dao</a:t>
            </a:r>
          </a:p>
          <a:p>
            <a:pPr marL="554038" lvl="1" indent="-285750">
              <a:lnSpc>
                <a:spcPct val="100000"/>
              </a:lnSpc>
              <a:buFont typeface="Arial"/>
              <a:buChar char="•"/>
            </a:pPr>
            <a:r>
              <a:rPr lang="en-US" sz="1400" dirty="0"/>
              <a:t>Test med</a:t>
            </a:r>
          </a:p>
          <a:p>
            <a:pPr marL="820737" lvl="2" indent="-285750">
              <a:lnSpc>
                <a:spcPct val="100000"/>
              </a:lnSpc>
              <a:buFont typeface="Arial"/>
              <a:buChar char="•"/>
            </a:pPr>
            <a:r>
              <a:rPr lang="en-US" sz="1400" b="1">
                <a:effectLst/>
              </a:rPr>
              <a:t>JdbiAssignmentsTest</a:t>
            </a:r>
          </a:p>
          <a:p>
            <a:pPr marL="820737" lvl="2" indent="-285750">
              <a:lnSpc>
                <a:spcPct val="100000"/>
              </a:lnSpc>
              <a:buFont typeface="Arial"/>
              <a:buChar char="•"/>
            </a:pPr>
            <a:r>
              <a:rPr lang="en-US" sz="1400" b="1"/>
              <a:t>JooqAssignmentsTest</a:t>
            </a:r>
          </a:p>
          <a:p>
            <a:pPr marL="820737" lvl="2" indent="-285750">
              <a:lnSpc>
                <a:spcPct val="100000"/>
              </a:lnSpc>
              <a:buFont typeface="Arial"/>
              <a:buChar char="•"/>
            </a:pPr>
            <a:r>
              <a:rPr lang="en-US" sz="1400" b="1" dirty="0"/>
              <a:t>SFMAssignmentsTest</a:t>
            </a:r>
            <a:r>
              <a:rPr lang="en-US" sz="1400" dirty="0"/>
              <a:t>  (SimpleFlatmapper)</a:t>
            </a:r>
          </a:p>
          <a:p>
            <a:pPr marL="820737" lvl="2" indent="-285750">
              <a:lnSpc>
                <a:spcPct val="100000"/>
              </a:lnSpc>
              <a:buFont typeface="Arial"/>
              <a:buChar char="•"/>
            </a:pPr>
            <a:r>
              <a:rPr lang="en-US" sz="1400" b="1"/>
              <a:t>SpringJdbcTemplateAssignmentsTest</a:t>
            </a:r>
          </a:p>
          <a:p>
            <a:pPr marL="554038" lvl="1" indent="-285750">
              <a:lnSpc>
                <a:spcPct val="100000"/>
              </a:lnSpc>
              <a:buFont typeface="Arial"/>
              <a:buChar char="•"/>
            </a:pPr>
            <a:r>
              <a:rPr lang="en-US" sz="1400" dirty="0"/>
              <a:t>Fungerende implementasjoner finnes under pakke reference (klass: ReferenceXXX)</a:t>
            </a:r>
          </a:p>
          <a:p>
            <a:pPr marL="554038" lvl="1" indent="-285750">
              <a:lnSpc>
                <a:spcPct val="100000"/>
              </a:lnSpc>
              <a:buFont typeface="Arial"/>
              <a:buChar char="•"/>
            </a:pPr>
            <a:endParaRPr lang="en-US" sz="1400"/>
          </a:p>
          <a:p>
            <a:pPr marL="554038" lvl="1" indent="-285750">
              <a:lnSpc>
                <a:spcPct val="100000"/>
              </a:lnSpc>
              <a:buFont typeface="Arial"/>
              <a:buChar char="•"/>
            </a:pPr>
            <a:endParaRPr lang="en-US" sz="1400" dirty="0"/>
          </a:p>
          <a:p>
            <a:pPr marL="554038" lvl="1" indent="-285750">
              <a:lnSpc>
                <a:spcPct val="100000"/>
              </a:lnSpc>
              <a:buFont typeface="Arial"/>
              <a:buChar char="•"/>
            </a:pPr>
            <a:endParaRPr lang="en-US" sz="1400" dirty="0"/>
          </a:p>
          <a:p>
            <a:pPr marL="554038" lvl="1" indent="-285750">
              <a:lnSpc>
                <a:spcPct val="100000"/>
              </a:lnSpc>
              <a:buFont typeface="Arial"/>
              <a:buChar char="•"/>
            </a:pPr>
            <a:endParaRPr lang="en-US" sz="1400" dirty="0"/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endParaRPr lang="en-US" sz="1600" dirty="0"/>
          </a:p>
          <a:p>
            <a:pPr>
              <a:lnSpc>
                <a:spcPct val="10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6716324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362986" cy="307777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err="1" smtClean="0"/>
              <a:t>Kort</a:t>
            </a:r>
            <a:r>
              <a:rPr lang="en-US" dirty="0" smtClean="0"/>
              <a:t> intro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Prøving</a:t>
            </a:r>
            <a:r>
              <a:rPr lang="en-US" dirty="0" smtClean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 </a:t>
            </a:r>
            <a:r>
              <a:rPr lang="en-US" dirty="0" err="1" smtClean="0"/>
              <a:t>feiling</a:t>
            </a:r>
            <a:r>
              <a:rPr lang="en-US" dirty="0" smtClean="0"/>
              <a:t> med</a:t>
            </a:r>
          </a:p>
          <a:p>
            <a:pPr marL="554038" lvl="1" indent="-285750">
              <a:buFont typeface="Arial"/>
              <a:buChar char="•"/>
            </a:pPr>
            <a:r>
              <a:rPr lang="en-US" dirty="0" err="1" smtClean="0"/>
              <a:t>JDBCtemplate</a:t>
            </a:r>
            <a:endParaRPr lang="en-US" dirty="0" smtClean="0"/>
          </a:p>
          <a:p>
            <a:pPr marL="554038" lvl="1" indent="-285750">
              <a:buFont typeface="Arial"/>
              <a:buChar char="•"/>
            </a:pPr>
            <a:r>
              <a:rPr lang="en-US" dirty="0" err="1" smtClean="0"/>
              <a:t>jDBI</a:t>
            </a:r>
            <a:endParaRPr lang="en-US" dirty="0" smtClean="0"/>
          </a:p>
          <a:p>
            <a:pPr marL="554038" lvl="1" indent="-285750">
              <a:buFont typeface="Arial"/>
              <a:buChar char="•"/>
            </a:pPr>
            <a:r>
              <a:rPr lang="en-US" dirty="0" smtClean="0"/>
              <a:t>JOOQ</a:t>
            </a:r>
          </a:p>
          <a:p>
            <a:pPr marL="554038" lvl="1" indent="-285750">
              <a:buFont typeface="Arial"/>
              <a:buChar char="•"/>
            </a:pPr>
            <a:r>
              <a:rPr lang="en-US" dirty="0" err="1" smtClean="0"/>
              <a:t>SimpleFlatMapper</a:t>
            </a:r>
            <a:endParaRPr lang="en-US" dirty="0" smtClean="0"/>
          </a:p>
          <a:p>
            <a:pPr marL="554038" lvl="1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Oppsummering</a:t>
            </a:r>
            <a:r>
              <a:rPr lang="en-US" dirty="0" smtClean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 </a:t>
            </a:r>
            <a:r>
              <a:rPr lang="en-US" dirty="0" err="1" smtClean="0"/>
              <a:t>sammenligning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948434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643564" cy="307777"/>
          </a:xfrm>
        </p:spPr>
        <p:txBody>
          <a:bodyPr/>
          <a:lstStyle/>
          <a:p>
            <a:r>
              <a:rPr lang="en-US" dirty="0" smtClean="0"/>
              <a:t>INTRO MICROORM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err="1"/>
              <a:t>Kort: </a:t>
            </a:r>
            <a:r>
              <a:rPr lang="en-US" b="1" dirty="0" err="1"/>
              <a:t>Convenience</a:t>
            </a:r>
            <a:r>
              <a:rPr lang="en-US" dirty="0" err="1"/>
              <a:t>-lag for database-aksess</a:t>
            </a:r>
          </a:p>
          <a:p>
            <a:pPr marL="554038" lvl="1" indent="-285750">
              <a:buFont typeface="Arial"/>
              <a:buChar char="•"/>
            </a:pPr>
            <a:r>
              <a:rPr lang="en-US" dirty="0" err="1"/>
              <a:t>Reduser boilerplate, men ha kontroll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Motreaksjon mot standard ORM-pattern (Hibernate etc)</a:t>
            </a:r>
          </a:p>
          <a:p>
            <a:pPr marL="554038" lvl="1" indent="-285750">
              <a:buFont typeface="Arial"/>
              <a:buChar char="•"/>
            </a:pPr>
            <a:r>
              <a:rPr lang="en-US" dirty="0" err="1"/>
              <a:t>Lite kontroll</a:t>
            </a:r>
          </a:p>
          <a:p>
            <a:pPr marL="554038" lvl="1" indent="-285750">
              <a:buFont typeface="Arial"/>
              <a:buChar char="•"/>
            </a:pPr>
            <a:r>
              <a:rPr lang="en-US" dirty="0"/>
              <a:t>Abstraherar bort sql, men får ett ekstra query-språk på kjøpet</a:t>
            </a:r>
          </a:p>
          <a:p>
            <a:pPr marL="554038" lvl="1" indent="-285750">
              <a:buFont typeface="Arial"/>
              <a:buChar char="•"/>
            </a:pPr>
            <a:r>
              <a:rPr lang="en-US" dirty="0"/>
              <a:t>Påvirker i stor grad kode-strukturen (transaction-boundaries + entities =&gt; pain)</a:t>
            </a:r>
          </a:p>
          <a:p>
            <a:pPr marL="554038" lvl="1" indent="-285750">
              <a:buFont typeface="Arial"/>
              <a:buChar char="•"/>
            </a:pPr>
            <a:r>
              <a:rPr lang="en-US" dirty="0"/>
              <a:t>Lettere å få en monolitt</a:t>
            </a:r>
          </a:p>
          <a:p>
            <a:pPr marL="554038" lvl="1" indent="-285750">
              <a:buFont typeface="Arial"/>
              <a:buChar char="•"/>
            </a:pPr>
            <a:r>
              <a:rPr lang="en-US" dirty="0"/>
              <a:t>Lettere å bli sloppy. Alt kan ju lazy-loades uansett ++</a:t>
            </a:r>
          </a:p>
          <a:p>
            <a:pPr marL="554038" lvl="1" indent="-285750">
              <a:buFont typeface="Arial"/>
              <a:buChar char="•"/>
            </a:pPr>
            <a:r>
              <a:rPr lang="en-US" i="1" dirty="0"/>
              <a:t>“it seems like a good idea at first, and by the time the problems become apparent, it's too late to switch away”</a:t>
            </a:r>
          </a:p>
          <a:p>
            <a:pPr marL="554038" lvl="1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659272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643564" cy="307777"/>
          </a:xfrm>
        </p:spPr>
        <p:txBody>
          <a:bodyPr/>
          <a:lstStyle/>
          <a:p>
            <a:r>
              <a:rPr lang="en-US" dirty="0" smtClean="0"/>
              <a:t>INTRO MICROORM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/>
              <a:t>Hva er det fornuftig at en micro-orm tar for seg?</a:t>
            </a:r>
          </a:p>
          <a:p>
            <a:pPr marL="554038" lvl="1" indent="-285750">
              <a:buFont typeface="Arial"/>
              <a:buChar char="•"/>
            </a:pPr>
            <a:endParaRPr lang="en-US" dirty="0"/>
          </a:p>
          <a:p>
            <a:pPr marL="554038" lvl="1" indent="-285750">
              <a:buFont typeface="Arial"/>
              <a:buChar char="•"/>
            </a:pPr>
            <a:r>
              <a:rPr lang="en-US" dirty="0"/>
              <a:t>Resurs-håndtering 		(connections, statements, resultsets …)</a:t>
            </a:r>
          </a:p>
          <a:p>
            <a:pPr marL="554038" lvl="1" indent="-285750">
              <a:buFont typeface="Arial"/>
              <a:buChar char="•"/>
            </a:pPr>
            <a:endParaRPr lang="en-US" dirty="0"/>
          </a:p>
          <a:p>
            <a:pPr marL="554038" lvl="1" indent="-285750">
              <a:buFont typeface="Arial"/>
              <a:buChar char="•"/>
            </a:pPr>
            <a:r>
              <a:rPr lang="en-US" dirty="0"/>
              <a:t>Convenience-querying	(parameter-binding, mapping-helpers …)</a:t>
            </a:r>
          </a:p>
          <a:p>
            <a:pPr marL="554038" lvl="1" indent="-285750">
              <a:buFont typeface="Arial"/>
              <a:buChar char="•"/>
            </a:pPr>
            <a:endParaRPr lang="en-US" dirty="0"/>
          </a:p>
          <a:p>
            <a:pPr marL="554038" lvl="1" indent="-285750">
              <a:buFont typeface="Arial"/>
              <a:buChar char="•"/>
            </a:pPr>
            <a:r>
              <a:rPr lang="en-US" dirty="0"/>
              <a:t>Les-mapping			(query-resultat -&gt; objekt)</a:t>
            </a:r>
          </a:p>
          <a:p>
            <a:pPr marL="554038" lvl="1" indent="-285750">
              <a:buFont typeface="Arial"/>
              <a:buChar char="•"/>
            </a:pPr>
            <a:endParaRPr lang="en-US" dirty="0"/>
          </a:p>
          <a:p>
            <a:pPr marL="554038" lvl="1" indent="-285750">
              <a:buFont typeface="Arial"/>
              <a:buChar char="•"/>
            </a:pPr>
            <a:r>
              <a:rPr lang="en-US" dirty="0"/>
              <a:t>Skriv-mapping			(objekt -&gt; insert/update)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320011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643564" cy="307777"/>
          </a:xfrm>
        </p:spPr>
        <p:txBody>
          <a:bodyPr/>
          <a:lstStyle/>
          <a:p>
            <a:r>
              <a:rPr lang="en-US" dirty="0" smtClean="0"/>
              <a:t>INTRO MICROORM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/>
              <a:t>Vent litt, er vi ikke tilbake i ORM-land igjen? Viktigt: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554038" lvl="1" indent="-285750">
              <a:buFont typeface="Arial"/>
              <a:buChar char="•"/>
            </a:pPr>
            <a:r>
              <a:rPr lang="en-US" dirty="0"/>
              <a:t>Enkelhet</a:t>
            </a:r>
          </a:p>
          <a:p>
            <a:pPr marL="554038" lvl="1" indent="-285750">
              <a:buFont typeface="Arial"/>
              <a:buChar char="•"/>
            </a:pPr>
            <a:endParaRPr lang="en-US" dirty="0"/>
          </a:p>
          <a:p>
            <a:pPr marL="554038" lvl="1" indent="-285750">
              <a:buFont typeface="Arial"/>
              <a:buChar char="•"/>
            </a:pPr>
            <a:r>
              <a:rPr lang="en-US" dirty="0"/>
              <a:t>Tydlige grenser</a:t>
            </a:r>
          </a:p>
          <a:p>
            <a:pPr marL="554038" lvl="1" indent="-285750">
              <a:buFont typeface="Arial"/>
              <a:buChar char="•"/>
            </a:pPr>
            <a:endParaRPr lang="en-US" dirty="0"/>
          </a:p>
          <a:p>
            <a:pPr marL="554038" lvl="1" indent="-285750">
              <a:buFont typeface="Arial"/>
              <a:buChar char="•"/>
            </a:pPr>
            <a:r>
              <a:rPr lang="en-US" dirty="0"/>
              <a:t>Begrensing i hvor komplekse problemer som kan løses uten hand-koding</a:t>
            </a:r>
          </a:p>
        </p:txBody>
      </p:sp>
    </p:spTree>
    <p:extLst>
      <p:ext uri="{BB962C8B-B14F-4D97-AF65-F5344CB8AC3E}">
        <p14:creationId xmlns:p14="http://schemas.microsoft.com/office/powerpoint/2010/main" val="844404615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643564" cy="307777"/>
          </a:xfrm>
        </p:spPr>
        <p:txBody>
          <a:bodyPr/>
          <a:lstStyle/>
          <a:p>
            <a:r>
              <a:rPr lang="en-US" dirty="0" smtClean="0"/>
              <a:t>INTRO MICROORM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/>
              <a:t>“Micro-orms” i Java-land:</a:t>
            </a:r>
          </a:p>
          <a:p>
            <a:pPr marL="554038" lvl="1" indent="-285750">
              <a:buFont typeface="Arial"/>
              <a:buChar char="•"/>
            </a:pPr>
            <a:r>
              <a:rPr lang="en-US" dirty="0"/>
              <a:t>Spring JdbcTemplate</a:t>
            </a:r>
          </a:p>
          <a:p>
            <a:pPr marL="554038" lvl="1" indent="-285750">
              <a:buFont typeface="Arial"/>
              <a:buChar char="•"/>
            </a:pPr>
            <a:r>
              <a:rPr lang="en-US" dirty="0"/>
              <a:t>JDBI</a:t>
            </a:r>
          </a:p>
          <a:p>
            <a:pPr marL="554038" lvl="1" indent="-285750">
              <a:buFont typeface="Arial"/>
              <a:buChar char="•"/>
            </a:pPr>
            <a:r>
              <a:rPr lang="en-US" dirty="0"/>
              <a:t>JOOQ</a:t>
            </a:r>
          </a:p>
          <a:p>
            <a:pPr marL="554038" lvl="1" indent="-285750">
              <a:buFont typeface="Arial"/>
              <a:buChar char="•"/>
            </a:pPr>
            <a:r>
              <a:rPr lang="en-US" dirty="0"/>
              <a:t>SimpleFlatmapper</a:t>
            </a:r>
          </a:p>
          <a:p>
            <a:pPr marL="554038" lvl="1" indent="-285750">
              <a:buFont typeface="Arial"/>
              <a:buChar char="•"/>
            </a:pPr>
            <a:r>
              <a:rPr lang="en-US" dirty="0"/>
              <a:t>SansORM  (fra mannen bak HikariCP)</a:t>
            </a:r>
          </a:p>
          <a:p>
            <a:pPr marL="554038" lvl="1" indent="-285750">
              <a:buFont typeface="Arial"/>
              <a:buChar char="•"/>
            </a:pPr>
            <a:r>
              <a:rPr lang="en-US" dirty="0"/>
              <a:t>OrmLite</a:t>
            </a:r>
          </a:p>
          <a:p>
            <a:pPr marL="554038" lvl="1" indent="-285750">
              <a:buFont typeface="Arial"/>
              <a:buChar char="•"/>
            </a:pPr>
            <a:r>
              <a:rPr lang="en-US" dirty="0"/>
              <a:t>Mentabean</a:t>
            </a:r>
          </a:p>
          <a:p>
            <a:pPr marL="554038" lvl="1" indent="-285750">
              <a:buFont typeface="Arial"/>
              <a:buChar char="•"/>
            </a:pPr>
            <a:r>
              <a:rPr lang="en-US" dirty="0"/>
              <a:t>Jodd</a:t>
            </a:r>
          </a:p>
          <a:p>
            <a:pPr marL="554038" lvl="1" indent="-285750">
              <a:buFont typeface="Arial"/>
              <a:buChar char="•"/>
            </a:pPr>
            <a:r>
              <a:rPr lang="en-US" dirty="0"/>
              <a:t>Anorm (Scala, Play-framework)</a:t>
            </a:r>
          </a:p>
          <a:p>
            <a:pPr marL="554038" lvl="1" indent="-285750">
              <a:buFont typeface="Arial"/>
              <a:buChar char="•"/>
            </a:pPr>
            <a:r>
              <a:rPr lang="en-US" dirty="0"/>
              <a:t>(roll your own …)</a:t>
            </a:r>
          </a:p>
          <a:p>
            <a:pPr marL="554038" lvl="1" indent="-285750">
              <a:buFont typeface="Arial"/>
              <a:buChar char="•"/>
            </a:pP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24662145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850005" cy="615553"/>
          </a:xfrm>
        </p:spPr>
        <p:txBody>
          <a:bodyPr/>
          <a:lstStyle/>
          <a:p>
            <a:r>
              <a:rPr lang="en-US" dirty="0" err="1" smtClean="0"/>
              <a:t>jDBI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err="1" smtClean="0"/>
              <a:t>Abstraherer</a:t>
            </a:r>
            <a:r>
              <a:rPr lang="en-US" dirty="0" smtClean="0"/>
              <a:t> </a:t>
            </a:r>
            <a:r>
              <a:rPr lang="en-US" dirty="0" err="1" smtClean="0"/>
              <a:t>vekk</a:t>
            </a:r>
            <a:r>
              <a:rPr lang="en-US" dirty="0" smtClean="0"/>
              <a:t> </a:t>
            </a:r>
            <a:r>
              <a:rPr lang="en-US" dirty="0" err="1" smtClean="0"/>
              <a:t>mye</a:t>
            </a:r>
            <a:r>
              <a:rPr lang="en-US" dirty="0" smtClean="0"/>
              <a:t> </a:t>
            </a:r>
            <a:r>
              <a:rPr lang="en-US" dirty="0" err="1" smtClean="0"/>
              <a:t>fra</a:t>
            </a:r>
            <a:r>
              <a:rPr lang="en-US" dirty="0" smtClean="0"/>
              <a:t> JDBC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ORM, men </a:t>
            </a:r>
            <a:r>
              <a:rPr lang="en-US" dirty="0" err="1" smtClean="0"/>
              <a:t>mer</a:t>
            </a:r>
            <a:r>
              <a:rPr lang="en-US" dirty="0" smtClean="0"/>
              <a:t> </a:t>
            </a:r>
            <a:r>
              <a:rPr lang="en-US" dirty="0" err="1" smtClean="0"/>
              <a:t>lav-nivå</a:t>
            </a:r>
            <a:r>
              <a:rPr lang="en-US" dirty="0" smtClean="0"/>
              <a:t> </a:t>
            </a:r>
            <a:r>
              <a:rPr lang="en-US" dirty="0" err="1" smtClean="0"/>
              <a:t>enn</a:t>
            </a:r>
            <a:r>
              <a:rPr lang="en-US" dirty="0" smtClean="0"/>
              <a:t> </a:t>
            </a:r>
            <a:r>
              <a:rPr lang="en-US" dirty="0" err="1" smtClean="0"/>
              <a:t>f.eks</a:t>
            </a:r>
            <a:r>
              <a:rPr lang="en-US" dirty="0" smtClean="0"/>
              <a:t>. JPA </a:t>
            </a:r>
            <a:r>
              <a:rPr lang="en-US" dirty="0" err="1" smtClean="0"/>
              <a:t>og</a:t>
            </a:r>
            <a:r>
              <a:rPr lang="en-US" dirty="0" smtClean="0"/>
              <a:t> Hibernate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2004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Del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dirty="0" err="1" smtClean="0"/>
              <a:t>Dropwizard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Fluent API 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SQL Object API (</a:t>
            </a:r>
            <a:r>
              <a:rPr lang="en-US" dirty="0" err="1" smtClean="0"/>
              <a:t>anbefales</a:t>
            </a:r>
            <a:r>
              <a:rPr lang="en-US" dirty="0" smtClean="0"/>
              <a:t>)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515534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005132" cy="307777"/>
          </a:xfrm>
        </p:spPr>
        <p:txBody>
          <a:bodyPr/>
          <a:lstStyle/>
          <a:p>
            <a:r>
              <a:rPr lang="en-US" dirty="0" err="1" smtClean="0"/>
              <a:t>Gå</a:t>
            </a:r>
            <a:r>
              <a:rPr lang="en-US" dirty="0" smtClean="0"/>
              <a:t> </a:t>
            </a:r>
            <a:r>
              <a:rPr lang="en-US" dirty="0" err="1" smtClean="0"/>
              <a:t>videre</a:t>
            </a:r>
            <a:r>
              <a:rPr lang="en-US" dirty="0" smtClean="0"/>
              <a:t> med </a:t>
            </a:r>
            <a:r>
              <a:rPr lang="en-US" dirty="0" err="1" smtClean="0"/>
              <a:t>jdbi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err="1" smtClean="0"/>
              <a:t>Prøv</a:t>
            </a:r>
            <a:r>
              <a:rPr lang="en-US" dirty="0" smtClean="0"/>
              <a:t>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løse</a:t>
            </a:r>
            <a:r>
              <a:rPr lang="en-US" dirty="0" smtClean="0"/>
              <a:t> </a:t>
            </a:r>
            <a:r>
              <a:rPr lang="en-US" dirty="0" err="1" smtClean="0"/>
              <a:t>oppgavene</a:t>
            </a:r>
            <a:r>
              <a:rPr lang="en-US" dirty="0" smtClean="0"/>
              <a:t> med </a:t>
            </a:r>
            <a:r>
              <a:rPr lang="en-US" dirty="0" err="1" smtClean="0"/>
              <a:t>både</a:t>
            </a:r>
            <a:r>
              <a:rPr lang="en-US" dirty="0" smtClean="0"/>
              <a:t> Fluent API </a:t>
            </a:r>
            <a:r>
              <a:rPr lang="en-US" dirty="0" err="1" smtClean="0"/>
              <a:t>og</a:t>
            </a:r>
            <a:r>
              <a:rPr lang="en-US" dirty="0" smtClean="0"/>
              <a:t> SQL Object API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Mapping </a:t>
            </a:r>
            <a:r>
              <a:rPr lang="en-US" dirty="0" err="1" smtClean="0"/>
              <a:t>av</a:t>
            </a:r>
            <a:r>
              <a:rPr lang="en-US" dirty="0" smtClean="0"/>
              <a:t> en-</a:t>
            </a:r>
            <a:r>
              <a:rPr lang="en-US" dirty="0" err="1" smtClean="0"/>
              <a:t>til</a:t>
            </a:r>
            <a:r>
              <a:rPr lang="en-US" dirty="0" smtClean="0"/>
              <a:t>-mange-</a:t>
            </a:r>
            <a:r>
              <a:rPr lang="en-US" dirty="0" err="1" smtClean="0"/>
              <a:t>relasjoner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generelt</a:t>
            </a:r>
            <a:r>
              <a:rPr lang="en-US" dirty="0" smtClean="0"/>
              <a:t> </a:t>
            </a:r>
            <a:r>
              <a:rPr lang="en-US" dirty="0" err="1" smtClean="0"/>
              <a:t>klønete</a:t>
            </a:r>
            <a:r>
              <a:rPr lang="en-US" dirty="0" smtClean="0"/>
              <a:t>, </a:t>
            </a:r>
            <a:r>
              <a:rPr lang="en-US" dirty="0" err="1" smtClean="0"/>
              <a:t>og</a:t>
            </a:r>
            <a:r>
              <a:rPr lang="en-US" dirty="0" smtClean="0"/>
              <a:t> </a:t>
            </a:r>
            <a:r>
              <a:rPr lang="en-US" dirty="0" err="1" smtClean="0"/>
              <a:t>støttes</a:t>
            </a:r>
            <a:r>
              <a:rPr lang="en-US" dirty="0" smtClean="0"/>
              <a:t> </a:t>
            </a:r>
            <a:r>
              <a:rPr lang="en-US" dirty="0" err="1" smtClean="0"/>
              <a:t>egentlig</a:t>
            </a:r>
            <a:r>
              <a:rPr lang="en-US" dirty="0" smtClean="0"/>
              <a:t> </a:t>
            </a:r>
            <a:r>
              <a:rPr lang="en-US" dirty="0" err="1" smtClean="0"/>
              <a:t>ikke</a:t>
            </a:r>
            <a:r>
              <a:rPr lang="en-US" dirty="0" smtClean="0"/>
              <a:t> – </a:t>
            </a:r>
            <a:r>
              <a:rPr lang="en-US" dirty="0" err="1" smtClean="0"/>
              <a:t>prøv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alternative </a:t>
            </a:r>
            <a:r>
              <a:rPr lang="en-US" dirty="0" err="1" smtClean="0"/>
              <a:t>måter</a:t>
            </a:r>
            <a:r>
              <a:rPr lang="en-US"/>
              <a:t>;</a:t>
            </a:r>
            <a:endParaRPr lang="en-US" dirty="0" smtClean="0"/>
          </a:p>
          <a:p>
            <a:pPr marL="554038" lvl="1" indent="-285750">
              <a:buFont typeface="Arial"/>
              <a:buChar char="•"/>
            </a:pPr>
            <a:r>
              <a:rPr lang="en-US" dirty="0">
                <a:hlinkClick r:id="rId2"/>
              </a:rPr>
              <a:t>https://github.com/Manikandan-K/jdbi-</a:t>
            </a:r>
            <a:r>
              <a:rPr lang="en-US" dirty="0" smtClean="0">
                <a:hlinkClick r:id="rId2"/>
              </a:rPr>
              <a:t>folder</a:t>
            </a:r>
            <a:endParaRPr lang="en-US" dirty="0" smtClean="0"/>
          </a:p>
          <a:p>
            <a:pPr marL="554038" lvl="1" indent="-285750">
              <a:buFont typeface="Arial"/>
              <a:buChar char="•"/>
            </a:pPr>
            <a:endParaRPr lang="en-US" dirty="0"/>
          </a:p>
          <a:p>
            <a:pPr marL="554038" lvl="1" indent="-285750">
              <a:buFont typeface="Arial"/>
              <a:buChar char="•"/>
            </a:pPr>
            <a:endParaRPr lang="en-US" dirty="0" smtClean="0"/>
          </a:p>
          <a:p>
            <a:pPr marL="554038" lvl="1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005658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928057" cy="307777"/>
          </a:xfrm>
        </p:spPr>
        <p:txBody>
          <a:bodyPr/>
          <a:lstStyle/>
          <a:p>
            <a:r>
              <a:rPr lang="en-US" dirty="0" err="1" smtClean="0"/>
              <a:t>JOOQ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err="1" smtClean="0"/>
              <a:t>“mini-ORM”, men </a:t>
            </a:r>
            <a:r>
              <a:rPr lang="en-US" b="1" dirty="0" err="1" smtClean="0"/>
              <a:t>database-first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/>
              <a:t>Genererer </a:t>
            </a:r>
            <a:r>
              <a:rPr lang="en-US" b="1" dirty="0" err="1"/>
              <a:t>statisk</a:t>
            </a:r>
            <a:r>
              <a:rPr lang="en-US" dirty="0" err="1"/>
              <a:t> Java-modell fra database</a:t>
            </a:r>
          </a:p>
          <a:p>
            <a:pPr marL="554038" lvl="1" indent="-285750">
              <a:buFont typeface="Arial"/>
              <a:buChar char="•"/>
            </a:pPr>
            <a:r>
              <a:rPr lang="en-US" dirty="0" err="1"/>
              <a:t>“Record”-type</a:t>
            </a:r>
          </a:p>
          <a:p>
            <a:pPr marL="554038" lvl="1" indent="-285750">
              <a:buFont typeface="Arial"/>
              <a:buChar char="•"/>
            </a:pPr>
            <a:r>
              <a:rPr lang="en-US" dirty="0" err="1"/>
              <a:t>Dao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Konsept med </a:t>
            </a:r>
            <a:r>
              <a:rPr lang="en-US" b="1" dirty="0"/>
              <a:t>"attached" records</a:t>
            </a:r>
            <a:r>
              <a:rPr lang="en-US" dirty="0"/>
              <a:t>, men ikke knytta til en session som i Hibernate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673057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EKK Rekruttering 16-9">
  <a:themeElements>
    <a:clrScheme name="BEKK Palett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6C6559"/>
      </a:accent1>
      <a:accent2>
        <a:srgbClr val="887E6F"/>
      </a:accent2>
      <a:accent3>
        <a:srgbClr val="BBB0A3"/>
      </a:accent3>
      <a:accent4>
        <a:srgbClr val="FD5158"/>
      </a:accent4>
      <a:accent5>
        <a:srgbClr val="FFF9AE"/>
      </a:accent5>
      <a:accent6>
        <a:srgbClr val="36BDB2"/>
      </a:accent6>
      <a:hlink>
        <a:srgbClr val="50463C"/>
      </a:hlink>
      <a:folHlink>
        <a:srgbClr val="919191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600"/>
          </a:spcBef>
          <a:spcAft>
            <a:spcPts val="4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600"/>
          </a:spcBef>
          <a:spcAft>
            <a:spcPts val="400"/>
          </a:spcAft>
          <a:defRPr sz="17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21652</TotalTime>
  <Words>507</Words>
  <Application>Microsoft Macintosh PowerPoint</Application>
  <PresentationFormat>On-screen Show (4:3)</PresentationFormat>
  <Paragraphs>136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BEKK Rekruttering 16-9</vt:lpstr>
      <vt:lpstr>MICRO-ORM</vt:lpstr>
      <vt:lpstr>AGENDA</vt:lpstr>
      <vt:lpstr>INTRO MICROORM</vt:lpstr>
      <vt:lpstr>INTRO MICROORM</vt:lpstr>
      <vt:lpstr>INTRO MICROORM</vt:lpstr>
      <vt:lpstr>INTRO MICROORM</vt:lpstr>
      <vt:lpstr>jDBI </vt:lpstr>
      <vt:lpstr>Gå videre med jdbi</vt:lpstr>
      <vt:lpstr>JOOQ </vt:lpstr>
      <vt:lpstr>JOOQ </vt:lpstr>
      <vt:lpstr>JOOQ </vt:lpstr>
      <vt:lpstr>Simpleflatmapper </vt:lpstr>
      <vt:lpstr>Simpleflatmapper </vt:lpstr>
      <vt:lpstr>Oppgaver </vt:lpstr>
      <vt:lpstr>Oppgaver FORTS </vt:lpstr>
    </vt:vector>
  </TitlesOfParts>
  <Company>Bekk Consulting 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 Christensen</dc:creator>
  <cp:lastModifiedBy>Gustav Karlsson</cp:lastModifiedBy>
  <cp:revision>786</cp:revision>
  <dcterms:created xsi:type="dcterms:W3CDTF">2011-08-04T16:58:46Z</dcterms:created>
  <dcterms:modified xsi:type="dcterms:W3CDTF">2015-06-14T14:07:54Z</dcterms:modified>
</cp:coreProperties>
</file>