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37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6" r:id="rId27"/>
    <p:sldId id="281" r:id="rId28"/>
    <p:sldId id="282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8" r:id="rId79"/>
    <p:sldId id="336" r:id="rId8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16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48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47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97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04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22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08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93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1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8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8AC6A5B-8AE7-4A41-B5A7-9ADC6686DC18}" type="datetime1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90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84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83E7-F4EF-4E45-BDC5-18D0171B6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Formal verification project</a:t>
            </a: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2222E-6FF2-4146-AC57-038CB4C52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By Robert Litvak</a:t>
            </a:r>
          </a:p>
          <a:p>
            <a:pPr algn="l"/>
            <a:r>
              <a:rPr lang="en-US" dirty="0"/>
              <a:t>&amp;  George </a:t>
            </a:r>
            <a:r>
              <a:rPr lang="en-US" dirty="0" err="1"/>
              <a:t>Vayner</a:t>
            </a:r>
            <a:endParaRPr lang="en-US" dirty="0"/>
          </a:p>
        </p:txBody>
      </p:sp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6E0E41EF-5ED3-4763-B2D6-7E9A47F44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334" y="245849"/>
            <a:ext cx="4942280" cy="268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9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B7CB-C252-4B9B-8925-B3074780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CFG.py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18F25-172C-476B-BEEF-BA81A2D57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module responsible for building a program CFG</a:t>
            </a:r>
          </a:p>
          <a:p>
            <a:r>
              <a:rPr lang="en-US" dirty="0"/>
              <a:t>The CFG is built in bottom-up style – from the end of the program to the beginning</a:t>
            </a:r>
          </a:p>
          <a:p>
            <a:r>
              <a:rPr lang="en-US" dirty="0"/>
              <a:t>CFG is discovered scope after scope, recursively, from the end to the beginning</a:t>
            </a:r>
          </a:p>
          <a:p>
            <a:r>
              <a:rPr lang="en-US" dirty="0"/>
              <a:t>For each statement type there is a method in class CFG that builds the part of the CFG which is related to the statement</a:t>
            </a:r>
          </a:p>
        </p:txBody>
      </p:sp>
    </p:spTree>
    <p:extLst>
      <p:ext uri="{BB962C8B-B14F-4D97-AF65-F5344CB8AC3E}">
        <p14:creationId xmlns:p14="http://schemas.microsoft.com/office/powerpoint/2010/main" val="2015049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5FE1-A505-4A20-99F3-5906FF07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CFG.py – invariants </a:t>
            </a:r>
            <a:r>
              <a:rPr lang="en-US" dirty="0" err="1"/>
              <a:t>backpathcing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2F75D8-CC6B-4D29-B99E-504F431040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03774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After the CFG creation and discovering of all the paths, when the method “</a:t>
                </a:r>
                <a:r>
                  <a:rPr lang="en-US" dirty="0" err="1"/>
                  <a:t>invariants_back_patch</a:t>
                </a:r>
                <a:r>
                  <a:rPr lang="en-US" dirty="0"/>
                  <a:t>” is called, it stores for each cut point the corresponding invariant.</a:t>
                </a:r>
              </a:p>
              <a:p>
                <a:pPr marL="0" indent="0">
                  <a:buNone/>
                </a:pPr>
                <a:r>
                  <a:rPr lang="en-US" dirty="0"/>
                  <a:t>But in order to support this feature, we had to define some limitations on invariants in the INI files: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must appear, also the amount of the invariants should be the same as the amount of the loops in the program</a:t>
                </a:r>
              </a:p>
              <a:p>
                <a:r>
                  <a:rPr lang="en-US" dirty="0"/>
                  <a:t>Each invariant has to be named “invariant_&lt;</a:t>
                </a:r>
                <a:r>
                  <a:rPr lang="en-US" dirty="0" err="1"/>
                  <a:t>i</a:t>
                </a:r>
                <a:r>
                  <a:rPr lang="en-US" dirty="0"/>
                  <a:t>&gt;” (where </a:t>
                </a:r>
                <a:r>
                  <a:rPr lang="en-US" dirty="0" err="1"/>
                  <a:t>i</a:t>
                </a:r>
                <a:r>
                  <a:rPr lang="en-US" dirty="0"/>
                  <a:t> is integer)</a:t>
                </a:r>
              </a:p>
              <a:p>
                <a:r>
                  <a:rPr lang="en-US" dirty="0"/>
                  <a:t>The order of the invariant's indexes must match the order of the loops in the program</a:t>
                </a:r>
              </a:p>
              <a:p>
                <a:r>
                  <a:rPr lang="en-US" dirty="0"/>
                  <a:t>But the invariants don’t have to appear in the INI in the same order (only indexes)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2F75D8-CC6B-4D29-B99E-504F431040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037749"/>
              </a:xfrm>
              <a:blipFill>
                <a:blip r:embed="rId2"/>
                <a:stretch>
                  <a:fillRect l="-635" t="-151" b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692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9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0" name="Picture 11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" name="Straight Connector 13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15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17">
            <a:extLst>
              <a:ext uri="{FF2B5EF4-FFF2-40B4-BE49-F238E27FC236}">
                <a16:creationId xmlns:a16="http://schemas.microsoft.com/office/drawing/2014/main" id="{279E1FA4-890B-4B99-B1AD-AA4B78666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19">
            <a:extLst>
              <a:ext uri="{FF2B5EF4-FFF2-40B4-BE49-F238E27FC236}">
                <a16:creationId xmlns:a16="http://schemas.microsoft.com/office/drawing/2014/main" id="{BBEE58B7-C53C-4E7B-A78E-2C44E3E05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2D6D2-9C9F-4C64-B910-6970177F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24" y="4460798"/>
            <a:ext cx="8637073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ctr"/>
            <a:br>
              <a:rPr lang="en-US" sz="1700" dirty="0"/>
            </a:br>
            <a:r>
              <a:rPr lang="en-US" sz="1700" dirty="0"/>
              <a:t>INI configuration – examples</a:t>
            </a:r>
          </a:p>
        </p:txBody>
      </p:sp>
      <p:grpSp>
        <p:nvGrpSpPr>
          <p:cNvPr id="55" name="Group 21">
            <a:extLst>
              <a:ext uri="{FF2B5EF4-FFF2-40B4-BE49-F238E27FC236}">
                <a16:creationId xmlns:a16="http://schemas.microsoft.com/office/drawing/2014/main" id="{B4BA1F0E-270C-4AB7-809E-DBD5AB896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64906" y="323838"/>
            <a:ext cx="8661501" cy="3652791"/>
            <a:chOff x="7773058" y="600024"/>
            <a:chExt cx="3630912" cy="522248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753DA19-3231-4BF9-80B9-6200D2367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3058" y="600024"/>
              <a:ext cx="3630912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41F8506-51A0-4CD0-889F-826E9E678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04482" y="1062693"/>
              <a:ext cx="3367301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25">
            <a:extLst>
              <a:ext uri="{FF2B5EF4-FFF2-40B4-BE49-F238E27FC236}">
                <a16:creationId xmlns:a16="http://schemas.microsoft.com/office/drawing/2014/main" id="{29BCA0E2-0826-4688-8066-477F2437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44322" y="822145"/>
            <a:ext cx="7702878" cy="2662923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27">
            <a:extLst>
              <a:ext uri="{FF2B5EF4-FFF2-40B4-BE49-F238E27FC236}">
                <a16:creationId xmlns:a16="http://schemas.microsoft.com/office/drawing/2014/main" id="{4C3F4B1E-3EAB-415B-825A-464AAF1D7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6B708961-E777-4956-A983-78A4F532F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9D3B50E-372C-47D8-BC90-104318AD8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E69774C-4FA1-4AA6-B5FA-5805DB74F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308" y="2354895"/>
            <a:ext cx="7702878" cy="7255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ACA1DB-A8B7-41DE-AB4A-E376943FF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561" y="1036955"/>
            <a:ext cx="7702878" cy="83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66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AC99-A42E-4079-AA8C-23A43BC55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path.py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4822A-277B-4BEA-940C-00D8CF329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Represents a single path in the CFG.</a:t>
            </a:r>
          </a:p>
          <a:p>
            <a:pPr marL="0" indent="0">
              <a:buNone/>
            </a:pPr>
            <a:r>
              <a:rPr lang="en-US" dirty="0"/>
              <a:t>Contains methods for:</a:t>
            </a:r>
          </a:p>
          <a:p>
            <a:r>
              <a:rPr lang="en-US" dirty="0"/>
              <a:t>Calculating state transformation (T), reachability condition (R), array constraints (AC)</a:t>
            </a:r>
          </a:p>
          <a:p>
            <a:r>
              <a:rPr lang="en-US" dirty="0"/>
              <a:t>Calculating a Z3 representation of the path</a:t>
            </a:r>
            <a:r>
              <a:rPr lang="ru-RU" dirty="0"/>
              <a:t> </a:t>
            </a:r>
            <a:r>
              <a:rPr lang="en-US"/>
              <a:t>invariants</a:t>
            </a:r>
            <a:endParaRPr lang="en-US" dirty="0"/>
          </a:p>
          <a:p>
            <a:r>
              <a:rPr lang="en-US" dirty="0"/>
              <a:t>Path printing</a:t>
            </a:r>
          </a:p>
          <a:p>
            <a:r>
              <a:rPr lang="en-US" dirty="0"/>
              <a:t>Path verification (will be described later in verification modes section)</a:t>
            </a:r>
          </a:p>
        </p:txBody>
      </p:sp>
    </p:spTree>
    <p:extLst>
      <p:ext uri="{BB962C8B-B14F-4D97-AF65-F5344CB8AC3E}">
        <p14:creationId xmlns:p14="http://schemas.microsoft.com/office/powerpoint/2010/main" val="2067668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B5AE-6FE3-432C-ABDA-FB7607163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path_finder.py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76D2E-8678-4236-830B-04A396CDF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Responsible for finding all the paths in the given CFG.</a:t>
            </a:r>
          </a:p>
          <a:p>
            <a:pPr marL="0" indent="0">
              <a:buNone/>
            </a:pPr>
            <a:r>
              <a:rPr lang="en-US" dirty="0"/>
              <a:t>This is done in 2 steps:</a:t>
            </a:r>
          </a:p>
          <a:p>
            <a:r>
              <a:rPr lang="en-US" dirty="0"/>
              <a:t>From each already discovered cut point, find all the neighbor cut points (BFS-style)</a:t>
            </a:r>
          </a:p>
          <a:p>
            <a:r>
              <a:rPr lang="en-US" dirty="0"/>
              <a:t>Find the paths between each neighbor cut points (using DFS)</a:t>
            </a:r>
          </a:p>
        </p:txBody>
      </p:sp>
    </p:spTree>
    <p:extLst>
      <p:ext uri="{BB962C8B-B14F-4D97-AF65-F5344CB8AC3E}">
        <p14:creationId xmlns:p14="http://schemas.microsoft.com/office/powerpoint/2010/main" val="839306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469F-28C6-424A-8354-D5A387DB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he-IL" dirty="0"/>
            </a:br>
            <a:r>
              <a:rPr lang="en-US" dirty="0"/>
              <a:t>Verifier.py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75A57-3DFE-425A-ACFE-F5E3AAB60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Implements the verifier and all the verification modes</a:t>
            </a:r>
          </a:p>
          <a:p>
            <a:r>
              <a:rPr lang="en-US" dirty="0"/>
              <a:t>Uses class CFG to build the CFG of a program (if required, also to draw it)</a:t>
            </a:r>
          </a:p>
          <a:p>
            <a:r>
              <a:rPr lang="en-US" dirty="0"/>
              <a:t>Uses class </a:t>
            </a:r>
            <a:r>
              <a:rPr lang="en-US" dirty="0" err="1"/>
              <a:t>PathFinder</a:t>
            </a:r>
            <a:r>
              <a:rPr lang="en-US" dirty="0"/>
              <a:t> to discover all the CFG paths</a:t>
            </a:r>
          </a:p>
          <a:p>
            <a:r>
              <a:rPr lang="en-US" dirty="0"/>
              <a:t>According to the mode, performs a required verifier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24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chine gears">
            <a:extLst>
              <a:ext uri="{FF2B5EF4-FFF2-40B4-BE49-F238E27FC236}">
                <a16:creationId xmlns:a16="http://schemas.microsoft.com/office/drawing/2014/main" id="{D8FB5B7D-AC0B-4394-8D97-1E4B271503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6994" r="-1" b="873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CB9EA-9A50-4A0F-BF18-780A5B16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779" y="802298"/>
            <a:ext cx="863707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6600"/>
            </a:br>
            <a:r>
              <a:rPr lang="en-US" sz="6600"/>
              <a:t>Verification modes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871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043E-805B-4FB3-AEDF-89916F42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Verification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81994-282F-446F-9896-B5D4AD56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Paths Verification (P)</a:t>
            </a:r>
          </a:p>
          <a:p>
            <a:r>
              <a:rPr lang="en-US" dirty="0"/>
              <a:t>Manual Horn Clauses (MHC)</a:t>
            </a:r>
          </a:p>
          <a:p>
            <a:r>
              <a:rPr lang="en-US" dirty="0"/>
              <a:t>Fixed Point (FP)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377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043E-805B-4FB3-AEDF-89916F42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Verification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81994-282F-446F-9896-B5D4AD56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the verifier runs in FP mode</a:t>
            </a:r>
          </a:p>
          <a:p>
            <a:r>
              <a:rPr lang="en-US" dirty="0"/>
              <a:t>If cannot produce a result in FP mode (for example, due to some error), the verifier will rerun itself in MHC mode</a:t>
            </a:r>
          </a:p>
          <a:p>
            <a:r>
              <a:rPr lang="en-US" dirty="0"/>
              <a:t>If Z3 returns </a:t>
            </a:r>
            <a:r>
              <a:rPr lang="en-US" dirty="0" err="1"/>
              <a:t>unsat</a:t>
            </a:r>
            <a:r>
              <a:rPr lang="en-US" dirty="0"/>
              <a:t> or unknown in MHC mode, the verifier will rerun itself in P mode</a:t>
            </a:r>
          </a:p>
        </p:txBody>
      </p:sp>
    </p:spTree>
    <p:extLst>
      <p:ext uri="{BB962C8B-B14F-4D97-AF65-F5344CB8AC3E}">
        <p14:creationId xmlns:p14="http://schemas.microsoft.com/office/powerpoint/2010/main" val="586740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626F-BB8A-4B18-A006-DF628005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paths verification (p)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DB6F1B-2AEB-4513-BB2E-352F27936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Uses regular Z3 solver (without the spacer engine)</a:t>
                </a:r>
              </a:p>
              <a:p>
                <a:r>
                  <a:rPr lang="en-US" dirty="0"/>
                  <a:t>Requires invariants from users</a:t>
                </a:r>
              </a:p>
              <a:p>
                <a:r>
                  <a:rPr lang="en-US" dirty="0"/>
                  <a:t>For each path generates a formula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𝐼𝑛𝑣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𝐼𝑛𝑣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Tries to find an assignment which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such an assignment cannot be found,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a tautology</a:t>
                </a:r>
              </a:p>
              <a:p>
                <a:r>
                  <a:rPr lang="en-US" dirty="0"/>
                  <a:t>If for each path p the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is a tautology, the program is correct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DB6F1B-2AEB-4513-BB2E-352F27936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44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5199-4A45-4583-96FA-9D5540445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E8FF5-B93A-486F-ABF8-4AD60DCDB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code overview</a:t>
            </a:r>
          </a:p>
          <a:p>
            <a:r>
              <a:rPr lang="en-US" dirty="0"/>
              <a:t>Verification modes</a:t>
            </a:r>
          </a:p>
          <a:p>
            <a:r>
              <a:rPr lang="en-US" dirty="0"/>
              <a:t>Verification output</a:t>
            </a:r>
          </a:p>
          <a:p>
            <a:r>
              <a:rPr lang="en-US" dirty="0"/>
              <a:t>How to use</a:t>
            </a:r>
          </a:p>
          <a:p>
            <a:r>
              <a:rPr lang="en-US" dirty="0"/>
              <a:t>Benchmarks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478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 dirty="0"/>
              <a:t>paths verification - example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CD4B58-AC5B-49CD-9950-A2AF10F1F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616" y="805435"/>
            <a:ext cx="6038803" cy="2679834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36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 dirty="0"/>
              <a:t>paths verification - example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4B38B2-3F86-441C-999A-3FBD04A66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4826" y="1572113"/>
            <a:ext cx="8336192" cy="905873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159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 dirty="0"/>
              <a:t>paths verification - example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0393968-D0EF-456E-A5C0-144CA943D9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17061" y="1205873"/>
                <a:ext cx="6740306" cy="162858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&lt;100→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≤100∧∀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≤100∧∀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0393968-D0EF-456E-A5C0-144CA943D9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17061" y="1205873"/>
                <a:ext cx="6740306" cy="162858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143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0013D77-6314-4D7E-B3AE-F64340434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F504834-5C3B-4268-AA97-192F1C8B3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367221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br>
              <a:rPr lang="en-US" sz="4600" dirty="0"/>
            </a:br>
            <a:r>
              <a:rPr lang="en-US" sz="4600" dirty="0"/>
              <a:t>paths verification - example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8499C1D-827E-4262-9D7E-C9C5D41F7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8" y="3528543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4769521-3FF2-4900-8E88-FE324129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63259" y="583365"/>
            <a:chExt cx="4074533" cy="5181928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1FA2858-515C-4B19-957E-E33BE2525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C120D3D-6DFE-4D3F-821A-5DEB60B85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734D3980-B8F4-49E4-BADC-88E2D3517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0E57DF2-FA2B-4494-B47E-8180C6326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53D269E-993C-448D-A735-EB0421C25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418" y="860532"/>
            <a:ext cx="3013445" cy="439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2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0013D77-6314-4D7E-B3AE-F64340434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F504834-5C3B-4268-AA97-192F1C8B3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367221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br>
              <a:rPr lang="en-US" sz="4600" dirty="0"/>
            </a:br>
            <a:r>
              <a:rPr lang="en-US" sz="4600" dirty="0"/>
              <a:t>paths verification - example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8499C1D-827E-4262-9D7E-C9C5D41F7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8" y="3528543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4769521-3FF2-4900-8E88-FE324129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63259" y="583365"/>
            <a:chExt cx="4074533" cy="5181928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1FA2858-515C-4B19-957E-E33BE2525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C120D3D-6DFE-4D3F-821A-5DEB60B85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734D3980-B8F4-49E4-BADC-88E2D3517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0E57DF2-FA2B-4494-B47E-8180C6326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6C9D789-D5BB-4449-BFC5-C078867CB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573" y="0"/>
            <a:ext cx="4085348" cy="612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34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626F-BB8A-4B18-A006-DF628005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Manual Horn clauses (MHC)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DB6F1B-2AEB-4513-BB2E-352F27936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Uses Z3 solver with the spacer engine</a:t>
                </a:r>
              </a:p>
              <a:p>
                <a:r>
                  <a:rPr lang="en-US" dirty="0"/>
                  <a:t>Doesn’t require invariants from user – finds them</a:t>
                </a:r>
              </a:p>
              <a:p>
                <a:r>
                  <a:rPr lang="en-US" dirty="0"/>
                  <a:t>For each path generates 2 formulas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𝐼𝑛𝑣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𝑈𝐼𝑛𝑣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𝑈𝐼𝑛𝑣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</m:d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𝐼𝑛𝑣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𝑈𝐼𝑛𝑣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𝐴𝐶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𝐵𝑆𝑇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𝐼𝑛𝑣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 err="1"/>
                  <a:t>Uinv</a:t>
                </a:r>
                <a:r>
                  <a:rPr lang="en-US" dirty="0"/>
                  <a:t> – user invariant, BST – </a:t>
                </a:r>
                <a:r>
                  <a:rPr lang="en-US" dirty="0" err="1"/>
                  <a:t>boolean</a:t>
                </a:r>
                <a:r>
                  <a:rPr lang="en-US" dirty="0"/>
                  <a:t> state </a:t>
                </a:r>
                <a:r>
                  <a:rPr lang="en-US" dirty="0" err="1"/>
                  <a:t>transfromation</a:t>
                </a:r>
                <a:endParaRPr lang="en-US" dirty="0"/>
              </a:p>
              <a:p>
                <a:r>
                  <a:rPr lang="en-US" dirty="0"/>
                  <a:t>If there exists an assignment for Inv, the program is correct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DB6F1B-2AEB-4513-BB2E-352F27936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3852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626F-BB8A-4B18-A006-DF628005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MHC usage in our verifier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B6F1B-2AEB-4513-BB2E-352F27936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main problem with MHC mode is that when it finds that there is no proper assignment for Inv, it returns nothing but “</a:t>
            </a:r>
            <a:r>
              <a:rPr lang="en-US" dirty="0" err="1"/>
              <a:t>unsat</a:t>
            </a:r>
            <a:r>
              <a:rPr lang="en-US" dirty="0"/>
              <a:t>”.</a:t>
            </a:r>
          </a:p>
          <a:p>
            <a:pPr marL="0" indent="0">
              <a:buNone/>
            </a:pPr>
            <a:r>
              <a:rPr lang="en-US" dirty="0"/>
              <a:t>In this case, it’s hard to give users an information about why the program is not correct.</a:t>
            </a:r>
          </a:p>
          <a:p>
            <a:pPr marL="0" indent="0">
              <a:buNone/>
            </a:pPr>
            <a:r>
              <a:rPr lang="en-US" dirty="0"/>
              <a:t>But there are problems for the Fixed-Point verifier with programs that has paths without loops.</a:t>
            </a:r>
          </a:p>
          <a:p>
            <a:pPr marL="0" indent="0">
              <a:buNone/>
            </a:pPr>
            <a:r>
              <a:rPr lang="en-US" dirty="0"/>
              <a:t>So, we mainly use MHC mode for this type of programs.</a:t>
            </a:r>
          </a:p>
        </p:txBody>
      </p:sp>
    </p:spTree>
    <p:extLst>
      <p:ext uri="{BB962C8B-B14F-4D97-AF65-F5344CB8AC3E}">
        <p14:creationId xmlns:p14="http://schemas.microsoft.com/office/powerpoint/2010/main" val="3286641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 dirty="0"/>
              <a:t>MHC verification - example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2DACDBD-A365-45FB-914F-F999944A6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060" y="805451"/>
            <a:ext cx="4603368" cy="26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5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 dirty="0"/>
              <a:t>MHC verification - example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B0F9BD5-CF7B-4E3C-9B4A-8C9CCA342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10" y="1644067"/>
            <a:ext cx="8347608" cy="74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3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 dirty="0"/>
              <a:t>MHC verification - example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0393968-D0EF-456E-A5C0-144CA943D9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2196" y="1456440"/>
                <a:ext cx="8330036" cy="137888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z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0393968-D0EF-456E-A5C0-144CA943D9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2196" y="1456440"/>
                <a:ext cx="8330036" cy="137888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44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B980-3A17-4CAD-9E45-25F05B3A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brief code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C33BE-824C-4B36-834E-0BF22F620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96796"/>
          </a:xfrm>
        </p:spPr>
        <p:txBody>
          <a:bodyPr/>
          <a:lstStyle/>
          <a:p>
            <a:r>
              <a:rPr lang="en-US" dirty="0"/>
              <a:t>utils.py</a:t>
            </a:r>
          </a:p>
          <a:p>
            <a:r>
              <a:rPr lang="en-US" dirty="0"/>
              <a:t>cfg_nodes.py</a:t>
            </a:r>
          </a:p>
          <a:p>
            <a:r>
              <a:rPr lang="en-US" dirty="0"/>
              <a:t>cfg.py</a:t>
            </a:r>
          </a:p>
          <a:p>
            <a:r>
              <a:rPr lang="en-US" dirty="0"/>
              <a:t>path.py</a:t>
            </a:r>
          </a:p>
          <a:p>
            <a:r>
              <a:rPr lang="en-US" dirty="0"/>
              <a:t>path_finder.py</a:t>
            </a:r>
          </a:p>
          <a:p>
            <a:r>
              <a:rPr lang="en-US" dirty="0"/>
              <a:t>verifier.py</a:t>
            </a:r>
          </a:p>
          <a:p>
            <a:r>
              <a:rPr lang="en-US" dirty="0"/>
              <a:t>main.py</a:t>
            </a:r>
          </a:p>
          <a:p>
            <a:r>
              <a:rPr lang="en-US" dirty="0"/>
              <a:t>run_all_tests.py</a:t>
            </a:r>
          </a:p>
        </p:txBody>
      </p:sp>
    </p:spTree>
    <p:extLst>
      <p:ext uri="{BB962C8B-B14F-4D97-AF65-F5344CB8AC3E}">
        <p14:creationId xmlns:p14="http://schemas.microsoft.com/office/powerpoint/2010/main" val="1817389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0013D77-6314-4D7E-B3AE-F64340434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F504834-5C3B-4268-AA97-192F1C8B3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367221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4600" dirty="0"/>
            </a:br>
            <a:r>
              <a:rPr lang="en-US" sz="4800" dirty="0"/>
              <a:t>MHC</a:t>
            </a:r>
            <a:r>
              <a:rPr lang="en-US" sz="4600" dirty="0"/>
              <a:t> verification - example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8499C1D-827E-4262-9D7E-C9C5D41F7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8" y="3528543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4769521-3FF2-4900-8E88-FE324129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63259" y="583365"/>
            <a:chExt cx="4074533" cy="5181928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1FA2858-515C-4B19-957E-E33BE2525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C120D3D-6DFE-4D3F-821A-5DEB60B85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734D3980-B8F4-49E4-BADC-88E2D3517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0E57DF2-FA2B-4494-B47E-8180C6326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BFC9B76-5ECE-43D6-8A5A-4F3D3BC5B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580" y="971175"/>
            <a:ext cx="3370917" cy="421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77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0013D77-6314-4D7E-B3AE-F64340434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F504834-5C3B-4268-AA97-192F1C8B3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367221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4600" dirty="0"/>
            </a:br>
            <a:r>
              <a:rPr lang="en-US" sz="4800" dirty="0"/>
              <a:t>MHC</a:t>
            </a:r>
            <a:r>
              <a:rPr lang="en-US" sz="4600" dirty="0"/>
              <a:t> verification - example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8499C1D-827E-4262-9D7E-C9C5D41F7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8" y="3528543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4769521-3FF2-4900-8E88-FE324129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63259" y="583365"/>
            <a:chExt cx="4074533" cy="5181928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1FA2858-515C-4B19-957E-E33BE2525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C120D3D-6DFE-4D3F-821A-5DEB60B85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734D3980-B8F4-49E4-BADC-88E2D3517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0E57DF2-FA2B-4494-B47E-8180C6326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F18DACD-DD64-436A-A988-0DF86FA1F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388" y="482171"/>
            <a:ext cx="43053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096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626F-BB8A-4B18-A006-DF628005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fixed point (FP)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B6F1B-2AEB-4513-BB2E-352F27936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Z3 solver with the spacer engine (uses class z3.FixedPoint)</a:t>
            </a:r>
          </a:p>
          <a:p>
            <a:r>
              <a:rPr lang="en-US" dirty="0"/>
              <a:t>Doesn’t require invariants from user – finds them</a:t>
            </a:r>
          </a:p>
          <a:p>
            <a:r>
              <a:rPr lang="en-US" dirty="0"/>
              <a:t>Generates a set of rules and queries – the logic is similar to what we’ve seen in MHC</a:t>
            </a:r>
          </a:p>
          <a:p>
            <a:r>
              <a:rPr lang="en-US" dirty="0"/>
              <a:t>But syntax is different</a:t>
            </a:r>
          </a:p>
          <a:p>
            <a:r>
              <a:rPr lang="en-US" dirty="0"/>
              <a:t>If there exists an assignment for Inv, the program is correct</a:t>
            </a:r>
          </a:p>
        </p:txBody>
      </p:sp>
    </p:spTree>
    <p:extLst>
      <p:ext uri="{BB962C8B-B14F-4D97-AF65-F5344CB8AC3E}">
        <p14:creationId xmlns:p14="http://schemas.microsoft.com/office/powerpoint/2010/main" val="1265244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626F-BB8A-4B18-A006-DF628005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fixed point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B6F1B-2AEB-4513-BB2E-352F27936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We’ve found that z3.FixedPoint object defines a lot of limitations:</a:t>
            </a:r>
          </a:p>
          <a:p>
            <a:r>
              <a:rPr lang="en-US" dirty="0"/>
              <a:t>Cannot use “/” or “%”</a:t>
            </a:r>
          </a:p>
          <a:p>
            <a:r>
              <a:rPr lang="en-US" dirty="0"/>
              <a:t>Has troubles with “exists” and “</a:t>
            </a:r>
            <a:r>
              <a:rPr lang="en-US" dirty="0" err="1"/>
              <a:t>forall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But the main problem is that if using z3.FixedPoint without rules, each query will return True.</a:t>
            </a:r>
          </a:p>
          <a:p>
            <a:pPr marL="0" indent="0">
              <a:buNone/>
            </a:pPr>
            <a:r>
              <a:rPr lang="en-US" dirty="0"/>
              <a:t>This is problematic for programs without loops.</a:t>
            </a:r>
          </a:p>
          <a:p>
            <a:pPr marL="0" indent="0">
              <a:buNone/>
            </a:pPr>
            <a:r>
              <a:rPr lang="en-US" dirty="0"/>
              <a:t>So, in any case of a problem, we use MHC mode instead.</a:t>
            </a:r>
          </a:p>
        </p:txBody>
      </p:sp>
    </p:spTree>
    <p:extLst>
      <p:ext uri="{BB962C8B-B14F-4D97-AF65-F5344CB8AC3E}">
        <p14:creationId xmlns:p14="http://schemas.microsoft.com/office/powerpoint/2010/main" val="3877182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 dirty="0"/>
              <a:t>FP verification - example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3D3DC-5A0E-4E32-B1BA-22EFBFDCE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184" y="805432"/>
            <a:ext cx="6720430" cy="2678773"/>
          </a:xfrm>
          <a:prstGeom prst="rect">
            <a:avLst/>
          </a:prstGeom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0" name="Picture 109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603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 dirty="0"/>
              <a:t>FP verification - example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63E1A5-CBD1-4122-A89B-9B17BC88C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10" y="1102421"/>
            <a:ext cx="8352971" cy="1831983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735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56412368-7E6B-4064-B6FA-72DF6DA0C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014FE20-9BCC-4219-A8AD-B1C110BD5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367221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4600" dirty="0"/>
            </a:br>
            <a:r>
              <a:rPr lang="en-US" sz="4600" dirty="0"/>
              <a:t>FP verification - example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661C966-C6C8-4667-903D-E68521C35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8" y="3528543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6439133-030D-427C-AADE-2B48B1991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11378B-6628-411A-9A79-CF10232D7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8E6BF6A-26B8-45E6-887E-FE78A7984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2388B0B-738B-4313-8674-79D97E74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1624" y="977965"/>
            <a:ext cx="3119444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69C28-A4AA-4CBE-B3FF-BAC654A58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321" y="988650"/>
            <a:ext cx="3103531" cy="4136141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6DF84359-5DD6-461B-9519-90AA2F46C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90BC892-CE86-41EE-8A3B-2178D5170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786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E2FB3747-BFEC-4D0B-A987-BC9568F0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8AB78F9-B968-493D-B697-514F1A20D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8" y="4613198"/>
            <a:ext cx="8654522" cy="844697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2700" dirty="0"/>
            </a:br>
            <a:r>
              <a:rPr lang="en-US" sz="2700" dirty="0"/>
              <a:t>FP verification - example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F428797-2897-4987-97AE-CC7E760B8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323836"/>
            <a:ext cx="9299965" cy="3652791"/>
            <a:chOff x="7639235" y="600024"/>
            <a:chExt cx="3898557" cy="5222486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CAF60A3-79CC-4912-B61B-707CC2B99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04482E0-41D8-43A7-99E0-0DB9E2320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96DAE8D-15BD-4CF2-8FDC-EC0FF1C6C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934" y="655812"/>
            <a:ext cx="8647967" cy="2993839"/>
          </a:xfrm>
          <a:prstGeom prst="rect">
            <a:avLst/>
          </a:prstGeom>
        </p:spPr>
      </p:pic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219D19D-C57A-4EBD-A668-7EF1F6C13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2CFE85CD-CC1B-43AE-A37A-0C06606F4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4497725-2883-4D3A-91E2-180A9DF1D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1360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E2FB3747-BFEC-4D0B-A987-BC9568F0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8AB78F9-B968-493D-B697-514F1A20D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8" y="4613198"/>
            <a:ext cx="8654522" cy="844697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2700" dirty="0"/>
            </a:br>
            <a:r>
              <a:rPr lang="en-US" sz="2700" dirty="0"/>
              <a:t>FP verification - example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F428797-2897-4987-97AE-CC7E760B8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323836"/>
            <a:ext cx="9299965" cy="3652791"/>
            <a:chOff x="7639235" y="600024"/>
            <a:chExt cx="3898557" cy="5222486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CAF60A3-79CC-4912-B61B-707CC2B99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04482E0-41D8-43A7-99E0-0DB9E2320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219D19D-C57A-4EBD-A668-7EF1F6C13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2CFE85CD-CC1B-43AE-A37A-0C06606F4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4497725-2883-4D3A-91E2-180A9DF1D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99B1A12-F5D9-4709-8A67-94B8698D3412}"/>
                  </a:ext>
                </a:extLst>
              </p:cNvPr>
              <p:cNvSpPr/>
              <p:nvPr/>
            </p:nvSpPr>
            <p:spPr>
              <a:xfrm>
                <a:off x="1757934" y="1256445"/>
                <a:ext cx="8643010" cy="11812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𝐼𝑛𝑣𝑎𝑟𝑖𝑎𝑛𝑡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99B1A12-F5D9-4709-8A67-94B8698D34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934" y="1256445"/>
                <a:ext cx="8643010" cy="1181285"/>
              </a:xfrm>
              <a:prstGeom prst="rect">
                <a:avLst/>
              </a:prstGeom>
              <a:blipFill>
                <a:blip r:embed="rId3"/>
                <a:stretch>
                  <a:fillRect b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3271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PU with binary numbers and blueprint">
            <a:extLst>
              <a:ext uri="{FF2B5EF4-FFF2-40B4-BE49-F238E27FC236}">
                <a16:creationId xmlns:a16="http://schemas.microsoft.com/office/drawing/2014/main" id="{FD7A5CA9-359B-4040-B29E-23836637DD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l="2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E8072-28E0-4865-BDA1-00D803F4F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779" y="802298"/>
            <a:ext cx="863707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6100"/>
            </a:br>
            <a:r>
              <a:rPr lang="en-US" sz="6100"/>
              <a:t>verification output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748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34A0-AE3A-42AD-BED9-5ECF5DEA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utils.py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67B9B-0389-4FC9-9292-D01611E72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145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module with general auxiliary functions for:</a:t>
            </a:r>
          </a:p>
          <a:p>
            <a:r>
              <a:rPr lang="en-US" dirty="0"/>
              <a:t>Printing and verbosity</a:t>
            </a:r>
          </a:p>
          <a:p>
            <a:r>
              <a:rPr lang="en-US" dirty="0"/>
              <a:t>Parsing verifier configuration</a:t>
            </a:r>
          </a:p>
          <a:p>
            <a:r>
              <a:rPr lang="en-US" dirty="0"/>
              <a:t>Work with AST</a:t>
            </a:r>
          </a:p>
          <a:p>
            <a:r>
              <a:rPr lang="en-US" dirty="0"/>
              <a:t>Transformation of AST subtrees to Z3 expressions</a:t>
            </a:r>
          </a:p>
          <a:p>
            <a:r>
              <a:rPr lang="en-US" dirty="0"/>
              <a:t>Proving formulas using Z3 and Spacer</a:t>
            </a:r>
          </a:p>
          <a:p>
            <a:r>
              <a:rPr lang="en-US" dirty="0"/>
              <a:t>Generating a readable output</a:t>
            </a:r>
          </a:p>
          <a:p>
            <a:r>
              <a:rPr lang="en-US" dirty="0"/>
              <a:t>Drawing CFG</a:t>
            </a:r>
          </a:p>
        </p:txBody>
      </p:sp>
    </p:spTree>
    <p:extLst>
      <p:ext uri="{BB962C8B-B14F-4D97-AF65-F5344CB8AC3E}">
        <p14:creationId xmlns:p14="http://schemas.microsoft.com/office/powerpoint/2010/main" val="37012204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004F-8FBC-4759-8AE1-66B9F035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verification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97A87-2081-4C67-B25E-E5A502446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verifier provides textual log of the verification process</a:t>
            </a:r>
          </a:p>
          <a:p>
            <a:r>
              <a:rPr lang="en-US" dirty="0"/>
              <a:t>It has 5 verbosity levels</a:t>
            </a:r>
          </a:p>
          <a:p>
            <a:r>
              <a:rPr lang="en-US" dirty="0"/>
              <a:t>If using “run_all_tests.py”, there will be a log file for each function with each verbosity level in “output” directory</a:t>
            </a:r>
          </a:p>
          <a:p>
            <a:r>
              <a:rPr lang="en-US" dirty="0"/>
              <a:t>Also, there is an option to get a CFG visualization (stored in “CFGs” directory)</a:t>
            </a:r>
          </a:p>
        </p:txBody>
      </p:sp>
    </p:spTree>
    <p:extLst>
      <p:ext uri="{BB962C8B-B14F-4D97-AF65-F5344CB8AC3E}">
        <p14:creationId xmlns:p14="http://schemas.microsoft.com/office/powerpoint/2010/main" val="6646661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6599-C479-4B96-9374-4FD875A6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verbosity levels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62E969-24BE-46E3-8556-E16C9F3E0F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0 – Only information about correctness of the program (Proved/Not Proved)</a:t>
                </a:r>
              </a:p>
              <a:p>
                <a:r>
                  <a:rPr lang="en-US" dirty="0"/>
                  <a:t>1 – Errors in mode FP + Printed paths in mode P</a:t>
                </a:r>
              </a:p>
              <a:p>
                <a:r>
                  <a:rPr lang="en-US" dirty="0"/>
                  <a:t>2 – Rules in mode MHC + R, 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dirty="0"/>
                  <a:t>, AC, Formula in mode P</a:t>
                </a:r>
              </a:p>
              <a:p>
                <a:r>
                  <a:rPr lang="en-US" dirty="0"/>
                  <a:t>3 – Simplified expressions for 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dirty="0"/>
                  <a:t> in mode P</a:t>
                </a:r>
              </a:p>
              <a:p>
                <a:r>
                  <a:rPr lang="en-US" dirty="0"/>
                  <a:t>4 – Rules as S-expressions in mode FP + Program variables in mode 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62E969-24BE-46E3-8556-E16C9F3E0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8684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2E71-B485-4F1C-B70F-75C4EB14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output is ready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61D1D-A9DC-4968-A814-9D2BEBCB8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it’ll help, we’ve already prepared and added to the GitHub project repository log files for all the available benchmarks, and with all the verbosity levels.</a:t>
            </a:r>
          </a:p>
          <a:p>
            <a:pPr marL="0" indent="0">
              <a:buNone/>
            </a:pPr>
            <a:r>
              <a:rPr lang="en-US" dirty="0"/>
              <a:t>Also, we’ve added to the project repository the visualized CFGs for all the available benchmarks.</a:t>
            </a:r>
          </a:p>
          <a:p>
            <a:pPr marL="0" indent="0">
              <a:buNone/>
            </a:pPr>
            <a:r>
              <a:rPr lang="en-US" dirty="0"/>
              <a:t>The slides are there as well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736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lectronic circuit board">
            <a:extLst>
              <a:ext uri="{FF2B5EF4-FFF2-40B4-BE49-F238E27FC236}">
                <a16:creationId xmlns:a16="http://schemas.microsoft.com/office/drawing/2014/main" id="{376A1266-6DCA-45AF-959A-D6E0726550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15728" r="-1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4CDC6-683E-406F-B9BD-FB578DCF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779" y="802298"/>
            <a:ext cx="863707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6600" dirty="0"/>
            </a:br>
            <a:r>
              <a:rPr lang="en-US" sz="6600" dirty="0"/>
              <a:t>how to use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65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1BC66-B624-46D9-AAC6-16F8F63C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3600"/>
            </a:br>
            <a:r>
              <a:rPr lang="en-US" sz="3600"/>
              <a:t>how to use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C389C7-A21D-49C5-972C-2D2BADD57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13334" y="811444"/>
            <a:ext cx="6907393" cy="446645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5252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" name="Picture 9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3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15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" descr="Close up of a microscope">
            <a:extLst>
              <a:ext uri="{FF2B5EF4-FFF2-40B4-BE49-F238E27FC236}">
                <a16:creationId xmlns:a16="http://schemas.microsoft.com/office/drawing/2014/main" id="{190E30D4-EB48-49C0-B9F2-E6959BDB89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r="-1" b="1572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32" name="Rectangle 17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F52AF-BA9E-41BD-B1B6-14AC4B5C9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779" y="802298"/>
            <a:ext cx="863707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6600" dirty="0"/>
            </a:br>
            <a:r>
              <a:rPr lang="en-US" sz="6600" dirty="0"/>
              <a:t>Benchmarks</a:t>
            </a:r>
          </a:p>
        </p:txBody>
      </p:sp>
      <p:cxnSp>
        <p:nvCxnSpPr>
          <p:cNvPr id="33" name="Straight Connector 19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4" name="Picture 21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23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5473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41C7-F73E-4585-BC3B-7FDA47ED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5E764-F49C-4900-AE5C-1DD9FA7B7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got 34 benchmarks in 7 C files</a:t>
            </a:r>
          </a:p>
          <a:p>
            <a:r>
              <a:rPr lang="en-US" dirty="0"/>
              <a:t>28 benchmarks are correct and were proved (in different modes)</a:t>
            </a:r>
          </a:p>
          <a:p>
            <a:r>
              <a:rPr lang="en-US" dirty="0"/>
              <a:t>6 benchmarks are not correct (were designed like that), and their incorrectness was proved as well</a:t>
            </a:r>
          </a:p>
        </p:txBody>
      </p:sp>
    </p:spTree>
    <p:extLst>
      <p:ext uri="{BB962C8B-B14F-4D97-AF65-F5344CB8AC3E}">
        <p14:creationId xmlns:p14="http://schemas.microsoft.com/office/powerpoint/2010/main" val="28534427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67C4-D44E-48CC-A5FC-B2422F48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min3.c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0A9E6-C5A3-4CD7-8F8D-05A1B597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benchmark file</a:t>
            </a:r>
          </a:p>
          <a:p>
            <a:r>
              <a:rPr lang="en-US" dirty="0"/>
              <a:t>Contains 3 functions: min3_v1, min3_v2, min3_v3</a:t>
            </a:r>
          </a:p>
          <a:p>
            <a:r>
              <a:rPr lang="en-US" dirty="0"/>
              <a:t>All the functions contain no loops</a:t>
            </a:r>
          </a:p>
          <a:p>
            <a:r>
              <a:rPr lang="en-US" dirty="0"/>
              <a:t>All the functions were proved in MHC mode</a:t>
            </a:r>
          </a:p>
        </p:txBody>
      </p:sp>
    </p:spTree>
    <p:extLst>
      <p:ext uri="{BB962C8B-B14F-4D97-AF65-F5344CB8AC3E}">
        <p14:creationId xmlns:p14="http://schemas.microsoft.com/office/powerpoint/2010/main" val="32954255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67C4-D44E-48CC-A5FC-B2422F48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 err="1"/>
              <a:t>array.c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0A9E6-C5A3-4CD7-8F8D-05A1B597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benchmark file</a:t>
            </a:r>
          </a:p>
          <a:p>
            <a:r>
              <a:rPr lang="en-US" dirty="0"/>
              <a:t>Contains 3 functions: min3_array, min3_array_indirect, sort3</a:t>
            </a:r>
          </a:p>
          <a:p>
            <a:r>
              <a:rPr lang="en-US" dirty="0"/>
              <a:t>All the functions contain no loops</a:t>
            </a:r>
          </a:p>
          <a:p>
            <a:r>
              <a:rPr lang="en-US" dirty="0"/>
              <a:t>All the functions were proved in MHC mode</a:t>
            </a:r>
          </a:p>
        </p:txBody>
      </p:sp>
    </p:spTree>
    <p:extLst>
      <p:ext uri="{BB962C8B-B14F-4D97-AF65-F5344CB8AC3E}">
        <p14:creationId xmlns:p14="http://schemas.microsoft.com/office/powerpoint/2010/main" val="413235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67C4-D44E-48CC-A5FC-B2422F48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 err="1"/>
              <a:t>basic_math.c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0A9E6-C5A3-4CD7-8F8D-05A1B597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Contains 6 functions: add, sub, </a:t>
            </a:r>
            <a:r>
              <a:rPr lang="en-US" dirty="0" err="1"/>
              <a:t>mul</a:t>
            </a:r>
            <a:r>
              <a:rPr lang="en-US" dirty="0"/>
              <a:t>, div, mod, abs</a:t>
            </a:r>
          </a:p>
          <a:p>
            <a:r>
              <a:rPr lang="en-US" dirty="0"/>
              <a:t>add and sub were proved in FP mode with no given invariants</a:t>
            </a:r>
          </a:p>
          <a:p>
            <a:r>
              <a:rPr lang="en-US" dirty="0" err="1"/>
              <a:t>mul</a:t>
            </a:r>
            <a:r>
              <a:rPr lang="en-US" dirty="0"/>
              <a:t> was proved in FP mode with help – we provided a partial invariant</a:t>
            </a:r>
          </a:p>
          <a:p>
            <a:r>
              <a:rPr lang="en-US" dirty="0"/>
              <a:t>div, mod were proved in P mode with manually found invariants</a:t>
            </a:r>
          </a:p>
          <a:p>
            <a:r>
              <a:rPr lang="en-US" dirty="0"/>
              <a:t>abs contains no loops, and was proved in MHC mode</a:t>
            </a:r>
          </a:p>
        </p:txBody>
      </p:sp>
    </p:spTree>
    <p:extLst>
      <p:ext uri="{BB962C8B-B14F-4D97-AF65-F5344CB8AC3E}">
        <p14:creationId xmlns:p14="http://schemas.microsoft.com/office/powerpoint/2010/main" val="289250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7D1D-D316-4A37-ABF4-DF33D56B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utils.py – reading user configuration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D2EB4-9AAA-40CC-AC91-BD1E78AE77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implemented a way for user to configure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invariants using INI files.</a:t>
                </a:r>
              </a:p>
              <a:p>
                <a:pPr marL="0" indent="0">
                  <a:buNone/>
                </a:pPr>
                <a:r>
                  <a:rPr lang="en-US" dirty="0"/>
                  <a:t>In order to configure parameters for verification of function “foo” located at “benchmarks/c/</a:t>
                </a:r>
                <a:r>
                  <a:rPr lang="en-US" dirty="0" err="1"/>
                  <a:t>file.c</a:t>
                </a:r>
                <a:r>
                  <a:rPr lang="en-US" dirty="0"/>
                  <a:t>”, configuration should appear in “benchmarks/</a:t>
                </a:r>
                <a:r>
                  <a:rPr lang="en-US" dirty="0" err="1"/>
                  <a:t>config_files</a:t>
                </a:r>
                <a:r>
                  <a:rPr lang="en-US" dirty="0"/>
                  <a:t>/file.ini” under the section “[foo]”.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order to receive the expressions in the same way as the verified function expressions, we write a temporary C file with the configuration, and then parse it using “node”.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D2EB4-9AAA-40CC-AC91-BD1E78AE77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5715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2" name="Rectangle 151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/>
              <a:t>mul</a:t>
            </a:r>
            <a:endParaRPr lang="en-US" sz="1700" dirty="0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9AB68D-23C7-4901-9747-31639C8A4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774" y="806495"/>
            <a:ext cx="6649939" cy="2678774"/>
          </a:xfrm>
          <a:prstGeom prst="rect">
            <a:avLst/>
          </a:prstGeom>
        </p:spPr>
      </p:pic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4" name="Picture 163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5637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 dirty="0" err="1"/>
              <a:t>mul</a:t>
            </a:r>
            <a:endParaRPr lang="en-US" sz="17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CF10947-5F80-4049-81CA-39721C07A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955" y="1278460"/>
            <a:ext cx="6586204" cy="16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092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56412368-7E6B-4064-B6FA-72DF6DA0C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014FE20-9BCC-4219-A8AD-B1C110BD5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367221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5400" dirty="0"/>
            </a:br>
            <a:r>
              <a:rPr lang="en-US" sz="5400" dirty="0" err="1"/>
              <a:t>mul</a:t>
            </a:r>
            <a:endParaRPr lang="en-US" sz="5400" dirty="0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661C966-C6C8-4667-903D-E68521C35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8" y="3528543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6439133-030D-427C-AADE-2B48B1991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C11378B-6628-411A-9A79-CF10232D7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8E6BF6A-26B8-45E6-887E-FE78A7984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2388B0B-738B-4313-8674-79D97E74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1624" y="977965"/>
            <a:ext cx="3119444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14A0B9-E21F-42B6-A124-179802D80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608" y="976507"/>
            <a:ext cx="2631233" cy="4117547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6DF84359-5DD6-461B-9519-90AA2F46C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90BC892-CE86-41EE-8A3B-2178D5170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3849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 dirty="0" err="1"/>
              <a:t>mul</a:t>
            </a:r>
            <a:endParaRPr lang="en-US" sz="1700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7426C9-AD7C-4C1D-9EED-24B1ABCF9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238" y="642104"/>
            <a:ext cx="8710544" cy="3002214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3" name="Picture 132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1388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E2FB3747-BFEC-4D0B-A987-BC9568F0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8AB78F9-B968-493D-B697-514F1A20D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8" y="4613198"/>
            <a:ext cx="8654522" cy="844697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2700" dirty="0"/>
            </a:br>
            <a:r>
              <a:rPr lang="en-US" sz="2700" dirty="0" err="1"/>
              <a:t>mul</a:t>
            </a:r>
            <a:endParaRPr lang="en-US" sz="2700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F428797-2897-4987-97AE-CC7E760B8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323836"/>
            <a:ext cx="9299965" cy="3652791"/>
            <a:chOff x="7639235" y="600024"/>
            <a:chExt cx="3898557" cy="5222486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CAF60A3-79CC-4912-B61B-707CC2B99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04482E0-41D8-43A7-99E0-0DB9E2320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219D19D-C57A-4EBD-A668-7EF1F6C13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2CFE85CD-CC1B-43AE-A37A-0C06606F4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4497725-2883-4D3A-91E2-180A9DF1D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99B1A12-F5D9-4709-8A67-94B8698D3412}"/>
                  </a:ext>
                </a:extLst>
              </p:cNvPr>
              <p:cNvSpPr/>
              <p:nvPr/>
            </p:nvSpPr>
            <p:spPr>
              <a:xfrm>
                <a:off x="2770184" y="1235446"/>
                <a:ext cx="6667609" cy="1223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𝐼𝑛𝑣𝑎𝑟𝑖𝑎𝑛𝑡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#1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≤0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𝑟𝑒𝑠𝑢𝑙𝑡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≤0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𝑟𝑒𝑠𝑢𝑙𝑡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≤0→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≤0→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99B1A12-F5D9-4709-8A67-94B8698D34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184" y="1235446"/>
                <a:ext cx="6667609" cy="1223284"/>
              </a:xfrm>
              <a:prstGeom prst="rect">
                <a:avLst/>
              </a:prstGeom>
              <a:blipFill>
                <a:blip r:embed="rId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5319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67C4-D44E-48CC-A5FC-B2422F48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 err="1"/>
              <a:t>advanced_math.c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0A9E6-C5A3-4CD7-8F8D-05A1B597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Contains 8 functions: </a:t>
            </a:r>
            <a:r>
              <a:rPr lang="en-US" dirty="0" err="1"/>
              <a:t>gcd</a:t>
            </a:r>
            <a:r>
              <a:rPr lang="en-US" dirty="0"/>
              <a:t>, </a:t>
            </a:r>
            <a:r>
              <a:rPr lang="en-US" dirty="0" err="1"/>
              <a:t>is_prime</a:t>
            </a:r>
            <a:r>
              <a:rPr lang="en-US" dirty="0"/>
              <a:t>, </a:t>
            </a:r>
            <a:r>
              <a:rPr lang="en-US" dirty="0" err="1"/>
              <a:t>fibonacci_array</a:t>
            </a:r>
            <a:r>
              <a:rPr lang="en-US" dirty="0"/>
              <a:t>, </a:t>
            </a:r>
            <a:r>
              <a:rPr lang="en-US" dirty="0" err="1"/>
              <a:t>factorials_array</a:t>
            </a:r>
            <a:r>
              <a:rPr lang="en-US" dirty="0"/>
              <a:t>, </a:t>
            </a:r>
            <a:r>
              <a:rPr lang="en-US" dirty="0" err="1"/>
              <a:t>five_factorials</a:t>
            </a:r>
            <a:r>
              <a:rPr lang="en-US" dirty="0"/>
              <a:t>, </a:t>
            </a:r>
            <a:r>
              <a:rPr lang="en-US" dirty="0" err="1"/>
              <a:t>limited_factorial_with_while</a:t>
            </a:r>
            <a:r>
              <a:rPr lang="en-US" dirty="0"/>
              <a:t>, </a:t>
            </a:r>
            <a:r>
              <a:rPr lang="en-US" dirty="0" err="1"/>
              <a:t>limited_factorial_with_for</a:t>
            </a:r>
            <a:r>
              <a:rPr lang="en-US" dirty="0"/>
              <a:t>, </a:t>
            </a:r>
            <a:r>
              <a:rPr lang="en-US" dirty="0" err="1"/>
              <a:t>power_of_two</a:t>
            </a:r>
            <a:endParaRPr lang="en-US" dirty="0"/>
          </a:p>
          <a:p>
            <a:r>
              <a:rPr lang="en-US" dirty="0" err="1"/>
              <a:t>gcd</a:t>
            </a:r>
            <a:r>
              <a:rPr lang="en-US" dirty="0"/>
              <a:t> and </a:t>
            </a:r>
            <a:r>
              <a:rPr lang="en-US" dirty="0" err="1"/>
              <a:t>is_prime</a:t>
            </a:r>
            <a:r>
              <a:rPr lang="en-US" dirty="0"/>
              <a:t> were proved only for small inputs (&lt;6 for </a:t>
            </a:r>
            <a:r>
              <a:rPr lang="en-US" dirty="0" err="1"/>
              <a:t>gcd</a:t>
            </a:r>
            <a:r>
              <a:rPr lang="en-US" dirty="0"/>
              <a:t>, &lt;=17 for </a:t>
            </a:r>
            <a:r>
              <a:rPr lang="en-US" dirty="0" err="1"/>
              <a:t>is_prime</a:t>
            </a:r>
            <a:r>
              <a:rPr lang="en-US" dirty="0"/>
              <a:t>)</a:t>
            </a:r>
          </a:p>
          <a:p>
            <a:r>
              <a:rPr lang="en-US" dirty="0" err="1"/>
              <a:t>fibonacci_array</a:t>
            </a:r>
            <a:r>
              <a:rPr lang="en-US" dirty="0"/>
              <a:t>, </a:t>
            </a:r>
            <a:r>
              <a:rPr lang="en-US" dirty="0" err="1"/>
              <a:t>factorials_array</a:t>
            </a:r>
            <a:r>
              <a:rPr lang="en-US" dirty="0"/>
              <a:t> were proved in P mode with manually found invariants</a:t>
            </a:r>
          </a:p>
          <a:p>
            <a:r>
              <a:rPr lang="en-US" dirty="0" err="1"/>
              <a:t>five_factorials</a:t>
            </a:r>
            <a:r>
              <a:rPr lang="en-US" dirty="0"/>
              <a:t> contains no loops, and was proved in MHC mode</a:t>
            </a:r>
          </a:p>
          <a:p>
            <a:r>
              <a:rPr lang="en-US" dirty="0" err="1"/>
              <a:t>limited_factorial_with_while</a:t>
            </a:r>
            <a:r>
              <a:rPr lang="en-US" dirty="0"/>
              <a:t>, </a:t>
            </a:r>
            <a:r>
              <a:rPr lang="en-US" dirty="0" err="1"/>
              <a:t>limited_factorial_with_for</a:t>
            </a:r>
            <a:r>
              <a:rPr lang="en-US" dirty="0"/>
              <a:t>, </a:t>
            </a:r>
            <a:r>
              <a:rPr lang="en-US" dirty="0" err="1"/>
              <a:t>power_of_two</a:t>
            </a:r>
            <a:r>
              <a:rPr lang="en-US" dirty="0"/>
              <a:t> were proved for a limited inputs, but in FP mode (that was surprising)</a:t>
            </a:r>
          </a:p>
        </p:txBody>
      </p:sp>
    </p:spTree>
    <p:extLst>
      <p:ext uri="{BB962C8B-B14F-4D97-AF65-F5344CB8AC3E}">
        <p14:creationId xmlns:p14="http://schemas.microsoft.com/office/powerpoint/2010/main" val="42211280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 dirty="0" err="1"/>
              <a:t>limited_factorial_with_while</a:t>
            </a:r>
            <a:endParaRPr lang="en-US" sz="1700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5E66D8-19A8-4E23-B4C2-8656D143D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694" y="805432"/>
            <a:ext cx="6027239" cy="2678773"/>
          </a:xfrm>
          <a:prstGeom prst="rect">
            <a:avLst/>
          </a:prstGeom>
        </p:spPr>
      </p:pic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7" name="Picture 126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4317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 dirty="0" err="1"/>
              <a:t>limited_factorial_with_while</a:t>
            </a:r>
            <a:endParaRPr lang="en-US" sz="17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3525D61-0688-4BFF-BA5C-5C79013D7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982" y="1493231"/>
            <a:ext cx="8330036" cy="105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02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56412368-7E6B-4064-B6FA-72DF6DA0C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014FE20-9BCC-4219-A8AD-B1C110BD5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367221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4200"/>
            </a:br>
            <a:r>
              <a:rPr lang="en-US" sz="4200"/>
              <a:t>limited_</a:t>
            </a:r>
            <a:br>
              <a:rPr lang="en-US" sz="4200"/>
            </a:br>
            <a:r>
              <a:rPr lang="en-US" sz="4200"/>
              <a:t>factorial_</a:t>
            </a:r>
            <a:br>
              <a:rPr lang="en-US" sz="4200"/>
            </a:br>
            <a:r>
              <a:rPr lang="en-US" sz="4200"/>
              <a:t>with_while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A661C966-C6C8-4667-903D-E68521C35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8" y="3528543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36439133-030D-427C-AADE-2B48B1991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2C11378B-6628-411A-9A79-CF10232D7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08E6BF6A-26B8-45E6-887E-FE78A7984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2388B0B-738B-4313-8674-79D97E74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1624" y="977965"/>
            <a:ext cx="3119444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3528F-8A92-41FD-A0F0-EE7A4EC6C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915" y="1026244"/>
            <a:ext cx="2444468" cy="4060953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6DF84359-5DD6-461B-9519-90AA2F46C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90BC892-CE86-41EE-8A3B-2178D5170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7945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/>
              <a:t>limited_factorial_with_while</a:t>
            </a:r>
            <a:endParaRPr lang="en-US" sz="17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C8233F-3192-45B5-BA92-261E54C80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935" y="642103"/>
            <a:ext cx="8673013" cy="3002215"/>
          </a:xfrm>
          <a:prstGeom prst="rect">
            <a:avLst/>
          </a:prstGeom>
        </p:spPr>
      </p:pic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0" name="Picture 159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1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5B804-D5EF-4E98-B066-3B3B49F9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utils.py – AST to z3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A1F95-98E7-47A4-859A-10DB78F42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set of functions that help us to convert an AST subtree representing an expression to the same expression in Z3</a:t>
            </a:r>
          </a:p>
          <a:p>
            <a:r>
              <a:rPr lang="en-US" dirty="0"/>
              <a:t>All these functions are named “convert_&lt;something&gt;_to_z3”</a:t>
            </a:r>
          </a:p>
          <a:p>
            <a:r>
              <a:rPr lang="en-US" dirty="0"/>
              <a:t>But it’s enough to use the “convert_expression_to_z3” function, which uses all the rest</a:t>
            </a:r>
          </a:p>
          <a:p>
            <a:r>
              <a:rPr lang="en-US" dirty="0"/>
              <a:t>This method can handle constants (also true and false), variables, arrays, some keywords (implies, </a:t>
            </a:r>
            <a:r>
              <a:rPr lang="en-US" dirty="0" err="1"/>
              <a:t>forall</a:t>
            </a:r>
            <a:r>
              <a:rPr lang="en-US" dirty="0"/>
              <a:t>, exists), expressions inside “( )”, unary and binary operators</a:t>
            </a:r>
          </a:p>
        </p:txBody>
      </p:sp>
    </p:spTree>
    <p:extLst>
      <p:ext uri="{BB962C8B-B14F-4D97-AF65-F5344CB8AC3E}">
        <p14:creationId xmlns:p14="http://schemas.microsoft.com/office/powerpoint/2010/main" val="9520096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E2FB3747-BFEC-4D0B-A987-BC9568F0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8AB78F9-B968-493D-B697-514F1A20D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8" y="4613198"/>
            <a:ext cx="8654522" cy="84469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br>
              <a:rPr lang="en-US" sz="2700" dirty="0"/>
            </a:br>
            <a:r>
              <a:rPr lang="en-US" sz="2800" dirty="0" err="1"/>
              <a:t>limited_factorial_with_while</a:t>
            </a:r>
            <a:endParaRPr lang="en-US" sz="2700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F428797-2897-4987-97AE-CC7E760B8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323836"/>
            <a:ext cx="9299965" cy="3652791"/>
            <a:chOff x="7639235" y="600024"/>
            <a:chExt cx="3898557" cy="5222486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CAF60A3-79CC-4912-B61B-707CC2B99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04482E0-41D8-43A7-99E0-0DB9E2320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219D19D-C57A-4EBD-A668-7EF1F6C13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2CFE85CD-CC1B-43AE-A37A-0C06606F4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4497725-2883-4D3A-91E2-180A9DF1D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99B1A12-F5D9-4709-8A67-94B8698D3412}"/>
                  </a:ext>
                </a:extLst>
              </p:cNvPr>
              <p:cNvSpPr/>
              <p:nvPr/>
            </p:nvSpPr>
            <p:spPr>
              <a:xfrm>
                <a:off x="1776728" y="1235446"/>
                <a:ext cx="8643010" cy="17817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𝐼𝑛𝑣𝑎𝑟𝑖𝑎𝑛𝑡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∨¬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𝑟𝑒𝑠𝑢𝑙𝑡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∧¬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𝑟𝑒𝑠𝑢𝑙𝑡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𝑟𝑒𝑠𝑢𝑙𝑡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𝑟𝑒𝑠𝑢𝑙𝑡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𝑟𝑒𝑠𝑢𝑙𝑡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99B1A12-F5D9-4709-8A67-94B8698D34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728" y="1235446"/>
                <a:ext cx="8643010" cy="1781706"/>
              </a:xfrm>
              <a:prstGeom prst="rect">
                <a:avLst/>
              </a:prstGeom>
              <a:blipFill>
                <a:blip r:embed="rId3"/>
                <a:stretch>
                  <a:fillRect t="-35959" b="-40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9352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92F67C4-D44E-48CC-A5FC-B2422F489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 err="1"/>
              <a:t>sort.c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0A9E6-C5A3-4CD7-8F8D-05A1B5978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Contains 1 functions: </a:t>
            </a:r>
            <a:r>
              <a:rPr lang="en-US" dirty="0" err="1"/>
              <a:t>max_sort</a:t>
            </a:r>
            <a:endParaRPr lang="en-US" dirty="0"/>
          </a:p>
          <a:p>
            <a:r>
              <a:rPr lang="en-US" dirty="0"/>
              <a:t>Was proved in P mode with manually found invariants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144224-4FE2-41DD-9FB2-BC784C2E6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915936"/>
            <a:ext cx="4960442" cy="24400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0802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67C4-D44E-48CC-A5FC-B2422F48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 err="1"/>
              <a:t>sort.c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D0A9E6-C5A3-4CD7-8F8D-05A1B59784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03774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We used the following configuration: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[0&lt;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𝑎𝑟𝑟𝑎𝑦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𝑎𝑟𝑟𝑎𝑦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𝐼𝑛𝑣𝑎𝑟𝑖𝑎𝑛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𝑙𝑒𝑛𝑔𝑡h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𝑠𝑖𝑧𝑒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𝑙𝑒𝑛𝑔𝑡h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𝑎𝑟𝑟𝑎𝑦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𝑎𝑟𝑟𝑎𝑦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𝑙𝑒𝑛𝑔𝑡h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𝑙𝑒𝑛𝑔𝑡h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𝑎𝑟𝑟𝑎𝑦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𝑎𝑟𝑟𝑎𝑦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𝑙𝑒𝑛𝑔𝑡h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𝐼𝑛𝑣𝑎𝑟𝑖𝑎𝑛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𝑙𝑒𝑛𝑔𝑡h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𝑠𝑖𝑧𝑒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𝑙𝑒𝑛𝑔𝑡h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𝑎𝑟𝑟𝑎𝑦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𝑎𝑟𝑟𝑎𝑦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𝑎𝑟𝑟𝑎𝑦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𝑎𝑟𝑟𝑎𝑦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𝑎𝑟𝑟𝑎𝑦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𝑎𝑟𝑟𝑎𝑦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𝑙𝑒𝑛𝑔𝑡h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D0A9E6-C5A3-4CD7-8F8D-05A1B59784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037749"/>
              </a:xfrm>
              <a:blipFill>
                <a:blip r:embed="rId2"/>
                <a:stretch>
                  <a:fillRect l="-571" t="-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8795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67C4-D44E-48CC-A5FC-B2422F48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 err="1"/>
              <a:t>Other.c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0A9E6-C5A3-4CD7-8F8D-05A1B597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Contains 7 functions: </a:t>
            </a:r>
            <a:r>
              <a:rPr lang="en-US" dirty="0" err="1"/>
              <a:t>array_index_value_id</a:t>
            </a:r>
            <a:r>
              <a:rPr lang="en-US" dirty="0"/>
              <a:t>, mc91, </a:t>
            </a:r>
            <a:r>
              <a:rPr lang="en-US" dirty="0" err="1"/>
              <a:t>tricky_square</a:t>
            </a:r>
            <a:r>
              <a:rPr lang="en-US" dirty="0"/>
              <a:t>, </a:t>
            </a:r>
            <a:r>
              <a:rPr lang="en-US" dirty="0" err="1"/>
              <a:t>tricky_sub</a:t>
            </a:r>
            <a:r>
              <a:rPr lang="en-US" dirty="0"/>
              <a:t>, two, </a:t>
            </a:r>
            <a:r>
              <a:rPr lang="en-US" dirty="0" err="1"/>
              <a:t>three_same_digits</a:t>
            </a:r>
            <a:r>
              <a:rPr lang="en-US" dirty="0"/>
              <a:t>, </a:t>
            </a:r>
            <a:r>
              <a:rPr lang="en-US" dirty="0" err="1"/>
              <a:t>three_digit_number_duplication</a:t>
            </a:r>
            <a:endParaRPr lang="en-US" dirty="0"/>
          </a:p>
          <a:p>
            <a:r>
              <a:rPr lang="en-US" dirty="0" err="1"/>
              <a:t>array_index_value_id</a:t>
            </a:r>
            <a:r>
              <a:rPr lang="en-US" dirty="0"/>
              <a:t> was proved in P mode with manually found invariants</a:t>
            </a:r>
          </a:p>
          <a:p>
            <a:r>
              <a:rPr lang="en-US" dirty="0"/>
              <a:t>mc91, </a:t>
            </a:r>
            <a:r>
              <a:rPr lang="en-US" dirty="0" err="1"/>
              <a:t>tricky_sub</a:t>
            </a:r>
            <a:r>
              <a:rPr lang="en-US" dirty="0"/>
              <a:t>, two were proved in FP mode with no given invariants</a:t>
            </a:r>
          </a:p>
          <a:p>
            <a:r>
              <a:rPr lang="en-US" dirty="0" err="1"/>
              <a:t>tricky_square</a:t>
            </a:r>
            <a:r>
              <a:rPr lang="en-US" dirty="0"/>
              <a:t>, </a:t>
            </a:r>
            <a:r>
              <a:rPr lang="en-US" dirty="0" err="1"/>
              <a:t>three_same_digits</a:t>
            </a:r>
            <a:r>
              <a:rPr lang="en-US" dirty="0"/>
              <a:t>, </a:t>
            </a:r>
            <a:r>
              <a:rPr lang="en-US" dirty="0" err="1"/>
              <a:t>three_digit_number_duplication</a:t>
            </a:r>
            <a:r>
              <a:rPr lang="en-US" dirty="0"/>
              <a:t> were proved in FP mode with partially given invariants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417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81A1C-0451-43EC-A7E4-808E4CFA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 err="1"/>
              <a:t>other.c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F9AEF8-12BE-48DC-A98B-DCD6464600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3692610"/>
              </a:xfrm>
            </p:spPr>
            <p:txBody>
              <a:bodyPr/>
              <a:lstStyle/>
              <a:p>
                <a:r>
                  <a:rPr lang="en-US" dirty="0"/>
                  <a:t>mc91 is the </a:t>
                </a:r>
                <a:r>
                  <a:rPr lang="en-US" dirty="0" err="1"/>
                  <a:t>MacCarthy</a:t>
                </a:r>
                <a:r>
                  <a:rPr lang="en-US" dirty="0"/>
                  <a:t> 91 function</a:t>
                </a:r>
              </a:p>
              <a:p>
                <a:r>
                  <a:rPr lang="en-US" dirty="0" err="1"/>
                  <a:t>tricky_square</a:t>
                </a:r>
                <a:r>
                  <a:rPr lang="en-US" dirty="0"/>
                  <a:t> based on the property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tricky_sub</a:t>
                </a:r>
                <a:r>
                  <a:rPr lang="en-US" dirty="0"/>
                  <a:t> works in the following way: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+1−2+3−4+5−6+…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two is based on the following: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three_same_digits</a:t>
                </a:r>
                <a:r>
                  <a:rPr lang="en-US" dirty="0"/>
                  <a:t> is based on the following – for each digit 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𝑑𝑑𝑑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=37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three_digit_number_duplication</a:t>
                </a:r>
                <a:r>
                  <a:rPr lang="en-US" dirty="0"/>
                  <a:t> is based on the following – for each 3-digit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𝑎𝑏𝑐</m:t>
                    </m:r>
                  </m:oMath>
                </a14:m>
                <a:r>
                  <a:rPr lang="en-US" dirty="0"/>
                  <a:t> it holds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𝑎𝑏𝑐𝑎𝑏𝑐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∗7∗11∗13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F9AEF8-12BE-48DC-A98B-DCD646460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3692610"/>
              </a:xfrm>
              <a:blipFill>
                <a:blip r:embed="rId2"/>
                <a:stretch>
                  <a:fillRect l="-571" t="-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635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8" name="Picture 18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4" name="Rectangle 193">
            <a:extLst>
              <a:ext uri="{FF2B5EF4-FFF2-40B4-BE49-F238E27FC236}">
                <a16:creationId xmlns:a16="http://schemas.microsoft.com/office/drawing/2014/main" id="{56412368-7E6B-4064-B6FA-72DF6DA0C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8014FE20-9BCC-4219-A8AD-B1C110BD5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367221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5400" dirty="0"/>
            </a:br>
            <a:r>
              <a:rPr lang="en-US" sz="5400" dirty="0"/>
              <a:t>mc91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A661C966-C6C8-4667-903D-E68521C35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8" y="3528543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36439133-030D-427C-AADE-2B48B1991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2C11378B-6628-411A-9A79-CF10232D7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08E6BF6A-26B8-45E6-887E-FE78A7984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4" name="Rectangle 203">
            <a:extLst>
              <a:ext uri="{FF2B5EF4-FFF2-40B4-BE49-F238E27FC236}">
                <a16:creationId xmlns:a16="http://schemas.microsoft.com/office/drawing/2014/main" id="{82388B0B-738B-4313-8674-79D97E74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1624" y="977965"/>
            <a:ext cx="3119444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1F5310-01A6-4F25-9F9F-9BDE165CE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148" y="823592"/>
            <a:ext cx="3418588" cy="4455367"/>
          </a:xfrm>
          <a:prstGeom prst="rect">
            <a:avLst/>
          </a:prstGeom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6DF84359-5DD6-461B-9519-90AA2F46C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E90BC892-CE86-41EE-8A3B-2178D5170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8162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800" dirty="0"/>
              <a:t>mc91</a:t>
            </a:r>
            <a:endParaRPr lang="en-US" sz="17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63D1CCE-2430-4E7B-9A67-709E3FA99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510" y="1103707"/>
            <a:ext cx="3976980" cy="182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102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56412368-7E6B-4064-B6FA-72DF6DA0C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014FE20-9BCC-4219-A8AD-B1C110BD5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367221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5400"/>
            </a:br>
            <a:r>
              <a:rPr lang="en-US" sz="5400"/>
              <a:t>mc91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661C966-C6C8-4667-903D-E68521C35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8" y="3528543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6439133-030D-427C-AADE-2B48B1991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C11378B-6628-411A-9A79-CF10232D7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8E6BF6A-26B8-45E6-887E-FE78A7984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2388B0B-738B-4313-8674-79D97E74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1624" y="977965"/>
            <a:ext cx="3119444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DD73CB-6270-46B1-88D2-C68C3A11E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608" y="845004"/>
            <a:ext cx="2621902" cy="4408132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6DF84359-5DD6-461B-9519-90AA2F46C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90BC892-CE86-41EE-8A3B-2178D5170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192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/>
              <a:t>mc91</a:t>
            </a:r>
            <a:endParaRPr lang="en-US" sz="1700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E9D567-B410-455D-8972-EE16F87EF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728" y="668444"/>
            <a:ext cx="8643011" cy="2957295"/>
          </a:xfrm>
          <a:prstGeom prst="rect">
            <a:avLst/>
          </a:prstGeom>
        </p:spPr>
      </p:pic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3" name="Picture 122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4247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E2FB3747-BFEC-4D0B-A987-BC9568F0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8AB78F9-B968-493D-B697-514F1A20D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8" y="4613198"/>
            <a:ext cx="8654522" cy="84469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br>
              <a:rPr lang="en-US" sz="2700" dirty="0"/>
            </a:br>
            <a:r>
              <a:rPr lang="en-US" sz="2800" dirty="0"/>
              <a:t>mc91</a:t>
            </a:r>
            <a:endParaRPr lang="en-US" sz="2700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F428797-2897-4987-97AE-CC7E760B8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323836"/>
            <a:ext cx="9299965" cy="3652791"/>
            <a:chOff x="7639235" y="600024"/>
            <a:chExt cx="3898557" cy="5222486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CAF60A3-79CC-4912-B61B-707CC2B99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04482E0-41D8-43A7-99E0-0DB9E2320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219D19D-C57A-4EBD-A668-7EF1F6C13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2CFE85CD-CC1B-43AE-A37A-0C06606F4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4497725-2883-4D3A-91E2-180A9DF1D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99B1A12-F5D9-4709-8A67-94B8698D3412}"/>
                  </a:ext>
                </a:extLst>
              </p:cNvPr>
              <p:cNvSpPr/>
              <p:nvPr/>
            </p:nvSpPr>
            <p:spPr>
              <a:xfrm>
                <a:off x="1776728" y="1235446"/>
                <a:ext cx="8643010" cy="12652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𝐼𝑛𝑣𝑎𝑟𝑖𝑎𝑛𝑡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#1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≥112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∨¬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≥92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¬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∨¬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¬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∨¬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&lt;112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≤0→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&lt;92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≤90→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≤1→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&lt;102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99B1A12-F5D9-4709-8A67-94B8698D34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728" y="1235446"/>
                <a:ext cx="8643010" cy="12652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34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F874A-71DE-401E-957B-7A5374236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utils.py – CFG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EAB96-534A-4871-9F16-7EDB2887D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CFG is ready, and all its paths were calculated, the function “</a:t>
            </a:r>
            <a:r>
              <a:rPr lang="en-US" dirty="0" err="1"/>
              <a:t>draw_cfg</a:t>
            </a:r>
            <a:r>
              <a:rPr lang="en-US" dirty="0"/>
              <a:t>” can be used in order to create the visualized CFG</a:t>
            </a:r>
          </a:p>
          <a:p>
            <a:r>
              <a:rPr lang="en-US" dirty="0"/>
              <a:t>We are using the “</a:t>
            </a:r>
            <a:r>
              <a:rPr lang="en-US" dirty="0" err="1"/>
              <a:t>graphviz</a:t>
            </a:r>
            <a:r>
              <a:rPr lang="en-US" dirty="0"/>
              <a:t>” module for this purpose</a:t>
            </a:r>
          </a:p>
          <a:p>
            <a:r>
              <a:rPr lang="en-US" dirty="0"/>
              <a:t>Edges of each path appear in different colors (up to 10 colors for now)</a:t>
            </a:r>
          </a:p>
          <a:p>
            <a:r>
              <a:rPr lang="en-US" dirty="0"/>
              <a:t>Some edges can be duplicated if appear in more than one path</a:t>
            </a:r>
          </a:p>
        </p:txBody>
      </p:sp>
    </p:spTree>
    <p:extLst>
      <p:ext uri="{BB962C8B-B14F-4D97-AF65-F5344CB8AC3E}">
        <p14:creationId xmlns:p14="http://schemas.microsoft.com/office/powerpoint/2010/main" val="158305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8" name="Picture 18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4" name="Rectangle 193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/>
              <a:t>tricky_sub</a:t>
            </a:r>
            <a:endParaRPr lang="en-US" sz="1700" dirty="0"/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2" name="Rectangle 201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45F9D-5D4F-4188-B65D-6ACF5ECCD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233" y="814804"/>
            <a:ext cx="5039961" cy="2678774"/>
          </a:xfrm>
          <a:prstGeom prst="rect">
            <a:avLst/>
          </a:prstGeom>
        </p:spPr>
      </p:pic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6" name="Picture 205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2271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 dirty="0" err="1"/>
              <a:t>tricky_sub</a:t>
            </a:r>
            <a:endParaRPr lang="en-US" sz="17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76F56C9-F127-460F-A68B-EAE6943E3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387" y="1217908"/>
            <a:ext cx="4893226" cy="160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186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56412368-7E6B-4064-B6FA-72DF6DA0C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014FE20-9BCC-4219-A8AD-B1C110BD5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367221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5400"/>
            </a:br>
            <a:r>
              <a:rPr lang="en-US" sz="5400"/>
              <a:t>tricky_sub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661C966-C6C8-4667-903D-E68521C35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8" y="3528543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6439133-030D-427C-AADE-2B48B1991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C11378B-6628-411A-9A79-CF10232D7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8E6BF6A-26B8-45E6-887E-FE78A7984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2388B0B-738B-4313-8674-79D97E74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1624" y="977965"/>
            <a:ext cx="3119444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B0F3FB-C2B9-429C-AAB1-3B820E4AD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144" y="811444"/>
            <a:ext cx="3428785" cy="4466452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6DF84359-5DD6-461B-9519-90AA2F46C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90BC892-CE86-41EE-8A3B-2178D5170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1941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/>
              <a:t>tricky_sub</a:t>
            </a:r>
            <a:endParaRPr lang="en-US" sz="1700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162F6-0229-4167-971F-92790CCA7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728" y="636015"/>
            <a:ext cx="8684523" cy="2991350"/>
          </a:xfrm>
          <a:prstGeom prst="rect">
            <a:avLst/>
          </a:prstGeom>
        </p:spPr>
      </p:pic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3" name="Picture 122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4625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E2FB3747-BFEC-4D0B-A987-BC9568F0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8AB78F9-B968-493D-B697-514F1A20D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8" y="4613198"/>
            <a:ext cx="8654522" cy="84469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br>
              <a:rPr lang="en-US" sz="2700" dirty="0"/>
            </a:br>
            <a:r>
              <a:rPr lang="en-US" sz="2800" dirty="0" err="1"/>
              <a:t>tricky_sub</a:t>
            </a:r>
            <a:endParaRPr lang="en-US" sz="2700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F428797-2897-4987-97AE-CC7E760B8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323836"/>
            <a:ext cx="9299965" cy="3652791"/>
            <a:chOff x="7639235" y="600024"/>
            <a:chExt cx="3898557" cy="5222486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CAF60A3-79CC-4912-B61B-707CC2B99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04482E0-41D8-43A7-99E0-0DB9E2320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219D19D-C57A-4EBD-A668-7EF1F6C13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2CFE85CD-CC1B-43AE-A37A-0C06606F4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4497725-2883-4D3A-91E2-180A9DF1D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99B1A12-F5D9-4709-8A67-94B8698D3412}"/>
                  </a:ext>
                </a:extLst>
              </p:cNvPr>
              <p:cNvSpPr/>
              <p:nvPr/>
            </p:nvSpPr>
            <p:spPr>
              <a:xfrm>
                <a:off x="1776728" y="1235446"/>
                <a:ext cx="8643010" cy="1451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𝐼𝑛𝑣𝑎𝑟𝑖𝑎𝑛𝑡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#1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𝑖𝑡𝑒𝑟𝑎𝑡𝑖𝑜𝑛𝑠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𝑒𝑣𝑒𝑛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𝑒𝑣𝑒𝑛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∧¬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𝑖𝑡𝑒𝑟𝑎𝑡𝑖𝑜𝑛𝑠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∧¬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𝑒𝑣𝑒𝑛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𝑒𝑣𝑒𝑛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𝑖𝑡𝑒𝑟𝑎𝑡𝑖𝑜𝑛𝑠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𝑜𝑑𝑑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𝑒𝑣𝑒𝑛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99B1A12-F5D9-4709-8A67-94B8698D34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728" y="1235446"/>
                <a:ext cx="8643010" cy="1451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4000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67C4-D44E-48CC-A5FC-B2422F48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 err="1"/>
              <a:t>wrong.c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0A9E6-C5A3-4CD7-8F8D-05A1B597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Contains 6 functions: bad_min3, </a:t>
            </a:r>
            <a:r>
              <a:rPr lang="en-US" dirty="0" err="1"/>
              <a:t>bad_add</a:t>
            </a:r>
            <a:r>
              <a:rPr lang="en-US" dirty="0"/>
              <a:t>, </a:t>
            </a:r>
            <a:r>
              <a:rPr lang="en-US" dirty="0" err="1"/>
              <a:t>bad_mul</a:t>
            </a:r>
            <a:r>
              <a:rPr lang="en-US" dirty="0"/>
              <a:t>, </a:t>
            </a:r>
            <a:r>
              <a:rPr lang="en-US" dirty="0" err="1"/>
              <a:t>bad_fibonacci_array</a:t>
            </a:r>
            <a:r>
              <a:rPr lang="en-US" dirty="0"/>
              <a:t>, bad_mc91, </a:t>
            </a:r>
            <a:r>
              <a:rPr lang="en-US" dirty="0" err="1"/>
              <a:t>bad_tricky_sub</a:t>
            </a:r>
            <a:endParaRPr lang="en-US" dirty="0"/>
          </a:p>
          <a:p>
            <a:r>
              <a:rPr lang="en-US" dirty="0" err="1"/>
              <a:t>bad_fibonacci_array</a:t>
            </a:r>
            <a:r>
              <a:rPr lang="en-US" dirty="0"/>
              <a:t> was proved as not valid in P mode with manually found invariants</a:t>
            </a:r>
          </a:p>
          <a:p>
            <a:r>
              <a:rPr lang="en-US" dirty="0"/>
              <a:t>bad_min3 was proved as not valid in MHC mode (</a:t>
            </a:r>
            <a:r>
              <a:rPr lang="en-US" dirty="0" err="1"/>
              <a:t>unsat</a:t>
            </a:r>
            <a:r>
              <a:rPr lang="en-US" dirty="0"/>
              <a:t>), and than in P mode</a:t>
            </a:r>
          </a:p>
          <a:p>
            <a:r>
              <a:rPr lang="en-US" dirty="0" err="1"/>
              <a:t>bad_add</a:t>
            </a:r>
            <a:r>
              <a:rPr lang="en-US" dirty="0"/>
              <a:t>, </a:t>
            </a:r>
            <a:r>
              <a:rPr lang="en-US" dirty="0" err="1"/>
              <a:t>bad_mul</a:t>
            </a:r>
            <a:r>
              <a:rPr lang="en-US" dirty="0"/>
              <a:t>, bad_mc91, </a:t>
            </a:r>
            <a:r>
              <a:rPr lang="en-US" dirty="0" err="1"/>
              <a:t>bad_tricky_sub</a:t>
            </a:r>
            <a:r>
              <a:rPr lang="en-US" dirty="0"/>
              <a:t> were proved as not valid in FP mode with no given invariants</a:t>
            </a:r>
          </a:p>
        </p:txBody>
      </p:sp>
    </p:spTree>
    <p:extLst>
      <p:ext uri="{BB962C8B-B14F-4D97-AF65-F5344CB8AC3E}">
        <p14:creationId xmlns:p14="http://schemas.microsoft.com/office/powerpoint/2010/main" val="18672755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6B4FC1-741A-4F90-8445-F1F71C34C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bad_min3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DEB30-4F8E-489B-BE82-38DA9F92E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There is a mistake in a code in line 4 – returns x when was found that z is minimal</a:t>
            </a:r>
          </a:p>
          <a:p>
            <a:r>
              <a:rPr lang="en-US" dirty="0"/>
              <a:t>There were found 2 invalid paths in mode P – exactly the 2 that visits in the wrong statement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66C53B-224B-4DD6-9AE1-7FB2A088B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526" y="805583"/>
            <a:ext cx="4200212" cy="46607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6396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BE09E-6E18-41D2-94D8-F7F4ED44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br>
              <a:rPr lang="en-US"/>
            </a:br>
            <a:r>
              <a:rPr lang="en-US"/>
              <a:t>bad_mul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16E0E9-DA0A-40FB-8470-F9ACBD53F6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4"/>
                <a:ext cx="5622284" cy="345061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Here, the error is one more iteration of the loop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changed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in the loop condition</a:t>
                </a:r>
              </a:p>
              <a:p>
                <a:r>
                  <a:rPr lang="en-US" dirty="0"/>
                  <a:t>FP verifier returned an invariants stack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16E0E9-DA0A-40FB-8470-F9ACBD53F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4"/>
                <a:ext cx="5622284" cy="3450613"/>
              </a:xfrm>
              <a:blipFill>
                <a:blip r:embed="rId2"/>
                <a:stretch>
                  <a:fillRect l="-976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C250AD2-9D17-457B-838D-7C9821260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292" y="3483086"/>
            <a:ext cx="5478562" cy="152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827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7B0BDDF9-7599-419D-92A6-D08C5619D0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5980" r="-1" b="974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AD002-4D59-49BB-8A1F-61EC9C22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779" y="802298"/>
            <a:ext cx="863707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6600" dirty="0"/>
            </a:br>
            <a:r>
              <a:rPr lang="en-US" sz="6600" dirty="0"/>
              <a:t>demo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3452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ny question marks on black background">
            <a:extLst>
              <a:ext uri="{FF2B5EF4-FFF2-40B4-BE49-F238E27FC236}">
                <a16:creationId xmlns:a16="http://schemas.microsoft.com/office/drawing/2014/main" id="{C3725074-6C1E-4A87-8D17-F7B457AE2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7785" r="-1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A57829-658E-4055-8842-C5C5931BA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779" y="802298"/>
            <a:ext cx="863707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6600"/>
            </a:br>
            <a:r>
              <a:rPr lang="en-US" sz="6600"/>
              <a:t>questions?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302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D89ECFB-8421-4BB8-A23D-8B8D151F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44911EB7-93CE-44FF-973F-B25ECF5DF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C34FB-FC6E-4C27-A97B-F2E0F9A8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3100"/>
            </a:br>
            <a:r>
              <a:rPr lang="en-US" sz="3100"/>
              <a:t>utils.py – CFG visualization EXAMPLEs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870A17-34CA-4FF4-8777-CE7D7B986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4B79B4F-74AA-4B58-BBD2-2C3804928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90638" y="482171"/>
            <a:ext cx="7560115" cy="5149101"/>
            <a:chOff x="7463258" y="583365"/>
            <a:chExt cx="7560115" cy="51819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E994EF0-F368-43B3-9BF0-442E33BC36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B478E81-F333-452C-B354-06E13FB0B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4E4C1088-922B-4744-BB37-5D47AEA43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130" y="977099"/>
            <a:ext cx="6597725" cy="413620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ACABAB-6011-43A0-9EFC-9943C85A4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81731" y="1116345"/>
            <a:ext cx="2358364" cy="3866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8E94C8-3CBE-4BA9-B599-BE9D236A9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9810" y="1260194"/>
            <a:ext cx="3059596" cy="357847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5621CD7-6951-4B76-949B-6D851A2BE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D09E24-F963-4867-8AA6-3D2F8D3C8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12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431F-2BE0-45EC-8237-D91DB39FA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cfg_nodes.py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E3621-2C81-47BB-978B-5E2528582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module that defines a class for each possible type of CFG nodes:</a:t>
            </a:r>
          </a:p>
          <a:p>
            <a:r>
              <a:rPr lang="en-US" dirty="0"/>
              <a:t>Start</a:t>
            </a:r>
          </a:p>
          <a:p>
            <a:r>
              <a:rPr lang="en-US" dirty="0"/>
              <a:t>Halt</a:t>
            </a:r>
          </a:p>
          <a:p>
            <a:r>
              <a:rPr lang="en-US" dirty="0"/>
              <a:t>Assignment</a:t>
            </a:r>
          </a:p>
          <a:p>
            <a:r>
              <a:rPr lang="en-US" dirty="0"/>
              <a:t>Condition</a:t>
            </a:r>
          </a:p>
          <a:p>
            <a:r>
              <a:rPr lang="en-US" dirty="0"/>
              <a:t>Assert</a:t>
            </a:r>
          </a:p>
        </p:txBody>
      </p:sp>
    </p:spTree>
    <p:extLst>
      <p:ext uri="{BB962C8B-B14F-4D97-AF65-F5344CB8AC3E}">
        <p14:creationId xmlns:p14="http://schemas.microsoft.com/office/powerpoint/2010/main" val="40049483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646</TotalTime>
  <Words>2514</Words>
  <Application>Microsoft Office PowerPoint</Application>
  <PresentationFormat>Widescreen</PresentationFormat>
  <Paragraphs>238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3" baseType="lpstr">
      <vt:lpstr>Arial</vt:lpstr>
      <vt:lpstr>Cambria Math</vt:lpstr>
      <vt:lpstr>Gill Sans MT</vt:lpstr>
      <vt:lpstr>Gallery</vt:lpstr>
      <vt:lpstr>Formal verification project   </vt:lpstr>
      <vt:lpstr> plan</vt:lpstr>
      <vt:lpstr> brief code overview</vt:lpstr>
      <vt:lpstr> utils.py</vt:lpstr>
      <vt:lpstr> utils.py – reading user configuration</vt:lpstr>
      <vt:lpstr> utils.py – AST to z3</vt:lpstr>
      <vt:lpstr> utils.py – CFG visualization</vt:lpstr>
      <vt:lpstr> utils.py – CFG visualization EXAMPLEs</vt:lpstr>
      <vt:lpstr> cfg_nodes.py</vt:lpstr>
      <vt:lpstr> CFG.py</vt:lpstr>
      <vt:lpstr> CFG.py – invariants backpathcing</vt:lpstr>
      <vt:lpstr> INI configuration – examples</vt:lpstr>
      <vt:lpstr> path.py</vt:lpstr>
      <vt:lpstr> path_finder.py</vt:lpstr>
      <vt:lpstr> Verifier.py</vt:lpstr>
      <vt:lpstr> Verification modes</vt:lpstr>
      <vt:lpstr> Verification modes</vt:lpstr>
      <vt:lpstr> Verification modes</vt:lpstr>
      <vt:lpstr> paths verification (p)</vt:lpstr>
      <vt:lpstr> paths verification - example</vt:lpstr>
      <vt:lpstr> paths verification - example</vt:lpstr>
      <vt:lpstr> paths verification - example</vt:lpstr>
      <vt:lpstr> paths verification - example</vt:lpstr>
      <vt:lpstr> paths verification - example</vt:lpstr>
      <vt:lpstr> Manual Horn clauses (MHC)</vt:lpstr>
      <vt:lpstr> MHC usage in our verifier</vt:lpstr>
      <vt:lpstr> MHC verification - example</vt:lpstr>
      <vt:lpstr> MHC verification - example</vt:lpstr>
      <vt:lpstr> MHC verification - example</vt:lpstr>
      <vt:lpstr> MHC verification - example</vt:lpstr>
      <vt:lpstr> MHC verification - example</vt:lpstr>
      <vt:lpstr> fixed point (FP)</vt:lpstr>
      <vt:lpstr> fixed point problems</vt:lpstr>
      <vt:lpstr> FP verification - example</vt:lpstr>
      <vt:lpstr> FP verification - example</vt:lpstr>
      <vt:lpstr> FP verification - example</vt:lpstr>
      <vt:lpstr> FP verification - example</vt:lpstr>
      <vt:lpstr> FP verification - example</vt:lpstr>
      <vt:lpstr> verification output</vt:lpstr>
      <vt:lpstr> verification output</vt:lpstr>
      <vt:lpstr> verbosity levels</vt:lpstr>
      <vt:lpstr> output is ready</vt:lpstr>
      <vt:lpstr> how to use</vt:lpstr>
      <vt:lpstr> how to use</vt:lpstr>
      <vt:lpstr> Benchmarks</vt:lpstr>
      <vt:lpstr> benchmarks</vt:lpstr>
      <vt:lpstr> min3.c</vt:lpstr>
      <vt:lpstr> array.c</vt:lpstr>
      <vt:lpstr> basic_math.c</vt:lpstr>
      <vt:lpstr> mul</vt:lpstr>
      <vt:lpstr> mul</vt:lpstr>
      <vt:lpstr> mul</vt:lpstr>
      <vt:lpstr> mul</vt:lpstr>
      <vt:lpstr> mul</vt:lpstr>
      <vt:lpstr> advanced_math.c</vt:lpstr>
      <vt:lpstr> limited_factorial_with_while</vt:lpstr>
      <vt:lpstr> limited_factorial_with_while</vt:lpstr>
      <vt:lpstr> limited_ factorial_ with_while</vt:lpstr>
      <vt:lpstr> limited_factorial_with_while</vt:lpstr>
      <vt:lpstr> limited_factorial_with_while</vt:lpstr>
      <vt:lpstr> sort.c</vt:lpstr>
      <vt:lpstr> sort.c</vt:lpstr>
      <vt:lpstr> Other.c</vt:lpstr>
      <vt:lpstr> other.c</vt:lpstr>
      <vt:lpstr> mc91</vt:lpstr>
      <vt:lpstr> mc91</vt:lpstr>
      <vt:lpstr> mc91</vt:lpstr>
      <vt:lpstr> mc91</vt:lpstr>
      <vt:lpstr> mc91</vt:lpstr>
      <vt:lpstr> tricky_sub</vt:lpstr>
      <vt:lpstr> tricky_sub</vt:lpstr>
      <vt:lpstr> tricky_sub</vt:lpstr>
      <vt:lpstr> tricky_sub</vt:lpstr>
      <vt:lpstr> tricky_sub</vt:lpstr>
      <vt:lpstr> wrong.c</vt:lpstr>
      <vt:lpstr> bad_min3</vt:lpstr>
      <vt:lpstr> bad_mul</vt:lpstr>
      <vt:lpstr> demo</vt:lpstr>
      <vt:lpstr>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Litvak</dc:creator>
  <cp:lastModifiedBy>Robert Litvak</cp:lastModifiedBy>
  <cp:revision>83</cp:revision>
  <dcterms:created xsi:type="dcterms:W3CDTF">2021-06-28T15:35:44Z</dcterms:created>
  <dcterms:modified xsi:type="dcterms:W3CDTF">2021-06-29T12:01:10Z</dcterms:modified>
</cp:coreProperties>
</file>