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6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3E7-F4EF-4E45-BDC5-18D0171B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Formal verification project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222E-6FF2-4146-AC57-038CB4C5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By Robert Litvak</a:t>
            </a:r>
          </a:p>
          <a:p>
            <a:pPr algn="l"/>
            <a:r>
              <a:rPr lang="en-US" dirty="0"/>
              <a:t>&amp;  George </a:t>
            </a:r>
            <a:r>
              <a:rPr lang="en-US" dirty="0" err="1"/>
              <a:t>Vayner</a:t>
            </a:r>
            <a:endParaRPr lang="en-US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E0E41EF-5ED3-4763-B2D6-7E9A47F4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34" y="245849"/>
            <a:ext cx="4942280" cy="26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B7CB-C252-4B9B-8925-B307478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8F25-172C-476B-BEEF-BA81A2D5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responsible for building a program CFG</a:t>
            </a:r>
          </a:p>
          <a:p>
            <a:r>
              <a:rPr lang="en-US" dirty="0"/>
              <a:t>The CFG is built in bottom-up style – from the end of the program to the beginning</a:t>
            </a:r>
          </a:p>
          <a:p>
            <a:r>
              <a:rPr lang="en-US" dirty="0"/>
              <a:t>CFG is discovered scope after scope, recursively, from the end to the beginning</a:t>
            </a:r>
          </a:p>
          <a:p>
            <a:r>
              <a:rPr lang="en-US" dirty="0"/>
              <a:t>For each statement type there is a method in class CFG that builds the part of the CFG which is related to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01504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5FE1-A505-4A20-99F3-5906FF07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CFG.py – invariants </a:t>
            </a:r>
            <a:r>
              <a:rPr lang="en-US" dirty="0" err="1"/>
              <a:t>backpathcing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F75D8-CC6B-4D29-B99E-504F43104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the CFG creation and discovering of all the paths, when the method “</a:t>
                </a:r>
                <a:r>
                  <a:rPr lang="en-US" dirty="0" err="1"/>
                  <a:t>invariants_back_patch</a:t>
                </a:r>
                <a:r>
                  <a:rPr lang="en-US" dirty="0"/>
                  <a:t>” is called, it stores for each cut point the corresponding invariant.</a:t>
                </a:r>
              </a:p>
              <a:p>
                <a:pPr marL="0" indent="0">
                  <a:buNone/>
                </a:pPr>
                <a:r>
                  <a:rPr lang="en-US" dirty="0"/>
                  <a:t>But in order to support this feature, we had to define some limitations on invariants in the INI files: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must appear, also the amount of the invariants should be the same as the amount of the loops in the program</a:t>
                </a:r>
              </a:p>
              <a:p>
                <a:r>
                  <a:rPr lang="en-US" dirty="0"/>
                  <a:t>Each invariant has to be named “invariant_&lt;</a:t>
                </a:r>
                <a:r>
                  <a:rPr lang="en-US" dirty="0" err="1"/>
                  <a:t>i</a:t>
                </a:r>
                <a:r>
                  <a:rPr lang="en-US" dirty="0"/>
                  <a:t>&gt;” (where </a:t>
                </a:r>
                <a:r>
                  <a:rPr lang="en-US" dirty="0" err="1"/>
                  <a:t>i</a:t>
                </a:r>
                <a:r>
                  <a:rPr lang="en-US" dirty="0"/>
                  <a:t> is integer)</a:t>
                </a:r>
              </a:p>
              <a:p>
                <a:r>
                  <a:rPr lang="en-US" dirty="0"/>
                  <a:t>The order of the invariant's indexes must match the order of the loops in the program</a:t>
                </a:r>
              </a:p>
              <a:p>
                <a:r>
                  <a:rPr lang="en-US" dirty="0"/>
                  <a:t>But the invariants don’t have to appear in the INI in the same order (only indexes)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F75D8-CC6B-4D29-B99E-504F43104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635" t="-151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9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17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2D6D2-9C9F-4C64-B910-6970177F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sz="1700" dirty="0"/>
            </a:br>
            <a:r>
              <a:rPr lang="en-US" sz="1700" dirty="0"/>
              <a:t>INI configuration – examples</a:t>
            </a:r>
          </a:p>
        </p:txBody>
      </p:sp>
      <p:grpSp>
        <p:nvGrpSpPr>
          <p:cNvPr id="55" name="Group 21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25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27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69774C-4FA1-4AA6-B5FA-5805DB74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08" y="2354895"/>
            <a:ext cx="7702878" cy="725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CA1DB-A8B7-41DE-AB4A-E376943F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61" y="1036955"/>
            <a:ext cx="7702878" cy="8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AC99-A42E-4079-AA8C-23A43BC5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822A-277B-4BEA-940C-00D8CF32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Represents a single path in the CFG.</a:t>
            </a:r>
          </a:p>
          <a:p>
            <a:pPr marL="0" indent="0">
              <a:buNone/>
            </a:pPr>
            <a:r>
              <a:rPr lang="en-US" dirty="0"/>
              <a:t>Contains methods for:</a:t>
            </a:r>
          </a:p>
          <a:p>
            <a:r>
              <a:rPr lang="en-US" dirty="0"/>
              <a:t>Calculating state transformation (T), reachability condition (R), array constraints (AC)</a:t>
            </a:r>
          </a:p>
          <a:p>
            <a:r>
              <a:rPr lang="en-US" dirty="0"/>
              <a:t>Calculating a Z3 representation of the path</a:t>
            </a:r>
          </a:p>
          <a:p>
            <a:r>
              <a:rPr lang="en-US" dirty="0"/>
              <a:t>Path printing</a:t>
            </a:r>
          </a:p>
          <a:p>
            <a:r>
              <a:rPr lang="en-US" dirty="0"/>
              <a:t>Path verification (will be described later in verification modes section)</a:t>
            </a:r>
          </a:p>
        </p:txBody>
      </p:sp>
    </p:spTree>
    <p:extLst>
      <p:ext uri="{BB962C8B-B14F-4D97-AF65-F5344CB8AC3E}">
        <p14:creationId xmlns:p14="http://schemas.microsoft.com/office/powerpoint/2010/main" val="206766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5AE-6FE3-432C-ABDA-FB760716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path_finder.py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6D2E-8678-4236-830B-04A396CD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Responsible for finding all the paths in the given CFG.</a:t>
            </a:r>
          </a:p>
          <a:p>
            <a:pPr marL="0" indent="0">
              <a:buNone/>
            </a:pPr>
            <a:r>
              <a:rPr lang="en-US" dirty="0"/>
              <a:t>This is done in 2 steps:</a:t>
            </a:r>
          </a:p>
          <a:p>
            <a:r>
              <a:rPr lang="en-US" dirty="0"/>
              <a:t>From each already discovered cut point, find all the neighbor cut points (BFS-style)</a:t>
            </a:r>
          </a:p>
          <a:p>
            <a:r>
              <a:rPr lang="en-US" dirty="0"/>
              <a:t>Find the paths between each neighbor cut points (using DFS)</a:t>
            </a:r>
          </a:p>
        </p:txBody>
      </p:sp>
    </p:spTree>
    <p:extLst>
      <p:ext uri="{BB962C8B-B14F-4D97-AF65-F5344CB8AC3E}">
        <p14:creationId xmlns:p14="http://schemas.microsoft.com/office/powerpoint/2010/main" val="83930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69F-28C6-424A-8354-D5A387D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he-IL" dirty="0"/>
            </a:br>
            <a:r>
              <a:rPr lang="en-US" dirty="0"/>
              <a:t>Verifier.py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5A57-3DFE-425A-ACFE-F5E3AAB6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Implements the verifier and all the verification modes</a:t>
            </a:r>
          </a:p>
          <a:p>
            <a:r>
              <a:rPr lang="en-US" dirty="0"/>
              <a:t>Uses class CFG to build the CFG of a program (if required, also to draw it)</a:t>
            </a:r>
          </a:p>
          <a:p>
            <a:r>
              <a:rPr lang="en-US" dirty="0"/>
              <a:t>Uses class </a:t>
            </a:r>
            <a:r>
              <a:rPr lang="en-US" dirty="0" err="1"/>
              <a:t>PathFinder</a:t>
            </a:r>
            <a:r>
              <a:rPr lang="en-US" dirty="0"/>
              <a:t> to discover all the CFG paths</a:t>
            </a:r>
          </a:p>
          <a:p>
            <a:r>
              <a:rPr lang="en-US" dirty="0"/>
              <a:t>According to the mode, performs a required verifier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2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ine gears">
            <a:extLst>
              <a:ext uri="{FF2B5EF4-FFF2-40B4-BE49-F238E27FC236}">
                <a16:creationId xmlns:a16="http://schemas.microsoft.com/office/drawing/2014/main" id="{D8FB5B7D-AC0B-4394-8D97-1E4B27150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6994" r="-1" b="873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B9EA-9A50-4A0F-BF18-780A5B16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/>
            </a:br>
            <a:r>
              <a:rPr lang="en-US" sz="6600"/>
              <a:t>Verification modes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7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43E-805B-4FB3-AEDF-89916F4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1994-282F-446F-9896-B5D4AD5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Verification (P)</a:t>
            </a:r>
          </a:p>
          <a:p>
            <a:r>
              <a:rPr lang="en-US" dirty="0"/>
              <a:t>Manual Horn Clauses (MHC)</a:t>
            </a:r>
          </a:p>
          <a:p>
            <a:r>
              <a:rPr lang="en-US" dirty="0"/>
              <a:t>Fixed Point (FP)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paths verification (p)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regular Z3 solver (without the spacer engine)</a:t>
                </a:r>
              </a:p>
              <a:p>
                <a:r>
                  <a:rPr lang="en-US" dirty="0"/>
                  <a:t>Requires invariants from users</a:t>
                </a:r>
              </a:p>
              <a:p>
                <a:r>
                  <a:rPr lang="en-US" dirty="0"/>
                  <a:t>For each path generates a formula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Tries to find an assignment which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such an assignment cannot be found,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tautology</a:t>
                </a:r>
              </a:p>
              <a:p>
                <a:r>
                  <a:rPr lang="en-US" dirty="0"/>
                  <a:t>If for each path p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 tautology, the program is correct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4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D4B58-AC5B-49CD-9950-A2AF10F1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16" y="805435"/>
            <a:ext cx="6038803" cy="267983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5199-4A45-4583-96FA-9D554044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8FF5-B93A-486F-ABF8-4AD60DCD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code overview</a:t>
            </a:r>
          </a:p>
          <a:p>
            <a:r>
              <a:rPr lang="en-US" dirty="0"/>
              <a:t>Verification modes</a:t>
            </a:r>
          </a:p>
          <a:p>
            <a:r>
              <a:rPr lang="en-US" dirty="0"/>
              <a:t>Verification output</a:t>
            </a:r>
          </a:p>
          <a:p>
            <a:r>
              <a:rPr lang="en-US" dirty="0"/>
              <a:t>How to use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7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B38B2-3F86-441C-999A-3FBD04A6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4826" y="1572113"/>
            <a:ext cx="8336192" cy="9058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5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7061" y="1205873"/>
                <a:ext cx="6740306" cy="1628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≤100∧∀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≤100∧∀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7061" y="1205873"/>
                <a:ext cx="6740306" cy="16285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4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4600" dirty="0"/>
            </a:br>
            <a:r>
              <a:rPr lang="en-US" sz="4600" dirty="0"/>
              <a:t>paths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3D269E-993C-448D-A735-EB0421C2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18" y="860532"/>
            <a:ext cx="3013445" cy="43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4600" dirty="0"/>
            </a:br>
            <a:r>
              <a:rPr lang="en-US" sz="4600" dirty="0"/>
              <a:t>paths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C9D789-D5BB-4449-BFC5-C078867C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73" y="0"/>
            <a:ext cx="4085348" cy="61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3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Manual Horn clauses (MHC)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Z3 solver with the spacer engine</a:t>
                </a:r>
              </a:p>
              <a:p>
                <a:r>
                  <a:rPr lang="en-US" dirty="0"/>
                  <a:t>Doesn’t require invariants from user – finds them</a:t>
                </a:r>
              </a:p>
              <a:p>
                <a:r>
                  <a:rPr lang="en-US" dirty="0"/>
                  <a:t>For each path generates 2 formulas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𝐵𝑆𝑇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Uinv</a:t>
                </a:r>
                <a:r>
                  <a:rPr lang="en-US" dirty="0"/>
                  <a:t> – user invariant, BST – </a:t>
                </a:r>
                <a:r>
                  <a:rPr lang="en-US" dirty="0" err="1"/>
                  <a:t>boolean</a:t>
                </a:r>
                <a:r>
                  <a:rPr lang="en-US" dirty="0"/>
                  <a:t> state </a:t>
                </a:r>
                <a:r>
                  <a:rPr lang="en-US" dirty="0" err="1"/>
                  <a:t>transfromation</a:t>
                </a:r>
                <a:endParaRPr lang="en-US" dirty="0"/>
              </a:p>
              <a:p>
                <a:r>
                  <a:rPr lang="en-US" dirty="0"/>
                  <a:t>If there exists an assignment for Inv, the program is correct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5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MHC usage in our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problem with MHC mode is that when it finds that there is no proper assignment for Inv, it returns nothing but “</a:t>
            </a:r>
            <a:r>
              <a:rPr lang="en-US" dirty="0" err="1"/>
              <a:t>unsat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In this case, it’s hard to give users an information about why the program is not correct.</a:t>
            </a:r>
          </a:p>
          <a:p>
            <a:pPr marL="0" indent="0">
              <a:buNone/>
            </a:pPr>
            <a:r>
              <a:rPr lang="en-US" dirty="0"/>
              <a:t>But there are problems for the Fixed-Point verifier with programs that has paths without loops.</a:t>
            </a:r>
          </a:p>
          <a:p>
            <a:pPr marL="0" indent="0">
              <a:buNone/>
            </a:pPr>
            <a:r>
              <a:rPr lang="en-US" dirty="0"/>
              <a:t>So, we mainly use MHC mode for this type of programs.</a:t>
            </a:r>
          </a:p>
        </p:txBody>
      </p:sp>
    </p:spTree>
    <p:extLst>
      <p:ext uri="{BB962C8B-B14F-4D97-AF65-F5344CB8AC3E}">
        <p14:creationId xmlns:p14="http://schemas.microsoft.com/office/powerpoint/2010/main" val="328664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DACDBD-A365-45FB-914F-F999944A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60" y="805451"/>
            <a:ext cx="4603368" cy="26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0F9BD5-CF7B-4E3C-9B4A-8C9CCA34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10" y="1644067"/>
            <a:ext cx="8347608" cy="7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2196" y="1456440"/>
                <a:ext cx="8330036" cy="13788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196" y="1456440"/>
                <a:ext cx="8330036" cy="13788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800" dirty="0"/>
              <a:t>MHC</a:t>
            </a:r>
            <a:r>
              <a:rPr lang="en-US" sz="4600" dirty="0"/>
              <a:t>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FC9B76-5ECE-43D6-8A5A-4F3D3BC5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580" y="971175"/>
            <a:ext cx="3370917" cy="42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7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980-3A17-4CAD-9E45-25F05B3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brief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33BE-824C-4B36-834E-0BF22F62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6796"/>
          </a:xfrm>
        </p:spPr>
        <p:txBody>
          <a:bodyPr/>
          <a:lstStyle/>
          <a:p>
            <a:r>
              <a:rPr lang="en-US" dirty="0"/>
              <a:t>utils.py</a:t>
            </a:r>
          </a:p>
          <a:p>
            <a:r>
              <a:rPr lang="en-US" dirty="0"/>
              <a:t>cfg_nodes.py</a:t>
            </a:r>
          </a:p>
          <a:p>
            <a:r>
              <a:rPr lang="en-US" dirty="0"/>
              <a:t>cfg.py</a:t>
            </a:r>
          </a:p>
          <a:p>
            <a:r>
              <a:rPr lang="en-US" dirty="0"/>
              <a:t>path.py</a:t>
            </a:r>
          </a:p>
          <a:p>
            <a:r>
              <a:rPr lang="en-US" dirty="0"/>
              <a:t>path_finder.py</a:t>
            </a:r>
          </a:p>
          <a:p>
            <a:r>
              <a:rPr lang="en-US" dirty="0"/>
              <a:t>verifier.py</a:t>
            </a:r>
          </a:p>
          <a:p>
            <a:r>
              <a:rPr lang="en-US" dirty="0"/>
              <a:t>main.py</a:t>
            </a:r>
          </a:p>
          <a:p>
            <a:r>
              <a:rPr lang="en-US" dirty="0"/>
              <a:t>run_all_tests.py</a:t>
            </a:r>
          </a:p>
        </p:txBody>
      </p:sp>
    </p:spTree>
    <p:extLst>
      <p:ext uri="{BB962C8B-B14F-4D97-AF65-F5344CB8AC3E}">
        <p14:creationId xmlns:p14="http://schemas.microsoft.com/office/powerpoint/2010/main" val="181738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800" dirty="0"/>
              <a:t>MHC</a:t>
            </a:r>
            <a:r>
              <a:rPr lang="en-US" sz="4600" dirty="0"/>
              <a:t>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18DACD-DD64-436A-A988-0DF86FA1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88" y="482171"/>
            <a:ext cx="43053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9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fixed point (FP)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Z3 solver with the spacer engine (uses class z3.FixedPoint)</a:t>
            </a:r>
          </a:p>
          <a:p>
            <a:r>
              <a:rPr lang="en-US" dirty="0"/>
              <a:t>Doesn’t require invariants from user – finds them</a:t>
            </a:r>
          </a:p>
          <a:p>
            <a:r>
              <a:rPr lang="en-US" dirty="0"/>
              <a:t>Generates a set of rules and queries – the logic is similar to what we’ve seen in MHC</a:t>
            </a:r>
          </a:p>
          <a:p>
            <a:r>
              <a:rPr lang="en-US" dirty="0"/>
              <a:t>But syntax is different</a:t>
            </a:r>
          </a:p>
          <a:p>
            <a:r>
              <a:rPr lang="en-US" dirty="0"/>
              <a:t>If there exists an assignment for Inv, the program is correct</a:t>
            </a:r>
          </a:p>
        </p:txBody>
      </p:sp>
    </p:spTree>
    <p:extLst>
      <p:ext uri="{BB962C8B-B14F-4D97-AF65-F5344CB8AC3E}">
        <p14:creationId xmlns:p14="http://schemas.microsoft.com/office/powerpoint/2010/main" val="1265244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fixed point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We’ve found that z3.FixedPoint object defines a lot of limitations:</a:t>
            </a:r>
          </a:p>
          <a:p>
            <a:r>
              <a:rPr lang="en-US" dirty="0"/>
              <a:t>Cannot use “/” or “%”</a:t>
            </a:r>
          </a:p>
          <a:p>
            <a:r>
              <a:rPr lang="en-US" dirty="0"/>
              <a:t>Has troubles with “exists” and “</a:t>
            </a:r>
            <a:r>
              <a:rPr lang="en-US" dirty="0" err="1"/>
              <a:t>forall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But the main problem is that if using z3.FixedPoint without rules, each query will return True.</a:t>
            </a:r>
          </a:p>
          <a:p>
            <a:pPr marL="0" indent="0">
              <a:buNone/>
            </a:pPr>
            <a:r>
              <a:rPr lang="en-US" dirty="0"/>
              <a:t>This is problematic for programs without loops.</a:t>
            </a:r>
          </a:p>
          <a:p>
            <a:pPr marL="0" indent="0">
              <a:buNone/>
            </a:pPr>
            <a:r>
              <a:rPr lang="en-US" dirty="0"/>
              <a:t>So, in any case of a problem, we use MHC mode instead.</a:t>
            </a:r>
          </a:p>
        </p:txBody>
      </p:sp>
    </p:spTree>
    <p:extLst>
      <p:ext uri="{BB962C8B-B14F-4D97-AF65-F5344CB8AC3E}">
        <p14:creationId xmlns:p14="http://schemas.microsoft.com/office/powerpoint/2010/main" val="387718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FP verification - example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D3DC-5A0E-4E32-B1BA-22EFBFDC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84" y="805432"/>
            <a:ext cx="6720430" cy="2678773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03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FP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E1A5-CBD1-4122-A89B-9B17BC88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10" y="1102421"/>
            <a:ext cx="8352971" cy="18319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3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600" dirty="0"/>
              <a:t>FP verification - example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69C28-A4AA-4CBE-B3FF-BAC654A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21" y="988650"/>
            <a:ext cx="3103531" cy="41361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6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/>
              <a:t>FP verification - example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6DAE8D-15BD-4CF2-8FDC-EC0FF1C6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4" y="655812"/>
            <a:ext cx="8647967" cy="2993839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3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/>
              <a:t>FP verification - example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57934" y="1256445"/>
                <a:ext cx="8643010" cy="1181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934" y="1256445"/>
                <a:ext cx="8643010" cy="1181285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2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FD7A5CA9-359B-4040-B29E-23836637D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E8072-28E0-4865-BDA1-00D803F4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100"/>
            </a:br>
            <a:r>
              <a:rPr lang="en-US" sz="6100"/>
              <a:t>verification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48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004F-8FBC-4759-8AE1-66B9F035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7A87-2081-4C67-B25E-E5A50244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verifier provides textual log of the verification process</a:t>
            </a:r>
          </a:p>
          <a:p>
            <a:r>
              <a:rPr lang="en-US" dirty="0"/>
              <a:t>It has 5 verbosity levels</a:t>
            </a:r>
          </a:p>
          <a:p>
            <a:r>
              <a:rPr lang="en-US" dirty="0"/>
              <a:t>If using “run_all_tests.py”, there will be a log file for each function with each verbosity level in “output” directory</a:t>
            </a:r>
          </a:p>
          <a:p>
            <a:r>
              <a:rPr lang="en-US" dirty="0"/>
              <a:t>Also, there is an option to get a CFG visualization (stored in “CFGs” directory)</a:t>
            </a:r>
          </a:p>
        </p:txBody>
      </p:sp>
    </p:spTree>
    <p:extLst>
      <p:ext uri="{BB962C8B-B14F-4D97-AF65-F5344CB8AC3E}">
        <p14:creationId xmlns:p14="http://schemas.microsoft.com/office/powerpoint/2010/main" val="6646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34A0-AE3A-42AD-BED9-5ECF5DEA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7B9B-0389-4FC9-9292-D01611E7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4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module with general auxiliary functions for:</a:t>
            </a:r>
          </a:p>
          <a:p>
            <a:r>
              <a:rPr lang="en-US" dirty="0"/>
              <a:t>Printing and verbosity</a:t>
            </a:r>
          </a:p>
          <a:p>
            <a:r>
              <a:rPr lang="en-US" dirty="0"/>
              <a:t>Parsing verifier configuration</a:t>
            </a:r>
          </a:p>
          <a:p>
            <a:r>
              <a:rPr lang="en-US" dirty="0"/>
              <a:t>Work with AST</a:t>
            </a:r>
          </a:p>
          <a:p>
            <a:r>
              <a:rPr lang="en-US" dirty="0"/>
              <a:t>Transformation of AST subtrees to Z3 expressions</a:t>
            </a:r>
          </a:p>
          <a:p>
            <a:r>
              <a:rPr lang="en-US" dirty="0"/>
              <a:t>Proving formulas using Z3 and Spacer</a:t>
            </a:r>
          </a:p>
          <a:p>
            <a:r>
              <a:rPr lang="en-US" dirty="0"/>
              <a:t>Generating a readable output</a:t>
            </a:r>
          </a:p>
          <a:p>
            <a:r>
              <a:rPr lang="en-US" dirty="0"/>
              <a:t>Drawing CFG</a:t>
            </a:r>
          </a:p>
        </p:txBody>
      </p:sp>
    </p:spTree>
    <p:extLst>
      <p:ext uri="{BB962C8B-B14F-4D97-AF65-F5344CB8AC3E}">
        <p14:creationId xmlns:p14="http://schemas.microsoft.com/office/powerpoint/2010/main" val="370122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99-C479-4B96-9374-4FD875A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verbosity levels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2E969-24BE-46E3-8556-E16C9F3E0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0 – Only information about correctness of the program (Proved/Not Proved)</a:t>
                </a:r>
              </a:p>
              <a:p>
                <a:r>
                  <a:rPr lang="en-US" dirty="0"/>
                  <a:t>1 – Errors in mode FP + Printed paths in mode P</a:t>
                </a:r>
              </a:p>
              <a:p>
                <a:r>
                  <a:rPr lang="en-US" dirty="0"/>
                  <a:t>2 – Rules in mode MHC + R,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/>
                  <a:t>, AC, Formula in mode P</a:t>
                </a:r>
              </a:p>
              <a:p>
                <a:r>
                  <a:rPr lang="en-US" dirty="0"/>
                  <a:t>3 – Simplified expressions for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/>
                  <a:t> in mode P</a:t>
                </a:r>
              </a:p>
              <a:p>
                <a:r>
                  <a:rPr lang="en-US" dirty="0"/>
                  <a:t>4 – Rules as S-expressions in mode FP + Program variables in mode 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2E969-24BE-46E3-8556-E16C9F3E0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68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2E71-B485-4F1C-B70F-75C4EB1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output is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1D1D-A9DC-4968-A814-9D2BEBCB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it’ll help, we’ve already prepared and added to the GitHub project repository log files for all the available benchmarks, and with all the verbosity levels.</a:t>
            </a:r>
          </a:p>
          <a:p>
            <a:pPr marL="0" indent="0">
              <a:buNone/>
            </a:pPr>
            <a:r>
              <a:rPr lang="en-US" dirty="0"/>
              <a:t>Also, we’ve added to the project repository the visualized CFGs for all the available benchmarks.</a:t>
            </a:r>
          </a:p>
          <a:p>
            <a:pPr marL="0" indent="0">
              <a:buNone/>
            </a:pPr>
            <a:r>
              <a:rPr lang="en-US" dirty="0"/>
              <a:t>The slides are there as well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7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376A1266-6DCA-45AF-959A-D6E072655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CDC6-683E-406F-B9BD-FB578DCF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how to use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BC66-B624-46D9-AAC6-16F8F63C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3600"/>
            </a:br>
            <a:r>
              <a:rPr lang="en-US" sz="3600"/>
              <a:t>how to use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389C7-A21D-49C5-972C-2D2BADD5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3334" y="811444"/>
            <a:ext cx="6907393" cy="44664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25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Close up of a microscope">
            <a:extLst>
              <a:ext uri="{FF2B5EF4-FFF2-40B4-BE49-F238E27FC236}">
                <a16:creationId xmlns:a16="http://schemas.microsoft.com/office/drawing/2014/main" id="{190E30D4-EB48-49C0-B9F2-E6959BDB8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52AF-BA9E-41BD-B1B6-14AC4B5C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Benchmarks</a:t>
            </a: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47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1C7-F73E-4585-BC3B-7FDA47ED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E764-F49C-4900-AE5C-1DD9FA7B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34 benchmarks in 7 C files</a:t>
            </a:r>
          </a:p>
          <a:p>
            <a:r>
              <a:rPr lang="en-US" dirty="0"/>
              <a:t>28 benchmarks are correct and were proved (in different modes)</a:t>
            </a:r>
          </a:p>
          <a:p>
            <a:r>
              <a:rPr lang="en-US" dirty="0"/>
              <a:t>6 benchmarks are not correct (were designed like that), and their incorrectness was proved as well</a:t>
            </a:r>
          </a:p>
        </p:txBody>
      </p:sp>
    </p:spTree>
    <p:extLst>
      <p:ext uri="{BB962C8B-B14F-4D97-AF65-F5344CB8AC3E}">
        <p14:creationId xmlns:p14="http://schemas.microsoft.com/office/powerpoint/2010/main" val="2853442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min3.c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benchmark file</a:t>
            </a:r>
          </a:p>
          <a:p>
            <a:r>
              <a:rPr lang="en-US" dirty="0"/>
              <a:t>Contains 3 functions: min3_v1, min3_v2, min3_v3</a:t>
            </a:r>
          </a:p>
          <a:p>
            <a:r>
              <a:rPr lang="en-US" dirty="0"/>
              <a:t>All the functions contain no loops</a:t>
            </a:r>
          </a:p>
          <a:p>
            <a:r>
              <a:rPr lang="en-US" dirty="0"/>
              <a:t>All the functions were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3295425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array.c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benchmark file</a:t>
            </a:r>
          </a:p>
          <a:p>
            <a:r>
              <a:rPr lang="en-US" dirty="0"/>
              <a:t>Contains 3 functions: min3_array, min3_array_indirect, sort3</a:t>
            </a:r>
          </a:p>
          <a:p>
            <a:r>
              <a:rPr lang="en-US" dirty="0"/>
              <a:t>All the functions contain no loops</a:t>
            </a:r>
          </a:p>
          <a:p>
            <a:r>
              <a:rPr lang="en-US" dirty="0"/>
              <a:t>All the functions were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41323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basic_math.c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6 functions: add, sub, </a:t>
            </a:r>
            <a:r>
              <a:rPr lang="en-US" dirty="0" err="1"/>
              <a:t>mul</a:t>
            </a:r>
            <a:r>
              <a:rPr lang="en-US" dirty="0"/>
              <a:t>, div, mod, abs</a:t>
            </a:r>
          </a:p>
          <a:p>
            <a:r>
              <a:rPr lang="en-US" dirty="0"/>
              <a:t>add and sub were proved in FP mode with no given invariants</a:t>
            </a:r>
          </a:p>
          <a:p>
            <a:r>
              <a:rPr lang="en-US" dirty="0" err="1"/>
              <a:t>mul</a:t>
            </a:r>
            <a:r>
              <a:rPr lang="en-US" dirty="0"/>
              <a:t> was proved in FP mode with help – we provided a partial invariant</a:t>
            </a:r>
          </a:p>
          <a:p>
            <a:r>
              <a:rPr lang="en-US" dirty="0"/>
              <a:t>div, mod were proved in P mode with manually found invariants</a:t>
            </a:r>
          </a:p>
          <a:p>
            <a:r>
              <a:rPr lang="en-US" dirty="0"/>
              <a:t>abs contains no loops, and was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2892505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mul</a:t>
            </a:r>
            <a:endParaRPr lang="en-US" sz="1700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B68D-23C7-4901-9747-31639C8A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774" y="806495"/>
            <a:ext cx="6649939" cy="2678774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6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7D1D-D316-4A37-ABF4-DF33D56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reading user 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D2EB4-9AAA-40CC-AC91-BD1E78AE7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implemented a way for user to configure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invariants using INI files.</a:t>
                </a:r>
              </a:p>
              <a:p>
                <a:pPr marL="0" indent="0">
                  <a:buNone/>
                </a:pPr>
                <a:r>
                  <a:rPr lang="en-US" dirty="0"/>
                  <a:t>In order to configure parameters for verification of function “foo” located at “benchmarks/c/</a:t>
                </a:r>
                <a:r>
                  <a:rPr lang="en-US" dirty="0" err="1"/>
                  <a:t>file.c</a:t>
                </a:r>
                <a:r>
                  <a:rPr lang="en-US" dirty="0"/>
                  <a:t>”, configuration should appear in “benchmarks/</a:t>
                </a:r>
                <a:r>
                  <a:rPr lang="en-US" dirty="0" err="1"/>
                  <a:t>config_files</a:t>
                </a:r>
                <a:r>
                  <a:rPr lang="en-US" dirty="0"/>
                  <a:t>/file.ini” under the section “[foo]”.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order to receive the expressions in the same way as the verified function expressions, we write a temporary C file with the configuration, and then parse it using “node”.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D2EB4-9AAA-40CC-AC91-BD1E78AE7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571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mul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F10947-5F80-4049-81CA-39721C07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55" y="1278460"/>
            <a:ext cx="6586204" cy="16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9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 err="1"/>
              <a:t>mul</a:t>
            </a:r>
            <a:endParaRPr lang="en-US" sz="54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4A0B9-E21F-42B6-A124-179802D8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8" y="976507"/>
            <a:ext cx="2631233" cy="4117547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84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mul</a:t>
            </a:r>
            <a:endParaRPr lang="en-US" sz="17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426C9-AD7C-4C1D-9EED-24B1ABC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38" y="642104"/>
            <a:ext cx="8710544" cy="3002214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38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 err="1"/>
              <a:t>mul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2770184" y="1235446"/>
                <a:ext cx="6667609" cy="122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84" y="1235446"/>
                <a:ext cx="6667609" cy="1223284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31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advanced_math.c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8 functions: </a:t>
            </a:r>
            <a:r>
              <a:rPr lang="en-US" dirty="0" err="1"/>
              <a:t>gcd</a:t>
            </a:r>
            <a:r>
              <a:rPr lang="en-US" dirty="0"/>
              <a:t>, </a:t>
            </a:r>
            <a:r>
              <a:rPr lang="en-US" dirty="0" err="1"/>
              <a:t>is_prime</a:t>
            </a:r>
            <a:r>
              <a:rPr lang="en-US" dirty="0"/>
              <a:t>, </a:t>
            </a:r>
            <a:r>
              <a:rPr lang="en-US" dirty="0" err="1"/>
              <a:t>fibonacci_array</a:t>
            </a:r>
            <a:r>
              <a:rPr lang="en-US" dirty="0"/>
              <a:t>, </a:t>
            </a:r>
            <a:r>
              <a:rPr lang="en-US" dirty="0" err="1"/>
              <a:t>factorials_array</a:t>
            </a:r>
            <a:r>
              <a:rPr lang="en-US" dirty="0"/>
              <a:t>, </a:t>
            </a:r>
            <a:r>
              <a:rPr lang="en-US" dirty="0" err="1"/>
              <a:t>five_factorials</a:t>
            </a:r>
            <a:r>
              <a:rPr lang="en-US" dirty="0"/>
              <a:t>, </a:t>
            </a:r>
            <a:r>
              <a:rPr lang="en-US" dirty="0" err="1"/>
              <a:t>limited_factorial_with_while</a:t>
            </a:r>
            <a:r>
              <a:rPr lang="en-US" dirty="0"/>
              <a:t>, </a:t>
            </a:r>
            <a:r>
              <a:rPr lang="en-US" dirty="0" err="1"/>
              <a:t>limited_factorial_with_for</a:t>
            </a:r>
            <a:r>
              <a:rPr lang="en-US" dirty="0"/>
              <a:t>, </a:t>
            </a:r>
            <a:r>
              <a:rPr lang="en-US" dirty="0" err="1"/>
              <a:t>power_of_two</a:t>
            </a:r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 and </a:t>
            </a:r>
            <a:r>
              <a:rPr lang="en-US" dirty="0" err="1"/>
              <a:t>is_prime</a:t>
            </a:r>
            <a:r>
              <a:rPr lang="en-US" dirty="0"/>
              <a:t> were proved only for small inputs (&lt;6 for </a:t>
            </a:r>
            <a:r>
              <a:rPr lang="en-US" dirty="0" err="1"/>
              <a:t>gcd</a:t>
            </a:r>
            <a:r>
              <a:rPr lang="en-US" dirty="0"/>
              <a:t>, &lt;=17 for </a:t>
            </a:r>
            <a:r>
              <a:rPr lang="en-US" dirty="0" err="1"/>
              <a:t>is_prime</a:t>
            </a:r>
            <a:r>
              <a:rPr lang="en-US" dirty="0"/>
              <a:t>)</a:t>
            </a:r>
          </a:p>
          <a:p>
            <a:r>
              <a:rPr lang="en-US" dirty="0" err="1"/>
              <a:t>fibonacci_array</a:t>
            </a:r>
            <a:r>
              <a:rPr lang="en-US" dirty="0"/>
              <a:t>, </a:t>
            </a:r>
            <a:r>
              <a:rPr lang="en-US" dirty="0" err="1"/>
              <a:t>factorials_array</a:t>
            </a:r>
            <a:r>
              <a:rPr lang="en-US" dirty="0"/>
              <a:t> were proved in P mode with manually found invariants</a:t>
            </a:r>
          </a:p>
          <a:p>
            <a:r>
              <a:rPr lang="en-US" dirty="0" err="1"/>
              <a:t>five_factorials</a:t>
            </a:r>
            <a:r>
              <a:rPr lang="en-US" dirty="0"/>
              <a:t> contains no loops, and was proved in MHC mode</a:t>
            </a:r>
          </a:p>
          <a:p>
            <a:r>
              <a:rPr lang="en-US" dirty="0" err="1"/>
              <a:t>limited_factorial_with_while</a:t>
            </a:r>
            <a:r>
              <a:rPr lang="en-US" dirty="0"/>
              <a:t>, </a:t>
            </a:r>
            <a:r>
              <a:rPr lang="en-US" dirty="0" err="1"/>
              <a:t>limited_factorial_with_for</a:t>
            </a:r>
            <a:r>
              <a:rPr lang="en-US" dirty="0"/>
              <a:t>, </a:t>
            </a:r>
            <a:r>
              <a:rPr lang="en-US" dirty="0" err="1"/>
              <a:t>power_of_two</a:t>
            </a:r>
            <a:r>
              <a:rPr lang="en-US" dirty="0"/>
              <a:t> were proved for a limited inputs, but in FP mode (that was surprising)</a:t>
            </a:r>
          </a:p>
        </p:txBody>
      </p:sp>
    </p:spTree>
    <p:extLst>
      <p:ext uri="{BB962C8B-B14F-4D97-AF65-F5344CB8AC3E}">
        <p14:creationId xmlns:p14="http://schemas.microsoft.com/office/powerpoint/2010/main" val="4221128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limited_factorial_with_while</a:t>
            </a:r>
            <a:endParaRPr lang="en-US" sz="17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E66D8-19A8-4E23-B4C2-8656D143D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94" y="805432"/>
            <a:ext cx="6027239" cy="2678773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31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limited_factorial_with_while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525D61-0688-4BFF-BA5C-5C79013D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82" y="1493231"/>
            <a:ext cx="8330036" cy="1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200"/>
            </a:br>
            <a:r>
              <a:rPr lang="en-US" sz="4200"/>
              <a:t>limited_</a:t>
            </a:r>
            <a:br>
              <a:rPr lang="en-US" sz="4200"/>
            </a:br>
            <a:r>
              <a:rPr lang="en-US" sz="4200"/>
              <a:t>factorial_</a:t>
            </a:r>
            <a:br>
              <a:rPr lang="en-US" sz="4200"/>
            </a:br>
            <a:r>
              <a:rPr lang="en-US" sz="4200"/>
              <a:t>with_while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3528F-8A92-41FD-A0F0-EE7A4EC6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1026244"/>
            <a:ext cx="2444468" cy="4060953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94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limited_factorial_with_while</a:t>
            </a:r>
            <a:endParaRPr lang="en-US" sz="17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8233F-3192-45B5-BA92-261E54C8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5" y="642103"/>
            <a:ext cx="8673013" cy="3002215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 err="1"/>
              <a:t>limited_factorial_with_while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781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𝑟𝑒𝑠𝑢𝑙𝑡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𝑟𝑒𝑠𝑢𝑙𝑡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781706"/>
              </a:xfrm>
              <a:prstGeom prst="rect">
                <a:avLst/>
              </a:prstGeom>
              <a:blipFill>
                <a:blip r:embed="rId3"/>
                <a:stretch>
                  <a:fillRect t="-35959" b="-4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804-D5EF-4E98-B066-3B3B49F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AST to z3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1F95-98E7-47A4-859A-10DB78F4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set of functions that help us to convert an AST subtree representing an expression to the same expression in Z3</a:t>
            </a:r>
          </a:p>
          <a:p>
            <a:r>
              <a:rPr lang="en-US" dirty="0"/>
              <a:t>All these functions are named “convert_&lt;something&gt;_to_z3”</a:t>
            </a:r>
          </a:p>
          <a:p>
            <a:r>
              <a:rPr lang="en-US" dirty="0"/>
              <a:t>But it’s enough to use the “convert_expression_to_z3” function, which uses all the rest</a:t>
            </a:r>
          </a:p>
          <a:p>
            <a:r>
              <a:rPr lang="en-US" dirty="0"/>
              <a:t>This method can handle constants (also true and false), variables, arrays, some keywords (implies, </a:t>
            </a:r>
            <a:r>
              <a:rPr lang="en-US" dirty="0" err="1"/>
              <a:t>forall</a:t>
            </a:r>
            <a:r>
              <a:rPr lang="en-US" dirty="0"/>
              <a:t>, exists), expressions inside “( )”, unary and binary operators</a:t>
            </a:r>
          </a:p>
        </p:txBody>
      </p:sp>
    </p:spTree>
    <p:extLst>
      <p:ext uri="{BB962C8B-B14F-4D97-AF65-F5344CB8AC3E}">
        <p14:creationId xmlns:p14="http://schemas.microsoft.com/office/powerpoint/2010/main" val="952009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sort.c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Contains 1 functions: </a:t>
            </a:r>
            <a:r>
              <a:rPr lang="en-US" dirty="0" err="1"/>
              <a:t>max_sort</a:t>
            </a:r>
            <a:endParaRPr lang="en-US" dirty="0"/>
          </a:p>
          <a:p>
            <a:r>
              <a:rPr lang="en-US" dirty="0"/>
              <a:t>Was proved in P mode with manually found invariants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44224-4FE2-41DD-9FB2-BC784C2E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15936"/>
            <a:ext cx="4960442" cy="244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802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sort.c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0A9E6-C5A3-4CD7-8F8D-05A1B597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used the following configuration: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𝐼𝑛𝑣𝑎𝑟𝑖𝑎𝑛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𝐼𝑛𝑣𝑎𝑟𝑖𝑎𝑛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0A9E6-C5A3-4CD7-8F8D-05A1B597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71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79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Other.c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Contains 7 functions: </a:t>
            </a:r>
            <a:r>
              <a:rPr lang="en-US" dirty="0" err="1"/>
              <a:t>array_index_value_id</a:t>
            </a:r>
            <a:r>
              <a:rPr lang="en-US" dirty="0"/>
              <a:t>, mc91, </a:t>
            </a:r>
            <a:r>
              <a:rPr lang="en-US" dirty="0" err="1"/>
              <a:t>tricky_square</a:t>
            </a:r>
            <a:r>
              <a:rPr lang="en-US" dirty="0"/>
              <a:t>, </a:t>
            </a:r>
            <a:r>
              <a:rPr lang="en-US" dirty="0" err="1"/>
              <a:t>tricky_sub</a:t>
            </a:r>
            <a:r>
              <a:rPr lang="en-US" dirty="0"/>
              <a:t>, two, </a:t>
            </a:r>
            <a:r>
              <a:rPr lang="en-US" dirty="0" err="1"/>
              <a:t>three_same_digits</a:t>
            </a:r>
            <a:r>
              <a:rPr lang="en-US" dirty="0"/>
              <a:t>, </a:t>
            </a:r>
            <a:r>
              <a:rPr lang="en-US" dirty="0" err="1"/>
              <a:t>three_digit_number_duplication</a:t>
            </a:r>
            <a:endParaRPr lang="en-US" dirty="0"/>
          </a:p>
          <a:p>
            <a:r>
              <a:rPr lang="en-US" dirty="0" err="1"/>
              <a:t>array_index_value_id</a:t>
            </a:r>
            <a:r>
              <a:rPr lang="en-US" dirty="0"/>
              <a:t> was proved in P mode with manually found invariants</a:t>
            </a:r>
          </a:p>
          <a:p>
            <a:r>
              <a:rPr lang="en-US" dirty="0"/>
              <a:t>mc91, </a:t>
            </a:r>
            <a:r>
              <a:rPr lang="en-US" dirty="0" err="1"/>
              <a:t>tricky_sub</a:t>
            </a:r>
            <a:r>
              <a:rPr lang="en-US" dirty="0"/>
              <a:t>, two were proved in FP mode with no given invariants</a:t>
            </a:r>
          </a:p>
          <a:p>
            <a:r>
              <a:rPr lang="en-US" dirty="0" err="1"/>
              <a:t>tricky_square</a:t>
            </a:r>
            <a:r>
              <a:rPr lang="en-US" dirty="0"/>
              <a:t>, </a:t>
            </a:r>
            <a:r>
              <a:rPr lang="en-US" dirty="0" err="1"/>
              <a:t>three_same_digits</a:t>
            </a:r>
            <a:r>
              <a:rPr lang="en-US" dirty="0"/>
              <a:t>, </a:t>
            </a:r>
            <a:r>
              <a:rPr lang="en-US" dirty="0" err="1"/>
              <a:t>three_digit_number_duplication</a:t>
            </a:r>
            <a:r>
              <a:rPr lang="en-US" dirty="0"/>
              <a:t> were proved in FP mode with partially given invariants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1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1A1C-0451-43EC-A7E4-808E4CFA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other.c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9AEF8-12BE-48DC-A98B-DCD646460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692610"/>
              </a:xfrm>
            </p:spPr>
            <p:txBody>
              <a:bodyPr/>
              <a:lstStyle/>
              <a:p>
                <a:r>
                  <a:rPr lang="en-US" dirty="0"/>
                  <a:t>mc91 is the </a:t>
                </a:r>
                <a:r>
                  <a:rPr lang="en-US" dirty="0" err="1"/>
                  <a:t>MacCarthy</a:t>
                </a:r>
                <a:r>
                  <a:rPr lang="en-US" dirty="0"/>
                  <a:t> 91 function</a:t>
                </a:r>
              </a:p>
              <a:p>
                <a:r>
                  <a:rPr lang="en-US" dirty="0" err="1"/>
                  <a:t>tricky_square</a:t>
                </a:r>
                <a:r>
                  <a:rPr lang="en-US" dirty="0"/>
                  <a:t> based on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tricky_sub</a:t>
                </a:r>
                <a:r>
                  <a:rPr lang="en-US" dirty="0"/>
                  <a:t> works in the following way: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+1−2+3−4+5−6+…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is based on the following: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three_same_digits</a:t>
                </a:r>
                <a:r>
                  <a:rPr lang="en-US" dirty="0"/>
                  <a:t> is based on the following – for each digit 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𝑑𝑑𝑑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three_digit_number_duplication</a:t>
                </a:r>
                <a:r>
                  <a:rPr lang="en-US" dirty="0"/>
                  <a:t> is based on the following – for each 3-digit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dirty="0"/>
                  <a:t> it holds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∗7∗11∗13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9AEF8-12BE-48DC-A98B-DCD646460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692610"/>
              </a:xfrm>
              <a:blipFill>
                <a:blip r:embed="rId2"/>
                <a:stretch>
                  <a:fillRect l="-571" t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63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mc91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F5310-01A6-4F25-9F9F-9BDE165C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48" y="823592"/>
            <a:ext cx="3418588" cy="44553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16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800" dirty="0"/>
              <a:t>mc91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3D1CCE-2430-4E7B-9A67-709E3FA9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10" y="1103707"/>
            <a:ext cx="3976980" cy="18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0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mc91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D73CB-6270-46B1-88D2-C68C3A11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8" y="845004"/>
            <a:ext cx="2621902" cy="440813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9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mc91</a:t>
            </a:r>
            <a:endParaRPr lang="en-US" sz="17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9D567-B410-455D-8972-EE16F87E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28" y="668444"/>
            <a:ext cx="8643011" cy="2957295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24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/>
              <a:t>mc91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265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≥112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≥92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&lt;112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&lt;92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≤90→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265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44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tricky_sub</a:t>
            </a:r>
            <a:endParaRPr lang="en-US" sz="17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5F9D-5D4F-4188-B65D-6ACF5ECC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33" y="814804"/>
            <a:ext cx="5039961" cy="2678774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874A-71DE-401E-957B-7A537423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CFG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B96-534A-4871-9F16-7EDB2887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CFG is ready, and all its paths were calculated, the function “</a:t>
            </a:r>
            <a:r>
              <a:rPr lang="en-US" dirty="0" err="1"/>
              <a:t>draw_cfg</a:t>
            </a:r>
            <a:r>
              <a:rPr lang="en-US" dirty="0"/>
              <a:t>” can be used in order to create the visualized CFG</a:t>
            </a:r>
          </a:p>
          <a:p>
            <a:r>
              <a:rPr lang="en-US" dirty="0"/>
              <a:t>We are using the “</a:t>
            </a:r>
            <a:r>
              <a:rPr lang="en-US" dirty="0" err="1"/>
              <a:t>graphviz</a:t>
            </a:r>
            <a:r>
              <a:rPr lang="en-US" dirty="0"/>
              <a:t>” module for this purpose</a:t>
            </a:r>
          </a:p>
          <a:p>
            <a:r>
              <a:rPr lang="en-US" dirty="0"/>
              <a:t>Edges of each path appear in different colors (up to 10 colors for now)</a:t>
            </a:r>
          </a:p>
          <a:p>
            <a:r>
              <a:rPr lang="en-US" dirty="0"/>
              <a:t>Some edges can be duplicated if appear in more than one path</a:t>
            </a:r>
          </a:p>
        </p:txBody>
      </p:sp>
    </p:spTree>
    <p:extLst>
      <p:ext uri="{BB962C8B-B14F-4D97-AF65-F5344CB8AC3E}">
        <p14:creationId xmlns:p14="http://schemas.microsoft.com/office/powerpoint/2010/main" val="158305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tricky_sub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6F56C9-F127-460F-A68B-EAE6943E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87" y="1217908"/>
            <a:ext cx="4893226" cy="16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86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tricky_sub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0F3FB-C2B9-429C-AAB1-3B820E4A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144" y="811444"/>
            <a:ext cx="3428785" cy="446645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4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tricky_sub</a:t>
            </a:r>
            <a:endParaRPr lang="en-US" sz="17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162F6-0229-4167-971F-92790CCA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28" y="636015"/>
            <a:ext cx="8684523" cy="299135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25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 err="1"/>
              <a:t>tricky_sub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451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451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000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wrong.c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Contains 6 functions: bad_min3, </a:t>
            </a:r>
            <a:r>
              <a:rPr lang="en-US" dirty="0" err="1"/>
              <a:t>bad_add</a:t>
            </a:r>
            <a:r>
              <a:rPr lang="en-US" dirty="0"/>
              <a:t>, </a:t>
            </a:r>
            <a:r>
              <a:rPr lang="en-US" dirty="0" err="1"/>
              <a:t>bad_mul</a:t>
            </a:r>
            <a:r>
              <a:rPr lang="en-US" dirty="0"/>
              <a:t>, </a:t>
            </a:r>
            <a:r>
              <a:rPr lang="en-US" dirty="0" err="1"/>
              <a:t>bad_fibonacci_array</a:t>
            </a:r>
            <a:r>
              <a:rPr lang="en-US" dirty="0"/>
              <a:t>, bad_mc91, </a:t>
            </a:r>
            <a:r>
              <a:rPr lang="en-US" dirty="0" err="1"/>
              <a:t>bad_tricky_sub</a:t>
            </a:r>
            <a:endParaRPr lang="en-US" dirty="0"/>
          </a:p>
          <a:p>
            <a:r>
              <a:rPr lang="en-US" dirty="0" err="1"/>
              <a:t>bad_fibonacci_array</a:t>
            </a:r>
            <a:r>
              <a:rPr lang="en-US" dirty="0"/>
              <a:t> was proved as not valid in P mode with manually found invariants</a:t>
            </a:r>
          </a:p>
          <a:p>
            <a:r>
              <a:rPr lang="en-US" dirty="0"/>
              <a:t>bad_min3 was proved as not valid in MHC mode (</a:t>
            </a:r>
            <a:r>
              <a:rPr lang="en-US" dirty="0" err="1"/>
              <a:t>unsat</a:t>
            </a:r>
            <a:r>
              <a:rPr lang="en-US" dirty="0"/>
              <a:t>), and than in P mode</a:t>
            </a:r>
          </a:p>
          <a:p>
            <a:r>
              <a:rPr lang="en-US" dirty="0" err="1"/>
              <a:t>bad_add</a:t>
            </a:r>
            <a:r>
              <a:rPr lang="en-US" dirty="0"/>
              <a:t>, </a:t>
            </a:r>
            <a:r>
              <a:rPr lang="en-US" dirty="0" err="1"/>
              <a:t>bad_mul</a:t>
            </a:r>
            <a:r>
              <a:rPr lang="en-US" dirty="0"/>
              <a:t>, bad_mc91, </a:t>
            </a:r>
            <a:r>
              <a:rPr lang="en-US" dirty="0" err="1"/>
              <a:t>bad_tricky_sub</a:t>
            </a:r>
            <a:r>
              <a:rPr lang="en-US" dirty="0"/>
              <a:t> were proved as not valid in FP mode with no given invariants</a:t>
            </a:r>
          </a:p>
        </p:txBody>
      </p:sp>
    </p:spTree>
    <p:extLst>
      <p:ext uri="{BB962C8B-B14F-4D97-AF65-F5344CB8AC3E}">
        <p14:creationId xmlns:p14="http://schemas.microsoft.com/office/powerpoint/2010/main" val="18672755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6B4FC1-741A-4F90-8445-F1F71C3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bad_min3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EB30-4F8E-489B-BE82-38DA9F92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There is a mistake in a code in line 4 – returns x when was found that z is minimal</a:t>
            </a:r>
          </a:p>
          <a:p>
            <a:r>
              <a:rPr lang="en-US" dirty="0"/>
              <a:t>There were found 2 invalid paths in mode P – exactly the 2 that visits in the wrong statement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6C53B-224B-4DD6-9AE1-7FB2A088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26" y="805583"/>
            <a:ext cx="420021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639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E09E-6E18-41D2-94D8-F7F4ED4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bad_mul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6E0E9-DA0A-40FB-8470-F9ACBD53F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4"/>
                <a:ext cx="5622284" cy="34506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Here, the error is one more iteration of the loop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changed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in the loop condition</a:t>
                </a:r>
              </a:p>
              <a:p>
                <a:r>
                  <a:rPr lang="en-US" dirty="0"/>
                  <a:t>FP verifier returned an invariants stack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6E0E9-DA0A-40FB-8470-F9ACBD53F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4"/>
                <a:ext cx="5622284" cy="3450613"/>
              </a:xfrm>
              <a:blipFill>
                <a:blip r:embed="rId2"/>
                <a:stretch>
                  <a:fillRect l="-976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250AD2-9D17-457B-838D-7C982126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2" y="3483086"/>
            <a:ext cx="5478562" cy="15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27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0FA7E-2F2E-4AFF-8B76-19967F4D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/>
            </a:br>
            <a:r>
              <a:rPr lang="en-US" sz="1700"/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B9FF9085-30F2-4E9A-8FAD-B21E4A735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5649" y="963739"/>
            <a:ext cx="2369223" cy="23692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8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C3725074-6C1E-4A87-8D17-F7B457AE2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785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57829-658E-4055-8842-C5C5931B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/>
            </a:br>
            <a:r>
              <a:rPr lang="en-US" sz="6600"/>
              <a:t>questions?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0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C34FB-FC6E-4C27-A97B-F2E0F9A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3100"/>
            </a:br>
            <a:r>
              <a:rPr lang="en-US" sz="3100"/>
              <a:t>utils.py – CFG visualization EXAMPLEs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CABAB-6011-43A0-9EFC-9943C85A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1731" y="1116345"/>
            <a:ext cx="2358364" cy="3866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E94C8-3CBE-4BA9-B599-BE9D236A9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10" y="1260194"/>
            <a:ext cx="3059596" cy="35784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1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31F-2BE0-45EC-8237-D91DB39F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cfg_nodes.py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3621-2C81-47BB-978B-5E252858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module that defines a class for each possible type of CFG nodes: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Halt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4004948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598</TotalTime>
  <Words>2458</Words>
  <Application>Microsoft Office PowerPoint</Application>
  <PresentationFormat>Widescreen</PresentationFormat>
  <Paragraphs>234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Cambria Math</vt:lpstr>
      <vt:lpstr>Gill Sans MT</vt:lpstr>
      <vt:lpstr>Gallery</vt:lpstr>
      <vt:lpstr>Formal verification project   </vt:lpstr>
      <vt:lpstr> plan</vt:lpstr>
      <vt:lpstr> brief code overview</vt:lpstr>
      <vt:lpstr> utils.py</vt:lpstr>
      <vt:lpstr> utils.py – reading user configuration</vt:lpstr>
      <vt:lpstr> utils.py – AST to z3</vt:lpstr>
      <vt:lpstr> utils.py – CFG visualization</vt:lpstr>
      <vt:lpstr> utils.py – CFG visualization EXAMPLEs</vt:lpstr>
      <vt:lpstr> cfg_nodes.py</vt:lpstr>
      <vt:lpstr> CFG.py</vt:lpstr>
      <vt:lpstr> CFG.py – invariants backpathcing</vt:lpstr>
      <vt:lpstr> INI configuration – examples</vt:lpstr>
      <vt:lpstr> path.py</vt:lpstr>
      <vt:lpstr> path_finder.py</vt:lpstr>
      <vt:lpstr> Verifier.py</vt:lpstr>
      <vt:lpstr> Verification modes</vt:lpstr>
      <vt:lpstr> Verification modes</vt:lpstr>
      <vt:lpstr> paths verification (p)</vt:lpstr>
      <vt:lpstr> paths verification - example</vt:lpstr>
      <vt:lpstr> paths verification - example</vt:lpstr>
      <vt:lpstr> paths verification - example</vt:lpstr>
      <vt:lpstr> paths verification - example</vt:lpstr>
      <vt:lpstr> paths verification - example</vt:lpstr>
      <vt:lpstr> Manual Horn clauses (MHC)</vt:lpstr>
      <vt:lpstr> MHC usage in our verifier</vt:lpstr>
      <vt:lpstr> MHC verification - example</vt:lpstr>
      <vt:lpstr> MHC verification - example</vt:lpstr>
      <vt:lpstr> MHC verification - example</vt:lpstr>
      <vt:lpstr> MHC verification - example</vt:lpstr>
      <vt:lpstr> MHC verification - example</vt:lpstr>
      <vt:lpstr> fixed point (FP)</vt:lpstr>
      <vt:lpstr> fixed point problems</vt:lpstr>
      <vt:lpstr> FP verification - example</vt:lpstr>
      <vt:lpstr> FP verification - example</vt:lpstr>
      <vt:lpstr> FP verification - example</vt:lpstr>
      <vt:lpstr> FP verification - example</vt:lpstr>
      <vt:lpstr> FP verification - example</vt:lpstr>
      <vt:lpstr> verification output</vt:lpstr>
      <vt:lpstr> verification output</vt:lpstr>
      <vt:lpstr> verbosity levels</vt:lpstr>
      <vt:lpstr> output is ready</vt:lpstr>
      <vt:lpstr> how to use</vt:lpstr>
      <vt:lpstr> how to use</vt:lpstr>
      <vt:lpstr> Benchmarks</vt:lpstr>
      <vt:lpstr> benchmarks</vt:lpstr>
      <vt:lpstr> min3.c</vt:lpstr>
      <vt:lpstr> array.c</vt:lpstr>
      <vt:lpstr> basic_math.c</vt:lpstr>
      <vt:lpstr> mul</vt:lpstr>
      <vt:lpstr> mul</vt:lpstr>
      <vt:lpstr> mul</vt:lpstr>
      <vt:lpstr> mul</vt:lpstr>
      <vt:lpstr> mul</vt:lpstr>
      <vt:lpstr> advanced_math.c</vt:lpstr>
      <vt:lpstr> limited_factorial_with_while</vt:lpstr>
      <vt:lpstr> limited_factorial_with_while</vt:lpstr>
      <vt:lpstr> limited_ factorial_ with_while</vt:lpstr>
      <vt:lpstr> limited_factorial_with_while</vt:lpstr>
      <vt:lpstr> limited_factorial_with_while</vt:lpstr>
      <vt:lpstr> sort.c</vt:lpstr>
      <vt:lpstr> sort.c</vt:lpstr>
      <vt:lpstr> Other.c</vt:lpstr>
      <vt:lpstr> other.c</vt:lpstr>
      <vt:lpstr> mc91</vt:lpstr>
      <vt:lpstr> mc91</vt:lpstr>
      <vt:lpstr> mc91</vt:lpstr>
      <vt:lpstr> mc91</vt:lpstr>
      <vt:lpstr> mc91</vt:lpstr>
      <vt:lpstr> tricky_sub</vt:lpstr>
      <vt:lpstr> tricky_sub</vt:lpstr>
      <vt:lpstr> tricky_sub</vt:lpstr>
      <vt:lpstr> tricky_sub</vt:lpstr>
      <vt:lpstr> tricky_sub</vt:lpstr>
      <vt:lpstr> wrong.c</vt:lpstr>
      <vt:lpstr> bad_min3</vt:lpstr>
      <vt:lpstr> bad_mul</vt:lpstr>
      <vt:lpstr> demo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Litvak</dc:creator>
  <cp:lastModifiedBy>Robert Litvak</cp:lastModifiedBy>
  <cp:revision>79</cp:revision>
  <dcterms:created xsi:type="dcterms:W3CDTF">2021-06-28T15:35:44Z</dcterms:created>
  <dcterms:modified xsi:type="dcterms:W3CDTF">2021-06-29T01:33:54Z</dcterms:modified>
</cp:coreProperties>
</file>