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1024-EF99-480B-A49E-02B8C9FD187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A741-75ED-4E1E-866F-F990AEF26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58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1024-EF99-480B-A49E-02B8C9FD187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A741-75ED-4E1E-866F-F990AEF26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71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1024-EF99-480B-A49E-02B8C9FD187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A741-75ED-4E1E-866F-F990AEF26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5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1024-EF99-480B-A49E-02B8C9FD187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A741-75ED-4E1E-866F-F990AEF26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1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1024-EF99-480B-A49E-02B8C9FD187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A741-75ED-4E1E-866F-F990AEF26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6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1024-EF99-480B-A49E-02B8C9FD187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A741-75ED-4E1E-866F-F990AEF26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1024-EF99-480B-A49E-02B8C9FD187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A741-75ED-4E1E-866F-F990AEF26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9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1024-EF99-480B-A49E-02B8C9FD187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A741-75ED-4E1E-866F-F990AEF26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8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1024-EF99-480B-A49E-02B8C9FD187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A741-75ED-4E1E-866F-F990AEF26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5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1024-EF99-480B-A49E-02B8C9FD187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A741-75ED-4E1E-866F-F990AEF26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6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1024-EF99-480B-A49E-02B8C9FD187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A741-75ED-4E1E-866F-F990AEF26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1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B1024-EF99-480B-A49E-02B8C9FD187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7A741-75ED-4E1E-866F-F990AEF26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4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DD2B4-A9B5-43FA-84EB-920C674A51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Rust Part Slides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737601-06B5-425F-868B-7D6B38485B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6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E3B5D-04B3-4F6B-B04F-B649DDFB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匹配器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93D01F-3258-425B-9D7C-92AAAF121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578099"/>
            <a:ext cx="7810500" cy="3598863"/>
          </a:xfrm>
        </p:spPr>
        <p:txBody>
          <a:bodyPr/>
          <a:lstStyle/>
          <a:p>
            <a:r>
              <a:rPr lang="zh-CN" altLang="en-US" dirty="0"/>
              <a:t>匹配器 </a:t>
            </a:r>
            <a:r>
              <a:rPr lang="en-US" altLang="zh-CN" dirty="0">
                <a:latin typeface="Consolas" panose="020B0609020204030204" pitchFamily="49" charset="0"/>
              </a:rPr>
              <a:t>$</a:t>
            </a:r>
            <a:r>
              <a:rPr lang="en-US" altLang="zh-CN" dirty="0" err="1">
                <a:latin typeface="Consolas" panose="020B0609020204030204" pitchFamily="49" charset="0"/>
              </a:rPr>
              <a:t>x:expr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/>
              <a:t>可以匹配任何 </a:t>
            </a:r>
            <a:r>
              <a:rPr lang="en-US" altLang="zh-CN" dirty="0"/>
              <a:t>Rust </a:t>
            </a:r>
            <a:r>
              <a:rPr lang="zh-CN" altLang="en-US" dirty="0"/>
              <a:t>表达式。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在匹配器两端嵌套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$(...),*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，表示其中的模式可以出现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0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次以及以上次，并由逗号分隔。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匹配器有自己的小语法。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2B0438-BFDC-4AF5-9A46-C8413190B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862" y="1611312"/>
            <a:ext cx="4363598" cy="61118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BC65F09-A281-43EB-BF97-A58CA0004B02}"/>
              </a:ext>
            </a:extLst>
          </p:cNvPr>
          <p:cNvSpPr/>
          <p:nvPr/>
        </p:nvSpPr>
        <p:spPr>
          <a:xfrm>
            <a:off x="3473450" y="1587500"/>
            <a:ext cx="1606550" cy="51435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76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E3B5D-04B3-4F6B-B04F-B649DDFB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匹配器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93D01F-3258-425B-9D7C-92AAAF121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578099"/>
            <a:ext cx="7810500" cy="3598863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匹配器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x:expr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可以匹配任何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Rust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表达式。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在匹配器两端嵌套 </a:t>
            </a:r>
            <a:r>
              <a:rPr lang="en-US" altLang="zh-CN" dirty="0">
                <a:latin typeface="Consolas" panose="020B0609020204030204" pitchFamily="49" charset="0"/>
              </a:rPr>
              <a:t>$(...),*</a:t>
            </a:r>
            <a:r>
              <a:rPr lang="en-US" altLang="zh-CN" dirty="0"/>
              <a:t> </a:t>
            </a:r>
            <a:r>
              <a:rPr lang="zh-CN" altLang="en-US" dirty="0"/>
              <a:t>，表示其中的模式可以出现</a:t>
            </a:r>
            <a:r>
              <a:rPr lang="en-US" altLang="zh-CN" dirty="0"/>
              <a:t>0</a:t>
            </a:r>
            <a:r>
              <a:rPr lang="zh-CN" altLang="en-US" dirty="0"/>
              <a:t>次以及以上次，并由逗号分隔。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匹配器有自己的小语法。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2B0438-BFDC-4AF5-9A46-C8413190B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862" y="1611312"/>
            <a:ext cx="4363598" cy="61118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BC65F09-A281-43EB-BF97-A58CA0004B02}"/>
              </a:ext>
            </a:extLst>
          </p:cNvPr>
          <p:cNvSpPr/>
          <p:nvPr/>
        </p:nvSpPr>
        <p:spPr>
          <a:xfrm>
            <a:off x="2698750" y="1638300"/>
            <a:ext cx="641350" cy="51435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D2B361E-5162-4C6E-946D-394934304487}"/>
              </a:ext>
            </a:extLst>
          </p:cNvPr>
          <p:cNvSpPr/>
          <p:nvPr/>
        </p:nvSpPr>
        <p:spPr>
          <a:xfrm>
            <a:off x="5276850" y="1631950"/>
            <a:ext cx="787400" cy="51435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2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E3B5D-04B3-4F6B-B04F-B649DDFB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匹配器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93D01F-3258-425B-9D7C-92AAAF121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578099"/>
            <a:ext cx="7810500" cy="3598863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匹配器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x:expr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可以匹配任何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Rust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表达式。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在匹配器两端嵌套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$(...),*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，表示其中的模式可以出现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0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次以及以上次，并由逗号分隔。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匹配器有自己的小语法。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2B0438-BFDC-4AF5-9A46-C8413190B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862" y="1611312"/>
            <a:ext cx="4363598" cy="61118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BC65F09-A281-43EB-BF97-A58CA0004B02}"/>
              </a:ext>
            </a:extLst>
          </p:cNvPr>
          <p:cNvSpPr/>
          <p:nvPr/>
        </p:nvSpPr>
        <p:spPr>
          <a:xfrm>
            <a:off x="2698750" y="1638300"/>
            <a:ext cx="641350" cy="51435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D2B361E-5162-4C6E-946D-394934304487}"/>
              </a:ext>
            </a:extLst>
          </p:cNvPr>
          <p:cNvSpPr/>
          <p:nvPr/>
        </p:nvSpPr>
        <p:spPr>
          <a:xfrm>
            <a:off x="5276850" y="1631950"/>
            <a:ext cx="787400" cy="51435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09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80458-FCB6-4980-B592-19B1B6FA8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匹配器的小语法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C3C829-4EBD-4758-8158-CF9294B17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81153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item</a:t>
            </a:r>
            <a:r>
              <a:rPr lang="en-US" dirty="0"/>
              <a:t>: an item</a:t>
            </a:r>
          </a:p>
          <a:p>
            <a:r>
              <a:rPr lang="en-US" dirty="0">
                <a:solidFill>
                  <a:srgbClr val="00B0F0"/>
                </a:solidFill>
              </a:rPr>
              <a:t>block</a:t>
            </a:r>
            <a:r>
              <a:rPr lang="en-US" dirty="0"/>
              <a:t>: a block</a:t>
            </a:r>
          </a:p>
          <a:p>
            <a:r>
              <a:rPr lang="en-US" dirty="0">
                <a:solidFill>
                  <a:srgbClr val="00B0F0"/>
                </a:solidFill>
              </a:rPr>
              <a:t>stmt</a:t>
            </a:r>
            <a:r>
              <a:rPr lang="en-US" dirty="0"/>
              <a:t>: a statement</a:t>
            </a:r>
          </a:p>
          <a:p>
            <a:r>
              <a:rPr lang="en-US" dirty="0">
                <a:solidFill>
                  <a:srgbClr val="00B0F0"/>
                </a:solidFill>
              </a:rPr>
              <a:t>pat</a:t>
            </a:r>
            <a:r>
              <a:rPr lang="en-US" dirty="0"/>
              <a:t>: a pattern</a:t>
            </a:r>
          </a:p>
          <a:p>
            <a:r>
              <a:rPr lang="en-US" dirty="0">
                <a:solidFill>
                  <a:srgbClr val="00B0F0"/>
                </a:solidFill>
              </a:rPr>
              <a:t>expr</a:t>
            </a:r>
            <a:r>
              <a:rPr lang="en-US" dirty="0"/>
              <a:t>: an expression</a:t>
            </a:r>
          </a:p>
          <a:p>
            <a:r>
              <a:rPr lang="en-US" dirty="0">
                <a:solidFill>
                  <a:srgbClr val="00B0F0"/>
                </a:solidFill>
              </a:rPr>
              <a:t>ty</a:t>
            </a:r>
            <a:r>
              <a:rPr lang="en-US" dirty="0"/>
              <a:t>: a type</a:t>
            </a:r>
          </a:p>
          <a:p>
            <a:r>
              <a:rPr lang="en-US" dirty="0">
                <a:solidFill>
                  <a:srgbClr val="00B0F0"/>
                </a:solidFill>
              </a:rPr>
              <a:t>ident</a:t>
            </a:r>
            <a:r>
              <a:rPr lang="en-US" dirty="0"/>
              <a:t>: an identifier</a:t>
            </a:r>
          </a:p>
          <a:p>
            <a:r>
              <a:rPr lang="en-US" dirty="0">
                <a:solidFill>
                  <a:srgbClr val="00B0F0"/>
                </a:solidFill>
              </a:rPr>
              <a:t>path</a:t>
            </a:r>
            <a:r>
              <a:rPr lang="en-US" dirty="0"/>
              <a:t>: a path</a:t>
            </a:r>
          </a:p>
          <a:p>
            <a:r>
              <a:rPr lang="en-US" dirty="0" err="1">
                <a:solidFill>
                  <a:srgbClr val="00B0F0"/>
                </a:solidFill>
              </a:rPr>
              <a:t>tt</a:t>
            </a:r>
            <a:r>
              <a:rPr lang="en-US" dirty="0"/>
              <a:t>: a token tree (a single token by matching (), [], or {})</a:t>
            </a:r>
          </a:p>
          <a:p>
            <a:r>
              <a:rPr lang="en-US" dirty="0">
                <a:solidFill>
                  <a:srgbClr val="00B0F0"/>
                </a:solidFill>
              </a:rPr>
              <a:t>meta</a:t>
            </a:r>
            <a:r>
              <a:rPr lang="en-US" dirty="0"/>
              <a:t>: the contents of an attribute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802B8D0-AAB7-4D6E-A980-031D416D56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92689" y="2197100"/>
            <a:ext cx="3062286" cy="51038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555BC9D-BCF3-409F-B174-2BAC336FC1CA}"/>
              </a:ext>
            </a:extLst>
          </p:cNvPr>
          <p:cNvSpPr/>
          <p:nvPr/>
        </p:nvSpPr>
        <p:spPr>
          <a:xfrm>
            <a:off x="6572250" y="2203450"/>
            <a:ext cx="1447800" cy="51435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25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80458-FCB6-4980-B592-19B1B6FA8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匹配器的小语法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416AB7E6-5F1A-41E3-B5AC-CE3AA3A551F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914400" y="1825625"/>
                <a:ext cx="2476500" cy="873125"/>
              </a:xfr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Consolas" panose="020B0609020204030204" pitchFamily="49" charset="0"/>
                  </a:rPr>
                  <a:t>$( $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i:ident</a:t>
                </a:r>
                <a:r>
                  <a:rPr lang="en-US" sz="2000" dirty="0">
                    <a:latin typeface="Consolas" panose="020B0609020204030204" pitchFamily="49" charset="0"/>
                  </a:rPr>
                  <a:t> ),*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𝑖𝑑𝑒𝑛𝑡𝑖𝑓𝑖𝑒𝑟</m:t>
                        </m:r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 ′,′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2000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 </a:t>
                </a:r>
                <a:endParaRPr lang="en-US" sz="20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416AB7E6-5F1A-41E3-B5AC-CE3AA3A551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914400" y="1825625"/>
                <a:ext cx="2476500" cy="873125"/>
              </a:xfrm>
              <a:blipFill>
                <a:blip r:embed="rId2"/>
                <a:stretch>
                  <a:fillRect l="-2463" t="-69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DB6CA3DB-7839-4E4E-98D5-4C5780CACD0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038600" y="1825625"/>
                <a:ext cx="5181600" cy="12731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Consolas" panose="020B0609020204030204" pitchFamily="49" charset="0"/>
                  </a:rPr>
                  <a:t> [$($t:ty),+ : $($e:expr),+]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′ 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𝑡𝑦𝑝𝑒𝑛𝑎𝑚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+′:′</m:t>
                    </m:r>
                    <m:d>
                      <m:dPr>
                        <m:ctrlP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𝑒𝑥𝑝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+′</m:t>
                    </m:r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 </a:t>
                </a:r>
                <a:endParaRPr lang="en-US" sz="20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DB6CA3DB-7839-4E4E-98D5-4C5780CACD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038600" y="1825625"/>
                <a:ext cx="5181600" cy="1273175"/>
              </a:xfrm>
              <a:blipFill>
                <a:blip r:embed="rId3"/>
                <a:stretch>
                  <a:fillRect t="-4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内容占位符 5">
                <a:extLst>
                  <a:ext uri="{FF2B5EF4-FFF2-40B4-BE49-F238E27FC236}">
                    <a16:creationId xmlns:a16="http://schemas.microsoft.com/office/drawing/2014/main" id="{EC6A47DA-671D-4E33-8F5E-6E7F19F0D4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3381375"/>
                <a:ext cx="7829550" cy="30765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dirty="0">
                    <a:latin typeface="Consolas" panose="020B0609020204030204" pitchFamily="49" charset="0"/>
                  </a:rPr>
                  <a:t>( $( $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i:ident</a:t>
                </a:r>
                <a:r>
                  <a:rPr lang="en-US" sz="2000" dirty="0">
                    <a:latin typeface="Consolas" panose="020B0609020204030204" pitchFamily="49" charset="0"/>
                  </a:rPr>
                  <a:t> ),* ; $( $</a:t>
                </a:r>
                <a:r>
                  <a:rPr lang="en-US" sz="2000" dirty="0" err="1">
                    <a:latin typeface="Consolas" panose="020B0609020204030204" pitchFamily="49" charset="0"/>
                  </a:rPr>
                  <a:t>j:ident</a:t>
                </a:r>
                <a:r>
                  <a:rPr lang="en-US" sz="2000" dirty="0">
                    <a:latin typeface="Consolas" panose="020B0609020204030204" pitchFamily="49" charset="0"/>
                  </a:rPr>
                  <a:t> ),* )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nsolas" panose="020B0609020204030204" pitchFamily="49" charset="0"/>
                  </a:rPr>
                  <a:t>					=&gt; ( $( ($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,$j) ),* )</a:t>
                </a:r>
              </a:p>
              <a:p>
                <a:pPr marL="0" indent="0">
                  <a:buNone/>
                </a:pPr>
                <a:endParaRPr lang="en-US" sz="2400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onsolas" panose="020B0609020204030204" pitchFamily="49" charset="0"/>
                  </a:rPr>
                  <a:t>	</a:t>
                </a:r>
                <a:r>
                  <a:rPr lang="pt-BR" dirty="0"/>
                  <a:t>(a,b,c ; d,e,f)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</a:t>
                </a:r>
                <a:r>
                  <a:rPr lang="en-US" dirty="0"/>
                  <a:t>(a, d), (b, e), (c, f)</a:t>
                </a:r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	(a,b,c ; d,e) 		</a:t>
                </a:r>
                <a:r>
                  <a:rPr lang="zh-CN" altLang="en-US" dirty="0"/>
                  <a:t>同层同数量</a:t>
                </a:r>
                <a:endParaRPr lang="en-US" dirty="0"/>
              </a:p>
            </p:txBody>
          </p:sp>
        </mc:Choice>
        <mc:Fallback>
          <p:sp>
            <p:nvSpPr>
              <p:cNvPr id="10" name="内容占位符 5">
                <a:extLst>
                  <a:ext uri="{FF2B5EF4-FFF2-40B4-BE49-F238E27FC236}">
                    <a16:creationId xmlns:a16="http://schemas.microsoft.com/office/drawing/2014/main" id="{EC6A47DA-671D-4E33-8F5E-6E7F19F0D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381375"/>
                <a:ext cx="7829550" cy="3076575"/>
              </a:xfrm>
              <a:prstGeom prst="rect">
                <a:avLst/>
              </a:prstGeom>
              <a:blipFill>
                <a:blip r:embed="rId4"/>
                <a:stretch>
                  <a:fillRect l="-778" t="-2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形 11" descr="选中标记">
            <a:extLst>
              <a:ext uri="{FF2B5EF4-FFF2-40B4-BE49-F238E27FC236}">
                <a16:creationId xmlns:a16="http://schemas.microsoft.com/office/drawing/2014/main" id="{A8303565-E490-4FF0-83A5-5A34764935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5650" y="4375150"/>
            <a:ext cx="914400" cy="914400"/>
          </a:xfrm>
          <a:prstGeom prst="rect">
            <a:avLst/>
          </a:prstGeom>
        </p:spPr>
      </p:pic>
      <p:pic>
        <p:nvPicPr>
          <p:cNvPr id="14" name="图形 13" descr="关闭">
            <a:extLst>
              <a:ext uri="{FF2B5EF4-FFF2-40B4-BE49-F238E27FC236}">
                <a16:creationId xmlns:a16="http://schemas.microsoft.com/office/drawing/2014/main" id="{C659BD7E-FE88-424B-9CA0-AC19558255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1350" y="5464950"/>
            <a:ext cx="914400" cy="914400"/>
          </a:xfrm>
          <a:prstGeom prst="rect">
            <a:avLst/>
          </a:prstGeom>
        </p:spPr>
      </p:pic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AFC02F5-E3B6-4267-A6D6-0BCEE1BE5BE0}"/>
              </a:ext>
            </a:extLst>
          </p:cNvPr>
          <p:cNvSpPr/>
          <p:nvPr/>
        </p:nvSpPr>
        <p:spPr>
          <a:xfrm>
            <a:off x="774700" y="1657350"/>
            <a:ext cx="2533650" cy="1136650"/>
          </a:xfrm>
          <a:prstGeom prst="round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70784A0-592D-4707-9E10-B04358EB3259}"/>
              </a:ext>
            </a:extLst>
          </p:cNvPr>
          <p:cNvSpPr/>
          <p:nvPr/>
        </p:nvSpPr>
        <p:spPr>
          <a:xfrm>
            <a:off x="4006850" y="1651000"/>
            <a:ext cx="4337050" cy="1136650"/>
          </a:xfrm>
          <a:prstGeom prst="round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912FD64-64BB-4981-9014-5474E7A57396}"/>
              </a:ext>
            </a:extLst>
          </p:cNvPr>
          <p:cNvSpPr/>
          <p:nvPr/>
        </p:nvSpPr>
        <p:spPr>
          <a:xfrm>
            <a:off x="571500" y="3206750"/>
            <a:ext cx="7969250" cy="3321050"/>
          </a:xfrm>
          <a:prstGeom prst="round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21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E712FF8-5E46-4AB5-8AA5-2224F274F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69" y="653492"/>
            <a:ext cx="7526188" cy="378967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9B703D0-0C3B-479F-9F54-136C875010D5}"/>
              </a:ext>
            </a:extLst>
          </p:cNvPr>
          <p:cNvSpPr/>
          <p:nvPr/>
        </p:nvSpPr>
        <p:spPr>
          <a:xfrm>
            <a:off x="1797050" y="1416050"/>
            <a:ext cx="3594100" cy="202565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85530C9-7695-4723-B223-58B3AD4D5894}"/>
              </a:ext>
            </a:extLst>
          </p:cNvPr>
          <p:cNvSpPr/>
          <p:nvPr/>
        </p:nvSpPr>
        <p:spPr>
          <a:xfrm>
            <a:off x="2142992" y="5054084"/>
            <a:ext cx="47644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宏规则的右端使用的语法即</a:t>
            </a:r>
            <a:r>
              <a:rPr lang="en-US" altLang="zh-CN" dirty="0">
                <a:latin typeface="Consolas" panose="020B0609020204030204" pitchFamily="49" charset="0"/>
              </a:rPr>
              <a:t>Rust</a:t>
            </a:r>
            <a:r>
              <a:rPr lang="zh-CN" altLang="en-US" dirty="0">
                <a:latin typeface="Consolas" panose="020B0609020204030204" pitchFamily="49" charset="0"/>
              </a:rPr>
              <a:t>语法本身，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同时出现了和匹配器中类似的 </a:t>
            </a:r>
            <a:r>
              <a:rPr lang="en-US" altLang="zh-CN" dirty="0">
                <a:latin typeface="Consolas" panose="020B0609020204030204" pitchFamily="49" charset="0"/>
              </a:rPr>
              <a:t>$(…)* </a:t>
            </a:r>
            <a:r>
              <a:rPr lang="zh-CN" altLang="en-US" dirty="0">
                <a:latin typeface="Consolas" panose="020B0609020204030204" pitchFamily="49" charset="0"/>
              </a:rPr>
              <a:t>结构。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537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10362DB1-DCB9-493F-B604-45F554150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35" y="531034"/>
            <a:ext cx="3886200" cy="369754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E712FF8-5E46-4AB5-8AA5-2224F274F0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22" t="12388" r="68175" b="80407"/>
          <a:stretch/>
        </p:blipFill>
        <p:spPr>
          <a:xfrm>
            <a:off x="1181100" y="1473200"/>
            <a:ext cx="1543050" cy="273050"/>
          </a:xfrm>
          <a:prstGeom prst="rect">
            <a:avLst/>
          </a:prstGeom>
          <a:ln w="19050">
            <a:solidFill>
              <a:srgbClr val="FF6600"/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9B703D0-0C3B-479F-9F54-136C875010D5}"/>
              </a:ext>
            </a:extLst>
          </p:cNvPr>
          <p:cNvSpPr/>
          <p:nvPr/>
        </p:nvSpPr>
        <p:spPr>
          <a:xfrm>
            <a:off x="2565400" y="527050"/>
            <a:ext cx="1606550" cy="37465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BFCA943-4CF8-4C50-8004-E347E732415A}"/>
              </a:ext>
            </a:extLst>
          </p:cNvPr>
          <p:cNvCxnSpPr>
            <a:stCxn id="8" idx="2"/>
          </p:cNvCxnSpPr>
          <p:nvPr/>
        </p:nvCxnSpPr>
        <p:spPr>
          <a:xfrm flipH="1">
            <a:off x="3365500" y="901700"/>
            <a:ext cx="3175" cy="13906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54FF96D-1686-48BC-8351-040D8EA6A3EB}"/>
              </a:ext>
            </a:extLst>
          </p:cNvPr>
          <p:cNvCxnSpPr>
            <a:stCxn id="5" idx="3"/>
          </p:cNvCxnSpPr>
          <p:nvPr/>
        </p:nvCxnSpPr>
        <p:spPr>
          <a:xfrm>
            <a:off x="2724150" y="1609725"/>
            <a:ext cx="654050" cy="158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77855503-A3A0-4904-909D-E4BF45F33EAA}"/>
              </a:ext>
            </a:extLst>
          </p:cNvPr>
          <p:cNvSpPr txBox="1"/>
          <p:nvPr/>
        </p:nvSpPr>
        <p:spPr>
          <a:xfrm>
            <a:off x="2667000" y="1289050"/>
            <a:ext cx="94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match</a:t>
            </a:r>
            <a:endParaRPr 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36F8B2B-C699-4228-8E6C-A3E77B3C5927}"/>
              </a:ext>
            </a:extLst>
          </p:cNvPr>
          <p:cNvSpPr txBox="1"/>
          <p:nvPr/>
        </p:nvSpPr>
        <p:spPr>
          <a:xfrm>
            <a:off x="1974850" y="2298700"/>
            <a:ext cx="2774950" cy="36933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(expr: 1), (expr: 2), (expr: 3)</a:t>
            </a:r>
          </a:p>
        </p:txBody>
      </p:sp>
      <p:pic>
        <p:nvPicPr>
          <p:cNvPr id="12" name="内容占位符 4">
            <a:extLst>
              <a:ext uri="{FF2B5EF4-FFF2-40B4-BE49-F238E27FC236}">
                <a16:creationId xmlns:a16="http://schemas.microsoft.com/office/drawing/2014/main" id="{9C2C34BA-7C9B-4E77-A6FF-E7BF00D8C5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14" t="19452" r="37903" b="26258"/>
          <a:stretch/>
        </p:blipFill>
        <p:spPr>
          <a:xfrm>
            <a:off x="4991099" y="2641600"/>
            <a:ext cx="3663951" cy="2057400"/>
          </a:xfrm>
          <a:prstGeom prst="rect">
            <a:avLst/>
          </a:prstGeom>
          <a:ln w="19050">
            <a:solidFill>
              <a:srgbClr val="FF6600"/>
            </a:solidFill>
          </a:ln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97544CE-30A6-45C5-AEC8-0F51D11481BF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362325" y="2668032"/>
            <a:ext cx="0" cy="21960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2998BB9-BA78-4C91-B676-0C60E7452801}"/>
              </a:ext>
            </a:extLst>
          </p:cNvPr>
          <p:cNvCxnSpPr>
            <a:stCxn id="12" idx="1"/>
          </p:cNvCxnSpPr>
          <p:nvPr/>
        </p:nvCxnSpPr>
        <p:spPr>
          <a:xfrm flipH="1">
            <a:off x="3371850" y="3670300"/>
            <a:ext cx="1619249" cy="25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2F27D4A-ABAE-46AA-882D-467E0A727515}"/>
              </a:ext>
            </a:extLst>
          </p:cNvPr>
          <p:cNvSpPr txBox="1"/>
          <p:nvPr/>
        </p:nvSpPr>
        <p:spPr>
          <a:xfrm>
            <a:off x="3683000" y="3263900"/>
            <a:ext cx="946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expand</a:t>
            </a:r>
          </a:p>
          <a:p>
            <a:endParaRPr 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BD881D5-6DBB-4B3B-8E99-CF4193E6CAC1}"/>
              </a:ext>
            </a:extLst>
          </p:cNvPr>
          <p:cNvSpPr txBox="1"/>
          <p:nvPr/>
        </p:nvSpPr>
        <p:spPr>
          <a:xfrm>
            <a:off x="1809750" y="4876800"/>
            <a:ext cx="3117850" cy="1477328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let </a:t>
            </a:r>
            <a:r>
              <a:rPr lang="en-US" altLang="zh-CN" dirty="0" err="1"/>
              <a:t>mut</a:t>
            </a:r>
            <a:r>
              <a:rPr lang="en-US" altLang="zh-CN" dirty="0"/>
              <a:t> </a:t>
            </a:r>
            <a:r>
              <a:rPr lang="en-US" altLang="zh-CN" dirty="0" err="1"/>
              <a:t>temp_vec</a:t>
            </a:r>
            <a:r>
              <a:rPr lang="en-US" altLang="zh-CN" dirty="0"/>
              <a:t> = </a:t>
            </a:r>
            <a:r>
              <a:rPr lang="en-US" altLang="zh-CN" dirty="0" err="1"/>
              <a:t>Vec</a:t>
            </a:r>
            <a:r>
              <a:rPr lang="en-US" altLang="zh-CN" dirty="0"/>
              <a:t>::new();</a:t>
            </a:r>
          </a:p>
          <a:p>
            <a:r>
              <a:rPr lang="en-US" dirty="0" err="1"/>
              <a:t>temp_vec.push</a:t>
            </a:r>
            <a:r>
              <a:rPr lang="en-US" dirty="0"/>
              <a:t>(1);</a:t>
            </a:r>
          </a:p>
          <a:p>
            <a:r>
              <a:rPr lang="en-US" dirty="0" err="1"/>
              <a:t>temp_vec.push</a:t>
            </a:r>
            <a:r>
              <a:rPr lang="en-US" dirty="0"/>
              <a:t>(2);</a:t>
            </a:r>
          </a:p>
          <a:p>
            <a:r>
              <a:rPr lang="en-US" dirty="0" err="1"/>
              <a:t>temp_vec.push</a:t>
            </a:r>
            <a:r>
              <a:rPr lang="en-US" dirty="0"/>
              <a:t>(3);</a:t>
            </a:r>
          </a:p>
          <a:p>
            <a:r>
              <a:rPr lang="en-US" dirty="0" err="1"/>
              <a:t>temp_vec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13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1BFA8-B2F7-4150-8A23-0CDDD62FA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另一个宏展开的例子</a:t>
            </a:r>
            <a:endParaRPr 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2490870-15A7-42F4-BB1D-80F50C01CB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762807"/>
            <a:ext cx="7918450" cy="4001448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CD0C5-8B28-4460-B682-90D3E410CC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310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B325E-3276-46C0-A7DC-4C8B82BB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Rust </a:t>
            </a:r>
            <a:r>
              <a:rPr lang="zh-CN" altLang="en-US" dirty="0"/>
              <a:t>初见</a:t>
            </a:r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D879B14-F5DB-46B8-9E1E-8FC8263321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24555"/>
          <a:stretch/>
        </p:blipFill>
        <p:spPr>
          <a:xfrm>
            <a:off x="1433540" y="3142907"/>
            <a:ext cx="5674731" cy="2151852"/>
          </a:xfrm>
          <a:prstGeom prst="rect">
            <a:avLst/>
          </a:prstGeom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7C15CC7-52F1-47AC-9AF2-E87105987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333" y="1825625"/>
            <a:ext cx="7809017" cy="4351338"/>
          </a:xfrm>
        </p:spPr>
        <p:txBody>
          <a:bodyPr/>
          <a:lstStyle/>
          <a:p>
            <a:r>
              <a:rPr lang="en-US" altLang="zh-CN" dirty="0"/>
              <a:t>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157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B325E-3276-46C0-A7DC-4C8B82BB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Rust </a:t>
            </a:r>
            <a:r>
              <a:rPr lang="zh-CN" altLang="en-US" dirty="0"/>
              <a:t>初见</a:t>
            </a:r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7C15CC7-52F1-47AC-9AF2-E87105987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333" y="1825625"/>
            <a:ext cx="7809017" cy="4351338"/>
          </a:xfrm>
        </p:spPr>
        <p:txBody>
          <a:bodyPr/>
          <a:lstStyle/>
          <a:p>
            <a:r>
              <a:rPr lang="zh-CN" altLang="en-US" dirty="0"/>
              <a:t>阶乘（递归）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7FE35A6-6D8A-4366-91D5-4EBCDA494D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49" y="2891037"/>
            <a:ext cx="8106453" cy="220113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2D0F349-F9E0-4FEB-A6B8-149CE4D48B43}"/>
              </a:ext>
            </a:extLst>
          </p:cNvPr>
          <p:cNvSpPr/>
          <p:nvPr/>
        </p:nvSpPr>
        <p:spPr>
          <a:xfrm>
            <a:off x="3340024" y="3181236"/>
            <a:ext cx="4216096" cy="24092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6E5B3A-F05D-45E2-9C2F-6B1FA5F7A4B8}"/>
              </a:ext>
            </a:extLst>
          </p:cNvPr>
          <p:cNvSpPr/>
          <p:nvPr/>
        </p:nvSpPr>
        <p:spPr>
          <a:xfrm>
            <a:off x="4062784" y="2945791"/>
            <a:ext cx="1429092" cy="24092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4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50668AB-2464-401C-BC1B-8D34557B5E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929" y="2876217"/>
            <a:ext cx="7893100" cy="243496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62B325E-3276-46C0-A7DC-4C8B82BB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Rust </a:t>
            </a:r>
            <a:r>
              <a:rPr lang="zh-CN" altLang="en-US" dirty="0"/>
              <a:t>初见</a:t>
            </a:r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7C15CC7-52F1-47AC-9AF2-E87105987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333" y="1825625"/>
            <a:ext cx="7809017" cy="4351338"/>
          </a:xfrm>
        </p:spPr>
        <p:txBody>
          <a:bodyPr/>
          <a:lstStyle/>
          <a:p>
            <a:r>
              <a:rPr lang="zh-CN" altLang="en-US" dirty="0"/>
              <a:t>阶乘（循环）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2D0F349-F9E0-4FEB-A6B8-149CE4D48B43}"/>
              </a:ext>
            </a:extLst>
          </p:cNvPr>
          <p:cNvSpPr/>
          <p:nvPr/>
        </p:nvSpPr>
        <p:spPr>
          <a:xfrm>
            <a:off x="1357912" y="3164810"/>
            <a:ext cx="4018979" cy="24092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6E5B3A-F05D-45E2-9C2F-6B1FA5F7A4B8}"/>
              </a:ext>
            </a:extLst>
          </p:cNvPr>
          <p:cNvSpPr/>
          <p:nvPr/>
        </p:nvSpPr>
        <p:spPr>
          <a:xfrm>
            <a:off x="2699398" y="4741738"/>
            <a:ext cx="947251" cy="24092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04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B325E-3276-46C0-A7DC-4C8B82BB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Rust </a:t>
            </a:r>
            <a:r>
              <a:rPr lang="zh-CN" altLang="en-US" dirty="0"/>
              <a:t>初见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E7C15CC7-52F1-47AC-9AF2-E8710598724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06333" y="1825625"/>
                <a:ext cx="7809017" cy="4351338"/>
              </a:xfrm>
            </p:spPr>
            <p:txBody>
              <a:bodyPr/>
              <a:lstStyle/>
              <a:p>
                <a:r>
                  <a:rPr lang="zh-CN" altLang="en-US" dirty="0"/>
                  <a:t>阶乘（迭代器）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fold on (1..n+1) with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(a, b)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/>
                  <a:t> a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/>
                  <a:t>b, start with 1.</a:t>
                </a:r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E7C15CC7-52F1-47AC-9AF2-E871059872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06333" y="1825625"/>
                <a:ext cx="7809017" cy="4351338"/>
              </a:xfrm>
              <a:blipFill>
                <a:blip r:embed="rId2"/>
                <a:stretch>
                  <a:fillRect l="-1405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62D0F349-F9E0-4FEB-A6B8-149CE4D48B43}"/>
              </a:ext>
            </a:extLst>
          </p:cNvPr>
          <p:cNvSpPr/>
          <p:nvPr/>
        </p:nvSpPr>
        <p:spPr>
          <a:xfrm>
            <a:off x="1357912" y="3164810"/>
            <a:ext cx="4018979" cy="24092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5E1C7BEA-EB4A-4E1D-8C78-026060DD6D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28650" y="2759626"/>
            <a:ext cx="8027274" cy="163821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E6E5B3A-F05D-45E2-9C2F-6B1FA5F7A4B8}"/>
              </a:ext>
            </a:extLst>
          </p:cNvPr>
          <p:cNvSpPr/>
          <p:nvPr/>
        </p:nvSpPr>
        <p:spPr>
          <a:xfrm>
            <a:off x="1325060" y="3307171"/>
            <a:ext cx="2880085" cy="24092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83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FA4A1-7D31-4619-85C9-9694790FB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</a:t>
            </a:r>
            <a:r>
              <a:rPr lang="zh-CN" altLang="en-US" dirty="0"/>
              <a:t>宏</a:t>
            </a:r>
            <a:r>
              <a:rPr lang="en-US" altLang="zh-CN" dirty="0"/>
              <a:t>	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C3A621-A339-40C8-808D-9CB902F502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例子：</a:t>
            </a:r>
            <a:r>
              <a:rPr lang="en-US" altLang="zh-CN" dirty="0" err="1"/>
              <a:t>vec</a:t>
            </a:r>
            <a:r>
              <a:rPr lang="en-US" altLang="zh-CN" dirty="0"/>
              <a:t>!</a:t>
            </a:r>
          </a:p>
          <a:p>
            <a:endParaRPr lang="en-US" dirty="0"/>
          </a:p>
          <a:p>
            <a:r>
              <a:rPr lang="zh-CN" altLang="en-US" dirty="0"/>
              <a:t>接受任意个参数产生一个初始化后的向量。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76EBBB5-D5ED-41D2-93C3-66486F6FCF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39535" y="1883584"/>
            <a:ext cx="3886200" cy="36975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215E277-AEFF-465D-AB24-12EA58FD2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679" y="3965765"/>
            <a:ext cx="4171950" cy="2343150"/>
          </a:xfrm>
          <a:prstGeom prst="rect">
            <a:avLst/>
          </a:prstGeom>
        </p:spPr>
      </p:pic>
      <p:sp>
        <p:nvSpPr>
          <p:cNvPr id="7" name="爆炸形: 8 pt  6">
            <a:extLst>
              <a:ext uri="{FF2B5EF4-FFF2-40B4-BE49-F238E27FC236}">
                <a16:creationId xmlns:a16="http://schemas.microsoft.com/office/drawing/2014/main" id="{915FBE4D-030D-46B9-84E0-F6FC67CC0010}"/>
              </a:ext>
            </a:extLst>
          </p:cNvPr>
          <p:cNvSpPr/>
          <p:nvPr/>
        </p:nvSpPr>
        <p:spPr>
          <a:xfrm>
            <a:off x="4292752" y="4572000"/>
            <a:ext cx="394232" cy="295674"/>
          </a:xfrm>
          <a:prstGeom prst="irregularSeal1">
            <a:avLst/>
          </a:prstGeom>
          <a:gradFill flip="none" rotWithShape="1">
            <a:gsLst>
              <a:gs pos="56000">
                <a:srgbClr val="FF6600"/>
              </a:gs>
              <a:gs pos="0">
                <a:srgbClr val="FFC000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爆炸形: 8 pt  7">
            <a:extLst>
              <a:ext uri="{FF2B5EF4-FFF2-40B4-BE49-F238E27FC236}">
                <a16:creationId xmlns:a16="http://schemas.microsoft.com/office/drawing/2014/main" id="{C17B2421-5257-42FB-9F2D-BC639A5DA732}"/>
              </a:ext>
            </a:extLst>
          </p:cNvPr>
          <p:cNvSpPr/>
          <p:nvPr/>
        </p:nvSpPr>
        <p:spPr>
          <a:xfrm>
            <a:off x="4292752" y="4840298"/>
            <a:ext cx="394232" cy="295674"/>
          </a:xfrm>
          <a:prstGeom prst="irregularSeal1">
            <a:avLst/>
          </a:prstGeom>
          <a:gradFill flip="none" rotWithShape="1">
            <a:gsLst>
              <a:gs pos="56000">
                <a:srgbClr val="FF6600"/>
              </a:gs>
              <a:gs pos="0">
                <a:srgbClr val="FFC000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爆炸形: 8 pt  8">
            <a:extLst>
              <a:ext uri="{FF2B5EF4-FFF2-40B4-BE49-F238E27FC236}">
                <a16:creationId xmlns:a16="http://schemas.microsoft.com/office/drawing/2014/main" id="{FC90CD3A-122B-4FC1-9AAB-684F8171956B}"/>
              </a:ext>
            </a:extLst>
          </p:cNvPr>
          <p:cNvSpPr/>
          <p:nvPr/>
        </p:nvSpPr>
        <p:spPr>
          <a:xfrm>
            <a:off x="4276326" y="5431647"/>
            <a:ext cx="394232" cy="295674"/>
          </a:xfrm>
          <a:prstGeom prst="irregularSeal1">
            <a:avLst/>
          </a:prstGeom>
          <a:gradFill flip="none" rotWithShape="1">
            <a:gsLst>
              <a:gs pos="56000">
                <a:srgbClr val="FF6600"/>
              </a:gs>
              <a:gs pos="0">
                <a:srgbClr val="FFC000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B981E20-BCE0-45FC-B8D1-3DF45798B8AB}"/>
              </a:ext>
            </a:extLst>
          </p:cNvPr>
          <p:cNvCxnSpPr/>
          <p:nvPr/>
        </p:nvCxnSpPr>
        <p:spPr>
          <a:xfrm flipH="1">
            <a:off x="4615804" y="2184704"/>
            <a:ext cx="1768570" cy="243110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C7D1CD1-7914-4D65-BB6B-606854F1F101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4686984" y="2146375"/>
            <a:ext cx="2058770" cy="287584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9B2E2D8-FBF2-483F-B7E1-39313BFEF812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670558" y="2162801"/>
            <a:ext cx="2431100" cy="3450768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178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2E086-2E2E-45DF-95E4-99ED3D662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vec</a:t>
            </a:r>
            <a:r>
              <a:rPr lang="en-US" altLang="zh-CN" dirty="0"/>
              <a:t>!</a:t>
            </a:r>
            <a:r>
              <a:rPr lang="zh-CN" altLang="en-US" dirty="0"/>
              <a:t> 的宏实现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FBE703-D00C-4389-94EE-631C40A53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5"/>
            <a:ext cx="7451425" cy="4351338"/>
          </a:xfrm>
        </p:spPr>
        <p:txBody>
          <a:bodyPr/>
          <a:lstStyle/>
          <a:p>
            <a:r>
              <a:rPr lang="zh-CN" altLang="en-US" dirty="0"/>
              <a:t>以下不是</a:t>
            </a:r>
            <a:r>
              <a:rPr lang="en-US" altLang="zh-CN" dirty="0"/>
              <a:t>Rust</a:t>
            </a:r>
            <a:r>
              <a:rPr lang="zh-CN" altLang="en-US" dirty="0"/>
              <a:t>的运行库中真实使用的实现。</a:t>
            </a:r>
            <a:endParaRPr lang="en-US" altLang="zh-CN" dirty="0"/>
          </a:p>
          <a:p>
            <a:r>
              <a:rPr lang="zh-CN" altLang="en-US" dirty="0"/>
              <a:t>真实的实现在效率和可复用性上有更多优化。</a:t>
            </a:r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2FF2FE6-394B-4BD5-824C-6C6DA44D39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2128" y="2919364"/>
            <a:ext cx="7526188" cy="378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653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E712FF8-5E46-4AB5-8AA5-2224F274F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69" y="653492"/>
            <a:ext cx="7526188" cy="378967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9B703D0-0C3B-479F-9F54-136C875010D5}"/>
              </a:ext>
            </a:extLst>
          </p:cNvPr>
          <p:cNvSpPr/>
          <p:nvPr/>
        </p:nvSpPr>
        <p:spPr>
          <a:xfrm>
            <a:off x="920750" y="819150"/>
            <a:ext cx="2171700" cy="29845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BBA026-72F5-4E0F-8C62-81DD50DBE57F}"/>
              </a:ext>
            </a:extLst>
          </p:cNvPr>
          <p:cNvSpPr/>
          <p:nvPr/>
        </p:nvSpPr>
        <p:spPr>
          <a:xfrm>
            <a:off x="927100" y="3714750"/>
            <a:ext cx="304800" cy="29210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D5D0DF0-4A09-49F6-A975-0D9E5A3A2FE6}"/>
              </a:ext>
            </a:extLst>
          </p:cNvPr>
          <p:cNvCxnSpPr>
            <a:cxnSpLocks/>
            <a:stCxn id="8" idx="1"/>
            <a:endCxn id="9" idx="1"/>
          </p:cNvCxnSpPr>
          <p:nvPr/>
        </p:nvCxnSpPr>
        <p:spPr>
          <a:xfrm>
            <a:off x="920750" y="968375"/>
            <a:ext cx="6350" cy="28924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85B72719-1004-4B5E-B83F-5E2F87C57CBF}"/>
              </a:ext>
            </a:extLst>
          </p:cNvPr>
          <p:cNvSpPr/>
          <p:nvPr/>
        </p:nvSpPr>
        <p:spPr>
          <a:xfrm>
            <a:off x="745982" y="5263634"/>
            <a:ext cx="72296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let x: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&lt;u32&gt; =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![1, 2, 3];</a:t>
            </a:r>
          </a:p>
          <a:p>
            <a:r>
              <a:rPr lang="zh-CN" altLang="en-US" dirty="0"/>
              <a:t>感叹号是调用语法的一部分，用来区分一个宏和一个普通的函数。</a:t>
            </a:r>
            <a:endParaRPr 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E99FC29-EA3D-4526-AF1F-21DAAA77366D}"/>
              </a:ext>
            </a:extLst>
          </p:cNvPr>
          <p:cNvSpPr/>
          <p:nvPr/>
        </p:nvSpPr>
        <p:spPr>
          <a:xfrm>
            <a:off x="3448050" y="5276850"/>
            <a:ext cx="158750" cy="29210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49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E712FF8-5E46-4AB5-8AA5-2224F274F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69" y="653492"/>
            <a:ext cx="7526188" cy="378967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9B703D0-0C3B-479F-9F54-136C875010D5}"/>
              </a:ext>
            </a:extLst>
          </p:cNvPr>
          <p:cNvSpPr/>
          <p:nvPr/>
        </p:nvSpPr>
        <p:spPr>
          <a:xfrm>
            <a:off x="1377950" y="1117600"/>
            <a:ext cx="1943100" cy="29845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85530C9-7695-4723-B223-58B3AD4D5894}"/>
              </a:ext>
            </a:extLst>
          </p:cNvPr>
          <p:cNvSpPr/>
          <p:nvPr/>
        </p:nvSpPr>
        <p:spPr>
          <a:xfrm>
            <a:off x="1107942" y="4971534"/>
            <a:ext cx="618630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 $( $</a:t>
            </a:r>
            <a:r>
              <a:rPr lang="en-US" dirty="0" err="1">
                <a:latin typeface="Consolas" panose="020B0609020204030204" pitchFamily="49" charset="0"/>
              </a:rPr>
              <a:t>x:expr</a:t>
            </a:r>
            <a:r>
              <a:rPr lang="en-US" dirty="0">
                <a:latin typeface="Consolas" panose="020B0609020204030204" pitchFamily="49" charset="0"/>
              </a:rPr>
              <a:t> ),* ) =&gt; { ... };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宏规则的左端是一个匹配器，它的作用是匹配特定的模式。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988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600">
            <a:alpha val="18824"/>
          </a:srgbClr>
        </a:solidFill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a:style>
    </a:spDef>
    <a:lnDef>
      <a:spPr>
        <a:ln w="1905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558</TotalTime>
  <Words>496</Words>
  <Application>Microsoft Office PowerPoint</Application>
  <PresentationFormat>全屏显示(4:3)</PresentationFormat>
  <Paragraphs>78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等线 Light</vt:lpstr>
      <vt:lpstr>Arial</vt:lpstr>
      <vt:lpstr>Calibri</vt:lpstr>
      <vt:lpstr>Calibri Light</vt:lpstr>
      <vt:lpstr>Cambria Math</vt:lpstr>
      <vt:lpstr>Consolas</vt:lpstr>
      <vt:lpstr>Office 主题​​</vt:lpstr>
      <vt:lpstr>Rust Part Slides</vt:lpstr>
      <vt:lpstr>Rust 初见</vt:lpstr>
      <vt:lpstr>Rust 初见</vt:lpstr>
      <vt:lpstr>Rust 初见</vt:lpstr>
      <vt:lpstr>Rust 初见</vt:lpstr>
      <vt:lpstr>Rust宏 </vt:lpstr>
      <vt:lpstr>vec! 的宏实现</vt:lpstr>
      <vt:lpstr>PowerPoint 演示文稿</vt:lpstr>
      <vt:lpstr>PowerPoint 演示文稿</vt:lpstr>
      <vt:lpstr>匹配器</vt:lpstr>
      <vt:lpstr>匹配器</vt:lpstr>
      <vt:lpstr>匹配器</vt:lpstr>
      <vt:lpstr>匹配器的小语法</vt:lpstr>
      <vt:lpstr>匹配器的小语法</vt:lpstr>
      <vt:lpstr>PowerPoint 演示文稿</vt:lpstr>
      <vt:lpstr>PowerPoint 演示文稿</vt:lpstr>
      <vt:lpstr>另一个宏展开的例子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Wuyue Lu</dc:creator>
  <cp:lastModifiedBy>Wuyue Lu</cp:lastModifiedBy>
  <cp:revision>17</cp:revision>
  <dcterms:created xsi:type="dcterms:W3CDTF">2018-01-12T18:23:56Z</dcterms:created>
  <dcterms:modified xsi:type="dcterms:W3CDTF">2018-01-13T03:42:54Z</dcterms:modified>
</cp:coreProperties>
</file>