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35E5EAB-D7BE-4E63-B516-8E46F578FD88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5"/>
            <p14:sldId id="266"/>
            <p14:sldId id="264"/>
            <p14:sldId id="267"/>
            <p14:sldId id="268"/>
            <p14:sldId id="269"/>
            <p14:sldId id="270"/>
            <p14:sldId id="271"/>
            <p14:sldId id="272"/>
            <p14:sldId id="274"/>
            <p14:sldId id="273"/>
            <p14:sldId id="27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9" autoAdjust="0"/>
    <p:restoredTop sz="94660"/>
  </p:normalViewPr>
  <p:slideViewPr>
    <p:cSldViewPr snapToGrid="0">
      <p:cViewPr varScale="1">
        <p:scale>
          <a:sx n="92" d="100"/>
          <a:sy n="92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0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696EA-D01F-43A1-AAA2-411C4E4F97C4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1FEF45-0C70-4D1D-B16B-7CD6D498C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13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FEF45-0C70-4D1D-B16B-7CD6D498CE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45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从模版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templates)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建构列表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FEF45-0C70-4D1D-B16B-7CD6D498CE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74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宏函数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m3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使用了两个单引号，故宏展开后在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函数的参数表达式中还留有一层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quote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，所以，答应出了表达式本身而非值。类似的，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m4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展开后有两个单引号，故打印出的表达式还留有一个单引号。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FEF45-0C70-4D1D-B16B-7CD6D498CE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7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C8869-4061-441D-9CD2-2A4B47B07150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E7FC-93DF-45BE-BDD4-FB2826D26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68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C8869-4061-441D-9CD2-2A4B47B07150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E7FC-93DF-45BE-BDD4-FB2826D26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927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C8869-4061-441D-9CD2-2A4B47B07150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E7FC-93DF-45BE-BDD4-FB2826D26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46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C8869-4061-441D-9CD2-2A4B47B07150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E7FC-93DF-45BE-BDD4-FB2826D26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95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C8869-4061-441D-9CD2-2A4B47B07150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E7FC-93DF-45BE-BDD4-FB2826D26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64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C8869-4061-441D-9CD2-2A4B47B07150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E7FC-93DF-45BE-BDD4-FB2826D26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633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C8869-4061-441D-9CD2-2A4B47B07150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E7FC-93DF-45BE-BDD4-FB2826D26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06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C8869-4061-441D-9CD2-2A4B47B07150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E7FC-93DF-45BE-BDD4-FB2826D26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73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C8869-4061-441D-9CD2-2A4B47B07150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E7FC-93DF-45BE-BDD4-FB2826D26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127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C8869-4061-441D-9CD2-2A4B47B07150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E7FC-93DF-45BE-BDD4-FB2826D26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20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C8869-4061-441D-9CD2-2A4B47B07150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E7FC-93DF-45BE-BDD4-FB2826D26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133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C8869-4061-441D-9CD2-2A4B47B07150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1E7FC-93DF-45BE-BDD4-FB2826D26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73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0B714-EC17-42C0-8CD6-914DAE96F9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Lisp Part Slides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58FDF1-3438-47C7-AB0E-A4CBE33F1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946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690F3-2930-4D62-9712-A589143BA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反引号 </a:t>
            </a:r>
            <a:r>
              <a:rPr lang="en-US" altLang="zh-CN" dirty="0"/>
              <a:t>(</a:t>
            </a:r>
            <a:r>
              <a:rPr lang="en-US" dirty="0"/>
              <a:t>Backquote) </a:t>
            </a:r>
            <a:r>
              <a:rPr lang="zh-CN" altLang="en-US" dirty="0"/>
              <a:t>与 宏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9EF1D0-FC1A-4C06-AA40-CA0F189C3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相比 </a:t>
            </a:r>
            <a:r>
              <a:rPr lang="en-US" altLang="zh-CN" dirty="0"/>
              <a:t>quote</a:t>
            </a:r>
            <a:r>
              <a:rPr lang="zh-CN" altLang="en-US" dirty="0"/>
              <a:t>，</a:t>
            </a:r>
            <a:r>
              <a:rPr lang="en-US" altLang="zh-CN" dirty="0"/>
              <a:t>backquote</a:t>
            </a:r>
            <a:r>
              <a:rPr lang="zh-CN" altLang="en-US" dirty="0"/>
              <a:t>与宏的关系更密切。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单独使用时，等于普通的引号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反引号表达式里，可以使用 </a:t>
            </a:r>
            <a:r>
              <a:rPr lang="en-US" altLang="zh-CN" dirty="0"/>
              <a:t>, (</a:t>
            </a:r>
            <a:r>
              <a:rPr lang="zh-CN" altLang="en-US" dirty="0"/>
              <a:t>逗号</a:t>
            </a:r>
            <a:r>
              <a:rPr lang="en-US" altLang="zh-CN" dirty="0"/>
              <a:t>)</a:t>
            </a:r>
            <a:r>
              <a:rPr lang="zh-CN" altLang="en-US" dirty="0"/>
              <a:t>来重启求值。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502DF48-25AB-4221-BC26-5E84D8E27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053" y="2443960"/>
            <a:ext cx="2152650" cy="13239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6BEC189-FBD8-4090-9302-FD45B6D588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0340" y="4428612"/>
            <a:ext cx="40005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992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93B3BC-2799-410F-81BC-1E0C92086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一些关于</a:t>
            </a:r>
            <a:r>
              <a:rPr lang="en-US" altLang="zh-CN" dirty="0"/>
              <a:t>quote</a:t>
            </a:r>
            <a:r>
              <a:rPr lang="zh-CN" altLang="en-US" dirty="0"/>
              <a:t>的例子</a:t>
            </a:r>
            <a:endParaRPr lang="en-US" dirty="0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E6CEBE90-54D9-4EBC-93AD-8AD5429A25F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28650" y="2204843"/>
            <a:ext cx="3886200" cy="3592901"/>
          </a:xfrm>
          <a:prstGeom prst="rect">
            <a:avLst/>
          </a:prstGeom>
        </p:spPr>
      </p:pic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3F36B10A-5AB8-4B65-9F35-2ED27B32F9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629150" y="2263778"/>
            <a:ext cx="3886200" cy="347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39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71D65-BC6A-450F-8D8B-DA46FC96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Lisp</a:t>
            </a:r>
            <a:r>
              <a:rPr lang="zh-CN" altLang="en-US" dirty="0"/>
              <a:t>宏作为代码变形方式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BAB9BB-E65B-40D9-B284-541CDCBF0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设计</a:t>
            </a:r>
            <a:r>
              <a:rPr lang="en-US" altLang="zh-CN" dirty="0"/>
              <a:t>Lisp</a:t>
            </a:r>
            <a:r>
              <a:rPr lang="zh-CN" altLang="en-US" dirty="0"/>
              <a:t>宏可以设计出 </a:t>
            </a:r>
            <a:r>
              <a:rPr lang="zh-CN" altLang="en-US" b="1" dirty="0"/>
              <a:t>可自己写程序的程序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利用</a:t>
            </a:r>
            <a:r>
              <a:rPr lang="en-US" altLang="zh-CN" dirty="0"/>
              <a:t>Lisp</a:t>
            </a:r>
            <a:r>
              <a:rPr lang="zh-CN" altLang="en-US" dirty="0"/>
              <a:t>宏可以根据项目需求，引入来自其他语言的语法结构。</a:t>
            </a:r>
            <a:endParaRPr lang="en-US" altLang="zh-CN" dirty="0"/>
          </a:p>
          <a:p>
            <a:pPr lvl="1"/>
            <a:r>
              <a:rPr lang="zh-CN" altLang="en-US" dirty="0"/>
              <a:t>比如接下来的例子中的 </a:t>
            </a:r>
            <a:r>
              <a:rPr lang="en-US" altLang="zh-CN" dirty="0"/>
              <a:t>list comprehensions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283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0C02B-0B80-407C-BB4B-716828F0C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例子：</a:t>
            </a:r>
            <a:r>
              <a:rPr lang="en-US" altLang="zh-CN" dirty="0"/>
              <a:t> list comprehensions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5399F-9A03-400D-9409-4434AF2CD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dirty="0"/>
              <a:t>List comprehensions（</a:t>
            </a:r>
            <a:r>
              <a:rPr lang="zh-CN" altLang="en-US" dirty="0"/>
              <a:t>列表解析式）是</a:t>
            </a:r>
            <a:r>
              <a:rPr lang="en-US" dirty="0"/>
              <a:t>Python</a:t>
            </a:r>
            <a:r>
              <a:rPr lang="zh-CN" altLang="en-US" dirty="0"/>
              <a:t>中的一个语法糖。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产生一个包含</a:t>
            </a:r>
            <a:r>
              <a:rPr lang="en-US" altLang="zh-CN" dirty="0"/>
              <a:t>0~9</a:t>
            </a:r>
            <a:r>
              <a:rPr lang="zh-CN" altLang="en-US" dirty="0"/>
              <a:t>中可被</a:t>
            </a:r>
            <a:r>
              <a:rPr lang="en-US" altLang="zh-CN" dirty="0"/>
              <a:t>2</a:t>
            </a:r>
            <a:r>
              <a:rPr lang="zh-CN" altLang="en-US" dirty="0"/>
              <a:t>整除的所有数字的 </a:t>
            </a:r>
            <a:r>
              <a:rPr lang="en-US" altLang="zh-CN" dirty="0"/>
              <a:t>list</a:t>
            </a:r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64C6E4F-C290-4C30-B034-84EA9D53C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207" y="3106270"/>
            <a:ext cx="8095586" cy="64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984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E50EEA-D8A0-458D-9BC5-7DED98D1A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例子：</a:t>
            </a:r>
            <a:r>
              <a:rPr lang="en-US" altLang="zh-CN" dirty="0"/>
              <a:t> list comprehensions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E58C01-C497-4867-8C9F-D4B28B59C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Python</a:t>
            </a:r>
            <a:r>
              <a:rPr lang="zh-CN" altLang="en-US" dirty="0"/>
              <a:t>的早期（比如</a:t>
            </a:r>
            <a:r>
              <a:rPr lang="en-US" altLang="zh-CN" dirty="0"/>
              <a:t>Python 1.5</a:t>
            </a:r>
            <a:r>
              <a:rPr lang="zh-CN" altLang="en-US" dirty="0"/>
              <a:t>的时期），并没有引入这样的语法糖，要实现上面的功能，需要使用以下的代码：</a:t>
            </a:r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BC290A3-60AF-4704-8E6E-A862D8F2B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351" y="3240742"/>
            <a:ext cx="7478056" cy="295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560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A0E4738D-C54D-460D-859B-E858F70076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33878"/>
            <a:ext cx="9144000" cy="604562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B75D846-5595-44EF-BE81-1DC6C44F08EF}"/>
              </a:ext>
            </a:extLst>
          </p:cNvPr>
          <p:cNvSpPr/>
          <p:nvPr/>
        </p:nvSpPr>
        <p:spPr>
          <a:xfrm>
            <a:off x="194982" y="1176618"/>
            <a:ext cx="4134971" cy="1216958"/>
          </a:xfrm>
          <a:prstGeom prst="rect">
            <a:avLst/>
          </a:prstGeom>
          <a:solidFill>
            <a:srgbClr val="FFFF00">
              <a:alpha val="30000"/>
            </a:srgbClr>
          </a:solidFill>
          <a:ln w="38100"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30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A0E4738D-C54D-460D-859B-E858F70076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33878"/>
            <a:ext cx="9144000" cy="604562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D3441AF-95DA-43A2-A9DA-0949B9702304}"/>
              </a:ext>
            </a:extLst>
          </p:cNvPr>
          <p:cNvSpPr/>
          <p:nvPr/>
        </p:nvSpPr>
        <p:spPr>
          <a:xfrm>
            <a:off x="194982" y="2556164"/>
            <a:ext cx="4134971" cy="675612"/>
          </a:xfrm>
          <a:prstGeom prst="rect">
            <a:avLst/>
          </a:prstGeom>
          <a:solidFill>
            <a:srgbClr val="FFFF00">
              <a:alpha val="30000"/>
            </a:srgbClr>
          </a:solidFill>
          <a:ln w="38100"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42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A0E4738D-C54D-460D-859B-E858F70076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33878"/>
            <a:ext cx="9144000" cy="604562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0CA5267-F5B3-45DB-A77C-16B2595B875A}"/>
              </a:ext>
            </a:extLst>
          </p:cNvPr>
          <p:cNvSpPr/>
          <p:nvPr/>
        </p:nvSpPr>
        <p:spPr>
          <a:xfrm>
            <a:off x="194983" y="4058368"/>
            <a:ext cx="2984636" cy="305814"/>
          </a:xfrm>
          <a:prstGeom prst="rect">
            <a:avLst/>
          </a:prstGeom>
          <a:solidFill>
            <a:srgbClr val="FFFF00">
              <a:alpha val="30000"/>
            </a:srgbClr>
          </a:solidFill>
          <a:ln w="38100"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34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A0E4738D-C54D-460D-859B-E858F70076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33878"/>
            <a:ext cx="9144000" cy="604562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0CA5267-F5B3-45DB-A77C-16B2595B875A}"/>
              </a:ext>
            </a:extLst>
          </p:cNvPr>
          <p:cNvSpPr/>
          <p:nvPr/>
        </p:nvSpPr>
        <p:spPr>
          <a:xfrm>
            <a:off x="194982" y="4655127"/>
            <a:ext cx="6316653" cy="1717963"/>
          </a:xfrm>
          <a:prstGeom prst="rect">
            <a:avLst/>
          </a:prstGeom>
          <a:solidFill>
            <a:srgbClr val="FFFF00">
              <a:alpha val="30000"/>
            </a:srgbClr>
          </a:solidFill>
          <a:ln w="38100"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66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936FDA-829F-4746-A367-0D6213A8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例子：</a:t>
            </a:r>
            <a:r>
              <a:rPr lang="en-US" altLang="zh-CN" dirty="0"/>
              <a:t> list comprehensions</a:t>
            </a:r>
            <a:endParaRPr 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A5BC443-169A-4046-AD5E-0F1F419D4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798" y="1629495"/>
            <a:ext cx="9159596" cy="518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125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A51B21-477F-4C5B-9141-17D25ADCD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Lisp </a:t>
            </a:r>
            <a:r>
              <a:rPr lang="zh-CN" altLang="en-US" dirty="0"/>
              <a:t>宏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69310A-4765-4890-98AC-AD21F9F13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Lisp</a:t>
            </a:r>
            <a:r>
              <a:rPr lang="zh-CN" altLang="en-US" dirty="0"/>
              <a:t>宏与</a:t>
            </a:r>
            <a:r>
              <a:rPr lang="en-US" altLang="zh-CN" dirty="0"/>
              <a:t>C</a:t>
            </a:r>
            <a:r>
              <a:rPr lang="zh-CN" altLang="en-US" dirty="0"/>
              <a:t>的宏有极大的差别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Lisp</a:t>
            </a:r>
            <a:r>
              <a:rPr lang="zh-CN" altLang="en-US" dirty="0"/>
              <a:t>宏可作为一种代码变形方式</a:t>
            </a:r>
            <a:endParaRPr lang="en-US" altLang="zh-CN" dirty="0"/>
          </a:p>
          <a:p>
            <a:pPr lvl="1"/>
            <a:r>
              <a:rPr lang="en-US" dirty="0"/>
              <a:t>a way to </a:t>
            </a:r>
            <a:r>
              <a:rPr lang="en-US" b="1" dirty="0"/>
              <a:t>transform </a:t>
            </a:r>
            <a:r>
              <a:rPr lang="en-US" altLang="zh-CN" b="1" dirty="0"/>
              <a:t>Lisp</a:t>
            </a:r>
            <a:r>
              <a:rPr lang="en-US" b="1" dirty="0"/>
              <a:t> code</a:t>
            </a:r>
            <a:r>
              <a:rPr lang="en-US" dirty="0"/>
              <a:t>. 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Lisp</a:t>
            </a:r>
            <a:r>
              <a:rPr lang="zh-CN" altLang="en-US" dirty="0"/>
              <a:t>宏与</a:t>
            </a:r>
            <a:r>
              <a:rPr lang="en-US" altLang="zh-CN" dirty="0"/>
              <a:t>Lisp</a:t>
            </a:r>
            <a:r>
              <a:rPr lang="zh-CN" altLang="en-US" dirty="0"/>
              <a:t>语言使用的是同一套语法</a:t>
            </a:r>
            <a:endParaRPr lang="en-US" altLang="zh-CN" dirty="0"/>
          </a:p>
          <a:p>
            <a:pPr lvl="1"/>
            <a:r>
              <a:rPr lang="en-US" altLang="zh-CN" dirty="0"/>
              <a:t>C</a:t>
            </a:r>
            <a:r>
              <a:rPr lang="zh-CN" altLang="en-US" dirty="0"/>
              <a:t>语言宏本身对</a:t>
            </a:r>
            <a:r>
              <a:rPr lang="en-US" altLang="zh-CN" dirty="0"/>
              <a:t>C</a:t>
            </a:r>
            <a:r>
              <a:rPr lang="zh-CN" altLang="en-US" dirty="0"/>
              <a:t>语法一无所知</a:t>
            </a:r>
            <a:endParaRPr lang="en-US" altLang="zh-CN" dirty="0"/>
          </a:p>
          <a:p>
            <a:pPr lvl="1"/>
            <a:endParaRPr lang="en-US" dirty="0"/>
          </a:p>
          <a:p>
            <a:r>
              <a:rPr lang="en-US" altLang="zh-CN" dirty="0"/>
              <a:t>Lisp</a:t>
            </a:r>
            <a:r>
              <a:rPr lang="zh-CN" altLang="en-US" dirty="0"/>
              <a:t>宏展开的结果即</a:t>
            </a:r>
            <a:r>
              <a:rPr lang="en-US" altLang="zh-CN" dirty="0"/>
              <a:t>Lisp</a:t>
            </a:r>
            <a:r>
              <a:rPr lang="zh-CN" altLang="en-US" dirty="0"/>
              <a:t>代码本身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269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AEA76-7756-4CAD-BD80-16FF31FDE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例子：</a:t>
            </a:r>
            <a:r>
              <a:rPr lang="en-US" altLang="zh-CN" dirty="0"/>
              <a:t> list comprehensions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B93AD7-3C43-4CC5-98B0-90BC91D15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使用以下宏调用，可以达到与</a:t>
            </a:r>
            <a:r>
              <a:rPr lang="en-US" altLang="zh-CN" dirty="0"/>
              <a:t>Python</a:t>
            </a:r>
            <a:r>
              <a:rPr lang="zh-CN" altLang="en-US" dirty="0"/>
              <a:t>语句相似的效果。</a:t>
            </a:r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8391DF8-20CF-478A-8323-72C7F2F55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741" y="3770600"/>
            <a:ext cx="636270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806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BDA1C-1AF8-48D2-9976-8BCDD9D67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跨越</a:t>
            </a:r>
            <a:r>
              <a:rPr lang="zh-CN" altLang="en-US" b="1" dirty="0"/>
              <a:t>表达式</a:t>
            </a:r>
            <a:r>
              <a:rPr lang="zh-CN" altLang="en-US" dirty="0"/>
              <a:t>与</a:t>
            </a:r>
            <a:r>
              <a:rPr lang="zh-CN" altLang="en-US" b="1" dirty="0"/>
              <a:t>代码</a:t>
            </a:r>
            <a:r>
              <a:rPr lang="zh-CN" altLang="en-US" dirty="0"/>
              <a:t>的界线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DFD485-44B7-4C67-9A67-33292D4E2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list</a:t>
            </a:r>
            <a:r>
              <a:rPr lang="zh-CN" altLang="en-US" dirty="0"/>
              <a:t>：产生表达式</a:t>
            </a:r>
            <a:endParaRPr lang="en-US" altLang="zh-CN" dirty="0"/>
          </a:p>
          <a:p>
            <a:pPr lvl="1"/>
            <a:r>
              <a:rPr lang="en-US" dirty="0">
                <a:latin typeface="Consolas" panose="020B0609020204030204" pitchFamily="49" charset="0"/>
              </a:rPr>
              <a:t>(list 'print 42) </a:t>
            </a:r>
            <a:r>
              <a:rPr lang="en-US" dirty="0"/>
              <a:t>=&gt; {print,  42}</a:t>
            </a:r>
          </a:p>
          <a:p>
            <a:pPr lvl="2"/>
            <a:r>
              <a:rPr lang="en-US" dirty="0"/>
              <a:t>a list containing print and 42</a:t>
            </a:r>
          </a:p>
          <a:p>
            <a:r>
              <a:rPr lang="en-US" dirty="0" err="1">
                <a:latin typeface="Consolas" panose="020B0609020204030204" pitchFamily="49" charset="0"/>
              </a:rPr>
              <a:t>eval</a:t>
            </a:r>
            <a:r>
              <a:rPr lang="zh-CN" altLang="en-US" dirty="0"/>
              <a:t>：接受一个表达式，求值，返回它的值</a:t>
            </a:r>
            <a:endParaRPr lang="en-US" altLang="zh-CN" dirty="0"/>
          </a:p>
          <a:p>
            <a:pPr lvl="1"/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eval</a:t>
            </a:r>
            <a:r>
              <a:rPr lang="en-US" dirty="0">
                <a:latin typeface="Consolas" panose="020B0609020204030204" pitchFamily="49" charset="0"/>
              </a:rPr>
              <a:t> (list 'print 42)) </a:t>
            </a:r>
            <a:r>
              <a:rPr lang="en-US" altLang="zh-CN" dirty="0"/>
              <a:t>=&gt; output 42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7EE4254-26A7-4415-B59D-9F39403FB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617" y="3970157"/>
            <a:ext cx="478155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181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C8970-1E4B-491E-87F5-99A4C927E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  <a:r>
              <a:rPr lang="en-US" altLang="zh-CN" dirty="0"/>
              <a:t>Lisp</a:t>
            </a:r>
            <a:r>
              <a:rPr lang="zh-CN" altLang="en-US" dirty="0"/>
              <a:t>宏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655AE4-FBA7-4F32-B2D0-15E79ABE7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定义宏的语法类似于定义函数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9BDE44D-4A27-456D-B7B0-A4FAD290F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71"/>
          <a:stretch/>
        </p:blipFill>
        <p:spPr>
          <a:xfrm>
            <a:off x="675219" y="3750683"/>
            <a:ext cx="3095625" cy="115922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7D65F21-F330-41CB-951A-916072646A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17"/>
          <a:stretch/>
        </p:blipFill>
        <p:spPr>
          <a:xfrm>
            <a:off x="4206856" y="3734256"/>
            <a:ext cx="3314700" cy="116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598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45A01-ECE5-4218-8747-E3FAE09F6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Lisp</a:t>
            </a:r>
            <a:r>
              <a:rPr lang="zh-CN" altLang="en-US" dirty="0"/>
              <a:t>宏展开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395DA6-217B-4933-8602-8682393F2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宏是通过转换 </a:t>
            </a:r>
            <a:r>
              <a:rPr lang="en-US" altLang="zh-CN" dirty="0"/>
              <a:t>(</a:t>
            </a:r>
            <a:r>
              <a:rPr lang="en-US" dirty="0"/>
              <a:t>transformation)</a:t>
            </a:r>
            <a:r>
              <a:rPr lang="zh-CN" altLang="en-US" dirty="0"/>
              <a:t>而实现的操作符，通过说明一个调用应该翻译成什么来定义一个宏。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宏展开由编译器自动完成。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调用</a:t>
            </a:r>
            <a:r>
              <a:rPr lang="en-US" altLang="zh-CN" dirty="0"/>
              <a:t>Lisp</a:t>
            </a:r>
            <a:r>
              <a:rPr lang="zh-CN" altLang="en-US" dirty="0"/>
              <a:t>宏的结果同样也是</a:t>
            </a:r>
            <a:r>
              <a:rPr lang="en-US" altLang="zh-CN" dirty="0"/>
              <a:t>Lisp</a:t>
            </a:r>
            <a:r>
              <a:rPr lang="zh-CN" altLang="en-US" dirty="0"/>
              <a:t>代码</a:t>
            </a:r>
            <a:endParaRPr lang="en-US" altLang="zh-CN" dirty="0"/>
          </a:p>
          <a:p>
            <a:r>
              <a:rPr lang="zh-CN" altLang="en-US" dirty="0"/>
              <a:t>宏所产生的代码，会变成程序的一个部分，就像其他部分的程序一样。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484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AC7271-B4FB-4AC4-B897-AFEA40E04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简单例子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66C8A8-7B94-4D95-9879-56D561E34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这与直接使用数字 </a:t>
            </a:r>
            <a:r>
              <a:rPr lang="en-US" altLang="zh-CN" dirty="0"/>
              <a:t>8 </a:t>
            </a:r>
            <a:r>
              <a:rPr lang="zh-CN" altLang="en-US" dirty="0"/>
              <a:t>是等价的</a:t>
            </a:r>
            <a:endParaRPr lang="en-US" altLang="zh-CN" dirty="0"/>
          </a:p>
          <a:p>
            <a:r>
              <a:rPr lang="zh-CN" altLang="en-US" dirty="0"/>
              <a:t>因为这一步计算已经在编译时被完成了。</a:t>
            </a:r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1A5D4FF-AE08-488A-A464-70B93F170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014" y="1524657"/>
            <a:ext cx="4388488" cy="272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841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AC7271-B4FB-4AC4-B897-AFEA40E04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/>
              <a:t>quote </a:t>
            </a:r>
            <a:r>
              <a:rPr lang="zh-CN" altLang="en-US" dirty="0"/>
              <a:t>的例子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66C8A8-7B94-4D95-9879-56D561E34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宏函数内的表达式 </a:t>
            </a:r>
            <a:r>
              <a:rPr lang="en-US" altLang="zh-CN" dirty="0"/>
              <a:t>(+ 3 5)  </a:t>
            </a:r>
            <a:r>
              <a:rPr lang="zh-CN" altLang="en-US" dirty="0"/>
              <a:t>使用</a:t>
            </a:r>
            <a:r>
              <a:rPr lang="zh-CN" altLang="en-US" b="1" dirty="0"/>
              <a:t>单引号</a:t>
            </a:r>
            <a:r>
              <a:rPr lang="zh-CN" altLang="en-US" dirty="0"/>
              <a:t> </a:t>
            </a:r>
            <a:r>
              <a:rPr lang="en-US" altLang="zh-CN" dirty="0"/>
              <a:t>(')</a:t>
            </a:r>
            <a:r>
              <a:rPr lang="zh-CN" altLang="en-US" dirty="0"/>
              <a:t>括起。</a:t>
            </a:r>
            <a:endParaRPr lang="en-US" altLang="zh-CN" dirty="0"/>
          </a:p>
          <a:p>
            <a:r>
              <a:rPr lang="zh-CN" altLang="en-US" dirty="0"/>
              <a:t>展开时，直接返回 </a:t>
            </a:r>
            <a:r>
              <a:rPr lang="en-US" altLang="zh-CN" dirty="0"/>
              <a:t>(+ 3 5) </a:t>
            </a:r>
            <a:r>
              <a:rPr lang="zh-CN" altLang="en-US" dirty="0"/>
              <a:t>而不会在编译时计算结果</a:t>
            </a:r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1A5D4FF-AE08-488A-A464-70B93F170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014" y="1524657"/>
            <a:ext cx="4388488" cy="27227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1336DAE-5B21-4185-8D0A-8D47BB532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938" y="1523458"/>
            <a:ext cx="4656813" cy="28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224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85C746-DC23-4736-8DDC-F20F2AF2E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 </a:t>
            </a:r>
            <a:r>
              <a:rPr lang="en-US" dirty="0"/>
              <a:t>Lisp </a:t>
            </a:r>
            <a:r>
              <a:rPr lang="zh-CN" altLang="en-US" dirty="0"/>
              <a:t>中的 </a:t>
            </a:r>
            <a:r>
              <a:rPr lang="en-US" dirty="0"/>
              <a:t>quote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B4AF134-FCDE-43E2-86D6-3EDC4739DF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上例的单引号是</a:t>
                </a:r>
                <a:r>
                  <a:rPr lang="en-US" dirty="0"/>
                  <a:t>Lisp</a:t>
                </a:r>
                <a:r>
                  <a:rPr lang="zh-CN" altLang="en-US" dirty="0"/>
                  <a:t>中的运算符</a:t>
                </a:r>
                <a:r>
                  <a:rPr lang="en-US" dirty="0"/>
                  <a:t>quote</a:t>
                </a:r>
                <a:r>
                  <a:rPr lang="zh-CN" altLang="en-US" dirty="0"/>
                  <a:t>的一种简写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 </a:t>
                </a:r>
                <a:r>
                  <a:rPr lang="en-US" altLang="zh-CN" dirty="0">
                    <a:highlight>
                      <a:srgbClr val="C0C0C0"/>
                    </a:highlight>
                    <a:latin typeface="Consolas" panose="020B0609020204030204" pitchFamily="49" charset="0"/>
                  </a:rPr>
                  <a:t>(</a:t>
                </a:r>
                <a:r>
                  <a:rPr lang="en-US" dirty="0">
                    <a:highlight>
                      <a:srgbClr val="C0C0C0"/>
                    </a:highlight>
                    <a:latin typeface="Consolas" panose="020B0609020204030204" pitchFamily="49" charset="0"/>
                  </a:rPr>
                  <a:t>quote symbol)</a:t>
                </a:r>
                <a:r>
                  <a:rPr lang="en-US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>
                    <a:latin typeface="Consolas" panose="020B0609020204030204" pitchFamily="49" charset="0"/>
                  </a:rPr>
                  <a:t> </a:t>
                </a:r>
                <a:r>
                  <a:rPr lang="en-US" altLang="zh-CN" dirty="0">
                    <a:highlight>
                      <a:srgbClr val="C0C0C0"/>
                    </a:highlight>
                    <a:latin typeface="Consolas" panose="020B0609020204030204" pitchFamily="49" charset="0"/>
                  </a:rPr>
                  <a:t>'</a:t>
                </a:r>
                <a:r>
                  <a:rPr lang="en-US" dirty="0">
                    <a:highlight>
                      <a:srgbClr val="C0C0C0"/>
                    </a:highlight>
                    <a:latin typeface="Consolas" panose="020B0609020204030204" pitchFamily="49" charset="0"/>
                  </a:rPr>
                  <a:t>symbol</a:t>
                </a:r>
                <a:r>
                  <a:rPr lang="en-US" dirty="0">
                    <a:latin typeface="Consolas" panose="020B0609020204030204" pitchFamily="49" charset="0"/>
                  </a:rPr>
                  <a:t> </a:t>
                </a:r>
              </a:p>
              <a:p>
                <a:endParaRPr lang="en-US" dirty="0">
                  <a:latin typeface="Consolas" panose="020B0609020204030204" pitchFamily="49" charset="0"/>
                </a:endParaRPr>
              </a:p>
              <a:p>
                <a:r>
                  <a:rPr lang="en-US" altLang="zh-CN" dirty="0"/>
                  <a:t>quote </a:t>
                </a:r>
                <a:r>
                  <a:rPr lang="zh-CN" altLang="en-US" dirty="0"/>
                  <a:t>对一个表达式的作用是使它不被求值，</a:t>
                </a:r>
                <a:br>
                  <a:rPr lang="en-US" altLang="zh-CN" dirty="0"/>
                </a:br>
                <a:r>
                  <a:rPr lang="zh-CN" altLang="en-US" dirty="0"/>
                  <a:t>而是直接传递表达式。</a:t>
                </a:r>
                <a:endParaRPr lang="en-US" altLang="zh-CN" dirty="0"/>
              </a:p>
              <a:p>
                <a:r>
                  <a:rPr lang="zh-CN" altLang="en-US" dirty="0"/>
                  <a:t>它改变了</a:t>
                </a:r>
                <a:r>
                  <a:rPr lang="en-US" altLang="zh-CN" dirty="0"/>
                  <a:t>Lisp</a:t>
                </a:r>
                <a:r>
                  <a:rPr lang="zh-CN" altLang="en-US" dirty="0"/>
                  <a:t>默认的求值规则。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比如 ：</a:t>
                </a:r>
                <a:r>
                  <a:rPr lang="en-US" altLang="zh-CN" dirty="0"/>
                  <a:t>	</a:t>
                </a:r>
                <a:r>
                  <a:rPr lang="en-US" altLang="zh-CN" sz="2400" dirty="0">
                    <a:highlight>
                      <a:srgbClr val="C0C0C0"/>
                    </a:highlight>
                    <a:latin typeface="Consolas" panose="020B0609020204030204" pitchFamily="49" charset="0"/>
                  </a:rPr>
                  <a:t>(print '(+ 3 4))</a:t>
                </a:r>
                <a:r>
                  <a:rPr lang="en-US" altLang="zh-CN" sz="2400" dirty="0">
                    <a:latin typeface="Consolas" panose="020B0609020204030204" pitchFamily="49" charset="0"/>
                  </a:rPr>
                  <a:t> </a:t>
                </a:r>
                <a:r>
                  <a:rPr lang="zh-CN" altLang="en-US" dirty="0"/>
                  <a:t>打印 </a:t>
                </a:r>
                <a:r>
                  <a:rPr lang="en-US" altLang="zh-CN" dirty="0"/>
                  <a:t>(+ 3 4) </a:t>
                </a:r>
                <a:r>
                  <a:rPr lang="zh-CN" altLang="en-US" dirty="0"/>
                  <a:t>， </a:t>
                </a:r>
                <a:br>
                  <a:rPr lang="en-US" altLang="zh-CN" dirty="0"/>
                </a:br>
                <a:r>
                  <a:rPr lang="en-US" altLang="zh-CN" dirty="0"/>
                  <a:t>	</a:t>
                </a:r>
                <a:r>
                  <a:rPr lang="zh-CN" altLang="en-US" dirty="0"/>
                  <a:t>而 </a:t>
                </a:r>
                <a:r>
                  <a:rPr lang="en-US" altLang="zh-CN" dirty="0"/>
                  <a:t>	</a:t>
                </a:r>
                <a:r>
                  <a:rPr lang="en-US" altLang="zh-CN" sz="2400" dirty="0">
                    <a:highlight>
                      <a:srgbClr val="C0C0C0"/>
                    </a:highlight>
                    <a:latin typeface="Consolas" panose="020B0609020204030204" pitchFamily="49" charset="0"/>
                  </a:rPr>
                  <a:t>(print (+ 3 4))</a:t>
                </a:r>
                <a:r>
                  <a:rPr lang="en-US" altLang="zh-CN" sz="2400" dirty="0">
                    <a:latin typeface="Consolas" panose="020B0609020204030204" pitchFamily="49" charset="0"/>
                  </a:rPr>
                  <a:t> </a:t>
                </a:r>
                <a:r>
                  <a:rPr lang="zh-CN" altLang="en-US" dirty="0"/>
                  <a:t>打印 </a:t>
                </a:r>
                <a:r>
                  <a:rPr lang="en-US" altLang="zh-CN" dirty="0"/>
                  <a:t>7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B4AF134-FCDE-43E2-86D6-3EDC4739DF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521" r="-1005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0093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82BA2F-CC92-4F5D-8916-0287FFB82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反引号 </a:t>
            </a:r>
            <a:r>
              <a:rPr lang="en-US" altLang="zh-CN" dirty="0"/>
              <a:t>(</a:t>
            </a:r>
            <a:r>
              <a:rPr lang="en-US" dirty="0"/>
              <a:t>Backquote) </a:t>
            </a:r>
            <a:r>
              <a:rPr lang="zh-CN" altLang="en-US" dirty="0"/>
              <a:t>与 宏</a:t>
            </a:r>
            <a:endParaRPr lang="en-US" dirty="0"/>
          </a:p>
        </p:txBody>
      </p:sp>
      <p:pic>
        <p:nvPicPr>
          <p:cNvPr id="6146" name="Picture 2" descr="https://pic002.cnblogs.com/images/2012/374266/2012041110590458.png">
            <a:extLst>
              <a:ext uri="{FF2B5EF4-FFF2-40B4-BE49-F238E27FC236}">
                <a16:creationId xmlns:a16="http://schemas.microsoft.com/office/drawing/2014/main" id="{48AF1E39-3DFC-45E3-A7F5-6F6DB4A6A95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14" y="2191770"/>
            <a:ext cx="7828571" cy="3619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A5E29942-11EF-4118-9238-1276C10401DF}"/>
              </a:ext>
            </a:extLst>
          </p:cNvPr>
          <p:cNvSpPr/>
          <p:nvPr/>
        </p:nvSpPr>
        <p:spPr>
          <a:xfrm>
            <a:off x="908925" y="3296221"/>
            <a:ext cx="317576" cy="180690"/>
          </a:xfrm>
          <a:prstGeom prst="ellips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6813FFB-27F5-4FB4-A378-2D4F283F1A29}"/>
              </a:ext>
            </a:extLst>
          </p:cNvPr>
          <p:cNvSpPr/>
          <p:nvPr/>
        </p:nvSpPr>
        <p:spPr>
          <a:xfrm>
            <a:off x="6964772" y="4309179"/>
            <a:ext cx="317576" cy="180690"/>
          </a:xfrm>
          <a:prstGeom prst="ellips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标注: 弯曲线形 6">
            <a:extLst>
              <a:ext uri="{FF2B5EF4-FFF2-40B4-BE49-F238E27FC236}">
                <a16:creationId xmlns:a16="http://schemas.microsoft.com/office/drawing/2014/main" id="{64094626-C36A-4E5B-B14F-15F86FC7F93E}"/>
              </a:ext>
            </a:extLst>
          </p:cNvPr>
          <p:cNvSpPr/>
          <p:nvPr/>
        </p:nvSpPr>
        <p:spPr>
          <a:xfrm>
            <a:off x="1522175" y="1593357"/>
            <a:ext cx="947253" cy="33400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09222"/>
              <a:gd name="adj6" fmla="val -46667"/>
            </a:avLst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反引号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标注: 弯曲线形 9">
            <a:extLst>
              <a:ext uri="{FF2B5EF4-FFF2-40B4-BE49-F238E27FC236}">
                <a16:creationId xmlns:a16="http://schemas.microsoft.com/office/drawing/2014/main" id="{681673A4-B9C1-4CFF-B7FE-C159BBE2CA96}"/>
              </a:ext>
            </a:extLst>
          </p:cNvPr>
          <p:cNvSpPr/>
          <p:nvPr/>
        </p:nvSpPr>
        <p:spPr>
          <a:xfrm>
            <a:off x="7353528" y="1708341"/>
            <a:ext cx="947253" cy="33400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89550"/>
              <a:gd name="adj6" fmla="val -25280"/>
            </a:avLst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引号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85519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</TotalTime>
  <Words>520</Words>
  <Application>Microsoft Office PowerPoint</Application>
  <PresentationFormat>全屏显示(4:3)</PresentationFormat>
  <Paragraphs>81</Paragraphs>
  <Slides>20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等线</vt:lpstr>
      <vt:lpstr>等线 Light</vt:lpstr>
      <vt:lpstr>Arial</vt:lpstr>
      <vt:lpstr>Calibri</vt:lpstr>
      <vt:lpstr>Calibri Light</vt:lpstr>
      <vt:lpstr>Cambria Math</vt:lpstr>
      <vt:lpstr>Consolas</vt:lpstr>
      <vt:lpstr>Office 主题​​</vt:lpstr>
      <vt:lpstr>Lisp Part Slides</vt:lpstr>
      <vt:lpstr>Lisp 宏</vt:lpstr>
      <vt:lpstr>跨越表达式与代码的界线</vt:lpstr>
      <vt:lpstr>定义Lisp宏</vt:lpstr>
      <vt:lpstr>Lisp宏展开</vt:lpstr>
      <vt:lpstr>简单例子</vt:lpstr>
      <vt:lpstr>使用 quote 的例子</vt:lpstr>
      <vt:lpstr>关于 Lisp 中的 quote</vt:lpstr>
      <vt:lpstr>反引号 (Backquote) 与 宏</vt:lpstr>
      <vt:lpstr>反引号 (Backquote) 与 宏</vt:lpstr>
      <vt:lpstr>一些关于quote的例子</vt:lpstr>
      <vt:lpstr>Lisp宏作为代码变形方式</vt:lpstr>
      <vt:lpstr>例子： list comprehensions</vt:lpstr>
      <vt:lpstr>例子： list comprehensions</vt:lpstr>
      <vt:lpstr>PowerPoint 演示文稿</vt:lpstr>
      <vt:lpstr>PowerPoint 演示文稿</vt:lpstr>
      <vt:lpstr>PowerPoint 演示文稿</vt:lpstr>
      <vt:lpstr>PowerPoint 演示文稿</vt:lpstr>
      <vt:lpstr>例子： list comprehensions</vt:lpstr>
      <vt:lpstr>例子： list comprehensions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Lisp Part Slides</dc:title>
  <dc:creator>Wuyue Lu</dc:creator>
  <cp:lastModifiedBy>Wuyue Lu</cp:lastModifiedBy>
  <cp:revision>13</cp:revision>
  <dcterms:created xsi:type="dcterms:W3CDTF">2018-01-12T14:29:30Z</dcterms:created>
  <dcterms:modified xsi:type="dcterms:W3CDTF">2018-01-12T17:29:11Z</dcterms:modified>
</cp:coreProperties>
</file>