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5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7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5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1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6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9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5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6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1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1024-EF99-480B-A49E-02B8C9FD187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7A741-75ED-4E1E-866F-F990AEF2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4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DD2B4-A9B5-43FA-84EB-920C674A5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Rust Part Slides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737601-06B5-425F-868B-7D6B38485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6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E3B5D-04B3-4F6B-B04F-B649DDFB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3D01F-3258-425B-9D7C-92AAAF121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578099"/>
            <a:ext cx="7810500" cy="3598863"/>
          </a:xfrm>
        </p:spPr>
        <p:txBody>
          <a:bodyPr/>
          <a:lstStyle/>
          <a:p>
            <a:r>
              <a:rPr lang="zh-CN" altLang="en-US" dirty="0"/>
              <a:t>匹配器 </a:t>
            </a:r>
            <a:r>
              <a:rPr lang="en-US" altLang="zh-CN" dirty="0">
                <a:latin typeface="Consolas" panose="020B0609020204030204" pitchFamily="49" charset="0"/>
              </a:rPr>
              <a:t>$</a:t>
            </a:r>
            <a:r>
              <a:rPr lang="en-US" altLang="zh-CN" dirty="0" err="1">
                <a:latin typeface="Consolas" panose="020B0609020204030204" pitchFamily="49" charset="0"/>
              </a:rPr>
              <a:t>x:expr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/>
              <a:t>可以匹配任何 </a:t>
            </a:r>
            <a:r>
              <a:rPr lang="en-US" altLang="zh-CN" dirty="0"/>
              <a:t>Rust </a:t>
            </a:r>
            <a:r>
              <a:rPr lang="zh-CN" altLang="en-US" dirty="0"/>
              <a:t>表达式。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在匹配器两端嵌套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$(...),*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，表示其中的模式可以出现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次以及以上次，并由逗号分隔。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匹配器有自己的小语法。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2B0438-BFDC-4AF5-9A46-C8413190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62" y="1611312"/>
            <a:ext cx="4363598" cy="6111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BC65F09-A281-43EB-BF97-A58CA0004B02}"/>
              </a:ext>
            </a:extLst>
          </p:cNvPr>
          <p:cNvSpPr/>
          <p:nvPr/>
        </p:nvSpPr>
        <p:spPr>
          <a:xfrm>
            <a:off x="3473450" y="1587500"/>
            <a:ext cx="160655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7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E3B5D-04B3-4F6B-B04F-B649DDFB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3D01F-3258-425B-9D7C-92AAAF121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578099"/>
            <a:ext cx="7810500" cy="3598863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匹配器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x:expr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可以匹配任何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Rust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表达式。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在匹配器两端嵌套 </a:t>
            </a:r>
            <a:r>
              <a:rPr lang="en-US" altLang="zh-CN" dirty="0">
                <a:latin typeface="Consolas" panose="020B0609020204030204" pitchFamily="49" charset="0"/>
              </a:rPr>
              <a:t>$(...),*</a:t>
            </a:r>
            <a:r>
              <a:rPr lang="en-US" altLang="zh-CN" dirty="0"/>
              <a:t> </a:t>
            </a:r>
            <a:r>
              <a:rPr lang="zh-CN" altLang="en-US" dirty="0"/>
              <a:t>，表示其中的模式可以出现</a:t>
            </a:r>
            <a:r>
              <a:rPr lang="en-US" altLang="zh-CN" dirty="0"/>
              <a:t>0</a:t>
            </a:r>
            <a:r>
              <a:rPr lang="zh-CN" altLang="en-US" dirty="0"/>
              <a:t>次以及以上次，并由逗号分隔。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匹配器有自己的小语法。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2B0438-BFDC-4AF5-9A46-C8413190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62" y="1611312"/>
            <a:ext cx="4363598" cy="6111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BC65F09-A281-43EB-BF97-A58CA0004B02}"/>
              </a:ext>
            </a:extLst>
          </p:cNvPr>
          <p:cNvSpPr/>
          <p:nvPr/>
        </p:nvSpPr>
        <p:spPr>
          <a:xfrm>
            <a:off x="2698750" y="1638300"/>
            <a:ext cx="64135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2B361E-5162-4C6E-946D-394934304487}"/>
              </a:ext>
            </a:extLst>
          </p:cNvPr>
          <p:cNvSpPr/>
          <p:nvPr/>
        </p:nvSpPr>
        <p:spPr>
          <a:xfrm>
            <a:off x="5276850" y="1631950"/>
            <a:ext cx="78740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E3B5D-04B3-4F6B-B04F-B649DDFB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3D01F-3258-425B-9D7C-92AAAF121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578099"/>
            <a:ext cx="7810500" cy="3598863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匹配器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x:expr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可以匹配任何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Rust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表达式。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在匹配器两端嵌套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$(...),*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，表示其中的模式可以出现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次以及以上次，并由逗号分隔。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匹配器有自己的小语法。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2B0438-BFDC-4AF5-9A46-C8413190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62" y="1611312"/>
            <a:ext cx="4363598" cy="6111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BC65F09-A281-43EB-BF97-A58CA0004B02}"/>
              </a:ext>
            </a:extLst>
          </p:cNvPr>
          <p:cNvSpPr/>
          <p:nvPr/>
        </p:nvSpPr>
        <p:spPr>
          <a:xfrm>
            <a:off x="2698750" y="1638300"/>
            <a:ext cx="64135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2B361E-5162-4C6E-946D-394934304487}"/>
              </a:ext>
            </a:extLst>
          </p:cNvPr>
          <p:cNvSpPr/>
          <p:nvPr/>
        </p:nvSpPr>
        <p:spPr>
          <a:xfrm>
            <a:off x="5276850" y="1631950"/>
            <a:ext cx="78740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0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80458-FCB6-4980-B592-19B1B6FA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匹配器的小语法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3C829-4EBD-4758-8158-CF9294B17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1153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item</a:t>
            </a:r>
            <a:r>
              <a:rPr lang="en-US" dirty="0"/>
              <a:t>: an item</a:t>
            </a:r>
          </a:p>
          <a:p>
            <a:r>
              <a:rPr lang="en-US" dirty="0">
                <a:solidFill>
                  <a:srgbClr val="00B0F0"/>
                </a:solidFill>
              </a:rPr>
              <a:t>block</a:t>
            </a:r>
            <a:r>
              <a:rPr lang="en-US" dirty="0"/>
              <a:t>: a block</a:t>
            </a:r>
          </a:p>
          <a:p>
            <a:r>
              <a:rPr lang="en-US" dirty="0">
                <a:solidFill>
                  <a:srgbClr val="00B0F0"/>
                </a:solidFill>
              </a:rPr>
              <a:t>stmt</a:t>
            </a:r>
            <a:r>
              <a:rPr lang="en-US" dirty="0"/>
              <a:t>: a statement</a:t>
            </a:r>
          </a:p>
          <a:p>
            <a:r>
              <a:rPr lang="en-US" dirty="0">
                <a:solidFill>
                  <a:srgbClr val="00B0F0"/>
                </a:solidFill>
              </a:rPr>
              <a:t>pat</a:t>
            </a:r>
            <a:r>
              <a:rPr lang="en-US" dirty="0"/>
              <a:t>: a pattern</a:t>
            </a:r>
          </a:p>
          <a:p>
            <a:r>
              <a:rPr lang="en-US" dirty="0">
                <a:solidFill>
                  <a:srgbClr val="00B0F0"/>
                </a:solidFill>
              </a:rPr>
              <a:t>expr</a:t>
            </a:r>
            <a:r>
              <a:rPr lang="en-US" dirty="0"/>
              <a:t>: an expression</a:t>
            </a:r>
          </a:p>
          <a:p>
            <a:r>
              <a:rPr lang="en-US" dirty="0">
                <a:solidFill>
                  <a:srgbClr val="00B0F0"/>
                </a:solidFill>
              </a:rPr>
              <a:t>ty</a:t>
            </a:r>
            <a:r>
              <a:rPr lang="en-US" dirty="0"/>
              <a:t>: a type</a:t>
            </a:r>
          </a:p>
          <a:p>
            <a:r>
              <a:rPr lang="en-US" dirty="0">
                <a:solidFill>
                  <a:srgbClr val="00B0F0"/>
                </a:solidFill>
              </a:rPr>
              <a:t>ident</a:t>
            </a:r>
            <a:r>
              <a:rPr lang="en-US" dirty="0"/>
              <a:t>: an identifier</a:t>
            </a:r>
          </a:p>
          <a:p>
            <a:r>
              <a:rPr lang="en-US" dirty="0">
                <a:solidFill>
                  <a:srgbClr val="00B0F0"/>
                </a:solidFill>
              </a:rPr>
              <a:t>path</a:t>
            </a:r>
            <a:r>
              <a:rPr lang="en-US" dirty="0"/>
              <a:t>: a path</a:t>
            </a:r>
          </a:p>
          <a:p>
            <a:r>
              <a:rPr lang="en-US" dirty="0" err="1">
                <a:solidFill>
                  <a:srgbClr val="00B0F0"/>
                </a:solidFill>
              </a:rPr>
              <a:t>tt</a:t>
            </a:r>
            <a:r>
              <a:rPr lang="en-US" dirty="0"/>
              <a:t>: a token tree (a single token by matching (), [], or {})</a:t>
            </a:r>
          </a:p>
          <a:p>
            <a:r>
              <a:rPr lang="en-US" dirty="0">
                <a:solidFill>
                  <a:srgbClr val="00B0F0"/>
                </a:solidFill>
              </a:rPr>
              <a:t>meta</a:t>
            </a:r>
            <a:r>
              <a:rPr lang="en-US" dirty="0"/>
              <a:t>: the contents of an attribute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02B8D0-AAB7-4D6E-A980-031D416D56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92689" y="2197100"/>
            <a:ext cx="3062286" cy="51038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555BC9D-BCF3-409F-B174-2BAC336FC1CA}"/>
              </a:ext>
            </a:extLst>
          </p:cNvPr>
          <p:cNvSpPr/>
          <p:nvPr/>
        </p:nvSpPr>
        <p:spPr>
          <a:xfrm>
            <a:off x="6572250" y="2203450"/>
            <a:ext cx="1447800" cy="5143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2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80458-FCB6-4980-B592-19B1B6FA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匹配器的小语法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16AB7E6-5F1A-41E3-B5AC-CE3AA3A551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1825625"/>
                <a:ext cx="2476500" cy="873125"/>
              </a:xfr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$( $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i:ident</a:t>
                </a:r>
                <a:r>
                  <a:rPr lang="en-US" sz="2000" dirty="0">
                    <a:latin typeface="Consolas" panose="020B0609020204030204" pitchFamily="49" charset="0"/>
                  </a:rPr>
                  <a:t> ),*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𝑖𝑑𝑒𝑛𝑡𝑖𝑓𝑖𝑒𝑟</m:t>
                        </m:r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 ′,′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 </a:t>
                </a:r>
                <a:endParaRPr lang="en-US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16AB7E6-5F1A-41E3-B5AC-CE3AA3A551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1825625"/>
                <a:ext cx="2476500" cy="873125"/>
              </a:xfrm>
              <a:blipFill>
                <a:blip r:embed="rId2"/>
                <a:stretch>
                  <a:fillRect l="-2463" t="-69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DB6CA3DB-7839-4E4E-98D5-4C5780CACD0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676650" y="1825625"/>
                <a:ext cx="5181600" cy="12731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   [$($t:ty),+ : $($e:expr),+]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𝑡𝑦𝑝𝑒𝑛𝑎𝑚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+′:′</m:t>
                    </m:r>
                    <m:d>
                      <m:dPr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𝑡𝑦𝑝𝑒𝑛𝑎𝑚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+′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B0F0"/>
                    </a:solidFill>
                    <a:latin typeface="Consolas" panose="020B0609020204030204" pitchFamily="49" charset="0"/>
                  </a:rPr>
                  <a:t> </a:t>
                </a:r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DB6CA3DB-7839-4E4E-98D5-4C5780CAC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676650" y="1825625"/>
                <a:ext cx="5181600" cy="1273175"/>
              </a:xfrm>
              <a:blipFill>
                <a:blip r:embed="rId3"/>
                <a:stretch>
                  <a:fillRect t="-4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5">
                <a:extLst>
                  <a:ext uri="{FF2B5EF4-FFF2-40B4-BE49-F238E27FC236}">
                    <a16:creationId xmlns:a16="http://schemas.microsoft.com/office/drawing/2014/main" id="{EC6A47DA-671D-4E33-8F5E-6E7F19F0D4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381375"/>
                <a:ext cx="7829550" cy="30765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( $( $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i:ident</a:t>
                </a:r>
                <a:r>
                  <a:rPr lang="en-US" sz="2000" dirty="0">
                    <a:latin typeface="Consolas" panose="020B0609020204030204" pitchFamily="49" charset="0"/>
                  </a:rPr>
                  <a:t> ),* ; $( $</a:t>
                </a:r>
                <a:r>
                  <a:rPr lang="en-US" sz="2000" dirty="0" err="1">
                    <a:latin typeface="Consolas" panose="020B0609020204030204" pitchFamily="49" charset="0"/>
                  </a:rPr>
                  <a:t>j:ident</a:t>
                </a:r>
                <a:r>
                  <a:rPr lang="en-US" sz="2000" dirty="0">
                    <a:latin typeface="Consolas" panose="020B0609020204030204" pitchFamily="49" charset="0"/>
                  </a:rPr>
                  <a:t> ),* )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					=&gt; ( $( ($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,$j) ),* )</a:t>
                </a:r>
              </a:p>
              <a:p>
                <a:pPr marL="0" indent="0">
                  <a:buNone/>
                </a:pPr>
                <a:endParaRPr lang="en-US" sz="24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	</a:t>
                </a:r>
                <a:r>
                  <a:rPr lang="pt-BR" dirty="0"/>
                  <a:t>(a,b,c ; d,e,f)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:r>
                  <a:rPr lang="en-US" dirty="0"/>
                  <a:t>(a, d), (b, e), (c, f)</a:t>
                </a:r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	(a,b,c ; d,e) 		</a:t>
                </a:r>
                <a:r>
                  <a:rPr lang="zh-CN" altLang="en-US" dirty="0"/>
                  <a:t>同层同数量</a:t>
                </a:r>
                <a:endParaRPr lang="en-US" dirty="0"/>
              </a:p>
            </p:txBody>
          </p:sp>
        </mc:Choice>
        <mc:Fallback>
          <p:sp>
            <p:nvSpPr>
              <p:cNvPr id="10" name="内容占位符 5">
                <a:extLst>
                  <a:ext uri="{FF2B5EF4-FFF2-40B4-BE49-F238E27FC236}">
                    <a16:creationId xmlns:a16="http://schemas.microsoft.com/office/drawing/2014/main" id="{EC6A47DA-671D-4E33-8F5E-6E7F19F0D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381375"/>
                <a:ext cx="7829550" cy="3076575"/>
              </a:xfrm>
              <a:prstGeom prst="rect">
                <a:avLst/>
              </a:prstGeom>
              <a:blipFill>
                <a:blip r:embed="rId4"/>
                <a:stretch>
                  <a:fillRect l="-778" t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形 11" descr="选中标记">
            <a:extLst>
              <a:ext uri="{FF2B5EF4-FFF2-40B4-BE49-F238E27FC236}">
                <a16:creationId xmlns:a16="http://schemas.microsoft.com/office/drawing/2014/main" id="{A8303565-E490-4FF0-83A5-5A34764935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5650" y="4375150"/>
            <a:ext cx="914400" cy="914400"/>
          </a:xfrm>
          <a:prstGeom prst="rect">
            <a:avLst/>
          </a:prstGeom>
        </p:spPr>
      </p:pic>
      <p:pic>
        <p:nvPicPr>
          <p:cNvPr id="14" name="图形 13" descr="关闭">
            <a:extLst>
              <a:ext uri="{FF2B5EF4-FFF2-40B4-BE49-F238E27FC236}">
                <a16:creationId xmlns:a16="http://schemas.microsoft.com/office/drawing/2014/main" id="{C659BD7E-FE88-424B-9CA0-AC19558255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1350" y="5464950"/>
            <a:ext cx="914400" cy="914400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AFC02F5-E3B6-4267-A6D6-0BCEE1BE5BE0}"/>
              </a:ext>
            </a:extLst>
          </p:cNvPr>
          <p:cNvSpPr/>
          <p:nvPr/>
        </p:nvSpPr>
        <p:spPr>
          <a:xfrm>
            <a:off x="488950" y="1657350"/>
            <a:ext cx="2533650" cy="113665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70784A0-592D-4707-9E10-B04358EB3259}"/>
              </a:ext>
            </a:extLst>
          </p:cNvPr>
          <p:cNvSpPr/>
          <p:nvPr/>
        </p:nvSpPr>
        <p:spPr>
          <a:xfrm>
            <a:off x="3663950" y="1651000"/>
            <a:ext cx="5016500" cy="113665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912FD64-64BB-4981-9014-5474E7A57396}"/>
              </a:ext>
            </a:extLst>
          </p:cNvPr>
          <p:cNvSpPr/>
          <p:nvPr/>
        </p:nvSpPr>
        <p:spPr>
          <a:xfrm>
            <a:off x="571500" y="3206750"/>
            <a:ext cx="7969250" cy="3321050"/>
          </a:xfrm>
          <a:prstGeom prst="roundRect">
            <a:avLst/>
          </a:prstGeom>
          <a:noFill/>
          <a:ln w="2857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2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B325E-3276-46C0-A7DC-4C8B82BB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Rust </a:t>
            </a:r>
            <a:r>
              <a:rPr lang="zh-CN" altLang="en-US" dirty="0"/>
              <a:t>初见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D879B14-F5DB-46B8-9E1E-8FC8263321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24555"/>
          <a:stretch/>
        </p:blipFill>
        <p:spPr>
          <a:xfrm>
            <a:off x="1433540" y="3142907"/>
            <a:ext cx="5674731" cy="2151852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C15CC7-52F1-47AC-9AF2-E87105987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333" y="1825625"/>
            <a:ext cx="7809017" cy="4351338"/>
          </a:xfrm>
        </p:spPr>
        <p:txBody>
          <a:bodyPr/>
          <a:lstStyle/>
          <a:p>
            <a:r>
              <a:rPr lang="en-US" altLang="zh-CN" dirty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5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B325E-3276-46C0-A7DC-4C8B82BB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Rust </a:t>
            </a:r>
            <a:r>
              <a:rPr lang="zh-CN" altLang="en-US" dirty="0"/>
              <a:t>初见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C15CC7-52F1-47AC-9AF2-E87105987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333" y="1825625"/>
            <a:ext cx="7809017" cy="4351338"/>
          </a:xfrm>
        </p:spPr>
        <p:txBody>
          <a:bodyPr/>
          <a:lstStyle/>
          <a:p>
            <a:r>
              <a:rPr lang="zh-CN" altLang="en-US" dirty="0"/>
              <a:t>阶乘（递归）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7FE35A6-6D8A-4366-91D5-4EBCDA494D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49" y="2891037"/>
            <a:ext cx="8106453" cy="220113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2D0F349-F9E0-4FEB-A6B8-149CE4D48B43}"/>
              </a:ext>
            </a:extLst>
          </p:cNvPr>
          <p:cNvSpPr/>
          <p:nvPr/>
        </p:nvSpPr>
        <p:spPr>
          <a:xfrm>
            <a:off x="3340024" y="3181236"/>
            <a:ext cx="4216096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6E5B3A-F05D-45E2-9C2F-6B1FA5F7A4B8}"/>
              </a:ext>
            </a:extLst>
          </p:cNvPr>
          <p:cNvSpPr/>
          <p:nvPr/>
        </p:nvSpPr>
        <p:spPr>
          <a:xfrm>
            <a:off x="4062784" y="2945791"/>
            <a:ext cx="1429092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50668AB-2464-401C-BC1B-8D34557B5E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929" y="2876217"/>
            <a:ext cx="7893100" cy="243496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62B325E-3276-46C0-A7DC-4C8B82BB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Rust </a:t>
            </a:r>
            <a:r>
              <a:rPr lang="zh-CN" altLang="en-US" dirty="0"/>
              <a:t>初见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C15CC7-52F1-47AC-9AF2-E87105987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333" y="1825625"/>
            <a:ext cx="7809017" cy="4351338"/>
          </a:xfrm>
        </p:spPr>
        <p:txBody>
          <a:bodyPr/>
          <a:lstStyle/>
          <a:p>
            <a:r>
              <a:rPr lang="zh-CN" altLang="en-US" dirty="0"/>
              <a:t>阶乘（循环）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D0F349-F9E0-4FEB-A6B8-149CE4D48B43}"/>
              </a:ext>
            </a:extLst>
          </p:cNvPr>
          <p:cNvSpPr/>
          <p:nvPr/>
        </p:nvSpPr>
        <p:spPr>
          <a:xfrm>
            <a:off x="1357912" y="3164810"/>
            <a:ext cx="4018979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6E5B3A-F05D-45E2-9C2F-6B1FA5F7A4B8}"/>
              </a:ext>
            </a:extLst>
          </p:cNvPr>
          <p:cNvSpPr/>
          <p:nvPr/>
        </p:nvSpPr>
        <p:spPr>
          <a:xfrm>
            <a:off x="2699398" y="4741738"/>
            <a:ext cx="947251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0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B325E-3276-46C0-A7DC-4C8B82BB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Rust </a:t>
            </a:r>
            <a:r>
              <a:rPr lang="zh-CN" altLang="en-US" dirty="0"/>
              <a:t>初见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E7C15CC7-52F1-47AC-9AF2-E8710598724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06333" y="1825625"/>
                <a:ext cx="7809017" cy="4351338"/>
              </a:xfrm>
            </p:spPr>
            <p:txBody>
              <a:bodyPr/>
              <a:lstStyle/>
              <a:p>
                <a:r>
                  <a:rPr lang="zh-CN" altLang="en-US" dirty="0"/>
                  <a:t>阶乘（迭代器）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fold on (1..n+1) with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(a, b)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a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b, start with 1.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E7C15CC7-52F1-47AC-9AF2-E871059872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06333" y="1825625"/>
                <a:ext cx="7809017" cy="4351338"/>
              </a:xfrm>
              <a:blipFill>
                <a:blip r:embed="rId2"/>
                <a:stretch>
                  <a:fillRect l="-1405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62D0F349-F9E0-4FEB-A6B8-149CE4D48B43}"/>
              </a:ext>
            </a:extLst>
          </p:cNvPr>
          <p:cNvSpPr/>
          <p:nvPr/>
        </p:nvSpPr>
        <p:spPr>
          <a:xfrm>
            <a:off x="1357912" y="3164810"/>
            <a:ext cx="4018979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5E1C7BEA-EB4A-4E1D-8C78-026060DD6D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2759626"/>
            <a:ext cx="8027274" cy="163821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E6E5B3A-F05D-45E2-9C2F-6B1FA5F7A4B8}"/>
              </a:ext>
            </a:extLst>
          </p:cNvPr>
          <p:cNvSpPr/>
          <p:nvPr/>
        </p:nvSpPr>
        <p:spPr>
          <a:xfrm>
            <a:off x="1325060" y="3307171"/>
            <a:ext cx="2880085" cy="24092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8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FA4A1-7D31-4619-85C9-9694790F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</a:t>
            </a:r>
            <a:r>
              <a:rPr lang="zh-CN" altLang="en-US" dirty="0"/>
              <a:t>宏</a:t>
            </a:r>
            <a:r>
              <a:rPr lang="en-US" altLang="zh-CN" dirty="0"/>
              <a:t>	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3A621-A339-40C8-808D-9CB902F502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 err="1"/>
              <a:t>vec</a:t>
            </a:r>
            <a:r>
              <a:rPr lang="en-US" altLang="zh-CN" dirty="0"/>
              <a:t>!</a:t>
            </a:r>
          </a:p>
          <a:p>
            <a:endParaRPr lang="en-US" dirty="0"/>
          </a:p>
          <a:p>
            <a:r>
              <a:rPr lang="zh-CN" altLang="en-US" dirty="0"/>
              <a:t>接受任意个参数产生一个初始化后的向量。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6EBBB5-D5ED-41D2-93C3-66486F6FCF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39535" y="1883584"/>
            <a:ext cx="3886200" cy="3697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15E277-AEFF-465D-AB24-12EA58FD2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679" y="3965765"/>
            <a:ext cx="4171950" cy="2343150"/>
          </a:xfrm>
          <a:prstGeom prst="rect">
            <a:avLst/>
          </a:prstGeom>
        </p:spPr>
      </p:pic>
      <p:sp>
        <p:nvSpPr>
          <p:cNvPr id="7" name="爆炸形: 8 pt  6">
            <a:extLst>
              <a:ext uri="{FF2B5EF4-FFF2-40B4-BE49-F238E27FC236}">
                <a16:creationId xmlns:a16="http://schemas.microsoft.com/office/drawing/2014/main" id="{915FBE4D-030D-46B9-84E0-F6FC67CC0010}"/>
              </a:ext>
            </a:extLst>
          </p:cNvPr>
          <p:cNvSpPr/>
          <p:nvPr/>
        </p:nvSpPr>
        <p:spPr>
          <a:xfrm>
            <a:off x="4292752" y="4572000"/>
            <a:ext cx="394232" cy="295674"/>
          </a:xfrm>
          <a:prstGeom prst="irregularSeal1">
            <a:avLst/>
          </a:prstGeom>
          <a:gradFill flip="none" rotWithShape="1">
            <a:gsLst>
              <a:gs pos="56000">
                <a:srgbClr val="FF6600"/>
              </a:gs>
              <a:gs pos="0">
                <a:srgbClr val="FFC000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爆炸形: 8 pt  7">
            <a:extLst>
              <a:ext uri="{FF2B5EF4-FFF2-40B4-BE49-F238E27FC236}">
                <a16:creationId xmlns:a16="http://schemas.microsoft.com/office/drawing/2014/main" id="{C17B2421-5257-42FB-9F2D-BC639A5DA732}"/>
              </a:ext>
            </a:extLst>
          </p:cNvPr>
          <p:cNvSpPr/>
          <p:nvPr/>
        </p:nvSpPr>
        <p:spPr>
          <a:xfrm>
            <a:off x="4292752" y="4840298"/>
            <a:ext cx="394232" cy="295674"/>
          </a:xfrm>
          <a:prstGeom prst="irregularSeal1">
            <a:avLst/>
          </a:prstGeom>
          <a:gradFill flip="none" rotWithShape="1">
            <a:gsLst>
              <a:gs pos="56000">
                <a:srgbClr val="FF6600"/>
              </a:gs>
              <a:gs pos="0">
                <a:srgbClr val="FFC000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爆炸形: 8 pt  8">
            <a:extLst>
              <a:ext uri="{FF2B5EF4-FFF2-40B4-BE49-F238E27FC236}">
                <a16:creationId xmlns:a16="http://schemas.microsoft.com/office/drawing/2014/main" id="{FC90CD3A-122B-4FC1-9AAB-684F8171956B}"/>
              </a:ext>
            </a:extLst>
          </p:cNvPr>
          <p:cNvSpPr/>
          <p:nvPr/>
        </p:nvSpPr>
        <p:spPr>
          <a:xfrm>
            <a:off x="4276326" y="5431647"/>
            <a:ext cx="394232" cy="295674"/>
          </a:xfrm>
          <a:prstGeom prst="irregularSeal1">
            <a:avLst/>
          </a:prstGeom>
          <a:gradFill flip="none" rotWithShape="1">
            <a:gsLst>
              <a:gs pos="56000">
                <a:srgbClr val="FF6600"/>
              </a:gs>
              <a:gs pos="0">
                <a:srgbClr val="FFC000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B981E20-BCE0-45FC-B8D1-3DF45798B8AB}"/>
              </a:ext>
            </a:extLst>
          </p:cNvPr>
          <p:cNvCxnSpPr/>
          <p:nvPr/>
        </p:nvCxnSpPr>
        <p:spPr>
          <a:xfrm flipH="1">
            <a:off x="4615804" y="2184704"/>
            <a:ext cx="1768570" cy="243110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C7D1CD1-7914-4D65-BB6B-606854F1F101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4686984" y="2146375"/>
            <a:ext cx="2058770" cy="287584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9B2E2D8-FBF2-483F-B7E1-39313BFEF812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670558" y="2162801"/>
            <a:ext cx="2431100" cy="345076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17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2E086-2E2E-45DF-95E4-99ED3D66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vec</a:t>
            </a:r>
            <a:r>
              <a:rPr lang="en-US" altLang="zh-CN" dirty="0"/>
              <a:t>!</a:t>
            </a:r>
            <a:r>
              <a:rPr lang="zh-CN" altLang="en-US" dirty="0"/>
              <a:t> 的宏实现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BE703-D00C-4389-94EE-631C40A53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7451425" cy="4351338"/>
          </a:xfrm>
        </p:spPr>
        <p:txBody>
          <a:bodyPr/>
          <a:lstStyle/>
          <a:p>
            <a:r>
              <a:rPr lang="zh-CN" altLang="en-US" dirty="0"/>
              <a:t>以下不是</a:t>
            </a:r>
            <a:r>
              <a:rPr lang="en-US" altLang="zh-CN" dirty="0"/>
              <a:t>Rust</a:t>
            </a:r>
            <a:r>
              <a:rPr lang="zh-CN" altLang="en-US" dirty="0"/>
              <a:t>的运行库中真实使用的实现。</a:t>
            </a:r>
            <a:endParaRPr lang="en-US" altLang="zh-CN" dirty="0"/>
          </a:p>
          <a:p>
            <a:r>
              <a:rPr lang="zh-CN" altLang="en-US" dirty="0"/>
              <a:t>真实的实现在效率和可复用性上有更多优化。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FF2FE6-394B-4BD5-824C-6C6DA44D39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2128" y="2919364"/>
            <a:ext cx="7526188" cy="378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5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712FF8-5E46-4AB5-8AA5-2224F274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69" y="653492"/>
            <a:ext cx="7526188" cy="378967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B703D0-0C3B-479F-9F54-136C875010D5}"/>
              </a:ext>
            </a:extLst>
          </p:cNvPr>
          <p:cNvSpPr/>
          <p:nvPr/>
        </p:nvSpPr>
        <p:spPr>
          <a:xfrm>
            <a:off x="920750" y="819150"/>
            <a:ext cx="2171700" cy="2984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BBA026-72F5-4E0F-8C62-81DD50DBE57F}"/>
              </a:ext>
            </a:extLst>
          </p:cNvPr>
          <p:cNvSpPr/>
          <p:nvPr/>
        </p:nvSpPr>
        <p:spPr>
          <a:xfrm>
            <a:off x="927100" y="3714750"/>
            <a:ext cx="304800" cy="29210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D5D0DF0-4A09-49F6-A975-0D9E5A3A2FE6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>
            <a:off x="920750" y="968375"/>
            <a:ext cx="6350" cy="28924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5B72719-1004-4B5E-B83F-5E2F87C57CBF}"/>
              </a:ext>
            </a:extLst>
          </p:cNvPr>
          <p:cNvSpPr/>
          <p:nvPr/>
        </p:nvSpPr>
        <p:spPr>
          <a:xfrm>
            <a:off x="745982" y="5263634"/>
            <a:ext cx="7229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x: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&lt;u32&gt; =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![1, 2, 3];</a:t>
            </a:r>
          </a:p>
          <a:p>
            <a:r>
              <a:rPr lang="zh-CN" altLang="en-US" dirty="0"/>
              <a:t>感叹号是调用语法的一部分，用来区分一个宏和一个普通的函数。</a:t>
            </a:r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99FC29-EA3D-4526-AF1F-21DAAA77366D}"/>
              </a:ext>
            </a:extLst>
          </p:cNvPr>
          <p:cNvSpPr/>
          <p:nvPr/>
        </p:nvSpPr>
        <p:spPr>
          <a:xfrm>
            <a:off x="3448050" y="5276850"/>
            <a:ext cx="158750" cy="29210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4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712FF8-5E46-4AB5-8AA5-2224F274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69" y="653492"/>
            <a:ext cx="7526188" cy="378967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B703D0-0C3B-479F-9F54-136C875010D5}"/>
              </a:ext>
            </a:extLst>
          </p:cNvPr>
          <p:cNvSpPr/>
          <p:nvPr/>
        </p:nvSpPr>
        <p:spPr>
          <a:xfrm>
            <a:off x="1377950" y="1117600"/>
            <a:ext cx="1943100" cy="298450"/>
          </a:xfrm>
          <a:prstGeom prst="rect">
            <a:avLst/>
          </a:prstGeom>
          <a:solidFill>
            <a:srgbClr val="FF6600">
              <a:alpha val="18824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5530C9-7695-4723-B223-58B3AD4D5894}"/>
              </a:ext>
            </a:extLst>
          </p:cNvPr>
          <p:cNvSpPr/>
          <p:nvPr/>
        </p:nvSpPr>
        <p:spPr>
          <a:xfrm>
            <a:off x="1107942" y="4971534"/>
            <a:ext cx="61863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 $( $</a:t>
            </a:r>
            <a:r>
              <a:rPr lang="en-US" dirty="0" err="1">
                <a:latin typeface="Consolas" panose="020B0609020204030204" pitchFamily="49" charset="0"/>
              </a:rPr>
              <a:t>x:expr</a:t>
            </a:r>
            <a:r>
              <a:rPr lang="en-US" dirty="0">
                <a:latin typeface="Consolas" panose="020B0609020204030204" pitchFamily="49" charset="0"/>
              </a:rPr>
              <a:t> ),* ) =&gt; { ... };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宏规则的左端是一个匹配器，它的作用是匹配特定的模式。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8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600">
            <a:alpha val="18824"/>
          </a:srgbClr>
        </a:solidFill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a:style>
    </a:spDef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410</Words>
  <Application>Microsoft Office PowerPoint</Application>
  <PresentationFormat>全屏显示(4:3)</PresentationFormat>
  <Paragraphs>67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Calibri Light</vt:lpstr>
      <vt:lpstr>Cambria Math</vt:lpstr>
      <vt:lpstr>Consolas</vt:lpstr>
      <vt:lpstr>Office 主题​​</vt:lpstr>
      <vt:lpstr>Rust Part Slides</vt:lpstr>
      <vt:lpstr>Rust 初见</vt:lpstr>
      <vt:lpstr>Rust 初见</vt:lpstr>
      <vt:lpstr>Rust 初见</vt:lpstr>
      <vt:lpstr>Rust 初见</vt:lpstr>
      <vt:lpstr>Rust宏 </vt:lpstr>
      <vt:lpstr>vec! 的宏实现</vt:lpstr>
      <vt:lpstr>PowerPoint 演示文稿</vt:lpstr>
      <vt:lpstr>PowerPoint 演示文稿</vt:lpstr>
      <vt:lpstr>匹配器</vt:lpstr>
      <vt:lpstr>匹配器</vt:lpstr>
      <vt:lpstr>匹配器</vt:lpstr>
      <vt:lpstr>匹配器的小语法</vt:lpstr>
      <vt:lpstr>匹配器的小语法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Wuyue Lu</dc:creator>
  <cp:lastModifiedBy>Wuyue Lu</cp:lastModifiedBy>
  <cp:revision>13</cp:revision>
  <dcterms:created xsi:type="dcterms:W3CDTF">2018-01-12T18:23:56Z</dcterms:created>
  <dcterms:modified xsi:type="dcterms:W3CDTF">2018-01-12T20:58:27Z</dcterms:modified>
</cp:coreProperties>
</file>