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78" r:id="rId3"/>
    <p:sldId id="269" r:id="rId4"/>
    <p:sldId id="258" r:id="rId5"/>
    <p:sldId id="279" r:id="rId6"/>
    <p:sldId id="270" r:id="rId7"/>
    <p:sldId id="274" r:id="rId8"/>
    <p:sldId id="281" r:id="rId9"/>
    <p:sldId id="282" r:id="rId10"/>
    <p:sldId id="283" r:id="rId11"/>
    <p:sldId id="280" r:id="rId12"/>
    <p:sldId id="285" r:id="rId13"/>
    <p:sldId id="275" r:id="rId14"/>
    <p:sldId id="284" r:id="rId15"/>
    <p:sldId id="294" r:id="rId16"/>
    <p:sldId id="276" r:id="rId17"/>
    <p:sldId id="286" r:id="rId18"/>
    <p:sldId id="287" r:id="rId19"/>
    <p:sldId id="288" r:id="rId20"/>
    <p:sldId id="289" r:id="rId21"/>
    <p:sldId id="290" r:id="rId22"/>
    <p:sldId id="293" r:id="rId23"/>
    <p:sldId id="277" r:id="rId24"/>
    <p:sldId id="291" r:id="rId25"/>
    <p:sldId id="292" r:id="rId26"/>
    <p:sldId id="26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p:scale>
          <a:sx n="100" d="100"/>
          <a:sy n="100" d="100"/>
        </p:scale>
        <p:origin x="-990" y="-402"/>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4_1">
            <a:extLst>
              <a:ext uri="{FF2B5EF4-FFF2-40B4-BE49-F238E27FC236}">
                <a16:creationId xmlns:a16="http://schemas.microsoft.com/office/drawing/2014/main" xmlns="" id="{98145384-A300-48E3-B29F-F909A40722D0}"/>
              </a:ext>
            </a:extLst>
          </p:cNvPr>
          <p:cNvSpPr/>
          <p:nvPr userDrawn="1"/>
        </p:nvSpPr>
        <p:spPr>
          <a:xfrm>
            <a:off x="0" y="0"/>
            <a:ext cx="12192000" cy="6858000"/>
          </a:xfrm>
          <a:prstGeom prst="rect">
            <a:avLst/>
          </a:prstGeom>
          <a:blipFill>
            <a:blip r:embed="rId2"/>
            <a:stretch>
              <a:fillRect l="3" t="-5028" r="-10060" b="-50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副标题 2">
            <a:extLst>
              <a:ext uri="{FF2B5EF4-FFF2-40B4-BE49-F238E27FC236}">
                <a16:creationId xmlns:a16="http://schemas.microsoft.com/office/drawing/2014/main" xmlns="" id="{35F81231-19D3-46D8-A737-D564A5C9CF3B}"/>
              </a:ext>
            </a:extLst>
          </p:cNvPr>
          <p:cNvSpPr>
            <a:spLocks noGrp="1"/>
          </p:cNvSpPr>
          <p:nvPr>
            <p:ph type="subTitle" idx="1" hasCustomPrompt="1"/>
          </p:nvPr>
        </p:nvSpPr>
        <p:spPr>
          <a:xfrm>
            <a:off x="669926" y="4024447"/>
            <a:ext cx="5932352" cy="558799"/>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8" name="标题 1">
            <a:extLst>
              <a:ext uri="{FF2B5EF4-FFF2-40B4-BE49-F238E27FC236}">
                <a16:creationId xmlns:a16="http://schemas.microsoft.com/office/drawing/2014/main" xmlns="" id="{35D047E7-38F4-4924-87CF-CFEA66039408}"/>
              </a:ext>
            </a:extLst>
          </p:cNvPr>
          <p:cNvSpPr>
            <a:spLocks noGrp="1"/>
          </p:cNvSpPr>
          <p:nvPr>
            <p:ph type="ctrTitle" hasCustomPrompt="1"/>
          </p:nvPr>
        </p:nvSpPr>
        <p:spPr>
          <a:xfrm>
            <a:off x="669926" y="914467"/>
            <a:ext cx="5932352" cy="3109981"/>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
        <p:nvSpPr>
          <p:cNvPr id="9" name="文本占位符 13">
            <a:extLst>
              <a:ext uri="{FF2B5EF4-FFF2-40B4-BE49-F238E27FC236}">
                <a16:creationId xmlns:a16="http://schemas.microsoft.com/office/drawing/2014/main" xmlns="" id="{E67FC1C5-5149-4E80-A50E-FD175D2F85F6}"/>
              </a:ext>
            </a:extLst>
          </p:cNvPr>
          <p:cNvSpPr>
            <a:spLocks noGrp="1"/>
          </p:cNvSpPr>
          <p:nvPr>
            <p:ph type="body" sz="quarter" idx="10" hasCustomPrompt="1"/>
          </p:nvPr>
        </p:nvSpPr>
        <p:spPr>
          <a:xfrm>
            <a:off x="669926" y="5144953"/>
            <a:ext cx="5932352" cy="296271"/>
          </a:xfrm>
        </p:spPr>
        <p:txBody>
          <a:bodyPr vert="horz" anchor="ctr">
            <a:noAutofit/>
          </a:bodyPr>
          <a:lstStyle>
            <a:lvl1pPr marL="0" indent="0" algn="l">
              <a:buNone/>
              <a:defRPr sz="1500" b="0">
                <a:solidFill>
                  <a:schemeClr val="bg2">
                    <a:lumMod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0" name="文本占位符 13">
            <a:extLst>
              <a:ext uri="{FF2B5EF4-FFF2-40B4-BE49-F238E27FC236}">
                <a16:creationId xmlns:a16="http://schemas.microsoft.com/office/drawing/2014/main" xmlns="" id="{7C710C1E-E894-4733-BEE1-A4E9B84787A0}"/>
              </a:ext>
            </a:extLst>
          </p:cNvPr>
          <p:cNvSpPr>
            <a:spLocks noGrp="1"/>
          </p:cNvSpPr>
          <p:nvPr>
            <p:ph type="body" sz="quarter" idx="11" hasCustomPrompt="1"/>
          </p:nvPr>
        </p:nvSpPr>
        <p:spPr>
          <a:xfrm>
            <a:off x="669926" y="5441224"/>
            <a:ext cx="5932352" cy="296271"/>
          </a:xfrm>
        </p:spPr>
        <p:txBody>
          <a:bodyPr vert="horz" anchor="ctr">
            <a:noAutofit/>
          </a:bodyPr>
          <a:lstStyle>
            <a:lvl1pPr marL="0" indent="0" algn="l">
              <a:buNone/>
              <a:defRPr sz="1500" b="0">
                <a:solidFill>
                  <a:schemeClr val="bg2">
                    <a:lumMod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6096001" y="3429000"/>
            <a:ext cx="5423372"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7117" y="4324350"/>
            <a:ext cx="5423372"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Rectangle 4_1">
            <a:extLst>
              <a:ext uri="{FF2B5EF4-FFF2-40B4-BE49-F238E27FC236}">
                <a16:creationId xmlns:a16="http://schemas.microsoft.com/office/drawing/2014/main" xmlns="" id="{D59F75FF-68E8-42F8-8A01-5AADE75EEE5E}"/>
              </a:ext>
            </a:extLst>
          </p:cNvPr>
          <p:cNvSpPr/>
          <p:nvPr userDrawn="1"/>
        </p:nvSpPr>
        <p:spPr>
          <a:xfrm>
            <a:off x="669925" y="2354861"/>
            <a:ext cx="4261042" cy="2396836"/>
          </a:xfrm>
          <a:prstGeom prst="rect">
            <a:avLst/>
          </a:prstGeom>
          <a:blipFill>
            <a:blip r:embed="rId2"/>
            <a:srcRect/>
            <a:stretch>
              <a:fillRect l="-66329" t="-36105" r="-5882" b="-3610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fld id="{6489D9C7-5DC6-4263-87FF-7C99F6FB63C3}" type="datetime1">
              <a:rPr lang="zh-CN" altLang="en-US" smtClean="0"/>
              <a:pPr/>
              <a:t>2019/6/11</a:t>
            </a:fld>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fld id="{6489D9C7-5DC6-4263-87FF-7C99F6FB63C3}" type="datetime1">
              <a:rPr lang="zh-CN" altLang="en-US" smtClean="0"/>
              <a:pPr/>
              <a:t>2019/6/11</a:t>
            </a:fld>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4_1">
            <a:extLst>
              <a:ext uri="{FF2B5EF4-FFF2-40B4-BE49-F238E27FC236}">
                <a16:creationId xmlns:a16="http://schemas.microsoft.com/office/drawing/2014/main" xmlns="" id="{445CAA79-7762-49D5-B6C4-B50EBF01E3FE}"/>
              </a:ext>
            </a:extLst>
          </p:cNvPr>
          <p:cNvSpPr/>
          <p:nvPr userDrawn="1"/>
        </p:nvSpPr>
        <p:spPr>
          <a:xfrm>
            <a:off x="0" y="0"/>
            <a:ext cx="12192000" cy="6858000"/>
          </a:xfrm>
          <a:prstGeom prst="rect">
            <a:avLst/>
          </a:prstGeom>
          <a:blipFill>
            <a:blip r:embed="rId2"/>
            <a:stretch>
              <a:fillRect l="3" t="-5028" r="-10060" b="-50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673100" y="1484026"/>
            <a:ext cx="10845798" cy="2336847"/>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4505600"/>
            <a:ext cx="10845798"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673102" y="4209329"/>
            <a:ext cx="10845798"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2019/6/11</a:t>
            </a:fld>
            <a:endParaRPr lang="zh-CN" altLang="en-US"/>
          </a:p>
        </p:txBody>
      </p:sp>
      <p:sp>
        <p:nvSpPr>
          <p:cNvPr id="9" name="页脚占位符 4">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vmlDrawing" Target="../drawings/vmlDrawing2.vml"/><Relationship Id="rId1" Type="http://schemas.openxmlformats.org/officeDocument/2006/relationships/themeOverride" Target="../theme/themeOverride4.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9E26A197-07E6-4D32-93BA-2D9D1623FF99}"/>
              </a:ext>
            </a:extLst>
          </p:cNvPr>
          <p:cNvGrpSpPr/>
          <p:nvPr/>
        </p:nvGrpSpPr>
        <p:grpSpPr>
          <a:xfrm>
            <a:off x="603250" y="2347718"/>
            <a:ext cx="6693646" cy="1446550"/>
            <a:chOff x="2995061" y="1470553"/>
            <a:chExt cx="7554052" cy="1632498"/>
          </a:xfrm>
        </p:grpSpPr>
        <p:sp>
          <p:nvSpPr>
            <p:cNvPr id="14" name="矩形 13">
              <a:extLst>
                <a:ext uri="{FF2B5EF4-FFF2-40B4-BE49-F238E27FC236}">
                  <a16:creationId xmlns:a16="http://schemas.microsoft.com/office/drawing/2014/main" xmlns="" id="{4DADFE63-96F6-4747-80D7-4FF8755B3B0D}"/>
                </a:ext>
              </a:extLst>
            </p:cNvPr>
            <p:cNvSpPr/>
            <p:nvPr/>
          </p:nvSpPr>
          <p:spPr>
            <a:xfrm>
              <a:off x="9723617" y="1470553"/>
              <a:ext cx="825496" cy="1632498"/>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E</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15" name="矩形 14">
              <a:extLst>
                <a:ext uri="{FF2B5EF4-FFF2-40B4-BE49-F238E27FC236}">
                  <a16:creationId xmlns:a16="http://schemas.microsoft.com/office/drawing/2014/main" xmlns="" id="{3273DCA3-190B-4954-99A8-59A3C713EAC5}"/>
                </a:ext>
              </a:extLst>
            </p:cNvPr>
            <p:cNvSpPr/>
            <p:nvPr/>
          </p:nvSpPr>
          <p:spPr>
            <a:xfrm>
              <a:off x="8941622" y="1470553"/>
              <a:ext cx="825499" cy="1632498"/>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N</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16" name="矩形 15">
              <a:extLst>
                <a:ext uri="{FF2B5EF4-FFF2-40B4-BE49-F238E27FC236}">
                  <a16:creationId xmlns:a16="http://schemas.microsoft.com/office/drawing/2014/main" xmlns="" id="{FCBD5289-A68D-4B15-972E-8F1CAABA7E52}"/>
                </a:ext>
              </a:extLst>
            </p:cNvPr>
            <p:cNvSpPr/>
            <p:nvPr/>
          </p:nvSpPr>
          <p:spPr>
            <a:xfrm>
              <a:off x="8079787" y="1470553"/>
              <a:ext cx="825499" cy="1558033"/>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O</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17" name="矩形 16">
              <a:extLst>
                <a:ext uri="{FF2B5EF4-FFF2-40B4-BE49-F238E27FC236}">
                  <a16:creationId xmlns:a16="http://schemas.microsoft.com/office/drawing/2014/main" xmlns="" id="{9E6BD7DD-1815-49D0-A7ED-17281CBF6654}"/>
                </a:ext>
              </a:extLst>
            </p:cNvPr>
            <p:cNvSpPr/>
            <p:nvPr/>
          </p:nvSpPr>
          <p:spPr>
            <a:xfrm>
              <a:off x="6920653" y="1470553"/>
              <a:ext cx="825500" cy="1632498"/>
            </a:xfrm>
            <a:prstGeom prst="rect">
              <a:avLst/>
            </a:prstGeom>
          </p:spPr>
          <p:txBody>
            <a:bodyPr wrap="square">
              <a:spAutoFit/>
            </a:bodyPr>
            <a:lstStyle/>
            <a:p>
              <a:r>
                <a:rPr lang="en-US" altLang="zh-CN" sz="8800" b="1" dirty="0" smtClean="0">
                  <a:solidFill>
                    <a:schemeClr val="bg1"/>
                  </a:solidFill>
                  <a:effectLst>
                    <a:outerShdw blurRad="50800" dist="63500" algn="l" rotWithShape="0">
                      <a:srgbClr val="1C1A3E">
                        <a:alpha val="49000"/>
                      </a:srgbClr>
                    </a:outerShdw>
                  </a:effectLst>
                  <a:latin typeface="+mj-lt"/>
                </a:rPr>
                <a:t>T</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18" name="矩形 17">
              <a:extLst>
                <a:ext uri="{FF2B5EF4-FFF2-40B4-BE49-F238E27FC236}">
                  <a16:creationId xmlns:a16="http://schemas.microsoft.com/office/drawing/2014/main" xmlns="" id="{E336FED7-9E10-4423-ACA8-D625F3142181}"/>
                </a:ext>
              </a:extLst>
            </p:cNvPr>
            <p:cNvSpPr/>
            <p:nvPr/>
          </p:nvSpPr>
          <p:spPr>
            <a:xfrm>
              <a:off x="6102158" y="1470553"/>
              <a:ext cx="825500" cy="1632498"/>
            </a:xfrm>
            <a:prstGeom prst="rect">
              <a:avLst/>
            </a:prstGeom>
          </p:spPr>
          <p:txBody>
            <a:bodyPr wrap="square">
              <a:spAutoFit/>
            </a:bodyPr>
            <a:lstStyle/>
            <a:p>
              <a:r>
                <a:rPr lang="en-US" altLang="zh-CN" sz="8800" b="1" dirty="0" smtClean="0">
                  <a:solidFill>
                    <a:schemeClr val="bg1"/>
                  </a:solidFill>
                  <a:effectLst>
                    <a:outerShdw blurRad="50800" dist="63500" algn="l" rotWithShape="0">
                      <a:srgbClr val="1C1A3E">
                        <a:alpha val="49000"/>
                      </a:srgbClr>
                    </a:outerShdw>
                  </a:effectLst>
                  <a:latin typeface="+mj-lt"/>
                </a:rPr>
                <a:t>E</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19" name="矩形 18">
              <a:extLst>
                <a:ext uri="{FF2B5EF4-FFF2-40B4-BE49-F238E27FC236}">
                  <a16:creationId xmlns:a16="http://schemas.microsoft.com/office/drawing/2014/main" xmlns="" id="{49DB8094-7F76-4BF4-8C50-B5B0841AAA76}"/>
                </a:ext>
              </a:extLst>
            </p:cNvPr>
            <p:cNvSpPr/>
            <p:nvPr/>
          </p:nvSpPr>
          <p:spPr>
            <a:xfrm>
              <a:off x="5437900" y="1470553"/>
              <a:ext cx="825500" cy="1632498"/>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J</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20" name="矩形 19">
              <a:extLst>
                <a:ext uri="{FF2B5EF4-FFF2-40B4-BE49-F238E27FC236}">
                  <a16:creationId xmlns:a16="http://schemas.microsoft.com/office/drawing/2014/main" xmlns="" id="{EF560D1E-8F77-411B-9476-E7B649CCA92F}"/>
                </a:ext>
              </a:extLst>
            </p:cNvPr>
            <p:cNvSpPr/>
            <p:nvPr/>
          </p:nvSpPr>
          <p:spPr>
            <a:xfrm>
              <a:off x="4603490" y="1470553"/>
              <a:ext cx="825500" cy="1632498"/>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R</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21" name="矩形 20">
              <a:extLst>
                <a:ext uri="{FF2B5EF4-FFF2-40B4-BE49-F238E27FC236}">
                  <a16:creationId xmlns:a16="http://schemas.microsoft.com/office/drawing/2014/main" xmlns="" id="{01260089-F082-4ED9-BAC7-E3CBBD4D69E4}"/>
                </a:ext>
              </a:extLst>
            </p:cNvPr>
            <p:cNvSpPr/>
            <p:nvPr/>
          </p:nvSpPr>
          <p:spPr>
            <a:xfrm>
              <a:off x="3746221" y="1470553"/>
              <a:ext cx="825500" cy="1558033"/>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O</a:t>
              </a:r>
              <a:endParaRPr lang="zh-CN" altLang="en-US" sz="8800" b="1" dirty="0">
                <a:solidFill>
                  <a:schemeClr val="bg1"/>
                </a:solidFill>
                <a:effectLst>
                  <a:outerShdw blurRad="50800" dist="63500" algn="l" rotWithShape="0">
                    <a:srgbClr val="1C1A3E">
                      <a:alpha val="49000"/>
                    </a:srgbClr>
                  </a:outerShdw>
                </a:effectLst>
                <a:latin typeface="+mj-lt"/>
              </a:endParaRPr>
            </a:p>
          </p:txBody>
        </p:sp>
        <p:sp>
          <p:nvSpPr>
            <p:cNvPr id="22" name="矩形 21">
              <a:extLst>
                <a:ext uri="{FF2B5EF4-FFF2-40B4-BE49-F238E27FC236}">
                  <a16:creationId xmlns:a16="http://schemas.microsoft.com/office/drawing/2014/main" xmlns="" id="{2058B812-E647-4778-ABCB-C8EC27B6A34F}"/>
                </a:ext>
              </a:extLst>
            </p:cNvPr>
            <p:cNvSpPr/>
            <p:nvPr/>
          </p:nvSpPr>
          <p:spPr>
            <a:xfrm>
              <a:off x="2995061" y="1470553"/>
              <a:ext cx="825500" cy="1558033"/>
            </a:xfrm>
            <a:prstGeom prst="rect">
              <a:avLst/>
            </a:prstGeom>
          </p:spPr>
          <p:txBody>
            <a:bodyPr wrap="square">
              <a:spAutoFit/>
            </a:bodyPr>
            <a:lstStyle/>
            <a:p>
              <a:r>
                <a:rPr lang="en-US" altLang="zh-CN" sz="8800" b="1" dirty="0">
                  <a:solidFill>
                    <a:schemeClr val="bg1"/>
                  </a:solidFill>
                  <a:effectLst>
                    <a:outerShdw blurRad="50800" dist="63500" algn="l" rotWithShape="0">
                      <a:srgbClr val="1C1A3E">
                        <a:alpha val="49000"/>
                      </a:srgbClr>
                    </a:outerShdw>
                  </a:effectLst>
                  <a:latin typeface="+mj-lt"/>
                </a:rPr>
                <a:t>P</a:t>
              </a:r>
              <a:endParaRPr lang="zh-CN" altLang="en-US" sz="8800" b="1" dirty="0">
                <a:solidFill>
                  <a:schemeClr val="bg1"/>
                </a:solidFill>
                <a:effectLst>
                  <a:outerShdw blurRad="50800" dist="63500" algn="l" rotWithShape="0">
                    <a:srgbClr val="1C1A3E">
                      <a:alpha val="49000"/>
                    </a:srgbClr>
                  </a:outerShdw>
                </a:effectLst>
                <a:latin typeface="+mj-lt"/>
              </a:endParaRPr>
            </a:p>
          </p:txBody>
        </p:sp>
      </p:grpSp>
      <p:graphicFrame>
        <p:nvGraphicFramePr>
          <p:cNvPr id="3" name="对象 2" hidden="1">
            <a:extLst>
              <a:ext uri="{FF2B5EF4-FFF2-40B4-BE49-F238E27FC236}">
                <a16:creationId xmlns:a16="http://schemas.microsoft.com/office/drawing/2014/main" xmlns=""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xmlns=""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normAutofit fontScale="92500"/>
          </a:bodyPr>
          <a:lstStyle/>
          <a:p>
            <a:r>
              <a:rPr lang="en-US" altLang="zh-CN" dirty="0" smtClean="0"/>
              <a:t>TEAM MEMBER:</a:t>
            </a:r>
            <a:r>
              <a:rPr lang="zh-CN" altLang="zh-CN" dirty="0" smtClean="0"/>
              <a:t>毛</a:t>
            </a:r>
            <a:r>
              <a:rPr lang="zh-CN" altLang="zh-CN" dirty="0"/>
              <a:t>一</a:t>
            </a:r>
            <a:r>
              <a:rPr lang="zh-CN" altLang="zh-CN" dirty="0" smtClean="0"/>
              <a:t>鸣</a:t>
            </a:r>
            <a:r>
              <a:rPr lang="zh-CN" altLang="en-US" dirty="0" smtClean="0"/>
              <a:t>、</a:t>
            </a:r>
            <a:r>
              <a:rPr lang="zh-CN" altLang="zh-CN" dirty="0" smtClean="0"/>
              <a:t>窦晓磊</a:t>
            </a:r>
            <a:r>
              <a:rPr lang="zh-CN" altLang="en-US" dirty="0" smtClean="0"/>
              <a:t>、</a:t>
            </a:r>
            <a:r>
              <a:rPr lang="zh-CN" altLang="zh-CN" dirty="0" smtClean="0"/>
              <a:t>储含露</a:t>
            </a:r>
            <a:r>
              <a:rPr lang="zh-CN" altLang="en-US" dirty="0" smtClean="0"/>
              <a:t>、</a:t>
            </a:r>
            <a:r>
              <a:rPr lang="zh-CN" altLang="zh-CN" dirty="0" smtClean="0"/>
              <a:t>朱正一</a:t>
            </a:r>
            <a:endParaRPr lang="zh-CN" altLang="zh-CN" dirty="0"/>
          </a:p>
          <a:p>
            <a:endParaRPr lang="en-US" altLang="zh-CN" dirty="0"/>
          </a:p>
        </p:txBody>
      </p:sp>
      <p:sp>
        <p:nvSpPr>
          <p:cNvPr id="6" name="文本占位符 5"/>
          <p:cNvSpPr>
            <a:spLocks noGrp="1"/>
          </p:cNvSpPr>
          <p:nvPr>
            <p:ph type="body" sz="quarter" idx="10"/>
          </p:nvPr>
        </p:nvSpPr>
        <p:spPr/>
        <p:txBody>
          <a:bodyPr/>
          <a:lstStyle/>
          <a:p>
            <a:r>
              <a:rPr lang="en-US" altLang="zh-CN" sz="1200" spc="300" dirty="0" smtClean="0"/>
              <a:t>Speaker:</a:t>
            </a:r>
            <a:r>
              <a:rPr lang="zh-CN" altLang="en-US" sz="1200" spc="300" dirty="0" smtClean="0"/>
              <a:t>毛一鸣</a:t>
            </a:r>
            <a:endParaRPr lang="en-US" altLang="zh-CN" sz="1200" spc="300" dirty="0"/>
          </a:p>
        </p:txBody>
      </p:sp>
      <p:sp>
        <p:nvSpPr>
          <p:cNvPr id="9" name="文本占位符 8"/>
          <p:cNvSpPr>
            <a:spLocks noGrp="1"/>
          </p:cNvSpPr>
          <p:nvPr>
            <p:ph type="body" sz="quarter" idx="11"/>
          </p:nvPr>
        </p:nvSpPr>
        <p:spPr/>
        <p:txBody>
          <a:bodyPr/>
          <a:lstStyle/>
          <a:p>
            <a:r>
              <a:rPr lang="en-US" altLang="zh-CN" dirty="0" smtClean="0"/>
              <a:t>2019.6.1</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Proposed Algorithm-</a:t>
            </a:r>
            <a:r>
              <a:rPr lang="en-US" altLang="zh-CN" b="0" dirty="0" smtClean="0">
                <a:sym typeface="+mn-lt"/>
              </a:rPr>
              <a:t>-PTE </a:t>
            </a:r>
            <a:r>
              <a:rPr lang="en-US" altLang="zh-CN" b="0" dirty="0">
                <a:sym typeface="+mn-lt"/>
              </a:rPr>
              <a:t>evaluation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矩形 5"/>
          <p:cNvSpPr/>
          <p:nvPr/>
        </p:nvSpPr>
        <p:spPr>
          <a:xfrm>
            <a:off x="790575" y="1114425"/>
            <a:ext cx="10277475" cy="1754326"/>
          </a:xfrm>
          <a:prstGeom prst="rect">
            <a:avLst/>
          </a:prstGeom>
        </p:spPr>
        <p:txBody>
          <a:bodyPr wrap="square">
            <a:spAutoFit/>
          </a:bodyPr>
          <a:lstStyle/>
          <a:p>
            <a:r>
              <a:rPr lang="en-US" altLang="zh-CN" dirty="0"/>
              <a:t>As we have motioned before, renewable energy always cost </a:t>
            </a:r>
            <a:r>
              <a:rPr lang="en-US" altLang="zh-CN" dirty="0" smtClean="0"/>
              <a:t>a </a:t>
            </a:r>
            <a:r>
              <a:rPr lang="en-US" altLang="zh-CN" dirty="0"/>
              <a:t>lot of money and often fails to meet the demand. We also need to make rational use of some non-renewable energy sources. In </a:t>
            </a:r>
            <a:r>
              <a:rPr lang="en-US" altLang="zh-CN" dirty="0" smtClean="0"/>
              <a:t>our project, </a:t>
            </a:r>
            <a:r>
              <a:rPr lang="en-US" altLang="zh-CN" dirty="0"/>
              <a:t>we use two kinds of energy, Diesel generator and Lead-acid battery</a:t>
            </a:r>
            <a:r>
              <a:rPr lang="en-US" altLang="zh-CN" dirty="0" smtClean="0"/>
              <a:t>.</a:t>
            </a:r>
          </a:p>
          <a:p>
            <a:endParaRPr lang="zh-CN" altLang="zh-CN" dirty="0"/>
          </a:p>
          <a:p>
            <a:r>
              <a:rPr lang="en-US" altLang="zh-CN" dirty="0"/>
              <a:t>We propose PTE(Equations 5) to assess the environmental pollution caused by these two kinds of energy sources.</a:t>
            </a:r>
            <a:endParaRPr lang="zh-CN" altLang="en-US" dirty="0"/>
          </a:p>
        </p:txBody>
      </p:sp>
      <mc:AlternateContent xmlns:mc="http://schemas.openxmlformats.org/markup-compatibility/2006">
        <mc:Choice xmlns:a14="http://schemas.microsoft.com/office/drawing/2010/main" Requires="a14">
          <p:sp>
            <p:nvSpPr>
              <p:cNvPr id="7" name="矩形 6"/>
              <p:cNvSpPr/>
              <p:nvPr/>
            </p:nvSpPr>
            <p:spPr>
              <a:xfrm>
                <a:off x="3534337" y="3670184"/>
                <a:ext cx="5123326" cy="425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m:t>PTE</m:t>
                      </m:r>
                      <m:r>
                        <a:rPr lang="en-US" altLang="zh-CN" i="1"/>
                        <m:t>=</m:t>
                      </m:r>
                      <m:sSup>
                        <m:sSupPr>
                          <m:ctrlPr>
                            <a:rPr lang="zh-CN" altLang="zh-CN" i="1"/>
                          </m:ctrlPr>
                        </m:sSupPr>
                        <m:e>
                          <m:sSub>
                            <m:sSubPr>
                              <m:ctrlPr>
                                <a:rPr lang="zh-CN" altLang="zh-CN" i="1"/>
                              </m:ctrlPr>
                            </m:sSubPr>
                            <m:e>
                              <m:r>
                                <a:rPr lang="en-US" altLang="zh-CN" i="1"/>
                                <m:t>𝑃</m:t>
                              </m:r>
                            </m:e>
                            <m:sub>
                              <m:r>
                                <a:rPr lang="en-US" altLang="zh-CN" i="1"/>
                                <m:t>𝐿𝑒𝑎𝑑</m:t>
                              </m:r>
                              <m:r>
                                <a:rPr lang="en-US" altLang="zh-CN" i="1"/>
                                <m:t>−</m:t>
                              </m:r>
                              <m:r>
                                <a:rPr lang="en-US" altLang="zh-CN" i="1"/>
                                <m:t>𝑎𝑐𝑖𝑑</m:t>
                              </m:r>
                              <m:r>
                                <a:rPr lang="en-US" altLang="zh-CN" i="1"/>
                                <m:t> </m:t>
                              </m:r>
                              <m:r>
                                <a:rPr lang="en-US" altLang="zh-CN" i="1"/>
                                <m:t>𝑏𝑎𝑡𝑡𝑒𝑟𝑦</m:t>
                              </m:r>
                            </m:sub>
                          </m:sSub>
                        </m:e>
                        <m:sup>
                          <m:r>
                            <a:rPr lang="en-US" altLang="zh-CN" i="1"/>
                            <m:t>2</m:t>
                          </m:r>
                        </m:sup>
                      </m:sSup>
                      <m:r>
                        <a:rPr lang="en-US" altLang="zh-CN" i="1"/>
                        <m:t>+</m:t>
                      </m:r>
                      <m:sSub>
                        <m:sSubPr>
                          <m:ctrlPr>
                            <a:rPr lang="zh-CN" altLang="zh-CN" i="1"/>
                          </m:ctrlPr>
                        </m:sSubPr>
                        <m:e>
                          <m:r>
                            <a:rPr lang="en-US" altLang="zh-CN" i="1"/>
                            <m:t>𝑃</m:t>
                          </m:r>
                        </m:e>
                        <m:sub>
                          <m:r>
                            <a:rPr lang="en-US" altLang="zh-CN" i="1"/>
                            <m:t>𝐷𝑖𝑒𝑠𝑒𝑙</m:t>
                          </m:r>
                          <m:r>
                            <a:rPr lang="en-US" altLang="zh-CN" i="1"/>
                            <m:t> </m:t>
                          </m:r>
                          <m:r>
                            <a:rPr lang="en-US" altLang="zh-CN" i="1"/>
                            <m:t>𝑔𝑒𝑛𝑒𝑟𝑎𝑡𝑜𝑟</m:t>
                          </m:r>
                        </m:sub>
                      </m:sSub>
                      <m:r>
                        <a:rPr lang="en-US" altLang="zh-CN" i="1"/>
                        <m:t>         (5)</m:t>
                      </m:r>
                    </m:oMath>
                  </m:oMathPara>
                </a14:m>
                <a:endParaRPr lang="zh-CN" altLang="zh-CN" dirty="0"/>
              </a:p>
            </p:txBody>
          </p:sp>
        </mc:Choice>
        <mc:Fallback>
          <p:sp>
            <p:nvSpPr>
              <p:cNvPr id="7" name="矩形 6"/>
              <p:cNvSpPr>
                <a:spLocks noRot="1" noChangeAspect="1" noMove="1" noResize="1" noEditPoints="1" noAdjustHandles="1" noChangeArrowheads="1" noChangeShapeType="1" noTextEdit="1"/>
              </p:cNvSpPr>
              <p:nvPr/>
            </p:nvSpPr>
            <p:spPr>
              <a:xfrm>
                <a:off x="3534337" y="3670184"/>
                <a:ext cx="5123326" cy="425566"/>
              </a:xfrm>
              <a:prstGeom prst="rect">
                <a:avLst/>
              </a:prstGeom>
              <a:blipFill rotWithShape="1">
                <a:blip r:embed="rId2"/>
                <a:stretch>
                  <a:fillRect b="-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910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Proposed Algorithm--Power Generated Constrain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3" name="矩形 2"/>
          <p:cNvSpPr/>
          <p:nvPr/>
        </p:nvSpPr>
        <p:spPr>
          <a:xfrm>
            <a:off x="885825" y="1247775"/>
            <a:ext cx="10163175" cy="1754326"/>
          </a:xfrm>
          <a:prstGeom prst="rect">
            <a:avLst/>
          </a:prstGeom>
        </p:spPr>
        <p:txBody>
          <a:bodyPr wrap="square">
            <a:spAutoFit/>
          </a:bodyPr>
          <a:lstStyle/>
          <a:p>
            <a:r>
              <a:rPr lang="en-US" altLang="zh-CN" dirty="0" smtClean="0"/>
              <a:t>The project </a:t>
            </a:r>
            <a:r>
              <a:rPr lang="en-US" altLang="zh-CN" dirty="0"/>
              <a:t>should be composed with constraints to obtain the proper objective function. </a:t>
            </a:r>
            <a:endParaRPr lang="en-US" altLang="zh-CN" dirty="0" smtClean="0"/>
          </a:p>
          <a:p>
            <a:endParaRPr lang="en-US" altLang="zh-CN" dirty="0"/>
          </a:p>
          <a:p>
            <a:r>
              <a:rPr lang="en-US" altLang="zh-CN" dirty="0" smtClean="0"/>
              <a:t>The </a:t>
            </a:r>
            <a:r>
              <a:rPr lang="en-US" altLang="zh-CN" dirty="0"/>
              <a:t>main constraints in the optimization process in the proposed methodology are the total power. </a:t>
            </a:r>
            <a:endParaRPr lang="en-US" altLang="zh-CN" dirty="0" smtClean="0"/>
          </a:p>
          <a:p>
            <a:endParaRPr lang="en-US" altLang="zh-CN" dirty="0"/>
          </a:p>
          <a:p>
            <a:r>
              <a:rPr lang="en-US" altLang="zh-CN" dirty="0" smtClean="0"/>
              <a:t>In </a:t>
            </a:r>
            <a:r>
              <a:rPr lang="en-US" altLang="zh-CN" dirty="0"/>
              <a:t>reality, the annual energy requirement is limited, so the sum of several kinds of energy should be limited to a certain extent.</a:t>
            </a:r>
            <a:endParaRPr lang="zh-CN" altLang="zh-CN" dirty="0"/>
          </a:p>
        </p:txBody>
      </p:sp>
      <mc:AlternateContent xmlns:mc="http://schemas.openxmlformats.org/markup-compatibility/2006">
        <mc:Choice xmlns:a14="http://schemas.microsoft.com/office/drawing/2010/main" Requires="a14">
          <p:sp>
            <p:nvSpPr>
              <p:cNvPr id="5" name="矩形 4"/>
              <p:cNvSpPr/>
              <p:nvPr/>
            </p:nvSpPr>
            <p:spPr>
              <a:xfrm>
                <a:off x="1395413" y="3687002"/>
                <a:ext cx="9401175" cy="3955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m:t>1.1×</m:t>
                      </m:r>
                      <m:r>
                        <m:rPr>
                          <m:sty m:val="p"/>
                        </m:rPr>
                        <a:rPr lang="en-US" altLang="zh-CN"/>
                        <m:t>AEPnet</m:t>
                      </m:r>
                      <m:sSub>
                        <m:sSubPr>
                          <m:ctrlPr>
                            <a:rPr lang="zh-CN" altLang="zh-CN" i="1"/>
                          </m:ctrlPr>
                        </m:sSubPr>
                        <m:e>
                          <m:r>
                            <a:rPr lang="en-US" altLang="zh-CN" i="1"/>
                            <m:t>≥</m:t>
                          </m:r>
                          <m:r>
                            <a:rPr lang="en-US" altLang="zh-CN" i="1"/>
                            <m:t>𝑃</m:t>
                          </m:r>
                        </m:e>
                        <m:sub>
                          <m:r>
                            <a:rPr lang="en-US" altLang="zh-CN" i="1"/>
                            <m:t>𝑃h𝑜𝑡𝑜𝑣𝑜𝑙𝑡𝑎𝑖𝑐</m:t>
                          </m:r>
                        </m:sub>
                      </m:sSub>
                      <m:r>
                        <a:rPr lang="en-US" altLang="zh-CN" i="1"/>
                        <m:t>+</m:t>
                      </m:r>
                      <m:sSub>
                        <m:sSubPr>
                          <m:ctrlPr>
                            <a:rPr lang="zh-CN" altLang="zh-CN" i="1"/>
                          </m:ctrlPr>
                        </m:sSubPr>
                        <m:e>
                          <m:r>
                            <a:rPr lang="en-US" altLang="zh-CN" i="1"/>
                            <m:t>𝑃</m:t>
                          </m:r>
                        </m:e>
                        <m:sub>
                          <m:r>
                            <a:rPr lang="en-US" altLang="zh-CN" i="1"/>
                            <m:t>𝑤𝑖𝑛𝑑</m:t>
                          </m:r>
                          <m:r>
                            <a:rPr lang="en-US" altLang="zh-CN" i="1"/>
                            <m:t> </m:t>
                          </m:r>
                          <m:r>
                            <a:rPr lang="en-US" altLang="zh-CN" i="1"/>
                            <m:t>𝑡𝑢𝑟𝑏𝑖𝑛𝑒</m:t>
                          </m:r>
                        </m:sub>
                      </m:sSub>
                      <m:r>
                        <a:rPr lang="en-US" altLang="zh-CN" i="1"/>
                        <m:t>+</m:t>
                      </m:r>
                      <m:sSub>
                        <m:sSubPr>
                          <m:ctrlPr>
                            <a:rPr lang="zh-CN" altLang="zh-CN" i="1"/>
                          </m:ctrlPr>
                        </m:sSubPr>
                        <m:e>
                          <m:r>
                            <a:rPr lang="en-US" altLang="zh-CN" i="1"/>
                            <m:t>𝑃</m:t>
                          </m:r>
                        </m:e>
                        <m:sub>
                          <m:r>
                            <a:rPr lang="en-US" altLang="zh-CN" i="1"/>
                            <m:t>𝐷𝑖𝑒𝑠𝑒𝑙</m:t>
                          </m:r>
                          <m:r>
                            <a:rPr lang="en-US" altLang="zh-CN" i="1"/>
                            <m:t> </m:t>
                          </m:r>
                          <m:r>
                            <a:rPr lang="en-US" altLang="zh-CN" i="1"/>
                            <m:t>𝑔𝑒𝑛𝑒𝑟𝑎𝑡𝑜𝑟</m:t>
                          </m:r>
                        </m:sub>
                      </m:sSub>
                      <m:r>
                        <a:rPr lang="en-US" altLang="zh-CN" i="1"/>
                        <m:t>+</m:t>
                      </m:r>
                      <m:sSub>
                        <m:sSubPr>
                          <m:ctrlPr>
                            <a:rPr lang="zh-CN" altLang="zh-CN" i="1"/>
                          </m:ctrlPr>
                        </m:sSubPr>
                        <m:e>
                          <m:r>
                            <a:rPr lang="en-US" altLang="zh-CN" i="1"/>
                            <m:t>𝑃</m:t>
                          </m:r>
                        </m:e>
                        <m:sub>
                          <m:r>
                            <a:rPr lang="en-US" altLang="zh-CN" i="1"/>
                            <m:t>𝐿𝑒𝑎𝑑</m:t>
                          </m:r>
                          <m:r>
                            <a:rPr lang="en-US" altLang="zh-CN" i="1"/>
                            <m:t>−</m:t>
                          </m:r>
                          <m:r>
                            <a:rPr lang="en-US" altLang="zh-CN" i="1"/>
                            <m:t>𝑎𝑐𝑖𝑑</m:t>
                          </m:r>
                          <m:r>
                            <a:rPr lang="en-US" altLang="zh-CN" i="1"/>
                            <m:t> </m:t>
                          </m:r>
                          <m:r>
                            <a:rPr lang="en-US" altLang="zh-CN" i="1"/>
                            <m:t>𝑏𝑎𝑡𝑡𝑒𝑟𝑦</m:t>
                          </m:r>
                        </m:sub>
                      </m:sSub>
                      <m:r>
                        <a:rPr lang="en-US" altLang="zh-CN" i="1"/>
                        <m:t>≥</m:t>
                      </m:r>
                      <m:r>
                        <m:rPr>
                          <m:sty m:val="p"/>
                        </m:rPr>
                        <a:rPr lang="en-US" altLang="zh-CN"/>
                        <m:t>AEPnet</m:t>
                      </m:r>
                    </m:oMath>
                  </m:oMathPara>
                </a14:m>
                <a:endParaRPr lang="zh-CN" altLang="zh-CN" dirty="0"/>
              </a:p>
            </p:txBody>
          </p:sp>
        </mc:Choice>
        <mc:Fallback>
          <p:sp>
            <p:nvSpPr>
              <p:cNvPr id="5" name="矩形 4"/>
              <p:cNvSpPr>
                <a:spLocks noRot="1" noChangeAspect="1" noMove="1" noResize="1" noEditPoints="1" noAdjustHandles="1" noChangeArrowheads="1" noChangeShapeType="1" noTextEdit="1"/>
              </p:cNvSpPr>
              <p:nvPr/>
            </p:nvSpPr>
            <p:spPr>
              <a:xfrm>
                <a:off x="1395413" y="3687002"/>
                <a:ext cx="9401175" cy="395558"/>
              </a:xfrm>
              <a:prstGeom prst="rect">
                <a:avLst/>
              </a:prstGeom>
              <a:blipFill rotWithShape="1">
                <a:blip r:embed="rId2"/>
                <a:stretch>
                  <a:fillRect b="-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84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Proposed Algorithm--Multi-objective optimization equation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3" name="矩形 2"/>
          <p:cNvSpPr/>
          <p:nvPr/>
        </p:nvSpPr>
        <p:spPr>
          <a:xfrm>
            <a:off x="752475" y="1152525"/>
            <a:ext cx="9696450" cy="369332"/>
          </a:xfrm>
          <a:prstGeom prst="rect">
            <a:avLst/>
          </a:prstGeom>
        </p:spPr>
        <p:txBody>
          <a:bodyPr wrap="square">
            <a:spAutoFit/>
          </a:bodyPr>
          <a:lstStyle/>
          <a:p>
            <a:r>
              <a:rPr lang="en-US" altLang="zh-CN" dirty="0"/>
              <a:t>In summary, we propose the following equations to describe the whole power system.</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2996082" y="2034073"/>
                <a:ext cx="6199837" cy="1598451"/>
              </a:xfrm>
              <a:prstGeom prst="rect">
                <a:avLst/>
              </a:prstGeom>
            </p:spPr>
            <p:txBody>
              <a:bodyPr wrap="square">
                <a:spAutoFit/>
              </a:bodyPr>
              <a:lstStyle/>
              <a:p>
                <a:pPr algn="dist"/>
                <a14:m>
                  <m:oMathPara xmlns:m="http://schemas.openxmlformats.org/officeDocument/2006/math">
                    <m:oMathParaPr>
                      <m:jc m:val="left"/>
                    </m:oMathParaPr>
                    <m:oMath xmlns:m="http://schemas.openxmlformats.org/officeDocument/2006/math">
                      <m:d>
                        <m:dPr>
                          <m:begChr m:val="{"/>
                          <m:endChr m:val=""/>
                          <m:ctrlPr>
                            <a:rPr lang="zh-CN" altLang="zh-CN" i="1" smtClean="0"/>
                          </m:ctrlPr>
                        </m:dPr>
                        <m:e>
                          <m:eqArr>
                            <m:eqArrPr>
                              <m:ctrlPr>
                                <a:rPr lang="zh-CN" altLang="zh-CN" i="1"/>
                              </m:ctrlPr>
                            </m:eqArrPr>
                            <m:e>
                              <m:r>
                                <a:rPr lang="en-US" altLang="zh-CN" b="0" i="1" smtClean="0">
                                  <a:latin typeface="Cambria Math"/>
                                </a:rPr>
                                <m:t>&amp;</m:t>
                              </m:r>
                              <m:r>
                                <a:rPr lang="en-US" altLang="zh-CN" i="1"/>
                                <m:t>𝑚𝑖𝑛𝐿𝐶𝐸</m:t>
                              </m:r>
                              <m:d>
                                <m:dPr>
                                  <m:ctrlPr>
                                    <a:rPr lang="zh-CN" altLang="zh-CN" i="1"/>
                                  </m:ctrlPr>
                                </m:dPr>
                                <m:e>
                                  <m:r>
                                    <a:rPr lang="en-US" altLang="zh-CN" i="1"/>
                                    <m:t>𝑥</m:t>
                                  </m:r>
                                </m:e>
                              </m:d>
                              <m:r>
                                <a:rPr lang="en-US" altLang="zh-CN" i="1"/>
                                <m:t>=</m:t>
                              </m:r>
                              <m:f>
                                <m:fPr>
                                  <m:ctrlPr>
                                    <a:rPr lang="zh-CN" altLang="zh-CN" i="1"/>
                                  </m:ctrlPr>
                                </m:fPr>
                                <m:num>
                                  <m:nary>
                                    <m:naryPr>
                                      <m:chr m:val="∑"/>
                                      <m:limLoc m:val="undOvr"/>
                                      <m:supHide m:val="on"/>
                                      <m:ctrlPr>
                                        <a:rPr lang="zh-CN" altLang="zh-CN" i="1"/>
                                      </m:ctrlPr>
                                    </m:naryPr>
                                    <m:sub>
                                      <m:r>
                                        <a:rPr lang="en-US" altLang="zh-CN" i="1"/>
                                        <m:t>𝑖</m:t>
                                      </m:r>
                                    </m:sub>
                                    <m:sup/>
                                    <m:e>
                                      <m:d>
                                        <m:dPr>
                                          <m:ctrlPr>
                                            <a:rPr lang="zh-CN" altLang="zh-CN" i="1"/>
                                          </m:ctrlPr>
                                        </m:dPr>
                                        <m:e>
                                          <m:r>
                                            <a:rPr lang="en-US" altLang="zh-CN" i="1"/>
                                            <m:t>𝐶𝑅𝐹</m:t>
                                          </m:r>
                                          <m:r>
                                            <a:rPr lang="en-US" altLang="zh-CN" i="1"/>
                                            <m:t>×</m:t>
                                          </m:r>
                                          <m:r>
                                            <a:rPr lang="en-US" altLang="zh-CN" i="1"/>
                                            <m:t>𝐼𝐶𝐶</m:t>
                                          </m:r>
                                          <m:r>
                                            <a:rPr lang="en-US" altLang="zh-CN" i="1"/>
                                            <m:t>+</m:t>
                                          </m:r>
                                          <m:r>
                                            <m:rPr>
                                              <m:sty m:val="p"/>
                                            </m:rPr>
                                            <a:rPr lang="en-US" altLang="zh-CN"/>
                                            <m:t>ANN</m:t>
                                          </m:r>
                                          <m:r>
                                            <a:rPr lang="en-US" altLang="zh-CN"/>
                                            <m:t>+</m:t>
                                          </m:r>
                                          <m:d>
                                            <m:dPr>
                                              <m:ctrlPr>
                                                <a:rPr lang="zh-CN" altLang="zh-CN" i="1"/>
                                              </m:ctrlPr>
                                            </m:dPr>
                                            <m:e>
                                              <m:r>
                                                <m:rPr>
                                                  <m:sty m:val="p"/>
                                                </m:rPr>
                                                <a:rPr lang="en-US" altLang="zh-CN"/>
                                                <m:t>O</m:t>
                                              </m:r>
                                              <m:r>
                                                <a:rPr lang="en-US" altLang="zh-CN" i="1"/>
                                                <m:t>&amp;</m:t>
                                              </m:r>
                                              <m:r>
                                                <m:rPr>
                                                  <m:sty m:val="p"/>
                                                </m:rPr>
                                                <a:rPr lang="en-US" altLang="zh-CN"/>
                                                <m:t>M</m:t>
                                              </m:r>
                                              <m:r>
                                                <a:rPr lang="en-US" altLang="zh-CN"/>
                                                <m:t>×</m:t>
                                              </m:r>
                                              <m:r>
                                                <m:rPr>
                                                  <m:sty m:val="p"/>
                                                </m:rPr>
                                                <a:rPr lang="en-US" altLang="zh-CN"/>
                                                <m:t>n</m:t>
                                              </m:r>
                                            </m:e>
                                          </m:d>
                                        </m:e>
                                      </m:d>
                                      <m:r>
                                        <a:rPr lang="en-US" altLang="zh-CN" i="1"/>
                                        <m:t>×</m:t>
                                      </m:r>
                                      <m:sSub>
                                        <m:sSubPr>
                                          <m:ctrlPr>
                                            <a:rPr lang="zh-CN" altLang="zh-CN" i="1"/>
                                          </m:ctrlPr>
                                        </m:sSubPr>
                                        <m:e>
                                          <m:r>
                                            <a:rPr lang="en-US" altLang="zh-CN" i="1"/>
                                            <m:t>𝑥</m:t>
                                          </m:r>
                                        </m:e>
                                        <m:sub>
                                          <m:r>
                                            <a:rPr lang="en-US" altLang="zh-CN" i="1"/>
                                            <m:t>𝑖</m:t>
                                          </m:r>
                                        </m:sub>
                                      </m:sSub>
                                    </m:e>
                                  </m:nary>
                                </m:num>
                                <m:den>
                                  <m:sSub>
                                    <m:sSubPr>
                                      <m:ctrlPr>
                                        <a:rPr lang="zh-CN" altLang="zh-CN" i="1"/>
                                      </m:ctrlPr>
                                    </m:sSubPr>
                                    <m:e>
                                      <m:r>
                                        <a:rPr lang="en-US" altLang="zh-CN" i="1"/>
                                        <m:t>𝐴𝐸𝑃</m:t>
                                      </m:r>
                                    </m:e>
                                    <m:sub>
                                      <m:r>
                                        <a:rPr lang="en-US" altLang="zh-CN" i="1"/>
                                        <m:t>𝑛𝑒𝑡</m:t>
                                      </m:r>
                                    </m:sub>
                                  </m:sSub>
                                </m:den>
                              </m:f>
                            </m:e>
                            <m:e>
                              <m:r>
                                <a:rPr lang="en-US" altLang="zh-CN" b="0" i="1" smtClean="0">
                                  <a:latin typeface="Cambria Math"/>
                                </a:rPr>
                                <m:t>&amp;</m:t>
                              </m:r>
                              <m:r>
                                <a:rPr lang="en-US" altLang="zh-CN" i="1"/>
                                <m:t>𝑚𝑖𝑛𝑃𝑜𝑙𝑙𝑢𝑡𝑖𝑜𝑛</m:t>
                              </m:r>
                              <m:r>
                                <a:rPr lang="en-US" altLang="zh-CN" i="1"/>
                                <m:t>(</m:t>
                              </m:r>
                              <m:r>
                                <a:rPr lang="en-US" altLang="zh-CN" i="1"/>
                                <m:t>𝑥</m:t>
                              </m:r>
                              <m:r>
                                <a:rPr lang="en-US" altLang="zh-CN" i="1"/>
                                <m:t>)=</m:t>
                              </m:r>
                              <m:sSup>
                                <m:sSupPr>
                                  <m:ctrlPr>
                                    <a:rPr lang="zh-CN" altLang="zh-CN" i="1"/>
                                  </m:ctrlPr>
                                </m:sSupPr>
                                <m:e>
                                  <m:sSub>
                                    <m:sSubPr>
                                      <m:ctrlPr>
                                        <a:rPr lang="zh-CN" altLang="zh-CN" i="1"/>
                                      </m:ctrlPr>
                                    </m:sSubPr>
                                    <m:e>
                                      <m:r>
                                        <a:rPr lang="en-US" altLang="zh-CN" i="1"/>
                                        <m:t>𝑥</m:t>
                                      </m:r>
                                    </m:e>
                                    <m:sub>
                                      <m:r>
                                        <a:rPr lang="en-US" altLang="zh-CN" i="1"/>
                                        <m:t>3</m:t>
                                      </m:r>
                                    </m:sub>
                                  </m:sSub>
                                </m:e>
                                <m:sup>
                                  <m:r>
                                    <a:rPr lang="en-US" altLang="zh-CN" i="1"/>
                                    <m:t>2</m:t>
                                  </m:r>
                                </m:sup>
                              </m:sSup>
                              <m:r>
                                <a:rPr lang="en-US" altLang="zh-CN" i="1"/>
                                <m:t>+</m:t>
                              </m:r>
                              <m:sSup>
                                <m:sSupPr>
                                  <m:ctrlPr>
                                    <a:rPr lang="zh-CN" altLang="zh-CN" i="1"/>
                                  </m:ctrlPr>
                                </m:sSupPr>
                                <m:e>
                                  <m:sSub>
                                    <m:sSubPr>
                                      <m:ctrlPr>
                                        <a:rPr lang="zh-CN" altLang="zh-CN" i="1"/>
                                      </m:ctrlPr>
                                    </m:sSubPr>
                                    <m:e>
                                      <m:r>
                                        <a:rPr lang="en-US" altLang="zh-CN" i="1"/>
                                        <m:t>𝑥</m:t>
                                      </m:r>
                                    </m:e>
                                    <m:sub>
                                      <m:r>
                                        <a:rPr lang="en-US" altLang="zh-CN" i="1"/>
                                        <m:t>4</m:t>
                                      </m:r>
                                    </m:sub>
                                  </m:sSub>
                                </m:e>
                                <m:sup>
                                  <m:r>
                                    <a:rPr lang="en-US" altLang="zh-CN" i="1"/>
                                    <m:t>3</m:t>
                                  </m:r>
                                </m:sup>
                              </m:sSup>
                            </m:e>
                            <m:e>
                              <m:r>
                                <a:rPr lang="en-US" altLang="zh-CN" b="0" i="1" smtClean="0">
                                  <a:latin typeface="Cambria Math"/>
                                </a:rPr>
                                <m:t>&amp;</m:t>
                              </m:r>
                              <m:r>
                                <a:rPr lang="en-US" altLang="zh-CN" i="1"/>
                                <m:t>𝑠</m:t>
                              </m:r>
                              <m:r>
                                <a:rPr lang="en-US" altLang="zh-CN" i="1"/>
                                <m:t>.</m:t>
                              </m:r>
                              <m:r>
                                <a:rPr lang="en-US" altLang="zh-CN" i="1"/>
                                <m:t>𝑡</m:t>
                              </m:r>
                              <m:r>
                                <a:rPr lang="en-US" altLang="zh-CN" i="1"/>
                                <m:t>.=</m:t>
                              </m:r>
                              <m:d>
                                <m:dPr>
                                  <m:begChr m:val="{"/>
                                  <m:endChr m:val=""/>
                                  <m:ctrlPr>
                                    <a:rPr lang="zh-CN" altLang="zh-CN" i="1"/>
                                  </m:ctrlPr>
                                </m:dPr>
                                <m:e>
                                  <m:eqArr>
                                    <m:eqArrPr>
                                      <m:ctrlPr>
                                        <a:rPr lang="zh-CN" altLang="zh-CN" i="1"/>
                                      </m:ctrlPr>
                                    </m:eqArrPr>
                                    <m:e>
                                      <m:sSub>
                                        <m:sSubPr>
                                          <m:ctrlPr>
                                            <a:rPr lang="zh-CN" altLang="zh-CN" i="1"/>
                                          </m:ctrlPr>
                                        </m:sSubPr>
                                        <m:e>
                                          <m:r>
                                            <a:rPr lang="en-US" altLang="zh-CN" i="1"/>
                                            <m:t>𝑥</m:t>
                                          </m:r>
                                        </m:e>
                                        <m:sub>
                                          <m:r>
                                            <a:rPr lang="en-US" altLang="zh-CN" i="1"/>
                                            <m:t>1</m:t>
                                          </m:r>
                                        </m:sub>
                                      </m:sSub>
                                      <m:r>
                                        <a:rPr lang="en-US" altLang="zh-CN" i="1"/>
                                        <m:t>,</m:t>
                                      </m:r>
                                      <m:sSub>
                                        <m:sSubPr>
                                          <m:ctrlPr>
                                            <a:rPr lang="zh-CN" altLang="zh-CN" i="1"/>
                                          </m:ctrlPr>
                                        </m:sSubPr>
                                        <m:e>
                                          <m:r>
                                            <a:rPr lang="en-US" altLang="zh-CN" i="1"/>
                                            <m:t>𝑥</m:t>
                                          </m:r>
                                        </m:e>
                                        <m:sub>
                                          <m:r>
                                            <a:rPr lang="en-US" altLang="zh-CN" i="1"/>
                                            <m:t>2</m:t>
                                          </m:r>
                                        </m:sub>
                                      </m:sSub>
                                      <m:r>
                                        <a:rPr lang="en-US" altLang="zh-CN" i="1"/>
                                        <m:t>,</m:t>
                                      </m:r>
                                      <m:sSub>
                                        <m:sSubPr>
                                          <m:ctrlPr>
                                            <a:rPr lang="zh-CN" altLang="zh-CN" i="1"/>
                                          </m:ctrlPr>
                                        </m:sSubPr>
                                        <m:e>
                                          <m:r>
                                            <a:rPr lang="en-US" altLang="zh-CN" i="1"/>
                                            <m:t>𝑥</m:t>
                                          </m:r>
                                        </m:e>
                                        <m:sub>
                                          <m:r>
                                            <a:rPr lang="en-US" altLang="zh-CN" i="1"/>
                                            <m:t>3</m:t>
                                          </m:r>
                                        </m:sub>
                                      </m:sSub>
                                      <m:r>
                                        <a:rPr lang="en-US" altLang="zh-CN" i="1"/>
                                        <m:t>,</m:t>
                                      </m:r>
                                      <m:sSub>
                                        <m:sSubPr>
                                          <m:ctrlPr>
                                            <a:rPr lang="zh-CN" altLang="zh-CN" i="1"/>
                                          </m:ctrlPr>
                                        </m:sSubPr>
                                        <m:e>
                                          <m:r>
                                            <a:rPr lang="en-US" altLang="zh-CN" i="1"/>
                                            <m:t>𝑥</m:t>
                                          </m:r>
                                        </m:e>
                                        <m:sub>
                                          <m:r>
                                            <a:rPr lang="en-US" altLang="zh-CN" i="1"/>
                                            <m:t>4</m:t>
                                          </m:r>
                                        </m:sub>
                                      </m:sSub>
                                      <m:r>
                                        <a:rPr lang="en-US" altLang="zh-CN" i="1"/>
                                        <m:t>∈(0,</m:t>
                                      </m:r>
                                      <m:sSub>
                                        <m:sSubPr>
                                          <m:ctrlPr>
                                            <a:rPr lang="zh-CN" altLang="zh-CN" i="1"/>
                                          </m:ctrlPr>
                                        </m:sSubPr>
                                        <m:e>
                                          <m:r>
                                            <a:rPr lang="en-US" altLang="zh-CN" i="1"/>
                                            <m:t>𝐴𝐸𝑃</m:t>
                                          </m:r>
                                        </m:e>
                                        <m:sub>
                                          <m:r>
                                            <a:rPr lang="en-US" altLang="zh-CN" i="1"/>
                                            <m:t>𝑛𝑒𝑡</m:t>
                                          </m:r>
                                        </m:sub>
                                      </m:sSub>
                                      <m:r>
                                        <a:rPr lang="en-US" altLang="zh-CN" i="1"/>
                                        <m:t>)</m:t>
                                      </m:r>
                                    </m:e>
                                    <m:e>
                                      <m:sSub>
                                        <m:sSubPr>
                                          <m:ctrlPr>
                                            <a:rPr lang="zh-CN" altLang="zh-CN" i="1"/>
                                          </m:ctrlPr>
                                        </m:sSubPr>
                                        <m:e>
                                          <m:r>
                                            <a:rPr lang="en-US" altLang="zh-CN"/>
                                            <m:t>1.1×</m:t>
                                          </m:r>
                                          <m:r>
                                            <m:rPr>
                                              <m:sty m:val="p"/>
                                            </m:rPr>
                                            <a:rPr lang="en-US" altLang="zh-CN"/>
                                            <m:t>AEPnet</m:t>
                                          </m:r>
                                          <m:r>
                                            <a:rPr lang="en-US" altLang="zh-CN"/>
                                            <m:t>≥</m:t>
                                          </m:r>
                                          <m:r>
                                            <a:rPr lang="en-US" altLang="zh-CN" i="1"/>
                                            <m:t>𝑥</m:t>
                                          </m:r>
                                        </m:e>
                                        <m:sub>
                                          <m:r>
                                            <a:rPr lang="en-US" altLang="zh-CN" i="1"/>
                                            <m:t>1</m:t>
                                          </m:r>
                                        </m:sub>
                                      </m:sSub>
                                      <m:r>
                                        <a:rPr lang="en-US" altLang="zh-CN" i="1"/>
                                        <m:t>+</m:t>
                                      </m:r>
                                      <m:sSub>
                                        <m:sSubPr>
                                          <m:ctrlPr>
                                            <a:rPr lang="zh-CN" altLang="zh-CN" i="1"/>
                                          </m:ctrlPr>
                                        </m:sSubPr>
                                        <m:e>
                                          <m:r>
                                            <a:rPr lang="en-US" altLang="zh-CN" i="1"/>
                                            <m:t>𝑥</m:t>
                                          </m:r>
                                        </m:e>
                                        <m:sub>
                                          <m:r>
                                            <a:rPr lang="en-US" altLang="zh-CN" i="1"/>
                                            <m:t>2</m:t>
                                          </m:r>
                                        </m:sub>
                                      </m:sSub>
                                      <m:r>
                                        <a:rPr lang="en-US" altLang="zh-CN" i="1"/>
                                        <m:t>+</m:t>
                                      </m:r>
                                      <m:sSub>
                                        <m:sSubPr>
                                          <m:ctrlPr>
                                            <a:rPr lang="zh-CN" altLang="zh-CN" i="1"/>
                                          </m:ctrlPr>
                                        </m:sSubPr>
                                        <m:e>
                                          <m:r>
                                            <a:rPr lang="en-US" altLang="zh-CN" i="1"/>
                                            <m:t>𝑥</m:t>
                                          </m:r>
                                        </m:e>
                                        <m:sub>
                                          <m:r>
                                            <a:rPr lang="en-US" altLang="zh-CN" i="1"/>
                                            <m:t>3</m:t>
                                          </m:r>
                                        </m:sub>
                                      </m:sSub>
                                      <m:r>
                                        <a:rPr lang="en-US" altLang="zh-CN" i="1"/>
                                        <m:t>+</m:t>
                                      </m:r>
                                      <m:sSub>
                                        <m:sSubPr>
                                          <m:ctrlPr>
                                            <a:rPr lang="zh-CN" altLang="zh-CN" i="1"/>
                                          </m:ctrlPr>
                                        </m:sSubPr>
                                        <m:e>
                                          <m:r>
                                            <a:rPr lang="en-US" altLang="zh-CN" i="1"/>
                                            <m:t>𝑥</m:t>
                                          </m:r>
                                        </m:e>
                                        <m:sub>
                                          <m:r>
                                            <a:rPr lang="en-US" altLang="zh-CN" i="1"/>
                                            <m:t>4</m:t>
                                          </m:r>
                                        </m:sub>
                                      </m:sSub>
                                      <m:r>
                                        <a:rPr lang="en-US" altLang="zh-CN" i="1"/>
                                        <m:t>≥</m:t>
                                      </m:r>
                                      <m:r>
                                        <m:rPr>
                                          <m:sty m:val="p"/>
                                        </m:rPr>
                                        <a:rPr lang="en-US" altLang="zh-CN"/>
                                        <m:t>AEPnet</m:t>
                                      </m:r>
                                    </m:e>
                                  </m:eqArr>
                                </m:e>
                              </m:d>
                            </m:e>
                          </m:eqArr>
                        </m:e>
                      </m:d>
                    </m:oMath>
                  </m:oMathPara>
                </a14:m>
                <a:endParaRPr lang="zh-CN" altLang="zh-CN" dirty="0"/>
              </a:p>
            </p:txBody>
          </p:sp>
        </mc:Choice>
        <mc:Fallback>
          <p:sp>
            <p:nvSpPr>
              <p:cNvPr id="5" name="矩形 4"/>
              <p:cNvSpPr>
                <a:spLocks noRot="1" noChangeAspect="1" noMove="1" noResize="1" noEditPoints="1" noAdjustHandles="1" noChangeArrowheads="1" noChangeShapeType="1" noTextEdit="1"/>
              </p:cNvSpPr>
              <p:nvPr/>
            </p:nvSpPr>
            <p:spPr>
              <a:xfrm>
                <a:off x="2996082" y="2034073"/>
                <a:ext cx="6199837" cy="1598451"/>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3217304" y="4188002"/>
                <a:ext cx="5757393" cy="691792"/>
              </a:xfrm>
              <a:prstGeom prst="rect">
                <a:avLst/>
              </a:prstGeom>
            </p:spPr>
            <p:txBody>
              <a:bodyPr wrap="square">
                <a:spAutoFit/>
              </a:bodyPr>
              <a:lstStyle/>
              <a:p>
                <a:r>
                  <a:rPr lang="en-US" altLang="zh-CN" dirty="0"/>
                  <a:t>Here </a:t>
                </a:r>
                <a14:m>
                  <m:oMath xmlns:m="http://schemas.openxmlformats.org/officeDocument/2006/math">
                    <m:sSub>
                      <m:sSubPr>
                        <m:ctrlPr>
                          <a:rPr lang="zh-CN" altLang="zh-CN" i="1"/>
                        </m:ctrlPr>
                      </m:sSubPr>
                      <m:e>
                        <m:r>
                          <a:rPr lang="en-US" altLang="zh-CN" i="1"/>
                          <m:t>𝑥</m:t>
                        </m:r>
                      </m:e>
                      <m:sub>
                        <m:r>
                          <a:rPr lang="en-US" altLang="zh-CN" i="1"/>
                          <m:t>1</m:t>
                        </m:r>
                      </m:sub>
                    </m:sSub>
                    <m:r>
                      <a:rPr lang="en-US" altLang="zh-CN" i="1"/>
                      <m:t>,</m:t>
                    </m:r>
                    <m:sSub>
                      <m:sSubPr>
                        <m:ctrlPr>
                          <a:rPr lang="zh-CN" altLang="zh-CN" i="1"/>
                        </m:ctrlPr>
                      </m:sSubPr>
                      <m:e>
                        <m:r>
                          <a:rPr lang="en-US" altLang="zh-CN" i="1"/>
                          <m:t>𝑥</m:t>
                        </m:r>
                      </m:e>
                      <m:sub>
                        <m:r>
                          <a:rPr lang="en-US" altLang="zh-CN" i="1"/>
                          <m:t>2</m:t>
                        </m:r>
                      </m:sub>
                    </m:sSub>
                    <m:r>
                      <a:rPr lang="en-US" altLang="zh-CN" i="1"/>
                      <m:t>,</m:t>
                    </m:r>
                    <m:sSub>
                      <m:sSubPr>
                        <m:ctrlPr>
                          <a:rPr lang="zh-CN" altLang="zh-CN" i="1"/>
                        </m:ctrlPr>
                      </m:sSubPr>
                      <m:e>
                        <m:r>
                          <a:rPr lang="en-US" altLang="zh-CN" i="1"/>
                          <m:t>𝑥</m:t>
                        </m:r>
                      </m:e>
                      <m:sub>
                        <m:r>
                          <a:rPr lang="en-US" altLang="zh-CN" i="1"/>
                          <m:t>3</m:t>
                        </m:r>
                      </m:sub>
                    </m:sSub>
                    <m:r>
                      <a:rPr lang="en-US" altLang="zh-CN" i="1"/>
                      <m:t>,</m:t>
                    </m:r>
                    <m:sSub>
                      <m:sSubPr>
                        <m:ctrlPr>
                          <a:rPr lang="zh-CN" altLang="zh-CN" i="1"/>
                        </m:ctrlPr>
                      </m:sSubPr>
                      <m:e>
                        <m:r>
                          <a:rPr lang="en-US" altLang="zh-CN" i="1"/>
                          <m:t>𝑥</m:t>
                        </m:r>
                      </m:e>
                      <m:sub>
                        <m:r>
                          <a:rPr lang="en-US" altLang="zh-CN" i="1"/>
                          <m:t>4</m:t>
                        </m:r>
                      </m:sub>
                    </m:sSub>
                  </m:oMath>
                </a14:m>
                <a:r>
                  <a:rPr lang="en-US" altLang="zh-CN" dirty="0"/>
                  <a:t> Correspond to </a:t>
                </a:r>
                <a14:m>
                  <m:oMath xmlns:m="http://schemas.openxmlformats.org/officeDocument/2006/math">
                    <m:sSub>
                      <m:sSubPr>
                        <m:ctrlPr>
                          <a:rPr lang="zh-CN" altLang="zh-CN" i="1"/>
                        </m:ctrlPr>
                      </m:sSubPr>
                      <m:e>
                        <m:r>
                          <a:rPr lang="en-US" altLang="zh-CN" i="1"/>
                          <m:t>𝑃</m:t>
                        </m:r>
                      </m:e>
                      <m:sub>
                        <m:r>
                          <a:rPr lang="en-US" altLang="zh-CN" i="1"/>
                          <m:t>𝑃h𝑜𝑡𝑜𝑣𝑜𝑙𝑡𝑎𝑖𝑐</m:t>
                        </m:r>
                      </m:sub>
                    </m:sSub>
                    <m:sSub>
                      <m:sSubPr>
                        <m:ctrlPr>
                          <a:rPr lang="zh-CN" altLang="zh-CN" i="1"/>
                        </m:ctrlPr>
                      </m:sSubPr>
                      <m:e>
                        <m:r>
                          <a:rPr lang="en-US" altLang="zh-CN" i="1"/>
                          <m:t>,</m:t>
                        </m:r>
                        <m:r>
                          <a:rPr lang="en-US" altLang="zh-CN" i="1"/>
                          <m:t>𝑃</m:t>
                        </m:r>
                      </m:e>
                      <m:sub>
                        <m:r>
                          <a:rPr lang="en-US" altLang="zh-CN" i="1"/>
                          <m:t>𝑤𝑖𝑛𝑑</m:t>
                        </m:r>
                        <m:r>
                          <a:rPr lang="en-US" altLang="zh-CN" i="1"/>
                          <m:t> </m:t>
                        </m:r>
                        <m:r>
                          <a:rPr lang="en-US" altLang="zh-CN" i="1"/>
                          <m:t>𝑡𝑢𝑟𝑏𝑖𝑛𝑒</m:t>
                        </m:r>
                        <m:r>
                          <a:rPr lang="en-US" altLang="zh-CN" i="1"/>
                          <m:t>,</m:t>
                        </m:r>
                      </m:sub>
                    </m:sSub>
                    <m:sSub>
                      <m:sSubPr>
                        <m:ctrlPr>
                          <a:rPr lang="zh-CN" altLang="zh-CN" i="1"/>
                        </m:ctrlPr>
                      </m:sSubPr>
                      <m:e>
                        <m:r>
                          <a:rPr lang="en-US" altLang="zh-CN" i="1"/>
                          <m:t>𝑃</m:t>
                        </m:r>
                      </m:e>
                      <m:sub>
                        <m:r>
                          <a:rPr lang="en-US" altLang="zh-CN" i="1"/>
                          <m:t>𝐷𝑖𝑒𝑠𝑒𝑙</m:t>
                        </m:r>
                        <m:r>
                          <a:rPr lang="en-US" altLang="zh-CN" i="1"/>
                          <m:t> </m:t>
                        </m:r>
                        <m:r>
                          <a:rPr lang="en-US" altLang="zh-CN" i="1"/>
                          <m:t>𝑔𝑒𝑛𝑒𝑟𝑎𝑡𝑜𝑟</m:t>
                        </m:r>
                      </m:sub>
                    </m:sSub>
                    <m:sSub>
                      <m:sSubPr>
                        <m:ctrlPr>
                          <a:rPr lang="zh-CN" altLang="zh-CN" i="1"/>
                        </m:ctrlPr>
                      </m:sSubPr>
                      <m:e>
                        <m:r>
                          <a:rPr lang="en-US" altLang="zh-CN" i="1"/>
                          <m:t>,</m:t>
                        </m:r>
                        <m:r>
                          <a:rPr lang="en-US" altLang="zh-CN" i="1"/>
                          <m:t>𝑃</m:t>
                        </m:r>
                      </m:e>
                      <m:sub>
                        <m:r>
                          <a:rPr lang="en-US" altLang="zh-CN" i="1"/>
                          <m:t>𝐿𝑒𝑎𝑑</m:t>
                        </m:r>
                        <m:r>
                          <a:rPr lang="en-US" altLang="zh-CN" i="1"/>
                          <m:t>−</m:t>
                        </m:r>
                        <m:r>
                          <a:rPr lang="en-US" altLang="zh-CN" i="1"/>
                          <m:t>𝑎𝑐𝑖𝑑</m:t>
                        </m:r>
                        <m:r>
                          <a:rPr lang="en-US" altLang="zh-CN" i="1"/>
                          <m:t> </m:t>
                        </m:r>
                        <m:r>
                          <a:rPr lang="en-US" altLang="zh-CN" i="1"/>
                          <m:t>𝑏𝑎𝑡𝑡𝑒𝑟𝑦</m:t>
                        </m:r>
                      </m:sub>
                    </m:sSub>
                  </m:oMath>
                </a14:m>
                <a:r>
                  <a:rPr lang="en-US" altLang="zh-CN" dirty="0"/>
                  <a:t>.</a:t>
                </a:r>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217304" y="4188002"/>
                <a:ext cx="5757393" cy="691792"/>
              </a:xfrm>
              <a:prstGeom prst="rect">
                <a:avLst/>
              </a:prstGeom>
              <a:blipFill rotWithShape="1">
                <a:blip r:embed="rId3"/>
                <a:stretch>
                  <a:fillRect l="-953" t="-4425" b="-7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5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en-US" altLang="zh-CN" sz="3200" b="0" dirty="0">
                <a:sym typeface="+mn-lt"/>
              </a:rPr>
              <a:t>NSGA-II and SMPSO</a:t>
            </a:r>
            <a:endParaRPr lang="en-US" altLang="zh-CN" sz="3200" b="0" dirty="0">
              <a:sym typeface="+mn-lt"/>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6181389" y="2705099"/>
            <a:ext cx="102351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a:t>
            </a:r>
            <a:r>
              <a:rPr lang="en-US" altLang="zh-CN" spc="100" dirty="0" smtClean="0">
                <a:latin typeface="Impact" panose="020B0806030902050204" pitchFamily="34" charset="0"/>
                <a:cs typeface="Arial" panose="020B0604020202020204" pitchFamily="34" charset="0"/>
              </a:rPr>
              <a:t>03</a:t>
            </a:r>
            <a:endParaRPr lang="zh-CN" altLang="en-US" spc="100" dirty="0">
              <a:latin typeface="Impact" panose="020B0806030902050204" pitchFamily="34" charset="0"/>
              <a:cs typeface="Arial" panose="020B0604020202020204" pitchFamily="34" charset="0"/>
            </a:endParaRPr>
          </a:p>
        </p:txBody>
      </p:sp>
      <p:cxnSp>
        <p:nvCxnSpPr>
          <p:cNvPr id="3" name="直接连接符 2">
            <a:extLst>
              <a:ext uri="{FF2B5EF4-FFF2-40B4-BE49-F238E27FC236}">
                <a16:creationId xmlns:a16="http://schemas.microsoft.com/office/drawing/2014/main" xmlns="" id="{12629C03-0B3A-43DB-B580-02F49A6B9A18}"/>
              </a:ext>
            </a:extLst>
          </p:cNvPr>
          <p:cNvCxnSpPr/>
          <p:nvPr/>
        </p:nvCxnSpPr>
        <p:spPr>
          <a:xfrm>
            <a:off x="6181389" y="3751384"/>
            <a:ext cx="5322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8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sym typeface="+mn-lt"/>
              </a:rPr>
              <a:t>NSGA-II</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3" name="矩形 2"/>
          <p:cNvSpPr/>
          <p:nvPr/>
        </p:nvSpPr>
        <p:spPr>
          <a:xfrm>
            <a:off x="800099" y="1247775"/>
            <a:ext cx="10639425" cy="4524315"/>
          </a:xfrm>
          <a:prstGeom prst="rect">
            <a:avLst/>
          </a:prstGeom>
        </p:spPr>
        <p:txBody>
          <a:bodyPr wrap="square">
            <a:spAutoFit/>
          </a:bodyPr>
          <a:lstStyle/>
          <a:p>
            <a:r>
              <a:rPr lang="en-US" altLang="zh-CN" dirty="0"/>
              <a:t>Non-dominated Sorting Genetic Algorithms with Elite Strategy </a:t>
            </a:r>
            <a:r>
              <a:rPr lang="en-US" altLang="zh-CN" dirty="0" smtClean="0"/>
              <a:t>(NSGA-II) </a:t>
            </a:r>
            <a:r>
              <a:rPr lang="en-US" altLang="zh-CN" dirty="0"/>
              <a:t>is a very famous multi-objective optimization algorithm--a non-dominated sorting-based </a:t>
            </a:r>
            <a:r>
              <a:rPr lang="en-US" altLang="zh-CN" dirty="0" smtClean="0"/>
              <a:t>MOEA. </a:t>
            </a:r>
            <a:r>
              <a:rPr lang="en-US" altLang="zh-CN" dirty="0"/>
              <a:t>Multi-objective evolutionary algorithms (MOEAs) that use non-dominated sorting and </a:t>
            </a:r>
            <a:r>
              <a:rPr lang="en-US" altLang="zh-CN" dirty="0" smtClean="0"/>
              <a:t>sharing (</a:t>
            </a:r>
            <a:r>
              <a:rPr lang="en-US" altLang="zh-CN" dirty="0"/>
              <a:t>NSGA) </a:t>
            </a:r>
            <a:r>
              <a:rPr lang="en-US" altLang="zh-CN" dirty="0" smtClean="0"/>
              <a:t> </a:t>
            </a:r>
            <a:r>
              <a:rPr lang="en-US" altLang="zh-CN" dirty="0"/>
              <a:t>have been criticized mainly for:</a:t>
            </a:r>
            <a:endParaRPr lang="zh-CN" altLang="zh-CN" dirty="0"/>
          </a:p>
          <a:p>
            <a:pPr lvl="0"/>
            <a:endParaRPr lang="en-US" altLang="zh-CN" dirty="0" smtClean="0"/>
          </a:p>
          <a:p>
            <a:pPr lvl="0"/>
            <a:r>
              <a:rPr lang="en-US" altLang="zh-CN" dirty="0" smtClean="0"/>
              <a:t>1</a:t>
            </a:r>
            <a:r>
              <a:rPr lang="zh-CN" altLang="en-US" dirty="0" smtClean="0"/>
              <a:t>、</a:t>
            </a:r>
            <a:r>
              <a:rPr lang="en-US" altLang="zh-CN" dirty="0" smtClean="0"/>
              <a:t>Their </a:t>
            </a:r>
            <a:r>
              <a:rPr lang="en-US" altLang="zh-CN" dirty="0"/>
              <a:t>O(MN</a:t>
            </a:r>
            <a:r>
              <a:rPr lang="en-US" altLang="zh-CN" baseline="30000" dirty="0"/>
              <a:t>3</a:t>
            </a:r>
            <a:r>
              <a:rPr lang="en-US" altLang="zh-CN" dirty="0"/>
              <a:t>) computational complexity (where M is the number of objectives and N is the population size); </a:t>
            </a:r>
            <a:endParaRPr lang="zh-CN" altLang="zh-CN" dirty="0"/>
          </a:p>
          <a:p>
            <a:pPr lvl="0"/>
            <a:r>
              <a:rPr lang="en-US" altLang="zh-CN" dirty="0" smtClean="0"/>
              <a:t>2</a:t>
            </a:r>
            <a:r>
              <a:rPr lang="zh-CN" altLang="en-US" dirty="0" smtClean="0"/>
              <a:t>、</a:t>
            </a:r>
            <a:r>
              <a:rPr lang="en-US" altLang="zh-CN" dirty="0" smtClean="0"/>
              <a:t>Their </a:t>
            </a:r>
            <a:r>
              <a:rPr lang="en-US" altLang="zh-CN" dirty="0"/>
              <a:t>non-elitism approach; </a:t>
            </a:r>
            <a:endParaRPr lang="zh-CN" altLang="zh-CN" dirty="0"/>
          </a:p>
          <a:p>
            <a:pPr lvl="0"/>
            <a:r>
              <a:rPr lang="en-US" altLang="zh-CN" dirty="0" smtClean="0"/>
              <a:t>3</a:t>
            </a:r>
            <a:r>
              <a:rPr lang="zh-CN" altLang="en-US" dirty="0" smtClean="0"/>
              <a:t>、</a:t>
            </a:r>
            <a:r>
              <a:rPr lang="en-US" altLang="zh-CN" dirty="0" smtClean="0"/>
              <a:t>The </a:t>
            </a:r>
            <a:r>
              <a:rPr lang="en-US" altLang="zh-CN" dirty="0"/>
              <a:t>need to specify a sharing parameter. </a:t>
            </a:r>
            <a:endParaRPr lang="zh-CN" altLang="zh-CN" dirty="0"/>
          </a:p>
          <a:p>
            <a:endParaRPr lang="en-US" altLang="zh-CN" dirty="0" smtClean="0"/>
          </a:p>
          <a:p>
            <a:r>
              <a:rPr lang="en-US" altLang="zh-CN" dirty="0" smtClean="0"/>
              <a:t>NSGA-II </a:t>
            </a:r>
            <a:r>
              <a:rPr lang="en-US" altLang="zh-CN" dirty="0"/>
              <a:t>alleviates the above three difficulties. </a:t>
            </a:r>
            <a:endParaRPr lang="en-US" altLang="zh-CN" dirty="0" smtClean="0"/>
          </a:p>
          <a:p>
            <a:endParaRPr lang="en-US" altLang="zh-CN" dirty="0" smtClean="0"/>
          </a:p>
          <a:p>
            <a:r>
              <a:rPr lang="en-US" altLang="zh-CN" dirty="0" smtClean="0"/>
              <a:t>Specifically</a:t>
            </a:r>
            <a:r>
              <a:rPr lang="en-US" altLang="zh-CN" dirty="0"/>
              <a:t>, a fast non-dominated sorting approach with O(MN</a:t>
            </a:r>
            <a:r>
              <a:rPr lang="en-US" altLang="zh-CN" baseline="30000" dirty="0"/>
              <a:t>2</a:t>
            </a:r>
            <a:r>
              <a:rPr lang="en-US" altLang="zh-CN" dirty="0"/>
              <a:t>) computational complexity is presented. Also, a selection operator is presented that creates a mating pool by combining the parent and offspring populations and selecting the best N solutions (with respect to fitness and spread). Simulation results on difficult test problems show that NSGA-II is able, for most </a:t>
            </a:r>
            <a:r>
              <a:rPr lang="en-US" altLang="zh-CN" dirty="0" smtClean="0"/>
              <a:t>problems</a:t>
            </a:r>
            <a:r>
              <a:rPr lang="en-US" altLang="zh-CN" dirty="0"/>
              <a:t>.</a:t>
            </a:r>
            <a:endParaRPr lang="zh-CN" altLang="zh-CN" dirty="0"/>
          </a:p>
        </p:txBody>
      </p:sp>
    </p:spTree>
    <p:extLst>
      <p:ext uri="{BB962C8B-B14F-4D97-AF65-F5344CB8AC3E}">
        <p14:creationId xmlns:p14="http://schemas.microsoft.com/office/powerpoint/2010/main" val="419230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SMPSO</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3" name="矩形 2"/>
          <p:cNvSpPr/>
          <p:nvPr/>
        </p:nvSpPr>
        <p:spPr>
          <a:xfrm>
            <a:off x="800099" y="1247775"/>
            <a:ext cx="10639425" cy="3416320"/>
          </a:xfrm>
          <a:prstGeom prst="rect">
            <a:avLst/>
          </a:prstGeom>
        </p:spPr>
        <p:txBody>
          <a:bodyPr wrap="square">
            <a:spAutoFit/>
          </a:bodyPr>
          <a:lstStyle/>
          <a:p>
            <a:r>
              <a:rPr lang="en-US" altLang="zh-CN" dirty="0"/>
              <a:t>Particle Swarm Optimization(PSO)</a:t>
            </a:r>
            <a:r>
              <a:rPr lang="en-US" altLang="zh-CN" dirty="0" smtClean="0"/>
              <a:t> </a:t>
            </a:r>
            <a:r>
              <a:rPr lang="en-US" altLang="zh-CN" dirty="0"/>
              <a:t>algorithm</a:t>
            </a:r>
            <a:r>
              <a:rPr lang="zh-CN" altLang="zh-CN" dirty="0"/>
              <a:t>，</a:t>
            </a:r>
            <a:r>
              <a:rPr lang="en-US" altLang="zh-CN" dirty="0"/>
              <a:t>a population-based search algorithm</a:t>
            </a:r>
            <a:r>
              <a:rPr lang="zh-CN" altLang="zh-CN" dirty="0"/>
              <a:t>，</a:t>
            </a:r>
            <a:r>
              <a:rPr lang="en-US" altLang="zh-CN" dirty="0"/>
              <a:t>is a bio-inspired heuristic mimicking the social </a:t>
            </a:r>
            <a:r>
              <a:rPr lang="en-US" altLang="zh-CN" dirty="0" smtClean="0"/>
              <a:t>behavior </a:t>
            </a:r>
            <a:r>
              <a:rPr lang="en-US" altLang="zh-CN" dirty="0"/>
              <a:t>of bird flocking or fish </a:t>
            </a:r>
            <a:r>
              <a:rPr lang="en-US" altLang="zh-CN" dirty="0" smtClean="0"/>
              <a:t>schooling.</a:t>
            </a:r>
            <a:r>
              <a:rPr lang="en-US" altLang="zh-CN" dirty="0"/>
              <a:t> Its individuals, called particles and of which the population consist as swarm</a:t>
            </a:r>
            <a:r>
              <a:rPr lang="zh-CN" altLang="zh-CN" dirty="0"/>
              <a:t>，</a:t>
            </a:r>
            <a:r>
              <a:rPr lang="en-US" altLang="zh-CN" dirty="0"/>
              <a:t>move under a certain velocity vector through </a:t>
            </a:r>
            <a:r>
              <a:rPr lang="en-US" altLang="zh-CN" dirty="0" smtClean="0"/>
              <a:t>hyper dimensional </a:t>
            </a:r>
            <a:r>
              <a:rPr lang="en-US" altLang="zh-CN" dirty="0"/>
              <a:t>search space. Changes to the position of the particles within the search space are based on the social-psychological tendency of individuals to emulate the success of other individuals. The position of each particle is changed according to its own experience and that of its </a:t>
            </a:r>
            <a:r>
              <a:rPr lang="en-US" altLang="zh-CN" dirty="0" smtClean="0"/>
              <a:t>neighbors </a:t>
            </a:r>
            <a:r>
              <a:rPr lang="en-US" altLang="zh-CN" dirty="0"/>
              <a:t>to achieve ideal positions which form the optimal </a:t>
            </a:r>
            <a:r>
              <a:rPr lang="en-US" altLang="zh-CN" dirty="0" smtClean="0"/>
              <a:t>solutions.</a:t>
            </a:r>
          </a:p>
          <a:p>
            <a:endParaRPr lang="en-US" altLang="zh-CN" dirty="0"/>
          </a:p>
          <a:p>
            <a:r>
              <a:rPr lang="en-US" altLang="zh-CN" dirty="0" smtClean="0"/>
              <a:t>Speed-constrained Multi-objective PSO(SMPSO) based on PSO, it </a:t>
            </a:r>
            <a:r>
              <a:rPr lang="en-US" altLang="zh-CN" dirty="0"/>
              <a:t>employs velocity constriction method to produce new effective particle positions in those cases in which the velocity becomes too high. Other features of SMPSO include the use of polynomial mutation as a turbulence factor and crowded distance for uniformity in the fixed-size solution set.</a:t>
            </a:r>
            <a:endParaRPr lang="en-US" altLang="zh-CN" dirty="0" smtClean="0"/>
          </a:p>
        </p:txBody>
      </p:sp>
    </p:spTree>
    <p:extLst>
      <p:ext uri="{BB962C8B-B14F-4D97-AF65-F5344CB8AC3E}">
        <p14:creationId xmlns:p14="http://schemas.microsoft.com/office/powerpoint/2010/main" val="6740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en-US" altLang="zh-CN" sz="3200" b="0" dirty="0">
                <a:sym typeface="+mn-lt"/>
              </a:rPr>
              <a:t>Experiment and Result</a:t>
            </a:r>
            <a:endParaRPr lang="en-US" altLang="zh-CN" sz="3200" b="0" dirty="0">
              <a:sym typeface="+mn-lt"/>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6181389" y="2705099"/>
            <a:ext cx="102351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a:t>
            </a:r>
            <a:r>
              <a:rPr lang="en-US" altLang="zh-CN" spc="100" dirty="0" smtClean="0">
                <a:latin typeface="Impact" panose="020B0806030902050204" pitchFamily="34" charset="0"/>
                <a:cs typeface="Arial" panose="020B0604020202020204" pitchFamily="34" charset="0"/>
              </a:rPr>
              <a:t>04</a:t>
            </a:r>
            <a:endParaRPr lang="zh-CN" altLang="en-US" spc="100" dirty="0">
              <a:latin typeface="Impact" panose="020B0806030902050204" pitchFamily="34" charset="0"/>
              <a:cs typeface="Arial" panose="020B0604020202020204" pitchFamily="34" charset="0"/>
            </a:endParaRPr>
          </a:p>
        </p:txBody>
      </p:sp>
      <p:cxnSp>
        <p:nvCxnSpPr>
          <p:cNvPr id="3" name="直接连接符 2">
            <a:extLst>
              <a:ext uri="{FF2B5EF4-FFF2-40B4-BE49-F238E27FC236}">
                <a16:creationId xmlns:a16="http://schemas.microsoft.com/office/drawing/2014/main" xmlns="" id="{12629C03-0B3A-43DB-B580-02F49A6B9A18}"/>
              </a:ext>
            </a:extLst>
          </p:cNvPr>
          <p:cNvCxnSpPr/>
          <p:nvPr/>
        </p:nvCxnSpPr>
        <p:spPr>
          <a:xfrm>
            <a:off x="6181389" y="3751384"/>
            <a:ext cx="5322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8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Experiment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3" name="矩形 2"/>
          <p:cNvSpPr/>
          <p:nvPr/>
        </p:nvSpPr>
        <p:spPr>
          <a:xfrm>
            <a:off x="771525" y="1114425"/>
            <a:ext cx="10420350" cy="1200329"/>
          </a:xfrm>
          <a:prstGeom prst="rect">
            <a:avLst/>
          </a:prstGeom>
        </p:spPr>
        <p:txBody>
          <a:bodyPr wrap="square">
            <a:spAutoFit/>
          </a:bodyPr>
          <a:lstStyle/>
          <a:p>
            <a:r>
              <a:rPr lang="en-US" altLang="zh-CN" dirty="0"/>
              <a:t>All the experiment data comes from </a:t>
            </a:r>
            <a:r>
              <a:rPr lang="en-US" altLang="zh-CN" dirty="0" smtClean="0"/>
              <a:t>table. And we set Net </a:t>
            </a:r>
            <a:r>
              <a:rPr lang="en-US" altLang="zh-CN" dirty="0"/>
              <a:t>Annual Energy </a:t>
            </a:r>
            <a:r>
              <a:rPr lang="en-US" altLang="zh-CN" dirty="0" smtClean="0"/>
              <a:t>Production(</a:t>
            </a:r>
            <a:r>
              <a:rPr lang="en-US" altLang="zh-CN" b="1" dirty="0" err="1" smtClean="0"/>
              <a:t>AEPnet</a:t>
            </a:r>
            <a:r>
              <a:rPr lang="en-US" altLang="zh-CN" dirty="0" smtClean="0"/>
              <a:t>) to 10,000kW.</a:t>
            </a:r>
            <a:endParaRPr lang="zh-CN" altLang="zh-CN" dirty="0"/>
          </a:p>
          <a:p>
            <a:endParaRPr lang="zh-CN" altLang="zh-CN" dirty="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82189630"/>
              </p:ext>
            </p:extLst>
          </p:nvPr>
        </p:nvGraphicFramePr>
        <p:xfrm>
          <a:off x="1446213" y="1850468"/>
          <a:ext cx="8316913" cy="4317563"/>
        </p:xfrm>
        <a:graphic>
          <a:graphicData uri="http://schemas.openxmlformats.org/drawingml/2006/table">
            <a:tbl>
              <a:tblPr firstRow="1" firstCol="1" bandRow="1">
                <a:tableStyleId>{5C22544A-7EE6-4342-B048-85BDC9FD1C3A}</a:tableStyleId>
              </a:tblPr>
              <a:tblGrid>
                <a:gridCol w="1562189"/>
                <a:gridCol w="1530207"/>
                <a:gridCol w="1154626"/>
                <a:gridCol w="1188247"/>
                <a:gridCol w="1404740"/>
                <a:gridCol w="1476904"/>
              </a:tblGrid>
              <a:tr h="638585">
                <a:tc>
                  <a:txBody>
                    <a:bodyPr/>
                    <a:lstStyle/>
                    <a:p>
                      <a:pPr algn="ctr">
                        <a:lnSpc>
                          <a:spcPct val="150000"/>
                        </a:lnSpc>
                        <a:spcAft>
                          <a:spcPts val="0"/>
                        </a:spcAft>
                      </a:pPr>
                      <a:r>
                        <a:rPr lang="en-US" sz="1400" kern="100" dirty="0">
                          <a:effectLst/>
                        </a:rPr>
                        <a:t>Technology</a:t>
                      </a:r>
                      <a:endParaRPr lang="zh-CN" sz="1600" kern="100" dirty="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Unit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Photovoltaic</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Wind turbine</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Diesel generator</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Lead-acid battery</a:t>
                      </a:r>
                      <a:endParaRPr lang="zh-CN" sz="1600" kern="100">
                        <a:effectLst/>
                        <a:latin typeface="等线"/>
                        <a:ea typeface="等线"/>
                        <a:cs typeface="Times New Roman"/>
                      </a:endParaRPr>
                    </a:p>
                  </a:txBody>
                  <a:tcPr marL="68580" marR="68580" marT="0" marB="0"/>
                </a:tc>
              </a:tr>
              <a:tr h="301354">
                <a:tc>
                  <a:txBody>
                    <a:bodyPr/>
                    <a:lstStyle/>
                    <a:p>
                      <a:pPr algn="ctr">
                        <a:lnSpc>
                          <a:spcPct val="150000"/>
                        </a:lnSpc>
                        <a:spcAft>
                          <a:spcPts val="0"/>
                        </a:spcAft>
                      </a:pPr>
                      <a:r>
                        <a:rPr lang="en-US" sz="1400" kern="100">
                          <a:effectLst/>
                        </a:rPr>
                        <a:t>Investment cost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€/kW</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2,835.00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5832.00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596.00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148.00</a:t>
                      </a:r>
                      <a:endParaRPr lang="zh-CN" sz="1600" kern="100">
                        <a:effectLst/>
                        <a:latin typeface="等线"/>
                        <a:ea typeface="等线"/>
                        <a:cs typeface="Times New Roman"/>
                      </a:endParaRPr>
                    </a:p>
                  </a:txBody>
                  <a:tcPr marL="68580" marR="68580" marT="0" marB="0"/>
                </a:tc>
              </a:tr>
              <a:tr h="301354">
                <a:tc>
                  <a:txBody>
                    <a:bodyPr/>
                    <a:lstStyle/>
                    <a:p>
                      <a:pPr algn="ctr">
                        <a:lnSpc>
                          <a:spcPct val="150000"/>
                        </a:lnSpc>
                        <a:spcAft>
                          <a:spcPts val="0"/>
                        </a:spcAft>
                      </a:pPr>
                      <a:r>
                        <a:rPr lang="en-US" sz="1400" kern="100">
                          <a:effectLst/>
                        </a:rPr>
                        <a:t>Lifespan</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dirty="0">
                          <a:effectLst/>
                        </a:rPr>
                        <a:t>Years</a:t>
                      </a:r>
                      <a:endParaRPr lang="zh-CN" sz="1600" kern="100" dirty="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5</a:t>
                      </a:r>
                      <a:endParaRPr lang="zh-CN" sz="1600" kern="100">
                        <a:effectLst/>
                        <a:latin typeface="等线"/>
                        <a:ea typeface="等线"/>
                        <a:cs typeface="Times New Roman"/>
                      </a:endParaRPr>
                    </a:p>
                  </a:txBody>
                  <a:tcPr marL="68580" marR="68580" marT="0" marB="0"/>
                </a:tc>
              </a:tr>
              <a:tr h="301354">
                <a:tc>
                  <a:txBody>
                    <a:bodyPr/>
                    <a:lstStyle/>
                    <a:p>
                      <a:pPr algn="ctr">
                        <a:lnSpc>
                          <a:spcPct val="150000"/>
                        </a:lnSpc>
                        <a:spcAft>
                          <a:spcPts val="0"/>
                        </a:spcAft>
                      </a:pPr>
                      <a:r>
                        <a:rPr lang="en-US" sz="1400" kern="100">
                          <a:effectLst/>
                        </a:rPr>
                        <a:t>Interest rate</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10</a:t>
                      </a:r>
                      <a:endParaRPr lang="zh-CN" sz="1600" kern="100">
                        <a:effectLst/>
                        <a:latin typeface="等线"/>
                        <a:ea typeface="等线"/>
                        <a:cs typeface="Times New Roman"/>
                      </a:endParaRPr>
                    </a:p>
                  </a:txBody>
                  <a:tcPr marL="68580" marR="68580" marT="0" marB="0"/>
                </a:tc>
              </a:tr>
              <a:tr h="301354">
                <a:tc>
                  <a:txBody>
                    <a:bodyPr/>
                    <a:lstStyle/>
                    <a:p>
                      <a:pPr algn="ctr">
                        <a:lnSpc>
                          <a:spcPct val="150000"/>
                        </a:lnSpc>
                        <a:spcAft>
                          <a:spcPts val="0"/>
                        </a:spcAft>
                      </a:pPr>
                      <a:r>
                        <a:rPr lang="en-US" sz="1400" kern="100">
                          <a:effectLst/>
                        </a:rPr>
                        <a:t>CRF</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0.1175</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0.1175</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0.1175</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0.2638</a:t>
                      </a:r>
                      <a:endParaRPr lang="zh-CN" sz="1600" kern="100">
                        <a:effectLst/>
                        <a:latin typeface="等线"/>
                        <a:ea typeface="等线"/>
                        <a:cs typeface="Times New Roman"/>
                      </a:endParaRPr>
                    </a:p>
                  </a:txBody>
                  <a:tcPr marL="68580" marR="68580" marT="0" marB="0"/>
                </a:tc>
              </a:tr>
              <a:tr h="301354">
                <a:tc>
                  <a:txBody>
                    <a:bodyPr/>
                    <a:lstStyle/>
                    <a:p>
                      <a:pPr algn="ctr">
                        <a:lnSpc>
                          <a:spcPct val="150000"/>
                        </a:lnSpc>
                        <a:spcAft>
                          <a:spcPts val="0"/>
                        </a:spcAft>
                      </a:pPr>
                      <a:r>
                        <a:rPr lang="en-US" sz="1400" kern="100">
                          <a:effectLst/>
                        </a:rPr>
                        <a:t>Annualised</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€/kW</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333.00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685.02</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70.01</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39.04</a:t>
                      </a:r>
                      <a:endParaRPr lang="zh-CN" sz="1600" kern="100">
                        <a:effectLst/>
                        <a:latin typeface="等线"/>
                        <a:ea typeface="等线"/>
                        <a:cs typeface="Times New Roman"/>
                      </a:endParaRPr>
                    </a:p>
                  </a:txBody>
                  <a:tcPr marL="68580" marR="68580" marT="0" marB="0"/>
                </a:tc>
              </a:tr>
              <a:tr h="975816">
                <a:tc>
                  <a:txBody>
                    <a:bodyPr/>
                    <a:lstStyle/>
                    <a:p>
                      <a:pPr algn="ctr">
                        <a:lnSpc>
                          <a:spcPct val="150000"/>
                        </a:lnSpc>
                        <a:spcAft>
                          <a:spcPts val="0"/>
                        </a:spcAft>
                      </a:pPr>
                      <a:r>
                        <a:rPr lang="en-US" sz="1400" kern="100">
                          <a:effectLst/>
                        </a:rPr>
                        <a:t>Investment cost</a:t>
                      </a:r>
                      <a:endParaRPr lang="zh-CN" sz="1600" kern="100">
                        <a:effectLst/>
                      </a:endParaRPr>
                    </a:p>
                    <a:p>
                      <a:pPr algn="ctr">
                        <a:lnSpc>
                          <a:spcPct val="150000"/>
                        </a:lnSpc>
                        <a:spcAft>
                          <a:spcPts val="0"/>
                        </a:spcAft>
                      </a:pPr>
                      <a:r>
                        <a:rPr lang="en-US" sz="1400" kern="100">
                          <a:effectLst/>
                        </a:rPr>
                        <a:t>Maintenance and operation cost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(€/kWh for battery)</a:t>
                      </a:r>
                      <a:endParaRPr lang="zh-CN" sz="1600" kern="100">
                        <a:effectLst/>
                      </a:endParaRPr>
                    </a:p>
                    <a:p>
                      <a:pPr algn="ctr">
                        <a:lnSpc>
                          <a:spcPct val="150000"/>
                        </a:lnSpc>
                        <a:spcAft>
                          <a:spcPts val="0"/>
                        </a:spcAft>
                      </a:pPr>
                      <a:r>
                        <a:rPr lang="en-US" sz="1400" kern="100">
                          <a:effectLst/>
                        </a:rPr>
                        <a:t>% of investment cost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6.4</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2</a:t>
                      </a:r>
                      <a:endParaRPr lang="zh-CN" sz="1600" kern="100">
                        <a:effectLst/>
                        <a:latin typeface="等线"/>
                        <a:ea typeface="等线"/>
                        <a:cs typeface="Times New Roman"/>
                      </a:endParaRPr>
                    </a:p>
                  </a:txBody>
                  <a:tcPr marL="68580" marR="68580" marT="0" marB="0"/>
                </a:tc>
              </a:tr>
              <a:tr h="638585">
                <a:tc>
                  <a:txBody>
                    <a:bodyPr/>
                    <a:lstStyle/>
                    <a:p>
                      <a:pPr algn="ctr">
                        <a:lnSpc>
                          <a:spcPct val="150000"/>
                        </a:lnSpc>
                        <a:spcAft>
                          <a:spcPts val="0"/>
                        </a:spcAft>
                      </a:pPr>
                      <a:r>
                        <a:rPr lang="en-US" sz="1400" kern="100">
                          <a:effectLst/>
                        </a:rPr>
                        <a:t>Maintenance and operation cost</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€/kW</a:t>
                      </a:r>
                      <a:endParaRPr lang="zh-CN" sz="1600" kern="100">
                        <a:effectLst/>
                      </a:endParaRPr>
                    </a:p>
                    <a:p>
                      <a:pPr algn="ctr">
                        <a:lnSpc>
                          <a:spcPct val="150000"/>
                        </a:lnSpc>
                        <a:spcAft>
                          <a:spcPts val="0"/>
                        </a:spcAft>
                      </a:pPr>
                      <a:r>
                        <a:rPr lang="en-US" sz="1400" kern="100">
                          <a:effectLst/>
                        </a:rPr>
                        <a:t>(€/kWh for battery)</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56.70</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116.64</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a:effectLst/>
                        </a:rPr>
                        <a:t>38.08</a:t>
                      </a:r>
                      <a:endParaRPr lang="zh-CN" sz="1600" kern="100">
                        <a:effectLst/>
                        <a:latin typeface="等线"/>
                        <a:ea typeface="等线"/>
                        <a:cs typeface="Times New Roman"/>
                      </a:endParaRPr>
                    </a:p>
                  </a:txBody>
                  <a:tcPr marL="68580" marR="68580" marT="0" marB="0"/>
                </a:tc>
                <a:tc>
                  <a:txBody>
                    <a:bodyPr/>
                    <a:lstStyle/>
                    <a:p>
                      <a:pPr algn="ctr">
                        <a:lnSpc>
                          <a:spcPct val="150000"/>
                        </a:lnSpc>
                        <a:spcAft>
                          <a:spcPts val="0"/>
                        </a:spcAft>
                      </a:pPr>
                      <a:r>
                        <a:rPr lang="en-US" sz="1400" kern="100" dirty="0">
                          <a:effectLst/>
                        </a:rPr>
                        <a:t>2.96</a:t>
                      </a:r>
                      <a:endParaRPr lang="zh-CN" sz="1600" kern="100" dirty="0">
                        <a:effectLst/>
                        <a:latin typeface="等线"/>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32977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Experiment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矩形 4"/>
          <p:cNvSpPr/>
          <p:nvPr/>
        </p:nvSpPr>
        <p:spPr>
          <a:xfrm>
            <a:off x="743658" y="1250513"/>
            <a:ext cx="10610141" cy="2585323"/>
          </a:xfrm>
          <a:prstGeom prst="rect">
            <a:avLst/>
          </a:prstGeom>
        </p:spPr>
        <p:txBody>
          <a:bodyPr wrap="square">
            <a:spAutoFit/>
          </a:bodyPr>
          <a:lstStyle/>
          <a:p>
            <a:r>
              <a:rPr lang="en-US" altLang="zh-CN" dirty="0" smtClean="0"/>
              <a:t>We </a:t>
            </a:r>
            <a:r>
              <a:rPr lang="en-US" altLang="zh-CN" dirty="0"/>
              <a:t>use the </a:t>
            </a:r>
            <a:r>
              <a:rPr lang="en-US" altLang="zh-CN" dirty="0" err="1"/>
              <a:t>JMetalPy</a:t>
            </a:r>
            <a:r>
              <a:rPr lang="en-US" altLang="zh-CN" dirty="0"/>
              <a:t> </a:t>
            </a:r>
            <a:r>
              <a:rPr lang="en-US" altLang="zh-CN" dirty="0" smtClean="0"/>
              <a:t>framework.</a:t>
            </a:r>
          </a:p>
          <a:p>
            <a:endParaRPr lang="en-US" altLang="zh-CN" dirty="0" smtClean="0"/>
          </a:p>
          <a:p>
            <a:r>
              <a:rPr lang="en-US" altLang="zh-CN" dirty="0" smtClean="0"/>
              <a:t>In </a:t>
            </a:r>
            <a:r>
              <a:rPr lang="en-US" altLang="zh-CN" dirty="0"/>
              <a:t>our NSGAII algorithm, we set population to </a:t>
            </a:r>
            <a:r>
              <a:rPr lang="en-US" altLang="zh-CN" dirty="0">
                <a:solidFill>
                  <a:srgbClr val="FF0000"/>
                </a:solidFill>
              </a:rPr>
              <a:t>100</a:t>
            </a:r>
            <a:r>
              <a:rPr lang="en-US" altLang="zh-CN" dirty="0"/>
              <a:t>, and the operators we used are </a:t>
            </a:r>
            <a:r>
              <a:rPr lang="en-US" altLang="zh-CN" dirty="0">
                <a:solidFill>
                  <a:srgbClr val="FF0000"/>
                </a:solidFill>
              </a:rPr>
              <a:t>Polynomial Mutation</a:t>
            </a:r>
            <a:r>
              <a:rPr lang="zh-CN" altLang="zh-CN" dirty="0"/>
              <a:t>、</a:t>
            </a:r>
            <a:r>
              <a:rPr lang="en-US" altLang="zh-CN" dirty="0">
                <a:solidFill>
                  <a:srgbClr val="FF0000"/>
                </a:solidFill>
              </a:rPr>
              <a:t>SBX Crossover </a:t>
            </a:r>
            <a:r>
              <a:rPr lang="en-US" altLang="zh-CN" dirty="0"/>
              <a:t>and </a:t>
            </a:r>
            <a:r>
              <a:rPr lang="en-US" altLang="zh-CN" dirty="0">
                <a:solidFill>
                  <a:srgbClr val="FF0000"/>
                </a:solidFill>
              </a:rPr>
              <a:t>Binary Tournament Selection</a:t>
            </a:r>
            <a:r>
              <a:rPr lang="en-US" altLang="zh-CN" dirty="0"/>
              <a:t>.</a:t>
            </a:r>
            <a:endParaRPr lang="zh-CN" altLang="zh-CN" dirty="0"/>
          </a:p>
          <a:p>
            <a:endParaRPr lang="en-US" altLang="zh-CN" dirty="0" smtClean="0"/>
          </a:p>
          <a:p>
            <a:r>
              <a:rPr lang="en-US" altLang="zh-CN" dirty="0" smtClean="0"/>
              <a:t>In </a:t>
            </a:r>
            <a:r>
              <a:rPr lang="en-US" altLang="zh-CN" dirty="0"/>
              <a:t>our SMPSO algorithm, as a contrast, we also set population to </a:t>
            </a:r>
            <a:r>
              <a:rPr lang="en-US" altLang="zh-CN" dirty="0">
                <a:solidFill>
                  <a:srgbClr val="FF0000"/>
                </a:solidFill>
              </a:rPr>
              <a:t>100</a:t>
            </a:r>
            <a:r>
              <a:rPr lang="en-US" altLang="zh-CN" dirty="0"/>
              <a:t>, and the operator we used is also </a:t>
            </a:r>
            <a:r>
              <a:rPr lang="en-US" altLang="zh-CN" dirty="0">
                <a:solidFill>
                  <a:srgbClr val="FF0000"/>
                </a:solidFill>
              </a:rPr>
              <a:t>Polynomial Mutation</a:t>
            </a:r>
            <a:r>
              <a:rPr lang="en-US" altLang="zh-CN" dirty="0"/>
              <a:t>. And the Leader which we used to store the best solution, are selected by </a:t>
            </a:r>
            <a:r>
              <a:rPr lang="en-US" altLang="zh-CN" dirty="0">
                <a:solidFill>
                  <a:srgbClr val="FF0000"/>
                </a:solidFill>
              </a:rPr>
              <a:t>Crowding Distance Archive</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60768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Result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3" name="矩形 2"/>
          <p:cNvSpPr/>
          <p:nvPr/>
        </p:nvSpPr>
        <p:spPr>
          <a:xfrm>
            <a:off x="781049" y="1267510"/>
            <a:ext cx="10372725" cy="369332"/>
          </a:xfrm>
          <a:prstGeom prst="rect">
            <a:avLst/>
          </a:prstGeom>
        </p:spPr>
        <p:txBody>
          <a:bodyPr wrap="square">
            <a:spAutoFit/>
          </a:bodyPr>
          <a:lstStyle/>
          <a:p>
            <a:r>
              <a:rPr lang="en-US" altLang="zh-CN" dirty="0"/>
              <a:t>As shown in the figure below, we give Pareto graphs of the two algorithms.</a:t>
            </a:r>
            <a:endParaRPr lang="zh-CN" altLang="zh-CN" dirty="0"/>
          </a:p>
        </p:txBody>
      </p:sp>
      <p:pic>
        <p:nvPicPr>
          <p:cNvPr id="512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924050"/>
            <a:ext cx="4791075" cy="3754708"/>
          </a:xfrm>
          <a:prstGeom prst="rect">
            <a:avLst/>
          </a:prstGeom>
          <a:noFill/>
          <a:extLst>
            <a:ext uri="{909E8E84-426E-40DD-AFC4-6F175D3DCCD1}">
              <a14:hiddenFill xmlns:a14="http://schemas.microsoft.com/office/drawing/2010/main">
                <a:solidFill>
                  <a:srgbClr val="FFFFFF"/>
                </a:solidFill>
              </a14:hiddenFill>
            </a:ext>
          </a:extLst>
        </p:spPr>
      </p:pic>
      <p:pic>
        <p:nvPicPr>
          <p:cNvPr id="5121"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1" y="1924050"/>
            <a:ext cx="4595814" cy="3702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445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614488" y="5753786"/>
            <a:ext cx="8963025" cy="369332"/>
          </a:xfrm>
          <a:prstGeom prst="rect">
            <a:avLst/>
          </a:prstGeom>
        </p:spPr>
        <p:txBody>
          <a:bodyPr wrap="square">
            <a:spAutoFit/>
          </a:bodyPr>
          <a:lstStyle/>
          <a:p>
            <a:r>
              <a:rPr lang="en-US" altLang="zh-CN" dirty="0"/>
              <a:t>Pic.1 the </a:t>
            </a:r>
            <a:r>
              <a:rPr lang="en-US" altLang="zh-CN" dirty="0" err="1"/>
              <a:t>pareto</a:t>
            </a:r>
            <a:r>
              <a:rPr lang="en-US" altLang="zh-CN" dirty="0"/>
              <a:t> front at about 400 evaluations</a:t>
            </a:r>
            <a:r>
              <a:rPr lang="zh-CN" altLang="zh-CN" dirty="0"/>
              <a:t>（</a:t>
            </a:r>
            <a:r>
              <a:rPr lang="en-US" altLang="zh-CN" dirty="0"/>
              <a:t>left-</a:t>
            </a:r>
            <a:r>
              <a:rPr lang="en-US" altLang="zh-CN" dirty="0" err="1"/>
              <a:t>nsgaii</a:t>
            </a:r>
            <a:r>
              <a:rPr lang="zh-CN" altLang="zh-CN" dirty="0"/>
              <a:t>，</a:t>
            </a:r>
            <a:r>
              <a:rPr lang="en-US" altLang="zh-CN" dirty="0"/>
              <a:t>right-</a:t>
            </a:r>
            <a:r>
              <a:rPr lang="en-US" altLang="zh-CN" dirty="0" err="1"/>
              <a:t>smpso</a:t>
            </a:r>
            <a:r>
              <a:rPr lang="zh-CN" altLang="zh-CN" dirty="0"/>
              <a:t>）</a:t>
            </a:r>
          </a:p>
        </p:txBody>
      </p:sp>
    </p:spTree>
    <p:extLst>
      <p:ext uri="{BB962C8B-B14F-4D97-AF65-F5344CB8AC3E}">
        <p14:creationId xmlns:p14="http://schemas.microsoft.com/office/powerpoint/2010/main" val="3531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sym typeface="+mn-lt"/>
              </a:rPr>
              <a:t>Abstract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6" name="TextBox 5"/>
          <p:cNvSpPr txBox="1"/>
          <p:nvPr/>
        </p:nvSpPr>
        <p:spPr>
          <a:xfrm>
            <a:off x="742950" y="1152525"/>
            <a:ext cx="8648700" cy="2031325"/>
          </a:xfrm>
          <a:prstGeom prst="rect">
            <a:avLst/>
          </a:prstGeom>
          <a:noFill/>
        </p:spPr>
        <p:txBody>
          <a:bodyPr wrap="square" rtlCol="0">
            <a:spAutoFit/>
          </a:bodyPr>
          <a:lstStyle/>
          <a:p>
            <a:r>
              <a:rPr lang="en-US" altLang="zh-CN" dirty="0" smtClean="0"/>
              <a:t>Our </a:t>
            </a:r>
            <a:r>
              <a:rPr lang="en-US" altLang="zh-CN" dirty="0"/>
              <a:t>team’s work of project one </a:t>
            </a:r>
            <a:r>
              <a:rPr lang="en-US" altLang="zh-CN" dirty="0" smtClean="0"/>
              <a:t>is about </a:t>
            </a:r>
            <a:r>
              <a:rPr lang="en-US" altLang="zh-CN" dirty="0"/>
              <a:t>Hybrid Renewable Energy Systems. </a:t>
            </a:r>
            <a:endParaRPr lang="en-US" altLang="zh-CN" dirty="0" smtClean="0"/>
          </a:p>
          <a:p>
            <a:endParaRPr lang="en-US" altLang="zh-CN" dirty="0" smtClean="0"/>
          </a:p>
          <a:p>
            <a:r>
              <a:rPr lang="en-US" altLang="zh-CN" dirty="0" smtClean="0"/>
              <a:t>Our </a:t>
            </a:r>
            <a:r>
              <a:rPr lang="en-US" altLang="zh-CN" dirty="0"/>
              <a:t>aim is to produce power with less costs by adjusting the energy ratio and at the same time reduce the pollution of the environment. </a:t>
            </a:r>
            <a:endParaRPr lang="en-US" altLang="zh-CN" dirty="0" smtClean="0"/>
          </a:p>
          <a:p>
            <a:endParaRPr lang="en-US" altLang="zh-CN" dirty="0"/>
          </a:p>
          <a:p>
            <a:r>
              <a:rPr lang="en-US" altLang="zh-CN" dirty="0" smtClean="0"/>
              <a:t>In </a:t>
            </a:r>
            <a:r>
              <a:rPr lang="en-US" altLang="zh-CN" dirty="0"/>
              <a:t>this </a:t>
            </a:r>
            <a:r>
              <a:rPr lang="en-US" altLang="zh-CN" dirty="0" smtClean="0"/>
              <a:t>project, </a:t>
            </a:r>
            <a:r>
              <a:rPr lang="en-US" altLang="zh-CN" dirty="0"/>
              <a:t>we present NSGAII and SMPSO for the optimization of the power generated from a Hybrid Renewable Energy Systems (HRES</a:t>
            </a:r>
            <a:r>
              <a:rPr lang="en-US" altLang="zh-CN" dirty="0" smtClean="0"/>
              <a:t>).</a:t>
            </a:r>
          </a:p>
        </p:txBody>
      </p:sp>
    </p:spTree>
    <p:extLst>
      <p:ext uri="{BB962C8B-B14F-4D97-AF65-F5344CB8AC3E}">
        <p14:creationId xmlns:p14="http://schemas.microsoft.com/office/powerpoint/2010/main" val="250611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Result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445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614488" y="5753786"/>
            <a:ext cx="8963025" cy="369332"/>
          </a:xfrm>
          <a:prstGeom prst="rect">
            <a:avLst/>
          </a:prstGeom>
        </p:spPr>
        <p:txBody>
          <a:bodyPr wrap="square">
            <a:spAutoFit/>
          </a:bodyPr>
          <a:lstStyle/>
          <a:p>
            <a:r>
              <a:rPr lang="en-US" altLang="zh-CN" dirty="0"/>
              <a:t>Pic.2 the </a:t>
            </a:r>
            <a:r>
              <a:rPr lang="en-US" altLang="zh-CN" dirty="0" err="1"/>
              <a:t>pareto</a:t>
            </a:r>
            <a:r>
              <a:rPr lang="en-US" altLang="zh-CN" dirty="0"/>
              <a:t> front at about 4000 evaluations</a:t>
            </a:r>
            <a:r>
              <a:rPr lang="zh-CN" altLang="en-US" dirty="0"/>
              <a:t>（</a:t>
            </a:r>
            <a:r>
              <a:rPr lang="en-US" altLang="zh-CN" dirty="0"/>
              <a:t>left-</a:t>
            </a:r>
            <a:r>
              <a:rPr lang="en-US" altLang="zh-CN" dirty="0" err="1"/>
              <a:t>nsgaii</a:t>
            </a:r>
            <a:r>
              <a:rPr lang="zh-CN" altLang="en-US" dirty="0"/>
              <a:t>，</a:t>
            </a:r>
            <a:r>
              <a:rPr lang="en-US" altLang="zh-CN" dirty="0" smtClean="0"/>
              <a:t>right-</a:t>
            </a:r>
            <a:r>
              <a:rPr lang="en-US" altLang="zh-CN" dirty="0" err="1" smtClean="0"/>
              <a:t>smpso</a:t>
            </a:r>
            <a:r>
              <a:rPr lang="en-US" altLang="zh-CN" dirty="0" smtClean="0"/>
              <a:t>)</a:t>
            </a:r>
            <a:endParaRPr lang="zh-CN" altLang="zh-CN"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 y="1390649"/>
            <a:ext cx="4986562" cy="3838576"/>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463" y="1390649"/>
            <a:ext cx="4805362" cy="37523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4362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9762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Result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445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614488" y="5753786"/>
            <a:ext cx="8963025" cy="369332"/>
          </a:xfrm>
          <a:prstGeom prst="rect">
            <a:avLst/>
          </a:prstGeom>
        </p:spPr>
        <p:txBody>
          <a:bodyPr wrap="square">
            <a:spAutoFit/>
          </a:bodyPr>
          <a:lstStyle/>
          <a:p>
            <a:r>
              <a:rPr lang="en-US" altLang="zh-CN" dirty="0"/>
              <a:t>Pic.3 the </a:t>
            </a:r>
            <a:r>
              <a:rPr lang="en-US" altLang="zh-CN" dirty="0" err="1"/>
              <a:t>pareto</a:t>
            </a:r>
            <a:r>
              <a:rPr lang="en-US" altLang="zh-CN" dirty="0"/>
              <a:t> front at about 30000 evaluations</a:t>
            </a:r>
            <a:r>
              <a:rPr lang="zh-CN" altLang="en-US" dirty="0"/>
              <a:t>（</a:t>
            </a:r>
            <a:r>
              <a:rPr lang="en-US" altLang="zh-CN" dirty="0"/>
              <a:t>left-</a:t>
            </a:r>
            <a:r>
              <a:rPr lang="en-US" altLang="zh-CN" dirty="0" err="1"/>
              <a:t>nsgaii</a:t>
            </a:r>
            <a:r>
              <a:rPr lang="zh-CN" altLang="en-US" dirty="0"/>
              <a:t>，</a:t>
            </a:r>
            <a:r>
              <a:rPr lang="en-US" altLang="zh-CN" dirty="0"/>
              <a:t>right-</a:t>
            </a:r>
            <a:r>
              <a:rPr lang="en-US" altLang="zh-CN" dirty="0" err="1"/>
              <a:t>smpso</a:t>
            </a:r>
            <a:r>
              <a:rPr lang="zh-CN" altLang="en-US" dirty="0"/>
              <a:t>）</a:t>
            </a:r>
            <a:endParaRPr lang="zh-CN" altLang="zh-CN" dirty="0"/>
          </a:p>
        </p:txBody>
      </p:sp>
      <p:pic>
        <p:nvPicPr>
          <p:cNvPr id="716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4" y="1323974"/>
            <a:ext cx="5133975" cy="40914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36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itchFamily="2" charset="-122"/>
                <a:ea typeface="等线"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 y="1323974"/>
            <a:ext cx="5286375" cy="409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622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Result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4457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733425" y="5296586"/>
            <a:ext cx="10725150" cy="369332"/>
          </a:xfrm>
          <a:prstGeom prst="rect">
            <a:avLst/>
          </a:prstGeom>
        </p:spPr>
        <p:txBody>
          <a:bodyPr wrap="square">
            <a:spAutoFit/>
          </a:bodyPr>
          <a:lstStyle/>
          <a:p>
            <a:r>
              <a:rPr lang="en-US" altLang="zh-CN" dirty="0" smtClean="0"/>
              <a:t>Pic.4\5 The Computing time of two algorithm by 50000 times </a:t>
            </a:r>
            <a:r>
              <a:rPr lang="en-US" altLang="zh-CN" dirty="0" err="1" smtClean="0"/>
              <a:t>evalutions</a:t>
            </a:r>
            <a:r>
              <a:rPr lang="zh-CN" altLang="en-US" dirty="0" smtClean="0"/>
              <a:t>（</a:t>
            </a:r>
            <a:r>
              <a:rPr lang="en-US" altLang="zh-CN" dirty="0" smtClean="0"/>
              <a:t>above-</a:t>
            </a:r>
            <a:r>
              <a:rPr lang="en-US" altLang="zh-CN" dirty="0" err="1" smtClean="0"/>
              <a:t>nsgaii</a:t>
            </a:r>
            <a:r>
              <a:rPr lang="zh-CN" altLang="en-US" dirty="0" smtClean="0"/>
              <a:t>，</a:t>
            </a:r>
            <a:r>
              <a:rPr lang="en-US" altLang="zh-CN" dirty="0" smtClean="0"/>
              <a:t>below-</a:t>
            </a:r>
            <a:r>
              <a:rPr lang="en-US" altLang="zh-CN" dirty="0" err="1" smtClean="0"/>
              <a:t>smpso</a:t>
            </a:r>
            <a:r>
              <a:rPr lang="zh-CN" altLang="en-US" dirty="0"/>
              <a:t>）</a:t>
            </a:r>
            <a:endParaRPr lang="zh-CN" altLang="zh-CN" dirty="0"/>
          </a:p>
        </p:txBody>
      </p:sp>
      <p:sp>
        <p:nvSpPr>
          <p:cNvPr id="8"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236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itchFamily="2" charset="-122"/>
                <a:ea typeface="等线"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582" y="1552574"/>
            <a:ext cx="9268837"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571" y="3362324"/>
            <a:ext cx="92988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00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en-US" altLang="zh-CN" sz="3200" b="0" dirty="0" smtClean="0">
                <a:sym typeface="+mn-lt"/>
              </a:rPr>
              <a:t>Conclusion</a:t>
            </a:r>
            <a:endParaRPr lang="en-US" altLang="zh-CN" sz="3200" b="0" dirty="0">
              <a:sym typeface="+mn-lt"/>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6181389" y="2705099"/>
            <a:ext cx="102351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a:t>
            </a:r>
            <a:r>
              <a:rPr lang="en-US" altLang="zh-CN" spc="100" dirty="0" smtClean="0">
                <a:latin typeface="Impact" panose="020B0806030902050204" pitchFamily="34" charset="0"/>
                <a:cs typeface="Arial" panose="020B0604020202020204" pitchFamily="34" charset="0"/>
              </a:rPr>
              <a:t>05</a:t>
            </a:r>
            <a:endParaRPr lang="zh-CN" altLang="en-US" spc="100" dirty="0">
              <a:latin typeface="Impact" panose="020B0806030902050204" pitchFamily="34" charset="0"/>
              <a:cs typeface="Arial" panose="020B0604020202020204" pitchFamily="34" charset="0"/>
            </a:endParaRPr>
          </a:p>
        </p:txBody>
      </p:sp>
      <p:cxnSp>
        <p:nvCxnSpPr>
          <p:cNvPr id="3" name="直接连接符 2">
            <a:extLst>
              <a:ext uri="{FF2B5EF4-FFF2-40B4-BE49-F238E27FC236}">
                <a16:creationId xmlns:a16="http://schemas.microsoft.com/office/drawing/2014/main" xmlns="" id="{12629C03-0B3A-43DB-B580-02F49A6B9A18}"/>
              </a:ext>
            </a:extLst>
          </p:cNvPr>
          <p:cNvCxnSpPr/>
          <p:nvPr/>
        </p:nvCxnSpPr>
        <p:spPr>
          <a:xfrm>
            <a:off x="6181389" y="3751384"/>
            <a:ext cx="5322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85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Conclusion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3" name="矩形 2"/>
          <p:cNvSpPr/>
          <p:nvPr/>
        </p:nvSpPr>
        <p:spPr>
          <a:xfrm>
            <a:off x="647700" y="1997839"/>
            <a:ext cx="10858500" cy="2862322"/>
          </a:xfrm>
          <a:prstGeom prst="rect">
            <a:avLst/>
          </a:prstGeom>
        </p:spPr>
        <p:txBody>
          <a:bodyPr wrap="square">
            <a:spAutoFit/>
          </a:bodyPr>
          <a:lstStyle/>
          <a:p>
            <a:r>
              <a:rPr lang="en-US" altLang="zh-CN" dirty="0" smtClean="0"/>
              <a:t>    This project </a:t>
            </a:r>
            <a:r>
              <a:rPr lang="en-US" altLang="zh-CN" dirty="0"/>
              <a:t>discusses a simple general approach for the optimal power generated from multi sources in HRES to minimize the LCE and PTE using two algorithm: NSGAII and </a:t>
            </a:r>
            <a:r>
              <a:rPr lang="en-US" altLang="zh-CN" dirty="0" smtClean="0"/>
              <a:t>SMPSO.</a:t>
            </a:r>
          </a:p>
          <a:p>
            <a:endParaRPr lang="en-US" altLang="zh-CN" dirty="0"/>
          </a:p>
          <a:p>
            <a:endParaRPr lang="zh-CN" altLang="zh-CN" dirty="0"/>
          </a:p>
          <a:p>
            <a:r>
              <a:rPr lang="en-US" altLang="zh-CN" dirty="0"/>
              <a:t> </a:t>
            </a:r>
            <a:r>
              <a:rPr lang="en-US" altLang="zh-CN" dirty="0" smtClean="0"/>
              <a:t>   Firstly</a:t>
            </a:r>
            <a:r>
              <a:rPr lang="en-US" altLang="zh-CN" dirty="0"/>
              <a:t>, we obtained the LCE evaluation method widely used in the field of energy to evaluate the economic benefits of mixed energy by referring to relevant literature. Secondly, since HRES contains traditional energy, we add PTE to evaluate the environmental pollution degree of energy. Finally, considering the restriction factor of total energy power, we build a multi-objective optimization problem model about HRES</a:t>
            </a:r>
            <a:r>
              <a:rPr lang="en-US" altLang="zh-CN" dirty="0" smtClean="0"/>
              <a:t>.</a:t>
            </a:r>
          </a:p>
          <a:p>
            <a:r>
              <a:rPr lang="en-US" altLang="zh-CN" dirty="0" smtClean="0"/>
              <a:t>    </a:t>
            </a:r>
            <a:endParaRPr lang="zh-CN" altLang="en-US" dirty="0"/>
          </a:p>
        </p:txBody>
      </p:sp>
    </p:spTree>
    <p:extLst>
      <p:ext uri="{BB962C8B-B14F-4D97-AF65-F5344CB8AC3E}">
        <p14:creationId xmlns:p14="http://schemas.microsoft.com/office/powerpoint/2010/main" val="2342797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Conclusion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3" name="矩形 2"/>
          <p:cNvSpPr/>
          <p:nvPr/>
        </p:nvSpPr>
        <p:spPr>
          <a:xfrm>
            <a:off x="647700" y="1859340"/>
            <a:ext cx="10858500" cy="3139321"/>
          </a:xfrm>
          <a:prstGeom prst="rect">
            <a:avLst/>
          </a:prstGeom>
        </p:spPr>
        <p:txBody>
          <a:bodyPr wrap="square">
            <a:spAutoFit/>
          </a:bodyPr>
          <a:lstStyle/>
          <a:p>
            <a:r>
              <a:rPr lang="en-US" altLang="zh-CN" dirty="0" smtClean="0"/>
              <a:t>    The </a:t>
            </a:r>
            <a:r>
              <a:rPr lang="en-US" altLang="zh-CN" dirty="0"/>
              <a:t>SMPSO and NSGA-II are efficient and effective heuristic algorithms in MOP problems. Two evaluation metrics of algorithm are used to compare convergence and diversity of evolutionary algorithms. SMPSO having more simple computational complexity will spend shorter time in every generation. </a:t>
            </a:r>
            <a:r>
              <a:rPr lang="en-US" altLang="zh-CN" dirty="0" smtClean="0"/>
              <a:t>SMPSO </a:t>
            </a:r>
            <a:r>
              <a:rPr lang="en-US" altLang="zh-CN" dirty="0"/>
              <a:t>has better diversity with respect to Pareto fronts. Nevertheless</a:t>
            </a:r>
            <a:r>
              <a:rPr lang="zh-CN" altLang="zh-CN" dirty="0"/>
              <a:t>，</a:t>
            </a:r>
            <a:r>
              <a:rPr lang="en-US" altLang="zh-CN" dirty="0"/>
              <a:t>NSGA-II has better convergence compared with SMPSO in the same generation. By analyzing the standard deviation value, it is investigated that the quality of SMPSO solutions is much more stable than NSGA-II. It illustrates that different algorithms are suitable for a certain range of optimization problems. </a:t>
            </a:r>
            <a:endParaRPr lang="en-US" altLang="zh-CN" dirty="0" smtClean="0"/>
          </a:p>
          <a:p>
            <a:endParaRPr lang="en-US" altLang="zh-CN" dirty="0"/>
          </a:p>
          <a:p>
            <a:endParaRPr lang="zh-CN" altLang="zh-CN" dirty="0"/>
          </a:p>
          <a:p>
            <a:r>
              <a:rPr lang="en-US" altLang="zh-CN" dirty="0" smtClean="0"/>
              <a:t>    Finally</a:t>
            </a:r>
            <a:r>
              <a:rPr lang="en-US" altLang="zh-CN" dirty="0"/>
              <a:t>, we complete the multi-objective optimization problem of HRES and obtain Pareto diagrams related to LCE and PTE. It provides reference basis for the possible solution of HRES problem.</a:t>
            </a:r>
            <a:endParaRPr lang="zh-CN" altLang="en-US" dirty="0"/>
          </a:p>
        </p:txBody>
      </p:sp>
    </p:spTree>
    <p:extLst>
      <p:ext uri="{BB962C8B-B14F-4D97-AF65-F5344CB8AC3E}">
        <p14:creationId xmlns:p14="http://schemas.microsoft.com/office/powerpoint/2010/main" val="362778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xmlns=""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4400" dirty="0"/>
              <a:t>Thanks</a:t>
            </a:r>
            <a:r>
              <a:rPr lang="en-US" altLang="zh-CN" dirty="0"/>
              <a:t/>
            </a:r>
            <a:br>
              <a:rPr lang="en-US" altLang="zh-CN" dirty="0"/>
            </a:b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smtClean="0">
                    <a:latin typeface="+mn-lt"/>
                    <a:ea typeface="+mn-ea"/>
                    <a:sym typeface="+mn-lt"/>
                  </a:rPr>
                  <a:t>Introduction</a:t>
                </a:r>
                <a:endParaRPr lang="en-US" altLang="zh-CN"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Proposed </a:t>
                </a:r>
                <a:r>
                  <a:rPr lang="en-US" altLang="zh-CN" b="0" dirty="0" smtClean="0">
                    <a:latin typeface="+mn-lt"/>
                    <a:ea typeface="+mn-ea"/>
                    <a:sym typeface="+mn-lt"/>
                  </a:rPr>
                  <a:t>Algorithm</a:t>
                </a:r>
                <a:endParaRPr lang="en-US" altLang="zh-CN"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NSGA-II and </a:t>
                </a:r>
                <a:r>
                  <a:rPr lang="en-US" altLang="zh-CN" b="0" dirty="0" smtClean="0">
                    <a:latin typeface="+mn-lt"/>
                    <a:ea typeface="+mn-ea"/>
                    <a:sym typeface="+mn-lt"/>
                  </a:rPr>
                  <a:t>SMPSO</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Experiment and </a:t>
                </a:r>
                <a:r>
                  <a:rPr lang="en-US" altLang="zh-CN" b="0" dirty="0" smtClean="0">
                    <a:latin typeface="+mn-lt"/>
                    <a:ea typeface="+mn-ea"/>
                    <a:sym typeface="+mn-lt"/>
                  </a:rPr>
                  <a:t>Result</a:t>
                </a:r>
              </a:p>
              <a:p>
                <a:pPr marL="342900" indent="-342900">
                  <a:lnSpc>
                    <a:spcPct val="150000"/>
                  </a:lnSpc>
                  <a:buFont typeface="+mj-lt"/>
                  <a:buAutoNum type="arabicPeriod"/>
                </a:pPr>
                <a:r>
                  <a:rPr lang="en-US" altLang="zh-CN" b="0" dirty="0" smtClean="0">
                    <a:latin typeface="+mn-lt"/>
                    <a:ea typeface="+mn-ea"/>
                    <a:sym typeface="+mn-lt"/>
                  </a:rPr>
                  <a:t>Conclusion</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cs typeface="+mn-ea"/>
                    <a:sym typeface="+mn-lt"/>
                  </a:rPr>
                  <a:t>CONTENTS</a:t>
                </a:r>
              </a:p>
            </p:txBody>
          </p:sp>
        </p:grpSp>
        <p:sp>
          <p:nvSpPr>
            <p:cNvPr id="10" name="poetry_91022">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en-US" altLang="zh-CN" sz="3200" b="0" dirty="0">
                <a:sym typeface="+mn-lt"/>
              </a:rPr>
              <a:t>Introduction</a:t>
            </a: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6181389" y="2705099"/>
            <a:ext cx="102351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/01</a:t>
            </a:r>
            <a:endParaRPr lang="zh-CN" altLang="en-US" spc="100" dirty="0">
              <a:latin typeface="Impact" panose="020B0806030902050204" pitchFamily="34" charset="0"/>
              <a:cs typeface="Arial" panose="020B0604020202020204" pitchFamily="34" charset="0"/>
            </a:endParaRPr>
          </a:p>
        </p:txBody>
      </p:sp>
      <p:cxnSp>
        <p:nvCxnSpPr>
          <p:cNvPr id="3" name="直接连接符 2">
            <a:extLst>
              <a:ext uri="{FF2B5EF4-FFF2-40B4-BE49-F238E27FC236}">
                <a16:creationId xmlns:a16="http://schemas.microsoft.com/office/drawing/2014/main" xmlns="" id="{12629C03-0B3A-43DB-B580-02F49A6B9A18}"/>
              </a:ext>
            </a:extLst>
          </p:cNvPr>
          <p:cNvCxnSpPr/>
          <p:nvPr/>
        </p:nvCxnSpPr>
        <p:spPr>
          <a:xfrm>
            <a:off x="6181389" y="3751384"/>
            <a:ext cx="5322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sym typeface="+mn-lt"/>
              </a:rPr>
              <a:t>Introduction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6" name="TextBox 5"/>
          <p:cNvSpPr txBox="1"/>
          <p:nvPr/>
        </p:nvSpPr>
        <p:spPr>
          <a:xfrm>
            <a:off x="742950" y="1771650"/>
            <a:ext cx="8648700" cy="2862322"/>
          </a:xfrm>
          <a:prstGeom prst="rect">
            <a:avLst/>
          </a:prstGeom>
          <a:noFill/>
        </p:spPr>
        <p:txBody>
          <a:bodyPr wrap="square" rtlCol="0">
            <a:spAutoFit/>
          </a:bodyPr>
          <a:lstStyle/>
          <a:p>
            <a:r>
              <a:rPr lang="en-US" altLang="zh-CN" dirty="0"/>
              <a:t>Renewable power generation can help countries meet their sustainable development goals through provision of access to clean, secure, reliable and affordable energy. </a:t>
            </a:r>
            <a:endParaRPr lang="en-US" altLang="zh-CN" dirty="0" smtClean="0"/>
          </a:p>
          <a:p>
            <a:endParaRPr lang="en-US" altLang="zh-CN" dirty="0"/>
          </a:p>
          <a:p>
            <a:r>
              <a:rPr lang="en-US" altLang="zh-CN" dirty="0" smtClean="0"/>
              <a:t>The </a:t>
            </a:r>
            <a:r>
              <a:rPr lang="en-US" altLang="zh-CN" dirty="0"/>
              <a:t>Hybrid Renewable Energy Systems (HRES) are a combination between more than one renewable energy source or at least one renewable source to conventional source and it can be either grid connected or better to be in stand-alone mode due to its advances in renewable energy technologies and power electronics converters which are used to convert the unregulated power generated from renewable sources into useful power at the load end. </a:t>
            </a:r>
          </a:p>
        </p:txBody>
      </p:sp>
    </p:spTree>
    <p:extLst>
      <p:ext uri="{BB962C8B-B14F-4D97-AF65-F5344CB8AC3E}">
        <p14:creationId xmlns:p14="http://schemas.microsoft.com/office/powerpoint/2010/main" val="218222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sym typeface="+mn-lt"/>
              </a:rPr>
              <a:t>Introduction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6" name="TextBox 5"/>
          <p:cNvSpPr txBox="1"/>
          <p:nvPr/>
        </p:nvSpPr>
        <p:spPr>
          <a:xfrm>
            <a:off x="742950" y="1152525"/>
            <a:ext cx="8648700" cy="2862322"/>
          </a:xfrm>
          <a:prstGeom prst="rect">
            <a:avLst/>
          </a:prstGeom>
          <a:noFill/>
        </p:spPr>
        <p:txBody>
          <a:bodyPr wrap="square" rtlCol="0">
            <a:spAutoFit/>
          </a:bodyPr>
          <a:lstStyle/>
          <a:p>
            <a:r>
              <a:rPr lang="en-US" altLang="zh-CN" dirty="0" smtClean="0"/>
              <a:t>The most important advantage of HRES is to make best use of the renewable power generation technologies operating characteristics and to obtain efficiencies higher than that could be obtained from if a single power source is used. It can also address limitations in terms of fuel flexibility, efficiency, reliability, emissions and economics.</a:t>
            </a:r>
          </a:p>
          <a:p>
            <a:endParaRPr lang="zh-CN" altLang="zh-CN" dirty="0" smtClean="0"/>
          </a:p>
          <a:p>
            <a:r>
              <a:rPr lang="en-US" altLang="zh-CN" dirty="0" smtClean="0"/>
              <a:t>However, renewable power generation maybe cannot satisfy the need in producing electricity. We need to use non-renewable resources to get more low-price energy. This action will create new some new problems in environment. Therefore, we should take this into consideration to use non-renewable resources rationally.</a:t>
            </a:r>
            <a:endParaRPr lang="zh-CN" altLang="zh-CN" dirty="0"/>
          </a:p>
        </p:txBody>
      </p:sp>
    </p:spTree>
    <p:extLst>
      <p:ext uri="{BB962C8B-B14F-4D97-AF65-F5344CB8AC3E}">
        <p14:creationId xmlns:p14="http://schemas.microsoft.com/office/powerpoint/2010/main" val="235146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342900" indent="-342900">
              <a:lnSpc>
                <a:spcPct val="150000"/>
              </a:lnSpc>
            </a:pPr>
            <a:r>
              <a:rPr lang="en-US" altLang="zh-CN" sz="3200" b="0" dirty="0">
                <a:sym typeface="+mn-lt"/>
              </a:rPr>
              <a:t>Proposed Algorithm</a:t>
            </a:r>
            <a:endParaRPr lang="en-US" altLang="zh-CN" sz="3200" b="0" dirty="0">
              <a:sym typeface="+mn-lt"/>
            </a:endParaRPr>
          </a:p>
        </p:txBody>
      </p:sp>
      <p:sp>
        <p:nvSpPr>
          <p:cNvPr id="9" name="文本框 8">
            <a:extLst>
              <a:ext uri="{FF2B5EF4-FFF2-40B4-BE49-F238E27FC236}">
                <a16:creationId xmlns:a16="http://schemas.microsoft.com/office/drawing/2014/main" xmlns="" id="{04F69230-F3A6-4586-9371-A858F4763E9F}"/>
              </a:ext>
            </a:extLst>
          </p:cNvPr>
          <p:cNvSpPr txBox="1"/>
          <p:nvPr/>
        </p:nvSpPr>
        <p:spPr>
          <a:xfrm>
            <a:off x="6181389" y="2705099"/>
            <a:ext cx="1023516" cy="889909"/>
          </a:xfrm>
          <a:prstGeom prst="rect">
            <a:avLst/>
          </a:prstGeom>
          <a:noFill/>
          <a:ln w="117475">
            <a:noFill/>
          </a:ln>
        </p:spPr>
        <p:txBody>
          <a:bodyPr wrap="none" rtlCol="0">
            <a:prstTxWarp prst="textPlain">
              <a:avLst/>
            </a:prstTxWarp>
            <a:spAutoFit/>
          </a:bodyPr>
          <a:lstStyle/>
          <a:p>
            <a:r>
              <a:rPr lang="en-US" altLang="zh-CN" spc="100" dirty="0">
                <a:latin typeface="Impact" panose="020B0806030902050204" pitchFamily="34" charset="0"/>
                <a:cs typeface="Arial" panose="020B0604020202020204" pitchFamily="34" charset="0"/>
              </a:rPr>
              <a:t>/</a:t>
            </a:r>
            <a:r>
              <a:rPr lang="en-US" altLang="zh-CN" spc="100" dirty="0" smtClean="0">
                <a:latin typeface="Impact" panose="020B0806030902050204" pitchFamily="34" charset="0"/>
                <a:cs typeface="Arial" panose="020B0604020202020204" pitchFamily="34" charset="0"/>
              </a:rPr>
              <a:t>02</a:t>
            </a:r>
            <a:endParaRPr lang="zh-CN" altLang="en-US" spc="100" dirty="0">
              <a:latin typeface="Impact" panose="020B0806030902050204" pitchFamily="34" charset="0"/>
              <a:cs typeface="Arial" panose="020B0604020202020204" pitchFamily="34" charset="0"/>
            </a:endParaRPr>
          </a:p>
        </p:txBody>
      </p:sp>
      <p:cxnSp>
        <p:nvCxnSpPr>
          <p:cNvPr id="3" name="直接连接符 2">
            <a:extLst>
              <a:ext uri="{FF2B5EF4-FFF2-40B4-BE49-F238E27FC236}">
                <a16:creationId xmlns:a16="http://schemas.microsoft.com/office/drawing/2014/main" xmlns="" id="{12629C03-0B3A-43DB-B580-02F49A6B9A18}"/>
              </a:ext>
            </a:extLst>
          </p:cNvPr>
          <p:cNvCxnSpPr/>
          <p:nvPr/>
        </p:nvCxnSpPr>
        <p:spPr>
          <a:xfrm>
            <a:off x="6181389" y="3751384"/>
            <a:ext cx="5322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8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Proposed </a:t>
            </a:r>
            <a:r>
              <a:rPr lang="en-US" altLang="zh-CN" b="0" dirty="0" smtClean="0">
                <a:sym typeface="+mn-lt"/>
              </a:rPr>
              <a:t>Algorithm--LCE </a:t>
            </a:r>
            <a:r>
              <a:rPr lang="en-US" altLang="zh-CN" b="0" dirty="0">
                <a:sym typeface="+mn-lt"/>
              </a:rPr>
              <a:t>evaluation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TextBox 4"/>
          <p:cNvSpPr txBox="1"/>
          <p:nvPr/>
        </p:nvSpPr>
        <p:spPr>
          <a:xfrm>
            <a:off x="762000" y="1123949"/>
            <a:ext cx="8705850" cy="2031325"/>
          </a:xfrm>
          <a:prstGeom prst="rect">
            <a:avLst/>
          </a:prstGeom>
          <a:noFill/>
        </p:spPr>
        <p:txBody>
          <a:bodyPr wrap="square" rtlCol="0">
            <a:spAutoFit/>
          </a:bodyPr>
          <a:lstStyle/>
          <a:p>
            <a:r>
              <a:rPr lang="en-US" altLang="zh-CN" dirty="0"/>
              <a:t>The most important objective of any renewable energy production project in the current deregulating environment is maximizing the quality of services by reducing the costs for customers, the investments, operation and maintenance</a:t>
            </a:r>
            <a:r>
              <a:rPr lang="en-US" altLang="zh-CN" dirty="0" smtClean="0"/>
              <a:t>.</a:t>
            </a:r>
          </a:p>
          <a:p>
            <a:endParaRPr lang="en-US" altLang="zh-CN" dirty="0" smtClean="0"/>
          </a:p>
          <a:p>
            <a:r>
              <a:rPr lang="en-US" altLang="zh-CN" dirty="0"/>
              <a:t>we use algorithm to minimize the </a:t>
            </a:r>
            <a:r>
              <a:rPr lang="en-US" altLang="zh-CN" dirty="0" err="1"/>
              <a:t>Levelized</a:t>
            </a:r>
            <a:r>
              <a:rPr lang="en-US" altLang="zh-CN" dirty="0"/>
              <a:t> Cost of Energy (LCE).</a:t>
            </a:r>
            <a:r>
              <a:rPr lang="en-US" altLang="zh-CN" dirty="0" smtClean="0"/>
              <a:t>LCE </a:t>
            </a:r>
            <a:r>
              <a:rPr lang="en-US" altLang="zh-CN" dirty="0"/>
              <a:t>can be explained as the price that energy has to be sold to break even over the lifetime of the technology. </a:t>
            </a:r>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923289" y="4058513"/>
                <a:ext cx="4859022" cy="667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smtClean="0"/>
                        <m:t>LCE</m:t>
                      </m:r>
                      <m:r>
                        <a:rPr lang="en-US" altLang="zh-CN" smtClean="0"/>
                        <m:t>=</m:t>
                      </m:r>
                      <m:f>
                        <m:fPr>
                          <m:ctrlPr>
                            <a:rPr lang="zh-CN" altLang="zh-CN" i="1"/>
                          </m:ctrlPr>
                        </m:fPr>
                        <m:num>
                          <m:r>
                            <a:rPr lang="en-US" altLang="zh-CN" i="1"/>
                            <m:t>𝐿𝑖𝑓𝑒</m:t>
                          </m:r>
                          <m:r>
                            <a:rPr lang="en-US" altLang="zh-CN" i="1"/>
                            <m:t> </m:t>
                          </m:r>
                          <m:r>
                            <a:rPr lang="en-US" altLang="zh-CN" i="1"/>
                            <m:t>𝐶𝑦𝑐𝑙𝑒</m:t>
                          </m:r>
                          <m:r>
                            <a:rPr lang="en-US" altLang="zh-CN" i="1"/>
                            <m:t> </m:t>
                          </m:r>
                          <m:r>
                            <a:rPr lang="en-US" altLang="zh-CN" i="1"/>
                            <m:t>𝐶𝑜𝑠𝑡</m:t>
                          </m:r>
                        </m:num>
                        <m:den>
                          <m:r>
                            <a:rPr lang="en-US" altLang="zh-CN" i="1"/>
                            <m:t>𝐿𝑖𝑓𝑒</m:t>
                          </m:r>
                          <m:r>
                            <a:rPr lang="en-US" altLang="zh-CN" i="1"/>
                            <m:t> </m:t>
                          </m:r>
                          <m:r>
                            <a:rPr lang="en-US" altLang="zh-CN" i="1"/>
                            <m:t>𝑇𝑖𝑚𝑒</m:t>
                          </m:r>
                          <m:r>
                            <a:rPr lang="en-US" altLang="zh-CN" i="1"/>
                            <m:t> </m:t>
                          </m:r>
                          <m:r>
                            <a:rPr lang="en-US" altLang="zh-CN" i="1"/>
                            <m:t>𝐸𝑛𝑒𝑟𝑔𝑦</m:t>
                          </m:r>
                          <m:r>
                            <a:rPr lang="en-US" altLang="zh-CN" i="1"/>
                            <m:t> </m:t>
                          </m:r>
                          <m:r>
                            <a:rPr lang="en-US" altLang="zh-CN" i="1"/>
                            <m:t>𝑃𝑟𝑜𝑑𝑢𝑐𝑡𝑖𝑜𝑛</m:t>
                          </m:r>
                        </m:den>
                      </m:f>
                      <m:r>
                        <a:rPr lang="en-US" altLang="zh-CN" i="1"/>
                        <m:t>          (1)</m:t>
                      </m:r>
                    </m:oMath>
                  </m:oMathPara>
                </a14:m>
                <a:endParaRPr lang="zh-CN" altLang="zh-CN" dirty="0"/>
              </a:p>
            </p:txBody>
          </p:sp>
        </mc:Choice>
        <mc:Fallback>
          <p:sp>
            <p:nvSpPr>
              <p:cNvPr id="6" name="矩形 5"/>
              <p:cNvSpPr>
                <a:spLocks noRot="1" noChangeAspect="1" noMove="1" noResize="1" noEditPoints="1" noAdjustHandles="1" noChangeArrowheads="1" noChangeShapeType="1" noTextEdit="1"/>
              </p:cNvSpPr>
              <p:nvPr/>
            </p:nvSpPr>
            <p:spPr>
              <a:xfrm>
                <a:off x="923289" y="4058513"/>
                <a:ext cx="4859022" cy="66749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085159" y="4965786"/>
                <a:ext cx="4535281" cy="6764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m:t>LCE</m:t>
                      </m:r>
                      <m:r>
                        <a:rPr lang="en-US" altLang="zh-CN"/>
                        <m:t>=</m:t>
                      </m:r>
                      <m:f>
                        <m:fPr>
                          <m:ctrlPr>
                            <a:rPr lang="zh-CN" altLang="zh-CN" i="1"/>
                          </m:ctrlPr>
                        </m:fPr>
                        <m:num>
                          <m:d>
                            <m:dPr>
                              <m:ctrlPr>
                                <a:rPr lang="zh-CN" altLang="zh-CN" i="1"/>
                              </m:ctrlPr>
                            </m:dPr>
                            <m:e>
                              <m:r>
                                <a:rPr lang="en-US" altLang="zh-CN" i="1"/>
                                <m:t>𝐶𝑅𝐹</m:t>
                              </m:r>
                              <m:r>
                                <a:rPr lang="en-US" altLang="zh-CN" i="1"/>
                                <m:t>×</m:t>
                              </m:r>
                              <m:r>
                                <a:rPr lang="en-US" altLang="zh-CN" i="1"/>
                                <m:t>𝐼𝐶𝐶</m:t>
                              </m:r>
                            </m:e>
                          </m:d>
                          <m:r>
                            <a:rPr lang="en-US" altLang="zh-CN" i="1"/>
                            <m:t>+</m:t>
                          </m:r>
                          <m:d>
                            <m:dPr>
                              <m:ctrlPr>
                                <a:rPr lang="zh-CN" altLang="zh-CN" i="1"/>
                              </m:ctrlPr>
                            </m:dPr>
                            <m:e>
                              <m:r>
                                <a:rPr lang="en-US" altLang="zh-CN" i="1"/>
                                <m:t>𝐴𝑂𝐸</m:t>
                              </m:r>
                            </m:e>
                          </m:d>
                        </m:num>
                        <m:den>
                          <m:sSub>
                            <m:sSubPr>
                              <m:ctrlPr>
                                <a:rPr lang="zh-CN" altLang="zh-CN" i="1"/>
                              </m:ctrlPr>
                            </m:sSubPr>
                            <m:e>
                              <m:r>
                                <a:rPr lang="en-US" altLang="zh-CN" i="1"/>
                                <m:t>𝐴𝐸𝑃</m:t>
                              </m:r>
                            </m:e>
                            <m:sub>
                              <m:r>
                                <a:rPr lang="en-US" altLang="zh-CN" i="1"/>
                                <m:t>𝑛𝑒𝑡</m:t>
                              </m:r>
                            </m:sub>
                          </m:sSub>
                        </m:den>
                      </m:f>
                      <m:r>
                        <a:rPr lang="en-US" altLang="zh-CN" i="1"/>
                        <m:t>                     (2)</m:t>
                      </m:r>
                    </m:oMath>
                  </m:oMathPara>
                </a14:m>
                <a:endParaRPr lang="zh-CN" altLang="zh-CN" dirty="0"/>
              </a:p>
            </p:txBody>
          </p:sp>
        </mc:Choice>
        <mc:Fallback>
          <p:sp>
            <p:nvSpPr>
              <p:cNvPr id="7" name="矩形 6"/>
              <p:cNvSpPr>
                <a:spLocks noRot="1" noChangeAspect="1" noMove="1" noResize="1" noEditPoints="1" noAdjustHandles="1" noChangeArrowheads="1" noChangeShapeType="1" noTextEdit="1"/>
              </p:cNvSpPr>
              <p:nvPr/>
            </p:nvSpPr>
            <p:spPr>
              <a:xfrm>
                <a:off x="1085159" y="4965786"/>
                <a:ext cx="4535281" cy="676467"/>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矩形 7"/>
          <p:cNvSpPr/>
          <p:nvPr/>
        </p:nvSpPr>
        <p:spPr>
          <a:xfrm>
            <a:off x="6267450" y="3982313"/>
            <a:ext cx="6096000" cy="1754326"/>
          </a:xfrm>
          <a:prstGeom prst="rect">
            <a:avLst/>
          </a:prstGeom>
        </p:spPr>
        <p:txBody>
          <a:bodyPr>
            <a:spAutoFit/>
          </a:bodyPr>
          <a:lstStyle/>
          <a:p>
            <a:r>
              <a:rPr lang="en-US" altLang="zh-CN" dirty="0"/>
              <a:t>Where:</a:t>
            </a:r>
            <a:endParaRPr lang="zh-CN" altLang="zh-CN" dirty="0"/>
          </a:p>
          <a:p>
            <a:r>
              <a:rPr lang="en-US" altLang="zh-CN" b="1" dirty="0"/>
              <a:t>LCE</a:t>
            </a:r>
            <a:r>
              <a:rPr lang="en-US" altLang="zh-CN" dirty="0"/>
              <a:t>: </a:t>
            </a:r>
            <a:r>
              <a:rPr lang="en-US" altLang="zh-CN" dirty="0" err="1"/>
              <a:t>Levelized</a:t>
            </a:r>
            <a:r>
              <a:rPr lang="en-US" altLang="zh-CN" dirty="0"/>
              <a:t> Cost of Energy (€/kW)</a:t>
            </a:r>
            <a:endParaRPr lang="zh-CN" altLang="zh-CN" dirty="0"/>
          </a:p>
          <a:p>
            <a:r>
              <a:rPr lang="en-US" altLang="zh-CN" b="1" dirty="0"/>
              <a:t>CRF</a:t>
            </a:r>
            <a:r>
              <a:rPr lang="en-US" altLang="zh-CN" dirty="0"/>
              <a:t>: Capital Recovery Factor (%)</a:t>
            </a:r>
            <a:endParaRPr lang="zh-CN" altLang="zh-CN" dirty="0"/>
          </a:p>
          <a:p>
            <a:r>
              <a:rPr lang="en-US" altLang="zh-CN" b="1" dirty="0"/>
              <a:t>ICC</a:t>
            </a:r>
            <a:r>
              <a:rPr lang="en-US" altLang="zh-CN" dirty="0"/>
              <a:t>: Installed Capital Cost (€/kW)</a:t>
            </a:r>
            <a:endParaRPr lang="zh-CN" altLang="zh-CN" dirty="0"/>
          </a:p>
          <a:p>
            <a:r>
              <a:rPr lang="en-US" altLang="zh-CN" b="1" dirty="0"/>
              <a:t>AOE</a:t>
            </a:r>
            <a:r>
              <a:rPr lang="en-US" altLang="zh-CN" dirty="0"/>
              <a:t>: Annual Operating Expenses (€/kW)</a:t>
            </a:r>
            <a:endParaRPr lang="zh-CN" altLang="zh-CN" dirty="0"/>
          </a:p>
          <a:p>
            <a:r>
              <a:rPr lang="en-US" altLang="zh-CN" b="1" dirty="0" err="1"/>
              <a:t>AEPnet</a:t>
            </a:r>
            <a:r>
              <a:rPr lang="en-US" altLang="zh-CN" dirty="0"/>
              <a:t> : Net Annual Energy Production (kW)</a:t>
            </a:r>
            <a:endParaRPr lang="zh-CN" altLang="zh-CN" dirty="0"/>
          </a:p>
        </p:txBody>
      </p:sp>
    </p:spTree>
    <p:extLst>
      <p:ext uri="{BB962C8B-B14F-4D97-AF65-F5344CB8AC3E}">
        <p14:creationId xmlns:p14="http://schemas.microsoft.com/office/powerpoint/2010/main" val="407939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sym typeface="+mn-lt"/>
              </a:rPr>
              <a:t>Proposed Algorithm--LCE evaluation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矩形 4"/>
          <p:cNvSpPr/>
          <p:nvPr/>
        </p:nvSpPr>
        <p:spPr>
          <a:xfrm>
            <a:off x="804815" y="1301234"/>
            <a:ext cx="1980029" cy="369332"/>
          </a:xfrm>
          <a:prstGeom prst="rect">
            <a:avLst/>
          </a:prstGeom>
        </p:spPr>
        <p:txBody>
          <a:bodyPr wrap="none">
            <a:spAutoFit/>
          </a:bodyPr>
          <a:lstStyle/>
          <a:p>
            <a:r>
              <a:rPr lang="en-US" altLang="zh-CN" dirty="0"/>
              <a:t>For more </a:t>
            </a:r>
            <a:r>
              <a:rPr lang="en-US" altLang="zh-CN" dirty="0" smtClean="0"/>
              <a:t>details:</a:t>
            </a:r>
            <a:endParaRPr lang="zh-CN" altLang="zh-CN" dirty="0"/>
          </a:p>
        </p:txBody>
      </p:sp>
      <mc:AlternateContent xmlns:mc="http://schemas.openxmlformats.org/markup-compatibility/2006">
        <mc:Choice xmlns:a14="http://schemas.microsoft.com/office/drawing/2010/main" Requires="a14">
          <p:sp>
            <p:nvSpPr>
              <p:cNvPr id="6" name="矩形 5"/>
              <p:cNvSpPr/>
              <p:nvPr/>
            </p:nvSpPr>
            <p:spPr>
              <a:xfrm>
                <a:off x="3048000" y="2009861"/>
                <a:ext cx="6096000" cy="94609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m:rPr>
                          <m:sty m:val="p"/>
                        </m:rPr>
                        <a:rPr lang="en-US" altLang="zh-CN"/>
                        <m:t>CRF</m:t>
                      </m:r>
                      <m:r>
                        <a:rPr lang="en-US" altLang="zh-CN"/>
                        <m:t>=</m:t>
                      </m:r>
                      <m:f>
                        <m:fPr>
                          <m:ctrlPr>
                            <a:rPr lang="zh-CN" altLang="zh-CN" i="1"/>
                          </m:ctrlPr>
                        </m:fPr>
                        <m:num>
                          <m:sSup>
                            <m:sSupPr>
                              <m:ctrlPr>
                                <a:rPr lang="zh-CN" altLang="zh-CN" i="1"/>
                              </m:ctrlPr>
                            </m:sSupPr>
                            <m:e>
                              <m:r>
                                <a:rPr lang="en-US" altLang="zh-CN" i="1"/>
                                <m:t>𝑑</m:t>
                              </m:r>
                              <m:d>
                                <m:dPr>
                                  <m:ctrlPr>
                                    <a:rPr lang="zh-CN" altLang="zh-CN" i="1"/>
                                  </m:ctrlPr>
                                </m:dPr>
                                <m:e>
                                  <m:r>
                                    <a:rPr lang="en-US" altLang="zh-CN" i="1"/>
                                    <m:t>1+</m:t>
                                  </m:r>
                                  <m:r>
                                    <a:rPr lang="en-US" altLang="zh-CN" i="1"/>
                                    <m:t>𝑑</m:t>
                                  </m:r>
                                </m:e>
                              </m:d>
                            </m:e>
                            <m:sup>
                              <m:r>
                                <a:rPr lang="en-US" altLang="zh-CN" i="1"/>
                                <m:t>𝑛</m:t>
                              </m:r>
                            </m:sup>
                          </m:sSup>
                        </m:num>
                        <m:den>
                          <m:sSup>
                            <m:sSupPr>
                              <m:ctrlPr>
                                <a:rPr lang="zh-CN" altLang="zh-CN" i="1"/>
                              </m:ctrlPr>
                            </m:sSupPr>
                            <m:e>
                              <m:d>
                                <m:dPr>
                                  <m:ctrlPr>
                                    <a:rPr lang="zh-CN" altLang="zh-CN" i="1"/>
                                  </m:ctrlPr>
                                </m:dPr>
                                <m:e>
                                  <m:r>
                                    <a:rPr lang="en-US" altLang="zh-CN" i="1"/>
                                    <m:t>1+</m:t>
                                  </m:r>
                                  <m:r>
                                    <a:rPr lang="en-US" altLang="zh-CN" i="1"/>
                                    <m:t>𝑑</m:t>
                                  </m:r>
                                </m:e>
                              </m:d>
                            </m:e>
                            <m:sup>
                              <m:r>
                                <a:rPr lang="en-US" altLang="zh-CN" i="1"/>
                                <m:t>𝑛</m:t>
                              </m:r>
                            </m:sup>
                          </m:sSup>
                          <m:r>
                            <a:rPr lang="en-US" altLang="zh-CN" i="1"/>
                            <m:t>−1</m:t>
                          </m:r>
                        </m:den>
                      </m:f>
                      <m:r>
                        <a:rPr lang="en-US" altLang="zh-CN"/>
                        <m:t>          (3)</m:t>
                      </m:r>
                    </m:oMath>
                  </m:oMathPara>
                </a14:m>
                <a:endParaRPr lang="zh-CN" altLang="zh-CN" dirty="0"/>
              </a:p>
              <a:p>
                <a14:m>
                  <m:oMathPara xmlns:m="http://schemas.openxmlformats.org/officeDocument/2006/math">
                    <m:oMathParaPr>
                      <m:jc m:val="centerGroup"/>
                    </m:oMathParaPr>
                    <m:oMath xmlns:m="http://schemas.openxmlformats.org/officeDocument/2006/math">
                      <m:r>
                        <m:rPr>
                          <m:sty m:val="p"/>
                        </m:rPr>
                        <a:rPr lang="en-US" altLang="zh-CN"/>
                        <m:t>AOE</m:t>
                      </m:r>
                      <m:r>
                        <a:rPr lang="en-US" altLang="zh-CN"/>
                        <m:t>=</m:t>
                      </m:r>
                      <m:r>
                        <m:rPr>
                          <m:sty m:val="p"/>
                        </m:rPr>
                        <a:rPr lang="en-US" altLang="zh-CN"/>
                        <m:t>ANN</m:t>
                      </m:r>
                      <m:r>
                        <a:rPr lang="en-US" altLang="zh-CN"/>
                        <m:t>+</m:t>
                      </m:r>
                      <m:d>
                        <m:dPr>
                          <m:ctrlPr>
                            <a:rPr lang="zh-CN" altLang="zh-CN" i="1"/>
                          </m:ctrlPr>
                        </m:dPr>
                        <m:e>
                          <m:r>
                            <m:rPr>
                              <m:sty m:val="p"/>
                            </m:rPr>
                            <a:rPr lang="en-US" altLang="zh-CN"/>
                            <m:t>O</m:t>
                          </m:r>
                          <m:r>
                            <a:rPr lang="en-US" altLang="zh-CN" i="1"/>
                            <m:t>&amp;</m:t>
                          </m:r>
                          <m:r>
                            <m:rPr>
                              <m:sty m:val="p"/>
                            </m:rPr>
                            <a:rPr lang="en-US" altLang="zh-CN"/>
                            <m:t>M</m:t>
                          </m:r>
                          <m:r>
                            <a:rPr lang="en-US" altLang="zh-CN"/>
                            <m:t>×</m:t>
                          </m:r>
                          <m:r>
                            <m:rPr>
                              <m:sty m:val="p"/>
                            </m:rPr>
                            <a:rPr lang="en-US" altLang="zh-CN"/>
                            <m:t>n</m:t>
                          </m:r>
                        </m:e>
                      </m:d>
                      <m:r>
                        <a:rPr lang="en-US" altLang="zh-CN"/>
                        <m:t>          (4)</m:t>
                      </m:r>
                    </m:oMath>
                  </m:oMathPara>
                </a14:m>
                <a:endParaRPr lang="zh-CN" altLang="zh-CN" dirty="0"/>
              </a:p>
            </p:txBody>
          </p:sp>
        </mc:Choice>
        <mc:Fallback>
          <p:sp>
            <p:nvSpPr>
              <p:cNvPr id="6" name="矩形 5"/>
              <p:cNvSpPr>
                <a:spLocks noRot="1" noChangeAspect="1" noMove="1" noResize="1" noEditPoints="1" noAdjustHandles="1" noChangeArrowheads="1" noChangeShapeType="1" noTextEdit="1"/>
              </p:cNvSpPr>
              <p:nvPr/>
            </p:nvSpPr>
            <p:spPr>
              <a:xfrm>
                <a:off x="3048000" y="2009861"/>
                <a:ext cx="6096000" cy="946093"/>
              </a:xfrm>
              <a:prstGeom prst="rect">
                <a:avLst/>
              </a:prstGeom>
              <a:blipFill rotWithShape="1">
                <a:blip r:embed="rId2"/>
                <a:stretch>
                  <a:fillRect b="-5161"/>
                </a:stretch>
              </a:blipFill>
            </p:spPr>
            <p:txBody>
              <a:bodyPr/>
              <a:lstStyle/>
              <a:p>
                <a:r>
                  <a:rPr lang="zh-CN" altLang="en-US">
                    <a:noFill/>
                  </a:rPr>
                  <a:t> </a:t>
                </a:r>
              </a:p>
            </p:txBody>
          </p:sp>
        </mc:Fallback>
      </mc:AlternateContent>
      <p:sp>
        <p:nvSpPr>
          <p:cNvPr id="7" name="矩形 6"/>
          <p:cNvSpPr/>
          <p:nvPr/>
        </p:nvSpPr>
        <p:spPr>
          <a:xfrm>
            <a:off x="3048000" y="3571012"/>
            <a:ext cx="6096000" cy="2308324"/>
          </a:xfrm>
          <a:prstGeom prst="rect">
            <a:avLst/>
          </a:prstGeom>
        </p:spPr>
        <p:txBody>
          <a:bodyPr>
            <a:spAutoFit/>
          </a:bodyPr>
          <a:lstStyle/>
          <a:p>
            <a:r>
              <a:rPr lang="en-US" altLang="zh-CN" dirty="0" smtClean="0"/>
              <a:t>Where</a:t>
            </a:r>
          </a:p>
          <a:p>
            <a:r>
              <a:rPr lang="en-US" altLang="zh-CN" b="1" dirty="0"/>
              <a:t>CRF</a:t>
            </a:r>
            <a:r>
              <a:rPr lang="en-US" altLang="zh-CN" dirty="0"/>
              <a:t>: Capital Recovery Factor (%)</a:t>
            </a:r>
            <a:endParaRPr lang="zh-CN" altLang="zh-CN" dirty="0"/>
          </a:p>
          <a:p>
            <a:r>
              <a:rPr lang="en-US" altLang="zh-CN" b="1" dirty="0"/>
              <a:t>ICC</a:t>
            </a:r>
            <a:r>
              <a:rPr lang="en-US" altLang="zh-CN" dirty="0"/>
              <a:t>: Installed Capital Cost (€/kW</a:t>
            </a:r>
            <a:r>
              <a:rPr lang="en-US" altLang="zh-CN" dirty="0" smtClean="0"/>
              <a:t>)</a:t>
            </a:r>
            <a:endParaRPr lang="zh-CN" altLang="zh-CN" dirty="0"/>
          </a:p>
          <a:p>
            <a:r>
              <a:rPr lang="en-US" altLang="zh-CN" b="1" dirty="0"/>
              <a:t>d</a:t>
            </a:r>
            <a:r>
              <a:rPr lang="en-US" altLang="zh-CN" dirty="0"/>
              <a:t>: interest rate (%)</a:t>
            </a:r>
            <a:endParaRPr lang="zh-CN" altLang="zh-CN" dirty="0"/>
          </a:p>
          <a:p>
            <a:r>
              <a:rPr lang="en-US" altLang="zh-CN" b="1" dirty="0"/>
              <a:t>n</a:t>
            </a:r>
            <a:r>
              <a:rPr lang="en-US" altLang="zh-CN" dirty="0"/>
              <a:t>: operational life (years)</a:t>
            </a:r>
            <a:endParaRPr lang="zh-CN" altLang="zh-CN" dirty="0"/>
          </a:p>
          <a:p>
            <a:r>
              <a:rPr lang="en-US" altLang="zh-CN" b="1" dirty="0"/>
              <a:t>ANN</a:t>
            </a:r>
            <a:r>
              <a:rPr lang="en-US" altLang="zh-CN" dirty="0"/>
              <a:t>: the annualized costs (insurance, other expenses)</a:t>
            </a:r>
            <a:endParaRPr lang="zh-CN" altLang="zh-CN" dirty="0"/>
          </a:p>
          <a:p>
            <a:r>
              <a:rPr lang="en-US" altLang="zh-CN" b="1" dirty="0"/>
              <a:t>O&amp;M</a:t>
            </a:r>
            <a:r>
              <a:rPr lang="en-US" altLang="zh-CN" dirty="0"/>
              <a:t>: Operation &amp; Maintenance Cost (€/kW)</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248721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e1ec3515-c45c-4a8d-bb26-88688941cfdc"/>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94E4E"/>
      </a:accent1>
      <a:accent2>
        <a:srgbClr val="000000"/>
      </a:accent2>
      <a:accent3>
        <a:srgbClr val="494E4E"/>
      </a:accent3>
      <a:accent4>
        <a:srgbClr val="91969B"/>
      </a:accent4>
      <a:accent5>
        <a:srgbClr val="494E4E"/>
      </a:accent5>
      <a:accent6>
        <a:srgbClr val="91969B"/>
      </a:accent6>
      <a:hlink>
        <a:srgbClr val="494E4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94E4E"/>
    </a:accent1>
    <a:accent2>
      <a:srgbClr val="000000"/>
    </a:accent2>
    <a:accent3>
      <a:srgbClr val="494E4E"/>
    </a:accent3>
    <a:accent4>
      <a:srgbClr val="91969B"/>
    </a:accent4>
    <a:accent5>
      <a:srgbClr val="494E4E"/>
    </a:accent5>
    <a:accent6>
      <a:srgbClr val="91969B"/>
    </a:accent6>
    <a:hlink>
      <a:srgbClr val="494E4E"/>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94E4E"/>
    </a:accent1>
    <a:accent2>
      <a:srgbClr val="000000"/>
    </a:accent2>
    <a:accent3>
      <a:srgbClr val="494E4E"/>
    </a:accent3>
    <a:accent4>
      <a:srgbClr val="91969B"/>
    </a:accent4>
    <a:accent5>
      <a:srgbClr val="494E4E"/>
    </a:accent5>
    <a:accent6>
      <a:srgbClr val="91969B"/>
    </a:accent6>
    <a:hlink>
      <a:srgbClr val="494E4E"/>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94E4E"/>
    </a:accent1>
    <a:accent2>
      <a:srgbClr val="000000"/>
    </a:accent2>
    <a:accent3>
      <a:srgbClr val="494E4E"/>
    </a:accent3>
    <a:accent4>
      <a:srgbClr val="91969B"/>
    </a:accent4>
    <a:accent5>
      <a:srgbClr val="494E4E"/>
    </a:accent5>
    <a:accent6>
      <a:srgbClr val="91969B"/>
    </a:accent6>
    <a:hlink>
      <a:srgbClr val="494E4E"/>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494E4E"/>
    </a:accent1>
    <a:accent2>
      <a:srgbClr val="000000"/>
    </a:accent2>
    <a:accent3>
      <a:srgbClr val="494E4E"/>
    </a:accent3>
    <a:accent4>
      <a:srgbClr val="91969B"/>
    </a:accent4>
    <a:accent5>
      <a:srgbClr val="494E4E"/>
    </a:accent5>
    <a:accent6>
      <a:srgbClr val="91969B"/>
    </a:accent6>
    <a:hlink>
      <a:srgbClr val="494E4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107</TotalTime>
  <Words>1788</Words>
  <Application>Microsoft Office PowerPoint</Application>
  <PresentationFormat>自定义</PresentationFormat>
  <Paragraphs>196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主题5</vt:lpstr>
      <vt:lpstr>think-cell Slide</vt:lpstr>
      <vt:lpstr>PowerPoint 演示文稿</vt:lpstr>
      <vt:lpstr>Abstract</vt:lpstr>
      <vt:lpstr>PowerPoint 演示文稿</vt:lpstr>
      <vt:lpstr>Introduction</vt:lpstr>
      <vt:lpstr>Introduction</vt:lpstr>
      <vt:lpstr>Introduction</vt:lpstr>
      <vt:lpstr>Proposed Algorithm</vt:lpstr>
      <vt:lpstr>Proposed Algorithm--LCE evaluation</vt:lpstr>
      <vt:lpstr>Proposed Algorithm--LCE evaluation</vt:lpstr>
      <vt:lpstr>Proposed Algorithm--PTE evaluation</vt:lpstr>
      <vt:lpstr>Proposed Algorithm--Power Generated Constrain</vt:lpstr>
      <vt:lpstr>Proposed Algorithm--Multi-objective optimization equation</vt:lpstr>
      <vt:lpstr>NSGA-II and SMPSO</vt:lpstr>
      <vt:lpstr>NSGA-II</vt:lpstr>
      <vt:lpstr>SMPSO</vt:lpstr>
      <vt:lpstr>Experiment and Result</vt:lpstr>
      <vt:lpstr>Experiment</vt:lpstr>
      <vt:lpstr>Experiment</vt:lpstr>
      <vt:lpstr>Result</vt:lpstr>
      <vt:lpstr>Result</vt:lpstr>
      <vt:lpstr>Result</vt:lpstr>
      <vt:lpstr>Result</vt:lpstr>
      <vt:lpstr>Conclusion</vt:lpstr>
      <vt:lpstr>Conclusion</vt:lpstr>
      <vt:lpstr>Conclusion</vt:lpstr>
      <vt:lpstr>Thanks </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Lenovo</cp:lastModifiedBy>
  <cp:revision>27</cp:revision>
  <cp:lastPrinted>2019-03-03T16:00:00Z</cp:lastPrinted>
  <dcterms:created xsi:type="dcterms:W3CDTF">2019-03-03T16:00:00Z</dcterms:created>
  <dcterms:modified xsi:type="dcterms:W3CDTF">2019-06-11T08:42:01Z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