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ldrich"/>
      <p:regular r:id="rId13"/>
    </p:embeddedFont>
    <p:embeddedFont>
      <p:font typeface="Bebas Neue"/>
      <p:regular r:id="rId14"/>
    </p:embeddedFont>
    <p:embeddedFont>
      <p:font typeface="Sair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plG6BBrNPWJbKe4NN/os5jfGN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ADCD37-BB50-4B88-B2DE-B49ECCE04FED}">
  <a:tblStyle styleId="{69ADCD37-BB50-4B88-B2DE-B49ECCE04FE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ldrich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aira-regular.fntdata"/><Relationship Id="rId14" Type="http://schemas.openxmlformats.org/officeDocument/2006/relationships/font" Target="fonts/BebasNeue-regular.fntdata"/><Relationship Id="rId17" Type="http://schemas.openxmlformats.org/officeDocument/2006/relationships/font" Target="fonts/Saira-italic.fntdata"/><Relationship Id="rId16" Type="http://schemas.openxmlformats.org/officeDocument/2006/relationships/font" Target="fonts/Saira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Sai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4" name="Google Shape;7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/>
              <a:t>Pen pot is an open source design tool used for interface design and prototyping.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9"/>
          <p:cNvSpPr txBox="1"/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18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Google Shape;496;p18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497" name="Google Shape;497;p1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498" name="Google Shape;498;p1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19" name="Google Shape;519;p18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p18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1" name="Google Shape;521;p18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" name="Google Shape;522;p18"/>
          <p:cNvGrpSpPr/>
          <p:nvPr/>
        </p:nvGrpSpPr>
        <p:grpSpPr>
          <a:xfrm>
            <a:off x="7107050" y="-104675"/>
            <a:ext cx="3494800" cy="2499245"/>
            <a:chOff x="7107050" y="-104675"/>
            <a:chExt cx="3494800" cy="2499245"/>
          </a:xfrm>
        </p:grpSpPr>
        <p:grpSp>
          <p:nvGrpSpPr>
            <p:cNvPr id="523" name="Google Shape;523;p1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524" name="Google Shape;524;p1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50" name="Google Shape;550;p18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1" name="Google Shape;551;p18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18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19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19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556" name="Google Shape;556;p1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57" name="Google Shape;557;p1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578" name="Google Shape;578;p19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9" name="Google Shape;579;p19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0" name="Google Shape;580;p19"/>
          <p:cNvGrpSpPr/>
          <p:nvPr/>
        </p:nvGrpSpPr>
        <p:grpSpPr>
          <a:xfrm>
            <a:off x="7352875" y="3702559"/>
            <a:ext cx="3991213" cy="1778866"/>
            <a:chOff x="7352875" y="3702559"/>
            <a:chExt cx="3991213" cy="1778866"/>
          </a:xfrm>
        </p:grpSpPr>
        <p:grpSp>
          <p:nvGrpSpPr>
            <p:cNvPr id="581" name="Google Shape;581;p1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582" name="Google Shape;582;p1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12" name="Google Shape;612;p19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3" name="Google Shape;613;p19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0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>
            <p:ph type="title"/>
          </p:nvPr>
        </p:nvSpPr>
        <p:spPr>
          <a:xfrm>
            <a:off x="3974167" y="788525"/>
            <a:ext cx="4175700" cy="12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974169" y="1990075"/>
            <a:ext cx="4175700" cy="2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6" name="Google Shape;16;p10"/>
          <p:cNvSpPr/>
          <p:nvPr>
            <p:ph idx="2" type="pic"/>
          </p:nvPr>
        </p:nvSpPr>
        <p:spPr>
          <a:xfrm>
            <a:off x="994131" y="694950"/>
            <a:ext cx="2540700" cy="375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7" name="Google Shape;17;p10"/>
          <p:cNvGrpSpPr/>
          <p:nvPr/>
        </p:nvGrpSpPr>
        <p:grpSpPr>
          <a:xfrm>
            <a:off x="-1776656" y="986429"/>
            <a:ext cx="3025131" cy="1757025"/>
            <a:chOff x="-1776656" y="986429"/>
            <a:chExt cx="3025131" cy="1757025"/>
          </a:xfrm>
        </p:grpSpPr>
        <p:grpSp>
          <p:nvGrpSpPr>
            <p:cNvPr id="18" name="Google Shape;18;p10"/>
            <p:cNvGrpSpPr/>
            <p:nvPr/>
          </p:nvGrpSpPr>
          <p:grpSpPr>
            <a:xfrm>
              <a:off x="-1776656" y="986429"/>
              <a:ext cx="2590356" cy="1757025"/>
              <a:chOff x="-1776656" y="986429"/>
              <a:chExt cx="2590356" cy="1757025"/>
            </a:xfrm>
          </p:grpSpPr>
          <p:grpSp>
            <p:nvGrpSpPr>
              <p:cNvPr id="19" name="Google Shape;19;p10"/>
              <p:cNvGrpSpPr/>
              <p:nvPr/>
            </p:nvGrpSpPr>
            <p:grpSpPr>
              <a:xfrm flipH="1">
                <a:off x="-1776656" y="986429"/>
                <a:ext cx="2590356" cy="1757025"/>
                <a:chOff x="2280775" y="570800"/>
                <a:chExt cx="1702725" cy="1154950"/>
              </a:xfrm>
            </p:grpSpPr>
            <p:sp>
              <p:nvSpPr>
                <p:cNvPr id="20" name="Google Shape;20;p10"/>
                <p:cNvSpPr/>
                <p:nvPr/>
              </p:nvSpPr>
              <p:spPr>
                <a:xfrm>
                  <a:off x="2562775" y="1179175"/>
                  <a:ext cx="1420725" cy="546575"/>
                </a:xfrm>
                <a:custGeom>
                  <a:rect b="b" l="l" r="r" t="t"/>
                  <a:pathLst>
                    <a:path extrusionOk="0" h="21863" w="56829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10"/>
                <p:cNvSpPr/>
                <p:nvPr/>
              </p:nvSpPr>
              <p:spPr>
                <a:xfrm>
                  <a:off x="2385350" y="1087275"/>
                  <a:ext cx="1598150" cy="574325"/>
                </a:xfrm>
                <a:custGeom>
                  <a:rect b="b" l="l" r="r" t="t"/>
                  <a:pathLst>
                    <a:path extrusionOk="0" h="22973" w="63926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10"/>
                <p:cNvSpPr/>
                <p:nvPr/>
              </p:nvSpPr>
              <p:spPr>
                <a:xfrm>
                  <a:off x="2329900" y="1057575"/>
                  <a:ext cx="1653600" cy="579075"/>
                </a:xfrm>
                <a:custGeom>
                  <a:rect b="b" l="l" r="r" t="t"/>
                  <a:pathLst>
                    <a:path extrusionOk="0" h="23163" w="66144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10"/>
                <p:cNvSpPr/>
                <p:nvPr/>
              </p:nvSpPr>
              <p:spPr>
                <a:xfrm>
                  <a:off x="2547725" y="1017975"/>
                  <a:ext cx="1435775" cy="598875"/>
                </a:xfrm>
                <a:custGeom>
                  <a:rect b="b" l="l" r="r" t="t"/>
                  <a:pathLst>
                    <a:path extrusionOk="0" h="23955" w="57431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10"/>
                <p:cNvSpPr/>
                <p:nvPr/>
              </p:nvSpPr>
              <p:spPr>
                <a:xfrm>
                  <a:off x="2442775" y="978350"/>
                  <a:ext cx="1540725" cy="613925"/>
                </a:xfrm>
                <a:custGeom>
                  <a:rect b="b" l="l" r="r" t="t"/>
                  <a:pathLst>
                    <a:path extrusionOk="0" h="24557" w="61629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10"/>
                <p:cNvSpPr/>
                <p:nvPr/>
              </p:nvSpPr>
              <p:spPr>
                <a:xfrm>
                  <a:off x="2676850" y="934800"/>
                  <a:ext cx="1306650" cy="637675"/>
                </a:xfrm>
                <a:custGeom>
                  <a:rect b="b" l="l" r="r" t="t"/>
                  <a:pathLst>
                    <a:path extrusionOk="0" h="25507" w="52266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10"/>
                <p:cNvSpPr/>
                <p:nvPr/>
              </p:nvSpPr>
              <p:spPr>
                <a:xfrm>
                  <a:off x="2508525" y="824675"/>
                  <a:ext cx="1474975" cy="722850"/>
                </a:xfrm>
                <a:custGeom>
                  <a:rect b="b" l="l" r="r" t="t"/>
                  <a:pathLst>
                    <a:path extrusionOk="0" h="28914" w="58999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10"/>
                <p:cNvSpPr/>
                <p:nvPr/>
              </p:nvSpPr>
              <p:spPr>
                <a:xfrm>
                  <a:off x="2413850" y="804875"/>
                  <a:ext cx="1569650" cy="718100"/>
                </a:xfrm>
                <a:custGeom>
                  <a:rect b="b" l="l" r="r" t="t"/>
                  <a:pathLst>
                    <a:path extrusionOk="0" h="28724" w="62786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10"/>
                <p:cNvSpPr/>
                <p:nvPr/>
              </p:nvSpPr>
              <p:spPr>
                <a:xfrm>
                  <a:off x="2946975" y="1316600"/>
                  <a:ext cx="1036525" cy="166775"/>
                </a:xfrm>
                <a:custGeom>
                  <a:rect b="b" l="l" r="r" t="t"/>
                  <a:pathLst>
                    <a:path extrusionOk="0" h="6671" w="41461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10"/>
                <p:cNvSpPr/>
                <p:nvPr/>
              </p:nvSpPr>
              <p:spPr>
                <a:xfrm>
                  <a:off x="2770325" y="666250"/>
                  <a:ext cx="1213175" cy="752550"/>
                </a:xfrm>
                <a:custGeom>
                  <a:rect b="b" l="l" r="r" t="t"/>
                  <a:pathLst>
                    <a:path extrusionOk="0" h="30102" w="48527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10"/>
                <p:cNvSpPr/>
                <p:nvPr/>
              </p:nvSpPr>
              <p:spPr>
                <a:xfrm>
                  <a:off x="2864575" y="798150"/>
                  <a:ext cx="1118925" cy="606000"/>
                </a:xfrm>
                <a:custGeom>
                  <a:rect b="b" l="l" r="r" t="t"/>
                  <a:pathLst>
                    <a:path extrusionOk="0" h="24240" w="44757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Google Shape;31;p10"/>
                <p:cNvSpPr/>
                <p:nvPr/>
              </p:nvSpPr>
              <p:spPr>
                <a:xfrm>
                  <a:off x="2857050" y="695175"/>
                  <a:ext cx="1126450" cy="684025"/>
                </a:xfrm>
                <a:custGeom>
                  <a:rect b="b" l="l" r="r" t="t"/>
                  <a:pathLst>
                    <a:path extrusionOk="0" h="27361" w="45058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32;p10"/>
                <p:cNvSpPr/>
                <p:nvPr/>
              </p:nvSpPr>
              <p:spPr>
                <a:xfrm>
                  <a:off x="2567525" y="596950"/>
                  <a:ext cx="1415975" cy="728000"/>
                </a:xfrm>
                <a:custGeom>
                  <a:rect b="b" l="l" r="r" t="t"/>
                  <a:pathLst>
                    <a:path extrusionOk="0" h="29120" w="56639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" name="Google Shape;33;p10"/>
                <p:cNvSpPr/>
                <p:nvPr/>
              </p:nvSpPr>
              <p:spPr>
                <a:xfrm>
                  <a:off x="2357225" y="1123325"/>
                  <a:ext cx="46750" cy="46350"/>
                </a:xfrm>
                <a:custGeom>
                  <a:rect b="b" l="l" r="r" t="t"/>
                  <a:pathLst>
                    <a:path extrusionOk="0" h="1854" w="1870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" name="Google Shape;34;p10"/>
                <p:cNvSpPr/>
                <p:nvPr/>
              </p:nvSpPr>
              <p:spPr>
                <a:xfrm>
                  <a:off x="2748525" y="633375"/>
                  <a:ext cx="46775" cy="46375"/>
                </a:xfrm>
                <a:custGeom>
                  <a:rect b="b" l="l" r="r" t="t"/>
                  <a:pathLst>
                    <a:path extrusionOk="0" h="1855" w="1871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Google Shape;35;p10"/>
                <p:cNvSpPr/>
                <p:nvPr/>
              </p:nvSpPr>
              <p:spPr>
                <a:xfrm>
                  <a:off x="2842800" y="682900"/>
                  <a:ext cx="46375" cy="46350"/>
                </a:xfrm>
                <a:custGeom>
                  <a:rect b="b" l="l" r="r" t="t"/>
                  <a:pathLst>
                    <a:path extrusionOk="0" h="1854" w="1855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" name="Google Shape;36;p10"/>
                <p:cNvSpPr/>
                <p:nvPr/>
              </p:nvSpPr>
              <p:spPr>
                <a:xfrm>
                  <a:off x="2530700" y="1148275"/>
                  <a:ext cx="46375" cy="46350"/>
                </a:xfrm>
                <a:custGeom>
                  <a:rect b="b" l="l" r="r" t="t"/>
                  <a:pathLst>
                    <a:path extrusionOk="0" h="1854" w="1855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Google Shape;37;p10"/>
                <p:cNvSpPr/>
                <p:nvPr/>
              </p:nvSpPr>
              <p:spPr>
                <a:xfrm>
                  <a:off x="2916875" y="1286900"/>
                  <a:ext cx="46750" cy="46350"/>
                </a:xfrm>
                <a:custGeom>
                  <a:rect b="b" l="l" r="r" t="t"/>
                  <a:pathLst>
                    <a:path extrusionOk="0" h="1854" w="1870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Google Shape;38;p10"/>
                <p:cNvSpPr/>
                <p:nvPr/>
              </p:nvSpPr>
              <p:spPr>
                <a:xfrm>
                  <a:off x="2280775" y="1031425"/>
                  <a:ext cx="51525" cy="51525"/>
                </a:xfrm>
                <a:custGeom>
                  <a:rect b="b" l="l" r="r" t="t"/>
                  <a:pathLst>
                    <a:path extrusionOk="0" h="2061" w="2061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" name="Google Shape;39;p10"/>
                <p:cNvSpPr/>
                <p:nvPr/>
              </p:nvSpPr>
              <p:spPr>
                <a:xfrm>
                  <a:off x="2364750" y="842900"/>
                  <a:ext cx="51525" cy="51925"/>
                </a:xfrm>
                <a:custGeom>
                  <a:rect b="b" l="l" r="r" t="t"/>
                  <a:pathLst>
                    <a:path extrusionOk="0" h="2077" w="2061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" name="Google Shape;40;p10"/>
                <p:cNvSpPr/>
                <p:nvPr/>
              </p:nvSpPr>
              <p:spPr>
                <a:xfrm>
                  <a:off x="2468925" y="902700"/>
                  <a:ext cx="51500" cy="51525"/>
                </a:xfrm>
                <a:custGeom>
                  <a:rect b="b" l="l" r="r" t="t"/>
                  <a:pathLst>
                    <a:path extrusionOk="0" h="2061" w="206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" name="Google Shape;41;p10"/>
                <p:cNvSpPr/>
                <p:nvPr/>
              </p:nvSpPr>
              <p:spPr>
                <a:xfrm>
                  <a:off x="2637250" y="892800"/>
                  <a:ext cx="51500" cy="51525"/>
                </a:xfrm>
                <a:custGeom>
                  <a:rect b="b" l="l" r="r" t="t"/>
                  <a:pathLst>
                    <a:path extrusionOk="0" h="2061" w="206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" name="Google Shape;42;p10"/>
                <p:cNvSpPr/>
                <p:nvPr/>
              </p:nvSpPr>
              <p:spPr>
                <a:xfrm>
                  <a:off x="2394450" y="952225"/>
                  <a:ext cx="51525" cy="51500"/>
                </a:xfrm>
                <a:custGeom>
                  <a:rect b="b" l="l" r="r" t="t"/>
                  <a:pathLst>
                    <a:path extrusionOk="0" h="2060" w="2061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" name="Google Shape;43;p10"/>
                <p:cNvSpPr/>
                <p:nvPr/>
              </p:nvSpPr>
              <p:spPr>
                <a:xfrm>
                  <a:off x="2498625" y="991825"/>
                  <a:ext cx="51500" cy="51500"/>
                </a:xfrm>
                <a:custGeom>
                  <a:rect b="b" l="l" r="r" t="t"/>
                  <a:pathLst>
                    <a:path extrusionOk="0" h="2060" w="206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" name="Google Shape;44;p10"/>
                <p:cNvSpPr/>
                <p:nvPr/>
              </p:nvSpPr>
              <p:spPr>
                <a:xfrm>
                  <a:off x="2840025" y="749025"/>
                  <a:ext cx="51525" cy="51525"/>
                </a:xfrm>
                <a:custGeom>
                  <a:rect b="b" l="l" r="r" t="t"/>
                  <a:pathLst>
                    <a:path extrusionOk="0" h="2061" w="2061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" name="Google Shape;45;p10"/>
                <p:cNvSpPr/>
                <p:nvPr/>
              </p:nvSpPr>
              <p:spPr>
                <a:xfrm>
                  <a:off x="2518425" y="570800"/>
                  <a:ext cx="51500" cy="51525"/>
                </a:xfrm>
                <a:custGeom>
                  <a:rect b="b" l="l" r="r" t="t"/>
                  <a:pathLst>
                    <a:path extrusionOk="0" h="2061" w="2060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6" name="Google Shape;46;p10"/>
              <p:cNvSpPr/>
              <p:nvPr/>
            </p:nvSpPr>
            <p:spPr>
              <a:xfrm flipH="1">
                <a:off x="-621102" y="1681604"/>
                <a:ext cx="831600" cy="8316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2156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Saira"/>
                  <a:ea typeface="Saira"/>
                  <a:cs typeface="Saira"/>
                  <a:sym typeface="Saira"/>
                </a:endParaRPr>
              </a:p>
            </p:txBody>
          </p:sp>
        </p:grpSp>
        <p:pic>
          <p:nvPicPr>
            <p:cNvPr id="47" name="Google Shape;47;p1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1125" y="127626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10"/>
          <p:cNvGrpSpPr/>
          <p:nvPr/>
        </p:nvGrpSpPr>
        <p:grpSpPr>
          <a:xfrm>
            <a:off x="7706000" y="3177613"/>
            <a:ext cx="1582103" cy="3138965"/>
            <a:chOff x="7706000" y="3177613"/>
            <a:chExt cx="1582103" cy="3138965"/>
          </a:xfrm>
        </p:grpSpPr>
        <p:grpSp>
          <p:nvGrpSpPr>
            <p:cNvPr id="49" name="Google Shape;49;p10"/>
            <p:cNvGrpSpPr/>
            <p:nvPr/>
          </p:nvGrpSpPr>
          <p:grpSpPr>
            <a:xfrm flipH="1">
              <a:off x="8246887" y="3744934"/>
              <a:ext cx="1041216" cy="2571644"/>
              <a:chOff x="4709050" y="974800"/>
              <a:chExt cx="684425" cy="1690425"/>
            </a:xfrm>
          </p:grpSpPr>
          <p:sp>
            <p:nvSpPr>
              <p:cNvPr id="50" name="Google Shape;50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1" name="Google Shape;71;p1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772900" y="31776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0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706000" y="40771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1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1"/>
          <p:cNvSpPr txBox="1"/>
          <p:nvPr>
            <p:ph idx="1" type="subTitle"/>
          </p:nvPr>
        </p:nvSpPr>
        <p:spPr>
          <a:xfrm>
            <a:off x="720000" y="1644675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2" type="subTitle"/>
          </p:nvPr>
        </p:nvSpPr>
        <p:spPr>
          <a:xfrm>
            <a:off x="720000" y="2324084"/>
            <a:ext cx="23364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3" type="subTitle"/>
          </p:nvPr>
        </p:nvSpPr>
        <p:spPr>
          <a:xfrm>
            <a:off x="3403800" y="2324084"/>
            <a:ext cx="23364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4" type="subTitle"/>
          </p:nvPr>
        </p:nvSpPr>
        <p:spPr>
          <a:xfrm>
            <a:off x="6087600" y="2324084"/>
            <a:ext cx="23364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5" type="subTitle"/>
          </p:nvPr>
        </p:nvSpPr>
        <p:spPr>
          <a:xfrm>
            <a:off x="3403800" y="1644675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6" type="subTitle"/>
          </p:nvPr>
        </p:nvSpPr>
        <p:spPr>
          <a:xfrm>
            <a:off x="6087600" y="1644675"/>
            <a:ext cx="23364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grpSp>
        <p:nvGrpSpPr>
          <p:cNvPr id="82" name="Google Shape;82;p11"/>
          <p:cNvGrpSpPr/>
          <p:nvPr/>
        </p:nvGrpSpPr>
        <p:grpSpPr>
          <a:xfrm>
            <a:off x="-500554" y="3675900"/>
            <a:ext cx="2068705" cy="3229005"/>
            <a:chOff x="-500554" y="3675900"/>
            <a:chExt cx="2068705" cy="3229005"/>
          </a:xfrm>
        </p:grpSpPr>
        <p:grpSp>
          <p:nvGrpSpPr>
            <p:cNvPr id="83" name="Google Shape;83;p11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26" name="Google Shape;126;p1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39080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180275" y="3675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Google Shape;128;p11"/>
          <p:cNvGrpSpPr/>
          <p:nvPr/>
        </p:nvGrpSpPr>
        <p:grpSpPr>
          <a:xfrm>
            <a:off x="7605625" y="-1910625"/>
            <a:ext cx="2140418" cy="3377600"/>
            <a:chOff x="7605625" y="-1910625"/>
            <a:chExt cx="2140418" cy="3377600"/>
          </a:xfrm>
        </p:grpSpPr>
        <p:grpSp>
          <p:nvGrpSpPr>
            <p:cNvPr id="129" name="Google Shape;129;p11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130" name="Google Shape;130;p1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2" name="Google Shape;172;p1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605625" y="-275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200350" y="289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2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 txBox="1"/>
          <p:nvPr>
            <p:ph idx="1" type="subTitle"/>
          </p:nvPr>
        </p:nvSpPr>
        <p:spPr>
          <a:xfrm>
            <a:off x="1363388" y="2048300"/>
            <a:ext cx="3001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2" type="subTitle"/>
          </p:nvPr>
        </p:nvSpPr>
        <p:spPr>
          <a:xfrm>
            <a:off x="4779112" y="2048300"/>
            <a:ext cx="30015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3" type="subTitle"/>
          </p:nvPr>
        </p:nvSpPr>
        <p:spPr>
          <a:xfrm>
            <a:off x="1363388" y="2535500"/>
            <a:ext cx="30015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2"/>
          <p:cNvSpPr txBox="1"/>
          <p:nvPr>
            <p:ph idx="4" type="subTitle"/>
          </p:nvPr>
        </p:nvSpPr>
        <p:spPr>
          <a:xfrm>
            <a:off x="4779110" y="2535500"/>
            <a:ext cx="30015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0" name="Google Shape;180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1" name="Google Shape;181;p12"/>
          <p:cNvGrpSpPr/>
          <p:nvPr/>
        </p:nvGrpSpPr>
        <p:grpSpPr>
          <a:xfrm>
            <a:off x="-500554" y="-1910625"/>
            <a:ext cx="1580562" cy="3381325"/>
            <a:chOff x="-500554" y="-1910625"/>
            <a:chExt cx="1580562" cy="3381325"/>
          </a:xfrm>
        </p:grpSpPr>
        <p:grpSp>
          <p:nvGrpSpPr>
            <p:cNvPr id="182" name="Google Shape;182;p12"/>
            <p:cNvGrpSpPr/>
            <p:nvPr/>
          </p:nvGrpSpPr>
          <p:grpSpPr>
            <a:xfrm flipH="1" rot="5400000">
              <a:off x="-1326644" y="-1084534"/>
              <a:ext cx="3232743" cy="1580562"/>
              <a:chOff x="2191675" y="4192425"/>
              <a:chExt cx="1929650" cy="943450"/>
            </a:xfrm>
          </p:grpSpPr>
          <p:sp>
            <p:nvSpPr>
              <p:cNvPr id="183" name="Google Shape;183;p12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2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2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2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2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2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2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2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2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2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2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2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2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2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2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2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2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2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2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2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2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2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25" name="Google Shape;225;p1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134525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12"/>
          <p:cNvGrpSpPr/>
          <p:nvPr/>
        </p:nvGrpSpPr>
        <p:grpSpPr>
          <a:xfrm>
            <a:off x="7678750" y="3705625"/>
            <a:ext cx="2067293" cy="3199280"/>
            <a:chOff x="7678750" y="3705625"/>
            <a:chExt cx="2067293" cy="3199280"/>
          </a:xfrm>
        </p:grpSpPr>
        <p:grpSp>
          <p:nvGrpSpPr>
            <p:cNvPr id="227" name="Google Shape;227;p12"/>
            <p:cNvGrpSpPr/>
            <p:nvPr/>
          </p:nvGrpSpPr>
          <p:grpSpPr>
            <a:xfrm flipH="1" rot="5400000">
              <a:off x="7465663" y="4624525"/>
              <a:ext cx="3063126" cy="1497633"/>
              <a:chOff x="2191675" y="4192425"/>
              <a:chExt cx="1929650" cy="943450"/>
            </a:xfrm>
          </p:grpSpPr>
          <p:sp>
            <p:nvSpPr>
              <p:cNvPr id="228" name="Google Shape;228;p12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rect b="b" l="l" r="r" t="t"/>
                <a:pathLst>
                  <a:path extrusionOk="0" h="5561" w="14386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rect b="b" l="l" r="r" t="t"/>
                <a:pathLst>
                  <a:path extrusionOk="0" h="18410" w="48765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rect b="b" l="l" r="r" t="t"/>
                <a:pathLst>
                  <a:path extrusionOk="0" h="7701" w="21341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rect b="b" l="l" r="r" t="t"/>
                <a:pathLst>
                  <a:path extrusionOk="0" h="6735" w="27709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rect b="b" l="l" r="r" t="t"/>
                <a:pathLst>
                  <a:path extrusionOk="0" h="17824" w="34791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rect b="b" l="l" r="r" t="t"/>
                <a:pathLst>
                  <a:path extrusionOk="0" h="5577" w="14386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rect b="b" l="l" r="r" t="t"/>
                <a:pathLst>
                  <a:path extrusionOk="0" h="18426" w="48748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rect b="b" l="l" r="r" t="t"/>
                <a:pathLst>
                  <a:path extrusionOk="0" h="15336" w="45786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2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rect b="b" l="l" r="r" t="t"/>
                <a:pathLst>
                  <a:path extrusionOk="0" h="15447" w="5648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2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rect b="b" l="l" r="r" t="t"/>
                <a:pathLst>
                  <a:path extrusionOk="0" h="7701" w="21309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2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rect b="b" l="l" r="r" t="t"/>
                <a:pathLst>
                  <a:path extrusionOk="0" h="6735" w="27694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2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2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2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2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2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2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2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2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2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2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rect b="b" l="l" r="r" t="t"/>
                <a:pathLst>
                  <a:path extrusionOk="0" h="2076" w="206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2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2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2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2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0" name="Google Shape;270;p1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67875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2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194800" y="3705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13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75" name="Google Shape;275;p13"/>
          <p:cNvGrpSpPr/>
          <p:nvPr/>
        </p:nvGrpSpPr>
        <p:grpSpPr>
          <a:xfrm>
            <a:off x="7990275" y="3274400"/>
            <a:ext cx="3920588" cy="1824125"/>
            <a:chOff x="7423500" y="3586650"/>
            <a:chExt cx="3920588" cy="1824125"/>
          </a:xfrm>
        </p:grpSpPr>
        <p:grpSp>
          <p:nvGrpSpPr>
            <p:cNvPr id="276" name="Google Shape;276;p13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277" name="Google Shape;277;p1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07" name="Google Shape;307;p13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13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13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4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4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314" name="Google Shape;314;p14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315" name="Google Shape;315;p1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41" name="Google Shape;341;p1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1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1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14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345" name="Google Shape;345;p14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346" name="Google Shape;346;p1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67" name="Google Shape;367;p1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14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15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5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2" name="Google Shape;372;p15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73" name="Google Shape;373;p15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74" name="Google Shape;374;p15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5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5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5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5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5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5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5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5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395" name="Google Shape;395;p1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1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1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8" name="Google Shape;398;p15"/>
          <p:cNvGrpSpPr/>
          <p:nvPr/>
        </p:nvGrpSpPr>
        <p:grpSpPr>
          <a:xfrm>
            <a:off x="7114525" y="-120600"/>
            <a:ext cx="3487325" cy="2515170"/>
            <a:chOff x="7114525" y="-120600"/>
            <a:chExt cx="3487325" cy="2515170"/>
          </a:xfrm>
        </p:grpSpPr>
        <p:grpSp>
          <p:nvGrpSpPr>
            <p:cNvPr id="399" name="Google Shape;399;p15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400" name="Google Shape;400;p15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5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5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5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5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5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5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5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26" name="Google Shape;426;p1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1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15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16"/>
          <p:cNvPicPr preferRelativeResize="0"/>
          <p:nvPr/>
        </p:nvPicPr>
        <p:blipFill rotWithShape="1">
          <a:blip r:embed="rId2">
            <a:alphaModFix amt="20000"/>
          </a:blip>
          <a:srcRect b="0" l="0" r="0" t="0"/>
          <a:stretch/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6"/>
          <p:cNvSpPr txBox="1"/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2" name="Google Shape;432;p16"/>
          <p:cNvSpPr txBox="1"/>
          <p:nvPr>
            <p:ph idx="1" type="subTitle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33" name="Google Shape;433;p16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434" name="Google Shape;434;p16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435" name="Google Shape;435;p16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6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6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6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6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6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6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6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6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6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6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6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6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6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6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6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16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6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56" name="Google Shape;456;p16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16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8" name="Google Shape;458;p16"/>
          <p:cNvGrpSpPr/>
          <p:nvPr/>
        </p:nvGrpSpPr>
        <p:grpSpPr>
          <a:xfrm>
            <a:off x="7323150" y="3559675"/>
            <a:ext cx="4020938" cy="1950500"/>
            <a:chOff x="7323150" y="3559675"/>
            <a:chExt cx="4020938" cy="1950500"/>
          </a:xfrm>
        </p:grpSpPr>
        <p:grpSp>
          <p:nvGrpSpPr>
            <p:cNvPr id="459" name="Google Shape;459;p1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60" name="Google Shape;460;p1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rect b="b" l="l" r="r" t="t"/>
                <a:pathLst>
                  <a:path extrusionOk="0" h="10695" w="2988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rect b="b" l="l" r="r" t="t"/>
                <a:pathLst>
                  <a:path extrusionOk="0" h="11281" w="52455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rect b="b" l="l" r="r" t="t"/>
                <a:pathLst>
                  <a:path extrusionOk="0" h="2473" w="36074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rect b="b" l="l" r="r" t="t"/>
                <a:pathLst>
                  <a:path extrusionOk="0" h="3169" w="37374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rect b="b" l="l" r="r" t="t"/>
                <a:pathLst>
                  <a:path extrusionOk="0" h="20659" w="65541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rect b="b" l="l" r="r" t="t"/>
                <a:pathLst>
                  <a:path extrusionOk="0" h="18410" w="49018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rect b="b" l="l" r="r" t="t"/>
                <a:pathLst>
                  <a:path extrusionOk="0" h="15336" w="45834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rect b="b" l="l" r="r" t="t"/>
                <a:pathLst>
                  <a:path extrusionOk="0" h="15448" w="7980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rect b="b" l="l" r="r" t="t"/>
                <a:pathLst>
                  <a:path extrusionOk="0" h="7526" w="34031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rect b="b" l="l" r="r" t="t"/>
                <a:pathLst>
                  <a:path extrusionOk="0" h="1965" w="5387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rect b="b" l="l" r="r" t="t"/>
                <a:pathLst>
                  <a:path extrusionOk="0" h="1871" w="187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rect b="b" l="l" r="r" t="t"/>
                <a:pathLst>
                  <a:path extrusionOk="0" h="1870" w="1871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rect b="b" l="l" r="r" t="t"/>
                <a:pathLst>
                  <a:path extrusionOk="0" h="1870" w="1855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rect b="b" l="l" r="r" t="t"/>
                <a:pathLst>
                  <a:path extrusionOk="0" h="1871" w="1871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rect b="b" l="l" r="r" t="t"/>
                <a:pathLst>
                  <a:path extrusionOk="0" h="1870" w="1854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rect b="b" l="l" r="r" t="t"/>
                <a:pathLst>
                  <a:path extrusionOk="0" h="1015" w="8683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90" name="Google Shape;490;p16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1" name="Google Shape;491;p16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2" name="Google Shape;492;p16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b="0" i="0" sz="35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b="0" i="0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"/>
          <p:cNvSpPr txBox="1"/>
          <p:nvPr>
            <p:ph type="ctrTitle"/>
          </p:nvPr>
        </p:nvSpPr>
        <p:spPr>
          <a:xfrm>
            <a:off x="1591160" y="653071"/>
            <a:ext cx="6006600" cy="18203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PinPoint</a:t>
            </a:r>
            <a:endParaRPr/>
          </a:p>
        </p:txBody>
      </p:sp>
      <p:sp>
        <p:nvSpPr>
          <p:cNvPr id="619" name="Google Shape;619;p1"/>
          <p:cNvSpPr txBox="1"/>
          <p:nvPr>
            <p:ph idx="1" type="subTitle"/>
          </p:nvPr>
        </p:nvSpPr>
        <p:spPr>
          <a:xfrm>
            <a:off x="1962600" y="2761807"/>
            <a:ext cx="5218800" cy="327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CSC1118 – Project Proposal</a:t>
            </a:r>
            <a:endParaRPr/>
          </a:p>
        </p:txBody>
      </p:sp>
      <p:cxnSp>
        <p:nvCxnSpPr>
          <p:cNvPr id="620" name="Google Shape;620;p1"/>
          <p:cNvCxnSpPr/>
          <p:nvPr/>
        </p:nvCxnSpPr>
        <p:spPr>
          <a:xfrm>
            <a:off x="2145900" y="2515245"/>
            <a:ext cx="485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621" name="Google Shape;621;p1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622" name="Google Shape;622;p1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623" name="Google Shape;623;p1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rect b="b" l="l" r="r" t="t"/>
                <a:pathLst>
                  <a:path extrusionOk="0" h="34776" w="17824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rect b="b" l="l" r="r" t="t"/>
                <a:pathLst>
                  <a:path extrusionOk="0" h="14370" w="5577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rect b="b" l="l" r="r" t="t"/>
                <a:pathLst>
                  <a:path extrusionOk="0" h="48733" w="18426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rect b="b" l="l" r="r" t="t"/>
                <a:pathLst>
                  <a:path extrusionOk="0" h="45802" w="15337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rect b="b" l="l" r="r" t="t"/>
                <a:pathLst>
                  <a:path extrusionOk="0" h="56480" w="15447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rect b="b" l="l" r="r" t="t"/>
                <a:pathLst>
                  <a:path extrusionOk="0" h="21325" w="7701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rect b="b" l="l" r="r" t="t"/>
                <a:pathLst>
                  <a:path extrusionOk="0" h="27694" w="6734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rect b="b" l="l" r="r" t="t"/>
                <a:pathLst>
                  <a:path extrusionOk="0" h="1854" w="1871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rect b="b" l="l" r="r" t="t"/>
                <a:pathLst>
                  <a:path extrusionOk="0" h="1855" w="187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rect b="b" l="l" r="r" t="t"/>
                <a:pathLst>
                  <a:path extrusionOk="0" h="2061" w="2076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44" name="Google Shape;644;p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5" name="Google Shape;645;p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6" name="Google Shape;646;p1"/>
          <p:cNvGrpSpPr/>
          <p:nvPr/>
        </p:nvGrpSpPr>
        <p:grpSpPr>
          <a:xfrm>
            <a:off x="7093325" y="-149525"/>
            <a:ext cx="3508525" cy="2544095"/>
            <a:chOff x="7093325" y="-149525"/>
            <a:chExt cx="3508525" cy="2544095"/>
          </a:xfrm>
        </p:grpSpPr>
        <p:grpSp>
          <p:nvGrpSpPr>
            <p:cNvPr id="647" name="Google Shape;647;p1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648" name="Google Shape;648;p1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rect b="b" l="l" r="r" t="t"/>
                <a:pathLst>
                  <a:path extrusionOk="0" h="21863" w="56829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rect b="b" l="l" r="r" t="t"/>
                <a:pathLst>
                  <a:path extrusionOk="0" h="22973" w="63926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rect b="b" l="l" r="r" t="t"/>
                <a:pathLst>
                  <a:path extrusionOk="0" h="23163" w="66144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rect b="b" l="l" r="r" t="t"/>
                <a:pathLst>
                  <a:path extrusionOk="0" h="23955" w="57431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rect b="b" l="l" r="r" t="t"/>
                <a:pathLst>
                  <a:path extrusionOk="0" h="24557" w="61629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rect b="b" l="l" r="r" t="t"/>
                <a:pathLst>
                  <a:path extrusionOk="0" h="25507" w="52266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rect b="b" l="l" r="r" t="t"/>
                <a:pathLst>
                  <a:path extrusionOk="0" h="28914" w="58999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rect b="b" l="l" r="r" t="t"/>
                <a:pathLst>
                  <a:path extrusionOk="0" h="28724" w="62786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rect b="b" l="l" r="r" t="t"/>
                <a:pathLst>
                  <a:path extrusionOk="0" h="6671" w="41461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rect b="b" l="l" r="r" t="t"/>
                <a:pathLst>
                  <a:path extrusionOk="0" h="30102" w="48527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rect b="b" l="l" r="r" t="t"/>
                <a:pathLst>
                  <a:path extrusionOk="0" h="24240" w="44757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rect b="b" l="l" r="r" t="t"/>
                <a:pathLst>
                  <a:path extrusionOk="0" h="27361" w="45058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rect b="b" l="l" r="r" t="t"/>
                <a:pathLst>
                  <a:path extrusionOk="0" h="29120" w="56639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rect b="b" l="l" r="r" t="t"/>
                <a:pathLst>
                  <a:path extrusionOk="0" h="1854" w="187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rect b="b" l="l" r="r" t="t"/>
                <a:pathLst>
                  <a:path extrusionOk="0" h="2077" w="2061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rect b="b" l="l" r="r" t="t"/>
                <a:pathLst>
                  <a:path extrusionOk="0" h="2061" w="206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74" name="Google Shape;674;p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5" name="Google Shape;675;p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6" name="Google Shape;676;p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7" name="Google Shape;677;p1"/>
          <p:cNvGrpSpPr/>
          <p:nvPr/>
        </p:nvGrpSpPr>
        <p:grpSpPr>
          <a:xfrm>
            <a:off x="-1312494" y="155294"/>
            <a:ext cx="3417969" cy="1688481"/>
            <a:chOff x="-1312494" y="155294"/>
            <a:chExt cx="3417969" cy="1688481"/>
          </a:xfrm>
        </p:grpSpPr>
        <p:grpSp>
          <p:nvGrpSpPr>
            <p:cNvPr id="678" name="Google Shape;678;p1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679" name="Google Shape;679;p1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rect b="b" l="l" r="r" t="t"/>
                <a:pathLst>
                  <a:path extrusionOk="0" h="17824" w="34807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rect b="b" l="l" r="r" t="t"/>
                <a:pathLst>
                  <a:path extrusionOk="0" h="5562" w="14386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rect b="b" l="l" r="r" t="t"/>
                <a:pathLst>
                  <a:path extrusionOk="0" h="18411" w="48749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rect b="b" l="l" r="r" t="t"/>
                <a:pathLst>
                  <a:path extrusionOk="0" h="15321" w="45802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rect b="b" l="l" r="r" t="t"/>
                <a:pathLst>
                  <a:path extrusionOk="0" h="15448" w="56495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rect b="b" l="l" r="r" t="t"/>
                <a:pathLst>
                  <a:path extrusionOk="0" h="7700" w="21309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rect b="b" l="l" r="r" t="t"/>
                <a:pathLst>
                  <a:path extrusionOk="0" h="6734" w="2771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rect b="b" l="l" r="r" t="t"/>
                <a:pathLst>
                  <a:path extrusionOk="0" h="1855" w="1855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rect b="b" l="l" r="r" t="t"/>
                <a:pathLst>
                  <a:path extrusionOk="0" h="1854" w="1855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rect b="b" l="l" r="r" t="t"/>
                <a:pathLst>
                  <a:path extrusionOk="0" h="1855" w="1854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rect b="b" l="l" r="r" t="t"/>
                <a:pathLst>
                  <a:path extrusionOk="0" h="1870" w="187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rect b="b" l="l" r="r" t="t"/>
                <a:pathLst>
                  <a:path extrusionOk="0" h="1854" w="1854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rect b="b" l="l" r="r" t="t"/>
                <a:pathLst>
                  <a:path extrusionOk="0" h="1855" w="1871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rect b="b" l="l" r="r" t="t"/>
                <a:pathLst>
                  <a:path extrusionOk="0" h="2061" w="2061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rect b="b" l="l" r="r" t="t"/>
                <a:pathLst>
                  <a:path extrusionOk="0" h="2060" w="2061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rect b="b" l="l" r="r" t="t"/>
                <a:pathLst>
                  <a:path extrusionOk="0" h="2077" w="206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rect b="b" l="l" r="r" t="t"/>
                <a:pathLst>
                  <a:path extrusionOk="0" h="2060" w="206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700" name="Google Shape;700;p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1" name="Google Shape;701;p1"/>
            <p:cNvPicPr preferRelativeResize="0"/>
            <p:nvPr/>
          </p:nvPicPr>
          <p:blipFill rotWithShape="1">
            <a:blip r:embed="rId3">
              <a:alphaModFix amt="40000"/>
            </a:blip>
            <a:srcRect b="0" l="0" r="0" t="0"/>
            <a:stretch/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702" name="Google Shape;702;p1"/>
          <p:cNvGraphicFramePr/>
          <p:nvPr/>
        </p:nvGraphicFramePr>
        <p:xfrm>
          <a:off x="2363102" y="3224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{69ADCD37-BB50-4B88-B2DE-B49ECCE04FED}</a:tableStyleId>
              </a:tblPr>
              <a:tblGrid>
                <a:gridCol w="2231350"/>
                <a:gridCol w="2231350"/>
              </a:tblGrid>
              <a:tr h="21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Student Name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Student Number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Michael Beirne-Ponomarev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21493754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Robert Maloney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21357483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03" name="Google Shape;703;p1"/>
          <p:cNvGraphicFramePr/>
          <p:nvPr/>
        </p:nvGraphicFramePr>
        <p:xfrm>
          <a:off x="2363102" y="40560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{69ADCD37-BB50-4B88-B2DE-B49ECCE04FED}</a:tableStyleId>
              </a:tblPr>
              <a:tblGrid>
                <a:gridCol w="2231350"/>
                <a:gridCol w="2231350"/>
              </a:tblGrid>
              <a:tr h="21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Supervisor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s-419" sz="1200" u="none" cap="none" strike="noStrike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Contact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0" lang="es-419" sz="1200" u="none" cap="none" strike="noStrike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Sahraoui Dhelim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cap="none" strike="noStrike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sahraoui.dhelim@dcu.ie</a:t>
                      </a:r>
                      <a:endParaRPr/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"/>
          <p:cNvSpPr txBox="1"/>
          <p:nvPr>
            <p:ph idx="1" type="body"/>
          </p:nvPr>
        </p:nvSpPr>
        <p:spPr>
          <a:xfrm>
            <a:off x="3974169" y="1451429"/>
            <a:ext cx="4175700" cy="2903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>
                <a:solidFill>
                  <a:schemeClr val="dk1"/>
                </a:solidFill>
              </a:rPr>
              <a:t>Social Media Platform – Organising events with friends.</a:t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>
                <a:solidFill>
                  <a:schemeClr val="dk1"/>
                </a:solidFill>
              </a:rPr>
              <a:t>Upload photos to the event group chat – chat about the event.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>
                <a:solidFill>
                  <a:schemeClr val="dk1"/>
                </a:solidFill>
              </a:rPr>
              <a:t>Events disappear after a period of time.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/>
              <a:t>Saves the need for switching between apps.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/>
              <a:t>Save the amount of unused group chats.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09" name="Google Shape;709;p2"/>
          <p:cNvSpPr txBox="1"/>
          <p:nvPr>
            <p:ph type="title"/>
          </p:nvPr>
        </p:nvSpPr>
        <p:spPr>
          <a:xfrm>
            <a:off x="3974167" y="788525"/>
            <a:ext cx="4175700" cy="6629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419" sz="3200"/>
              <a:t>Project Summary</a:t>
            </a:r>
            <a:endParaRPr/>
          </a:p>
        </p:txBody>
      </p:sp>
      <p:pic>
        <p:nvPicPr>
          <p:cNvPr id="710" name="Google Shape;710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706" r="705" t="0"/>
          <a:stretch/>
        </p:blipFill>
        <p:spPr>
          <a:xfrm>
            <a:off x="994131" y="694950"/>
            <a:ext cx="2540624" cy="375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"/>
          <p:cNvSpPr txBox="1"/>
          <p:nvPr>
            <p:ph idx="1" type="subTitle"/>
          </p:nvPr>
        </p:nvSpPr>
        <p:spPr>
          <a:xfrm>
            <a:off x="546971" y="1226056"/>
            <a:ext cx="2509429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</a:pPr>
            <a:r>
              <a:rPr lang="es-419" sz="1600"/>
              <a:t>Target Market Size</a:t>
            </a:r>
            <a:endParaRPr sz="1600"/>
          </a:p>
        </p:txBody>
      </p:sp>
      <p:sp>
        <p:nvSpPr>
          <p:cNvPr id="716" name="Google Shape;716;p3"/>
          <p:cNvSpPr txBox="1"/>
          <p:nvPr>
            <p:ph idx="2" type="subTitle"/>
          </p:nvPr>
        </p:nvSpPr>
        <p:spPr>
          <a:xfrm>
            <a:off x="720000" y="1939455"/>
            <a:ext cx="2336400" cy="26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Our target market 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substantial.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Billions use mobile social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media applications.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High smartphone usage in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North American and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European regions, who also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seek to plan events and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social gatherings.</a:t>
            </a:r>
            <a:endParaRPr/>
          </a:p>
        </p:txBody>
      </p:sp>
      <p:sp>
        <p:nvSpPr>
          <p:cNvPr id="717" name="Google Shape;717;p3"/>
          <p:cNvSpPr txBox="1"/>
          <p:nvPr>
            <p:ph idx="3" type="subTitle"/>
          </p:nvPr>
        </p:nvSpPr>
        <p:spPr>
          <a:xfrm>
            <a:off x="3403800" y="1939455"/>
            <a:ext cx="2336400" cy="26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-419"/>
              <a:t>Young Adults (18-24)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- Most likely to attend social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events.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-419"/>
              <a:t>Marketing Management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- Engaging individuals who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focus on driving attraction.</a:t>
            </a:r>
            <a:endParaRPr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18" name="Google Shape;718;p3"/>
          <p:cNvSpPr txBox="1"/>
          <p:nvPr>
            <p:ph idx="4" type="subTitle"/>
          </p:nvPr>
        </p:nvSpPr>
        <p:spPr>
          <a:xfrm>
            <a:off x="6087600" y="1939455"/>
            <a:ext cx="2336400" cy="2690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Building one platform to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create events seamlessly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without using other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applications.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Aiming to enhance the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organisation of events by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offering user-friendly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419"/>
              <a:t>features.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19" name="Google Shape;719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419" sz="3200"/>
              <a:t>Market Rationale</a:t>
            </a:r>
            <a:endParaRPr/>
          </a:p>
        </p:txBody>
      </p:sp>
      <p:sp>
        <p:nvSpPr>
          <p:cNvPr id="720" name="Google Shape;720;p3"/>
          <p:cNvSpPr txBox="1"/>
          <p:nvPr/>
        </p:nvSpPr>
        <p:spPr>
          <a:xfrm>
            <a:off x="3294743" y="1226056"/>
            <a:ext cx="2444115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Customer Segment</a:t>
            </a:r>
            <a:endParaRPr b="0" i="0" sz="160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721" name="Google Shape;721;p3"/>
          <p:cNvSpPr txBox="1"/>
          <p:nvPr/>
        </p:nvSpPr>
        <p:spPr>
          <a:xfrm>
            <a:off x="5943599" y="1226056"/>
            <a:ext cx="2509429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</a:pPr>
            <a:r>
              <a:rPr b="0" i="0" lang="es-419" sz="1600" u="none" cap="none" strike="noStrik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Value Proposition</a:t>
            </a:r>
            <a:endParaRPr b="0" i="0" sz="1600" u="none" cap="none" strike="noStrike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"/>
          <p:cNvSpPr txBox="1"/>
          <p:nvPr>
            <p:ph type="title"/>
          </p:nvPr>
        </p:nvSpPr>
        <p:spPr>
          <a:xfrm>
            <a:off x="610371" y="451550"/>
            <a:ext cx="792325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419" sz="3200"/>
              <a:t>Primary and Secondary Research</a:t>
            </a:r>
            <a:endParaRPr sz="3200"/>
          </a:p>
        </p:txBody>
      </p:sp>
      <p:sp>
        <p:nvSpPr>
          <p:cNvPr id="727" name="Google Shape;727;p4"/>
          <p:cNvSpPr txBox="1"/>
          <p:nvPr>
            <p:ph idx="1" type="subTitle"/>
          </p:nvPr>
        </p:nvSpPr>
        <p:spPr>
          <a:xfrm>
            <a:off x="863599" y="1302054"/>
            <a:ext cx="3323205" cy="4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</a:pPr>
            <a:r>
              <a:t/>
            </a:r>
            <a:endParaRPr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</a:pPr>
            <a:r>
              <a:t/>
            </a:r>
            <a:endParaRPr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</a:pPr>
            <a:r>
              <a:t/>
            </a:r>
            <a:endParaRPr/>
          </a:p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</a:pPr>
            <a:r>
              <a:rPr lang="es-419"/>
              <a:t>Competitor Analysis</a:t>
            </a:r>
            <a:endParaRPr/>
          </a:p>
        </p:txBody>
      </p:sp>
      <p:sp>
        <p:nvSpPr>
          <p:cNvPr id="728" name="Google Shape;728;p4"/>
          <p:cNvSpPr txBox="1"/>
          <p:nvPr>
            <p:ph idx="2" type="subTitle"/>
          </p:nvPr>
        </p:nvSpPr>
        <p:spPr>
          <a:xfrm>
            <a:off x="4477657" y="1302054"/>
            <a:ext cx="3415724" cy="4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</a:pPr>
            <a:r>
              <a:rPr lang="es-419"/>
              <a:t>Planned Market Validation</a:t>
            </a:r>
            <a:endParaRPr/>
          </a:p>
        </p:txBody>
      </p:sp>
      <p:sp>
        <p:nvSpPr>
          <p:cNvPr id="729" name="Google Shape;729;p4"/>
          <p:cNvSpPr txBox="1"/>
          <p:nvPr>
            <p:ph idx="3" type="subTitle"/>
          </p:nvPr>
        </p:nvSpPr>
        <p:spPr>
          <a:xfrm>
            <a:off x="1269041" y="1912603"/>
            <a:ext cx="3107016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s-419"/>
              <a:t>Social Media Platforms that offer group chats – Facebook, Messenger, Snapchat.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s-419"/>
              <a:t>Event Applications – Eventbrite.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0" name="Google Shape;730;p4"/>
          <p:cNvSpPr txBox="1"/>
          <p:nvPr>
            <p:ph idx="4" type="subTitle"/>
          </p:nvPr>
        </p:nvSpPr>
        <p:spPr>
          <a:xfrm>
            <a:off x="4684769" y="1902065"/>
            <a:ext cx="3208612" cy="27898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-419"/>
              <a:t>Interviews:</a:t>
            </a:r>
            <a:r>
              <a:rPr lang="es-419"/>
              <a:t>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s-419"/>
              <a:t>Meeting with people in groups and ask about how they organised the event – Finding interest.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-419"/>
              <a:t>Alpha/Beta Testing: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s-419"/>
              <a:t>Let potential users test the app and responding to any feedback that is given.</a:t>
            </a:r>
            <a:endParaRPr/>
          </a:p>
          <a:p>
            <a:pPr indent="-952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s-419"/>
              <a:t>Social Trends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s-419"/>
              <a:t>Seeing how people use location-based features currently. Identify how other applications utilise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"/>
          <p:cNvSpPr txBox="1"/>
          <p:nvPr>
            <p:ph idx="1" type="body"/>
          </p:nvPr>
        </p:nvSpPr>
        <p:spPr>
          <a:xfrm>
            <a:off x="730242" y="1451429"/>
            <a:ext cx="4966616" cy="29035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/>
              <a:t>Complete a Pen-Pot Model of what the final app will appear to look like.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/>
              <a:t>Being able to see and use a Google Maps or OpenStreetMaps API.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/>
              <a:t>A Functional Application using either Flutter or React Native along with a Django and Firebase backend.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s-419"/>
              <a:t>Potential Prototype using an Android emulator such as BlueStacks or Android Studio.</a:t>
            </a:r>
            <a:endParaRPr/>
          </a:p>
          <a:p>
            <a:pPr indent="0" lvl="0" marL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36" name="Google Shape;736;p5"/>
          <p:cNvSpPr txBox="1"/>
          <p:nvPr>
            <p:ph type="title"/>
          </p:nvPr>
        </p:nvSpPr>
        <p:spPr>
          <a:xfrm>
            <a:off x="587832" y="788525"/>
            <a:ext cx="6059810" cy="6629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419" sz="3200"/>
              <a:t>Expected Technical Delivery</a:t>
            </a:r>
            <a:endParaRPr sz="2400"/>
          </a:p>
        </p:txBody>
      </p:sp>
      <p:pic>
        <p:nvPicPr>
          <p:cNvPr id="737" name="Google Shape;737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0" l="0" r="0" t="798"/>
          <a:stretch/>
        </p:blipFill>
        <p:spPr>
          <a:xfrm>
            <a:off x="6647642" y="884464"/>
            <a:ext cx="1585616" cy="33745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419"/>
              <a:t>Project timeline</a:t>
            </a:r>
            <a:endParaRPr/>
          </a:p>
        </p:txBody>
      </p:sp>
      <p:sp>
        <p:nvSpPr>
          <p:cNvPr id="743" name="Google Shape;743;p6"/>
          <p:cNvSpPr/>
          <p:nvPr/>
        </p:nvSpPr>
        <p:spPr>
          <a:xfrm>
            <a:off x="1531125" y="136170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"/>
          <p:cNvSpPr/>
          <p:nvPr/>
        </p:nvSpPr>
        <p:spPr>
          <a:xfrm>
            <a:off x="3495025" y="136170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"/>
          <p:cNvSpPr/>
          <p:nvPr/>
        </p:nvSpPr>
        <p:spPr>
          <a:xfrm>
            <a:off x="5458925" y="136170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"/>
          <p:cNvSpPr/>
          <p:nvPr/>
        </p:nvSpPr>
        <p:spPr>
          <a:xfrm>
            <a:off x="7422825" y="136170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"/>
          <p:cNvSpPr txBox="1"/>
          <p:nvPr/>
        </p:nvSpPr>
        <p:spPr>
          <a:xfrm flipH="1">
            <a:off x="713125" y="18625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Project Idea + Finding Suitable Supervisor</a:t>
            </a:r>
            <a:endParaRPr b="0" i="0" sz="1200" u="none" cap="none" strike="noStrike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48" name="Google Shape;748;p6"/>
          <p:cNvSpPr txBox="1"/>
          <p:nvPr/>
        </p:nvSpPr>
        <p:spPr>
          <a:xfrm flipH="1">
            <a:off x="2677025" y="18625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Baseline</a:t>
            </a:r>
            <a:r>
              <a:rPr b="0" i="0" lang="es-419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for Project</a:t>
            </a:r>
            <a:endParaRPr b="0" i="0" sz="1200" u="none" cap="none" strike="noStrike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49" name="Google Shape;749;p6"/>
          <p:cNvSpPr txBox="1"/>
          <p:nvPr/>
        </p:nvSpPr>
        <p:spPr>
          <a:xfrm flipH="1">
            <a:off x="4640925" y="18625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Initial Draft of Application</a:t>
            </a:r>
            <a:endParaRPr b="0" i="0" sz="1200" u="none" cap="none" strike="noStrike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50" name="Google Shape;750;p6"/>
          <p:cNvSpPr txBox="1"/>
          <p:nvPr/>
        </p:nvSpPr>
        <p:spPr>
          <a:xfrm flipH="1">
            <a:off x="6604825" y="18625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Creating the Logic for Application</a:t>
            </a:r>
            <a:endParaRPr b="0" i="0" sz="1200" u="none" cap="none" strike="noStrike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cxnSp>
        <p:nvCxnSpPr>
          <p:cNvPr id="751" name="Google Shape;751;p6"/>
          <p:cNvCxnSpPr>
            <a:stCxn id="743" idx="3"/>
            <a:endCxn id="744" idx="1"/>
          </p:cNvCxnSpPr>
          <p:nvPr/>
        </p:nvCxnSpPr>
        <p:spPr>
          <a:xfrm>
            <a:off x="1707525" y="144990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6"/>
          <p:cNvCxnSpPr>
            <a:stCxn id="744" idx="3"/>
            <a:endCxn id="745" idx="1"/>
          </p:cNvCxnSpPr>
          <p:nvPr/>
        </p:nvCxnSpPr>
        <p:spPr>
          <a:xfrm>
            <a:off x="3671425" y="144990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6"/>
          <p:cNvCxnSpPr>
            <a:stCxn id="745" idx="3"/>
            <a:endCxn id="746" idx="1"/>
          </p:cNvCxnSpPr>
          <p:nvPr/>
        </p:nvCxnSpPr>
        <p:spPr>
          <a:xfrm>
            <a:off x="5635325" y="144990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6"/>
          <p:cNvCxnSpPr>
            <a:stCxn id="743" idx="2"/>
            <a:endCxn id="747" idx="0"/>
          </p:cNvCxnSpPr>
          <p:nvPr/>
        </p:nvCxnSpPr>
        <p:spPr>
          <a:xfrm>
            <a:off x="1619325" y="15381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p6"/>
          <p:cNvCxnSpPr>
            <a:stCxn id="744" idx="2"/>
            <a:endCxn id="748" idx="0"/>
          </p:cNvCxnSpPr>
          <p:nvPr/>
        </p:nvCxnSpPr>
        <p:spPr>
          <a:xfrm>
            <a:off x="3583225" y="15381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6"/>
          <p:cNvCxnSpPr>
            <a:stCxn id="745" idx="2"/>
            <a:endCxn id="749" idx="0"/>
          </p:cNvCxnSpPr>
          <p:nvPr/>
        </p:nvCxnSpPr>
        <p:spPr>
          <a:xfrm>
            <a:off x="5547125" y="15381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p6"/>
          <p:cNvCxnSpPr>
            <a:stCxn id="746" idx="2"/>
            <a:endCxn id="750" idx="0"/>
          </p:cNvCxnSpPr>
          <p:nvPr/>
        </p:nvCxnSpPr>
        <p:spPr>
          <a:xfrm>
            <a:off x="7511025" y="15381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8" name="Google Shape;758;p6"/>
          <p:cNvSpPr/>
          <p:nvPr/>
        </p:nvSpPr>
        <p:spPr>
          <a:xfrm>
            <a:off x="1531125" y="319615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6"/>
          <p:cNvSpPr/>
          <p:nvPr/>
        </p:nvSpPr>
        <p:spPr>
          <a:xfrm>
            <a:off x="3495025" y="319615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6"/>
          <p:cNvSpPr/>
          <p:nvPr/>
        </p:nvSpPr>
        <p:spPr>
          <a:xfrm>
            <a:off x="5458925" y="319615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6"/>
          <p:cNvSpPr/>
          <p:nvPr/>
        </p:nvSpPr>
        <p:spPr>
          <a:xfrm>
            <a:off x="7422825" y="3196150"/>
            <a:ext cx="176400" cy="1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6"/>
          <p:cNvSpPr txBox="1"/>
          <p:nvPr/>
        </p:nvSpPr>
        <p:spPr>
          <a:xfrm flipH="1">
            <a:off x="713125" y="369702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Converting Logic into Mobile Application</a:t>
            </a:r>
            <a:endParaRPr b="0" i="0" sz="1200" u="none" cap="none" strike="noStrike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3" name="Google Shape;763;p6"/>
          <p:cNvSpPr txBox="1"/>
          <p:nvPr/>
        </p:nvSpPr>
        <p:spPr>
          <a:xfrm flipH="1">
            <a:off x="2677025" y="369702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Design Features + </a:t>
            </a:r>
            <a:r>
              <a:rPr lang="es-419"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Bug Fixes</a:t>
            </a:r>
            <a:endParaRPr b="0" i="0" sz="1200" u="none" cap="none" strike="noStrike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4" name="Google Shape;764;p6"/>
          <p:cNvSpPr txBox="1"/>
          <p:nvPr/>
        </p:nvSpPr>
        <p:spPr>
          <a:xfrm flipH="1">
            <a:off x="4640925" y="369702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User Feedback / External Reviews for Locations</a:t>
            </a:r>
            <a:endParaRPr b="0" i="0" sz="1200" u="none" cap="none" strike="noStrike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5" name="Google Shape;765;p6"/>
          <p:cNvSpPr txBox="1"/>
          <p:nvPr/>
        </p:nvSpPr>
        <p:spPr>
          <a:xfrm flipH="1">
            <a:off x="6604825" y="369702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Testing + </a:t>
            </a:r>
            <a:r>
              <a:rPr lang="es-419"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Bug Fixes</a:t>
            </a:r>
            <a:r>
              <a:rPr b="0" i="0" lang="es-419" sz="1200" u="none" cap="none" strike="noStrik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cxnSp>
        <p:nvCxnSpPr>
          <p:cNvPr id="766" name="Google Shape;766;p6"/>
          <p:cNvCxnSpPr>
            <a:stCxn id="758" idx="3"/>
            <a:endCxn id="759" idx="1"/>
          </p:cNvCxnSpPr>
          <p:nvPr/>
        </p:nvCxnSpPr>
        <p:spPr>
          <a:xfrm>
            <a:off x="1707525" y="328435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7" name="Google Shape;767;p6"/>
          <p:cNvCxnSpPr>
            <a:stCxn id="759" idx="3"/>
            <a:endCxn id="760" idx="1"/>
          </p:cNvCxnSpPr>
          <p:nvPr/>
        </p:nvCxnSpPr>
        <p:spPr>
          <a:xfrm>
            <a:off x="3671425" y="328435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8" name="Google Shape;768;p6"/>
          <p:cNvCxnSpPr>
            <a:stCxn id="760" idx="3"/>
            <a:endCxn id="761" idx="1"/>
          </p:cNvCxnSpPr>
          <p:nvPr/>
        </p:nvCxnSpPr>
        <p:spPr>
          <a:xfrm>
            <a:off x="5635325" y="328435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9" name="Google Shape;769;p6"/>
          <p:cNvCxnSpPr>
            <a:stCxn id="758" idx="2"/>
            <a:endCxn id="762" idx="0"/>
          </p:cNvCxnSpPr>
          <p:nvPr/>
        </p:nvCxnSpPr>
        <p:spPr>
          <a:xfrm>
            <a:off x="1619325" y="337255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6"/>
          <p:cNvCxnSpPr>
            <a:stCxn id="759" idx="2"/>
            <a:endCxn id="763" idx="0"/>
          </p:cNvCxnSpPr>
          <p:nvPr/>
        </p:nvCxnSpPr>
        <p:spPr>
          <a:xfrm>
            <a:off x="3583225" y="337255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1" name="Google Shape;771;p6"/>
          <p:cNvCxnSpPr>
            <a:stCxn id="760" idx="2"/>
            <a:endCxn id="764" idx="0"/>
          </p:cNvCxnSpPr>
          <p:nvPr/>
        </p:nvCxnSpPr>
        <p:spPr>
          <a:xfrm>
            <a:off x="5547125" y="337255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p6"/>
          <p:cNvCxnSpPr>
            <a:stCxn id="761" idx="2"/>
            <a:endCxn id="765" idx="0"/>
          </p:cNvCxnSpPr>
          <p:nvPr/>
        </p:nvCxnSpPr>
        <p:spPr>
          <a:xfrm>
            <a:off x="7511025" y="337255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3" name="Google Shape;773;p6"/>
          <p:cNvCxnSpPr>
            <a:stCxn id="750" idx="2"/>
            <a:endCxn id="758" idx="0"/>
          </p:cNvCxnSpPr>
          <p:nvPr/>
        </p:nvCxnSpPr>
        <p:spPr>
          <a:xfrm rot="5400000">
            <a:off x="4324375" y="9475"/>
            <a:ext cx="481500" cy="58917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"/>
          <p:cNvSpPr txBox="1"/>
          <p:nvPr>
            <p:ph type="title"/>
          </p:nvPr>
        </p:nvSpPr>
        <p:spPr>
          <a:xfrm>
            <a:off x="1962749" y="2035350"/>
            <a:ext cx="52185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419" sz="6600"/>
              <a:t>Thank you!</a:t>
            </a:r>
            <a:endParaRPr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Michael Beirne Ponomarev</dc:creator>
</cp:coreProperties>
</file>