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8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15840" y="0"/>
            <a:ext cx="12228480" cy="6854760"/>
            <a:chOff x="-15840" y="0"/>
            <a:chExt cx="12228480" cy="6854760"/>
          </a:xfrm>
        </p:grpSpPr>
        <p:pic>
          <p:nvPicPr>
            <p:cNvPr id="1" name="Picture 7" descr="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7440" cy="6854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CustomShape 2"/>
            <p:cNvSpPr/>
            <p:nvPr/>
          </p:nvSpPr>
          <p:spPr>
            <a:xfrm>
              <a:off x="608040" y="609480"/>
              <a:ext cx="10971360" cy="5637240"/>
            </a:xfrm>
            <a:prstGeom prst="rect">
              <a:avLst/>
            </a:prstGeom>
            <a:noFill/>
            <a:ln w="15840">
              <a:solidFill>
                <a:srgbClr val="829826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3" name="Picture 9" descr="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5800" cy="605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10" descr="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5800" cy="6051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" name="Group 3"/>
          <p:cNvGrpSpPr/>
          <p:nvPr/>
        </p:nvGrpSpPr>
        <p:grpSpPr>
          <a:xfrm>
            <a:off x="-16920" y="0"/>
            <a:ext cx="12229560" cy="6854760"/>
            <a:chOff x="-16920" y="0"/>
            <a:chExt cx="12229560" cy="6854760"/>
          </a:xfrm>
        </p:grpSpPr>
        <p:pic>
          <p:nvPicPr>
            <p:cNvPr id="6" name="Picture 15" descr=""/>
            <p:cNvPicPr/>
            <p:nvPr/>
          </p:nvPicPr>
          <p:blipFill>
            <a:blip r:embed="rId6"/>
            <a:stretch/>
          </p:blipFill>
          <p:spPr>
            <a:xfrm>
              <a:off x="0" y="0"/>
              <a:ext cx="12187440" cy="6854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CustomShape 4"/>
            <p:cNvSpPr/>
            <p:nvPr/>
          </p:nvSpPr>
          <p:spPr>
            <a:xfrm>
              <a:off x="2328480" y="1540800"/>
              <a:ext cx="7542360" cy="3834000"/>
            </a:xfrm>
            <a:prstGeom prst="rect">
              <a:avLst/>
            </a:prstGeom>
            <a:noFill/>
            <a:ln w="15840">
              <a:solidFill>
                <a:srgbClr val="829826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8" name="Picture 16" descr=""/>
            <p:cNvPicPr/>
            <p:nvPr/>
          </p:nvPicPr>
          <p:blipFill>
            <a:blip r:embed="rId7"/>
            <a:stretch/>
          </p:blipFill>
          <p:spPr>
            <a:xfrm>
              <a:off x="-16920" y="3147480"/>
              <a:ext cx="2476440" cy="611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Picture 19" descr=""/>
            <p:cNvPicPr/>
            <p:nvPr/>
          </p:nvPicPr>
          <p:blipFill>
            <a:blip r:embed="rId8"/>
            <a:stretch/>
          </p:blipFill>
          <p:spPr>
            <a:xfrm>
              <a:off x="9736200" y="3147480"/>
              <a:ext cx="2476440" cy="6112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Line 5"/>
          <p:cNvSpPr/>
          <p:nvPr/>
        </p:nvSpPr>
        <p:spPr>
          <a:xfrm>
            <a:off x="2692080" y="3521880"/>
            <a:ext cx="6815880" cy="3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-15840" y="0"/>
            <a:ext cx="12228480" cy="6854760"/>
            <a:chOff x="-15840" y="0"/>
            <a:chExt cx="12228480" cy="6854760"/>
          </a:xfrm>
        </p:grpSpPr>
        <p:pic>
          <p:nvPicPr>
            <p:cNvPr id="50" name="Picture 7" descr="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7440" cy="6854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1" name="CustomShape 2"/>
            <p:cNvSpPr/>
            <p:nvPr/>
          </p:nvSpPr>
          <p:spPr>
            <a:xfrm>
              <a:off x="608040" y="609480"/>
              <a:ext cx="10971360" cy="5637240"/>
            </a:xfrm>
            <a:prstGeom prst="rect">
              <a:avLst/>
            </a:prstGeom>
            <a:noFill/>
            <a:ln w="15840">
              <a:solidFill>
                <a:srgbClr val="829826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52" name="Picture 9" descr="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5800" cy="605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Picture 10" descr="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5800" cy="605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4" name="Line 3"/>
          <p:cNvSpPr/>
          <p:nvPr/>
        </p:nvSpPr>
        <p:spPr>
          <a:xfrm>
            <a:off x="1396080" y="2421360"/>
            <a:ext cx="9407160" cy="3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amaiya/ktrain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692440" y="1871280"/>
            <a:ext cx="6814080" cy="151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Garamond"/>
                <a:ea typeface="DejaVu Sans"/>
              </a:rPr>
              <a:t>Real or Not? NLP with Disaster Tweets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692440" y="3657600"/>
            <a:ext cx="681408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US" sz="2100" spc="-1" strike="noStrike">
                <a:solidFill>
                  <a:srgbClr val="000000"/>
                </a:solidFill>
                <a:latin typeface="Garamond"/>
                <a:ea typeface="DejaVu Sans"/>
              </a:rPr>
              <a:t>Drăghici Marius-Robert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295280" y="982080"/>
            <a:ext cx="9599760" cy="13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  <a:ea typeface="DejaVu Sans"/>
              </a:rPr>
              <a:t>Dataset and data exploration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295280" y="2557080"/>
            <a:ext cx="9599760" cy="33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This challenge provides a dataset of almost 10.000 tweets that were hand classified.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Observations from data exploration:</a:t>
            </a:r>
            <a:endParaRPr b="0" lang="en-US" sz="2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Target distribution: 43% tweets are about real disasters while 57% are not</a:t>
            </a:r>
            <a:endParaRPr b="0" lang="en-US" sz="2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All rows of the dataset have the id, text and target columns filled.</a:t>
            </a:r>
            <a:endParaRPr b="0" lang="en-US" sz="2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Basic statistics on text data such as mean number of words, unique words, characters, stopwords, punctuation, word length on train and test data.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295280" y="982080"/>
            <a:ext cx="9599760" cy="13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  <a:ea typeface="DejaVu Sans"/>
              </a:rPr>
              <a:t>Experiments and methods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295280" y="2557080"/>
            <a:ext cx="9599760" cy="33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Finetuned pretrained transformer models (BERT, DistilBert, Albert, XLNet) on both clean and unclean data.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For most of the experiments, I used a learning rate of 5e-05 with 1 cycle policy as learning rate schedule for 4 or 5 epochs.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Preprocessing steps: change all text to lowercase except for pronouns, remove stopwords, punctuation and urls.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295280" y="982080"/>
            <a:ext cx="9599760" cy="13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  <a:ea typeface="DejaVu Sans"/>
              </a:rPr>
              <a:t>Results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00" name="Table 2"/>
          <p:cNvGraphicFramePr/>
          <p:nvPr/>
        </p:nvGraphicFramePr>
        <p:xfrm>
          <a:off x="1295280" y="2557080"/>
          <a:ext cx="9600480" cy="1204920"/>
        </p:xfrm>
        <a:graphic>
          <a:graphicData uri="http://schemas.openxmlformats.org/drawingml/2006/table">
            <a:tbl>
              <a:tblPr/>
              <a:tblGrid>
                <a:gridCol w="1919880"/>
                <a:gridCol w="1919880"/>
                <a:gridCol w="1919880"/>
                <a:gridCol w="1919880"/>
                <a:gridCol w="1921320"/>
              </a:tblGrid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BERT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DistilBERT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Albert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XLNet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87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Unclean data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0.82310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0.81390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0.77811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0.80061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Clean data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0.82208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0.79856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295280" y="982080"/>
            <a:ext cx="9599760" cy="13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  <a:ea typeface="DejaVu Sans"/>
              </a:rPr>
              <a:t>Next steps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225440" y="2557080"/>
            <a:ext cx="9669600" cy="33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Focus more on data exploration, feature engineering and cleaning and preprocessing techniques to improve the model performance.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Train simpler models such as SVMs and see how they perform compared to more complex architectures such as transformer.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Use stratified sampling for train and validation set split.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295280" y="982080"/>
            <a:ext cx="9599760" cy="13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  <a:ea typeface="DejaVu Sans"/>
              </a:rPr>
              <a:t>References and inspiration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225440" y="2557080"/>
            <a:ext cx="9669600" cy="33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Kaggle Kernels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  <a:ea typeface="DejaVu Sans"/>
              </a:rPr>
              <a:t>Start From Here : Disaster Tweets EDA+Basic model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  <a:ea typeface="DejaVu Sans"/>
              </a:rPr>
              <a:t>Disaster tweets analysis for beginners WIP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Text Classification with Hugging Face Transformers in TensorFlow 2 (Without Tears) – Medium article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Tutorials and documentation provided in the ktrain Github repository </a:t>
            </a:r>
            <a:r>
              <a:rPr b="0" lang="en-US" sz="2400" spc="-1" strike="noStrike" u="sng">
                <a:solidFill>
                  <a:srgbClr val="a8bf4d"/>
                </a:solidFill>
                <a:uFillTx/>
                <a:latin typeface="Garamond"/>
                <a:ea typeface="DejaVu Sans"/>
                <a:hlinkClick r:id="rId1"/>
              </a:rPr>
              <a:t>https://github.com/amaiya/ktrain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692440" y="1871280"/>
            <a:ext cx="6814080" cy="151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Garamond"/>
                <a:ea typeface="DejaVu Sans"/>
              </a:rPr>
              <a:t>Thank you for your attention!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460</TotalTime>
  <Application>LibreOffice/6.4.5.2$Linux_X86_64 LibreOffice_project/40$Build-2</Application>
  <Words>847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2020-03-04T18:29:16Z</dcterms:created>
  <dc:creator>Robert Draghici</dc:creator>
  <dc:description/>
  <dc:language>en-US</dc:language>
  <cp:lastModifiedBy/>
  <dcterms:modified xsi:type="dcterms:W3CDTF">2020-08-27T21:58:40Z</dcterms:modified>
  <cp:revision>38</cp:revision>
  <dc:subject/>
  <dc:title>Identification of land registry numbers from a large collection of scanned land registry files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