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3.png" ContentType="image/png"/>
  <Override PartName="/ppt/media/image12.jpeg" ContentType="image/jpeg"/>
  <Override PartName="/ppt/media/image9.png" ContentType="image/png"/>
  <Override PartName="/ppt/media/image7.png" ContentType="image/png"/>
  <Override PartName="/ppt/media/image1.jpeg" ContentType="image/jpeg"/>
  <Override PartName="/ppt/media/image11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0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8.jpeg" ContentType="image/jpeg"/>
  <Override PartName="/ppt/media/image6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slideLayout" Target="../slideLayouts/slideLayout1.xml"/><Relationship Id="rId10" Type="http://schemas.openxmlformats.org/officeDocument/2006/relationships/slideLayout" Target="../slideLayouts/slideLayout2.xml"/><Relationship Id="rId11" Type="http://schemas.openxmlformats.org/officeDocument/2006/relationships/slideLayout" Target="../slideLayouts/slideLayout3.xml"/><Relationship Id="rId12" Type="http://schemas.openxmlformats.org/officeDocument/2006/relationships/slideLayout" Target="../slideLayouts/slideLayout4.xml"/><Relationship Id="rId13" Type="http://schemas.openxmlformats.org/officeDocument/2006/relationships/slideLayout" Target="../slideLayouts/slideLayout5.xml"/><Relationship Id="rId14" Type="http://schemas.openxmlformats.org/officeDocument/2006/relationships/slideLayout" Target="../slideLayouts/slideLayout6.xml"/><Relationship Id="rId15" Type="http://schemas.openxmlformats.org/officeDocument/2006/relationships/slideLayout" Target="../slideLayouts/slideLayout7.xml"/><Relationship Id="rId16" Type="http://schemas.openxmlformats.org/officeDocument/2006/relationships/slideLayout" Target="../slideLayouts/slideLayout8.xml"/><Relationship Id="rId17" Type="http://schemas.openxmlformats.org/officeDocument/2006/relationships/slideLayout" Target="../slideLayouts/slideLayout9.xml"/><Relationship Id="rId18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1.xml"/><Relationship Id="rId20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8.jpe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2.jpe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Relationship Id="rId9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-15840" y="0"/>
            <a:ext cx="12228120" cy="6854400"/>
            <a:chOff x="-15840" y="0"/>
            <a:chExt cx="12228120" cy="6854400"/>
          </a:xfrm>
        </p:grpSpPr>
        <p:pic>
          <p:nvPicPr>
            <p:cNvPr id="1" name="Picture 7" descr=""/>
            <p:cNvPicPr/>
            <p:nvPr/>
          </p:nvPicPr>
          <p:blipFill>
            <a:blip r:embed="rId3"/>
            <a:stretch/>
          </p:blipFill>
          <p:spPr>
            <a:xfrm>
              <a:off x="0" y="0"/>
              <a:ext cx="12187080" cy="68544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" name="CustomShape 2"/>
            <p:cNvSpPr/>
            <p:nvPr/>
          </p:nvSpPr>
          <p:spPr>
            <a:xfrm>
              <a:off x="608040" y="609480"/>
              <a:ext cx="10971000" cy="5636880"/>
            </a:xfrm>
            <a:prstGeom prst="rect">
              <a:avLst/>
            </a:prstGeom>
            <a:noFill/>
            <a:ln w="15840">
              <a:solidFill>
                <a:srgbClr val="829826"/>
              </a:solidFill>
              <a:miter/>
            </a:ln>
            <a:effectLst>
              <a:innerShdw blurRad="25400" dir="13500000" dist="12700">
                <a:srgbClr val="000000">
                  <a:alpha val="45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pic>
          <p:nvPicPr>
            <p:cNvPr id="3" name="Picture 9" descr=""/>
            <p:cNvPicPr/>
            <p:nvPr/>
          </p:nvPicPr>
          <p:blipFill>
            <a:blip r:embed="rId4"/>
            <a:stretch/>
          </p:blipFill>
          <p:spPr>
            <a:xfrm>
              <a:off x="-15840" y="3153960"/>
              <a:ext cx="775440" cy="6048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" name="Picture 10" descr=""/>
            <p:cNvPicPr/>
            <p:nvPr/>
          </p:nvPicPr>
          <p:blipFill>
            <a:blip r:embed="rId5"/>
            <a:stretch/>
          </p:blipFill>
          <p:spPr>
            <a:xfrm>
              <a:off x="11436840" y="3153960"/>
              <a:ext cx="775440" cy="6048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5" name="Group 3"/>
          <p:cNvGrpSpPr/>
          <p:nvPr/>
        </p:nvGrpSpPr>
        <p:grpSpPr>
          <a:xfrm>
            <a:off x="-16920" y="0"/>
            <a:ext cx="12229200" cy="6854400"/>
            <a:chOff x="-16920" y="0"/>
            <a:chExt cx="12229200" cy="6854400"/>
          </a:xfrm>
        </p:grpSpPr>
        <p:pic>
          <p:nvPicPr>
            <p:cNvPr id="6" name="Picture 15" descr=""/>
            <p:cNvPicPr/>
            <p:nvPr/>
          </p:nvPicPr>
          <p:blipFill>
            <a:blip r:embed="rId6"/>
            <a:stretch/>
          </p:blipFill>
          <p:spPr>
            <a:xfrm>
              <a:off x="0" y="0"/>
              <a:ext cx="12187080" cy="6854400"/>
            </a:xfrm>
            <a:prstGeom prst="rect">
              <a:avLst/>
            </a:prstGeom>
            <a:ln>
              <a:noFill/>
            </a:ln>
          </p:spPr>
        </p:pic>
        <p:sp>
          <p:nvSpPr>
            <p:cNvPr id="7" name="CustomShape 4"/>
            <p:cNvSpPr/>
            <p:nvPr/>
          </p:nvSpPr>
          <p:spPr>
            <a:xfrm>
              <a:off x="2328480" y="1540800"/>
              <a:ext cx="7542000" cy="3833640"/>
            </a:xfrm>
            <a:prstGeom prst="rect">
              <a:avLst/>
            </a:prstGeom>
            <a:noFill/>
            <a:ln w="15840">
              <a:solidFill>
                <a:srgbClr val="829826"/>
              </a:solidFill>
              <a:miter/>
            </a:ln>
            <a:effectLst>
              <a:innerShdw blurRad="25400" dir="13500000" dist="12700">
                <a:srgbClr val="000000">
                  <a:alpha val="45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pic>
          <p:nvPicPr>
            <p:cNvPr id="8" name="Picture 16" descr=""/>
            <p:cNvPicPr/>
            <p:nvPr/>
          </p:nvPicPr>
          <p:blipFill>
            <a:blip r:embed="rId7"/>
            <a:stretch/>
          </p:blipFill>
          <p:spPr>
            <a:xfrm>
              <a:off x="-16920" y="3147480"/>
              <a:ext cx="2476080" cy="6109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Picture 19" descr=""/>
            <p:cNvPicPr/>
            <p:nvPr/>
          </p:nvPicPr>
          <p:blipFill>
            <a:blip r:embed="rId8"/>
            <a:stretch/>
          </p:blipFill>
          <p:spPr>
            <a:xfrm>
              <a:off x="9736200" y="3147480"/>
              <a:ext cx="2476080" cy="6109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0" name="Line 5"/>
          <p:cNvSpPr/>
          <p:nvPr/>
        </p:nvSpPr>
        <p:spPr>
          <a:xfrm>
            <a:off x="2692080" y="3521880"/>
            <a:ext cx="6815880" cy="36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  <p:sldLayoutId id="2147483660" r:id="rId20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-15840" y="0"/>
            <a:ext cx="12228120" cy="6854400"/>
            <a:chOff x="-15840" y="0"/>
            <a:chExt cx="12228120" cy="6854400"/>
          </a:xfrm>
        </p:grpSpPr>
        <p:pic>
          <p:nvPicPr>
            <p:cNvPr id="50" name="Picture 7" descr=""/>
            <p:cNvPicPr/>
            <p:nvPr/>
          </p:nvPicPr>
          <p:blipFill>
            <a:blip r:embed="rId3"/>
            <a:stretch/>
          </p:blipFill>
          <p:spPr>
            <a:xfrm>
              <a:off x="0" y="0"/>
              <a:ext cx="12187080" cy="6854400"/>
            </a:xfrm>
            <a:prstGeom prst="rect">
              <a:avLst/>
            </a:prstGeom>
            <a:ln>
              <a:noFill/>
            </a:ln>
          </p:spPr>
        </p:pic>
        <p:sp>
          <p:nvSpPr>
            <p:cNvPr id="51" name="CustomShape 2"/>
            <p:cNvSpPr/>
            <p:nvPr/>
          </p:nvSpPr>
          <p:spPr>
            <a:xfrm>
              <a:off x="608040" y="609480"/>
              <a:ext cx="10971000" cy="5636880"/>
            </a:xfrm>
            <a:prstGeom prst="rect">
              <a:avLst/>
            </a:prstGeom>
            <a:noFill/>
            <a:ln w="15840">
              <a:solidFill>
                <a:srgbClr val="829826"/>
              </a:solidFill>
              <a:miter/>
            </a:ln>
            <a:effectLst>
              <a:innerShdw blurRad="25400" dir="13500000" dist="12700">
                <a:srgbClr val="000000">
                  <a:alpha val="45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pic>
          <p:nvPicPr>
            <p:cNvPr id="52" name="Picture 9" descr=""/>
            <p:cNvPicPr/>
            <p:nvPr/>
          </p:nvPicPr>
          <p:blipFill>
            <a:blip r:embed="rId4"/>
            <a:stretch/>
          </p:blipFill>
          <p:spPr>
            <a:xfrm>
              <a:off x="-15840" y="3153960"/>
              <a:ext cx="775440" cy="6048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3" name="Picture 10" descr=""/>
            <p:cNvPicPr/>
            <p:nvPr/>
          </p:nvPicPr>
          <p:blipFill>
            <a:blip r:embed="rId5"/>
            <a:stretch/>
          </p:blipFill>
          <p:spPr>
            <a:xfrm>
              <a:off x="11436840" y="3153960"/>
              <a:ext cx="775440" cy="6048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4" name="Line 3"/>
          <p:cNvSpPr/>
          <p:nvPr/>
        </p:nvSpPr>
        <p:spPr>
          <a:xfrm>
            <a:off x="1396080" y="2421360"/>
            <a:ext cx="9407160" cy="36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1"/>
          <p:cNvGrpSpPr/>
          <p:nvPr/>
        </p:nvGrpSpPr>
        <p:grpSpPr>
          <a:xfrm>
            <a:off x="-15840" y="0"/>
            <a:ext cx="12228120" cy="6854400"/>
            <a:chOff x="-15840" y="0"/>
            <a:chExt cx="12228120" cy="6854400"/>
          </a:xfrm>
        </p:grpSpPr>
        <p:pic>
          <p:nvPicPr>
            <p:cNvPr id="94" name="Picture 7" descr=""/>
            <p:cNvPicPr/>
            <p:nvPr/>
          </p:nvPicPr>
          <p:blipFill>
            <a:blip r:embed="rId3"/>
            <a:stretch/>
          </p:blipFill>
          <p:spPr>
            <a:xfrm>
              <a:off x="0" y="0"/>
              <a:ext cx="12187080" cy="6854400"/>
            </a:xfrm>
            <a:prstGeom prst="rect">
              <a:avLst/>
            </a:prstGeom>
            <a:ln>
              <a:noFill/>
            </a:ln>
          </p:spPr>
        </p:pic>
        <p:sp>
          <p:nvSpPr>
            <p:cNvPr id="95" name="CustomShape 2"/>
            <p:cNvSpPr/>
            <p:nvPr/>
          </p:nvSpPr>
          <p:spPr>
            <a:xfrm>
              <a:off x="608040" y="609480"/>
              <a:ext cx="10971000" cy="5636880"/>
            </a:xfrm>
            <a:prstGeom prst="rect">
              <a:avLst/>
            </a:prstGeom>
            <a:noFill/>
            <a:ln w="15840">
              <a:solidFill>
                <a:srgbClr val="829826"/>
              </a:solidFill>
              <a:miter/>
            </a:ln>
            <a:effectLst>
              <a:innerShdw blurRad="25400" dir="13500000" dist="12700">
                <a:srgbClr val="000000">
                  <a:alpha val="45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pic>
          <p:nvPicPr>
            <p:cNvPr id="96" name="Picture 9" descr=""/>
            <p:cNvPicPr/>
            <p:nvPr/>
          </p:nvPicPr>
          <p:blipFill>
            <a:blip r:embed="rId4"/>
            <a:stretch/>
          </p:blipFill>
          <p:spPr>
            <a:xfrm>
              <a:off x="-15840" y="3153960"/>
              <a:ext cx="775440" cy="6048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7" name="Picture 10" descr=""/>
            <p:cNvPicPr/>
            <p:nvPr/>
          </p:nvPicPr>
          <p:blipFill>
            <a:blip r:embed="rId5"/>
            <a:stretch/>
          </p:blipFill>
          <p:spPr>
            <a:xfrm>
              <a:off x="11436840" y="3153960"/>
              <a:ext cx="775440" cy="6048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98" name="Line 3"/>
          <p:cNvSpPr/>
          <p:nvPr/>
        </p:nvSpPr>
        <p:spPr>
          <a:xfrm>
            <a:off x="1396080" y="2421360"/>
            <a:ext cx="9407160" cy="36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</a:t>
            </a:r>
            <a:r>
              <a:rPr b="0" lang="en-US" sz="1800" spc="-1" strike="noStrike">
                <a:latin typeface="Arial"/>
              </a:rPr>
              <a:t>the title text </a:t>
            </a:r>
            <a:r>
              <a:rPr b="0" lang="en-US" sz="1800" spc="-1" strike="noStrike">
                <a:latin typeface="Arial"/>
              </a:rPr>
              <a:t>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github.com/amaiya/ktrain" TargetMode="External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2692440" y="1871280"/>
            <a:ext cx="6813720" cy="151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Garamond"/>
                <a:ea typeface="DejaVu Sans"/>
              </a:rPr>
              <a:t>Real or Not? NLP with Disaster Tweets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2692440" y="3657600"/>
            <a:ext cx="6813720" cy="13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en-US" sz="2100" spc="-1" strike="noStrike">
                <a:solidFill>
                  <a:srgbClr val="000000"/>
                </a:solidFill>
                <a:latin typeface="Garamond"/>
                <a:ea typeface="DejaVu Sans"/>
              </a:rPr>
              <a:t>Drăghici Marius-Robert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1295280" y="982080"/>
            <a:ext cx="9599400" cy="13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262626"/>
                </a:solidFill>
                <a:latin typeface="Garamond"/>
                <a:ea typeface="DejaVu Sans"/>
              </a:rPr>
              <a:t>References and inspiration for milestone 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1225440" y="2557080"/>
            <a:ext cx="9669240" cy="331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  <a:ea typeface="DejaVu Sans"/>
              </a:rPr>
              <a:t>Kaggle Kernels</a:t>
            </a:r>
            <a:endParaRPr b="0" lang="en-US" sz="24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262626"/>
                </a:solidFill>
                <a:latin typeface="Garamond"/>
                <a:ea typeface="DejaVu Sans"/>
              </a:rPr>
              <a:t>Start From Here : Disaster Tweets EDA+Basic model</a:t>
            </a:r>
            <a:endParaRPr b="0" lang="en-US" sz="1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262626"/>
                </a:solidFill>
                <a:latin typeface="Garamond"/>
                <a:ea typeface="DejaVu Sans"/>
              </a:rPr>
              <a:t>Disaster tweets analysis for beginners WIP</a:t>
            </a:r>
            <a:endParaRPr b="0" lang="en-US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  <a:ea typeface="DejaVu Sans"/>
              </a:rPr>
              <a:t>Text Classification with Hugging Face Transformers in TensorFlow 2 (Without Tears) – Medium article</a:t>
            </a:r>
            <a:endParaRPr b="0" lang="en-US" sz="2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  <a:ea typeface="DejaVu Sans"/>
              </a:rPr>
              <a:t>Tutorials and documentation provided in the ktrain Github repository </a:t>
            </a:r>
            <a:r>
              <a:rPr b="0" lang="en-US" sz="2400" spc="-1" strike="noStrike" u="sng">
                <a:solidFill>
                  <a:srgbClr val="a8bf4d"/>
                </a:solidFill>
                <a:uFillTx/>
                <a:latin typeface="Garamond"/>
                <a:ea typeface="DejaVu Sans"/>
                <a:hlinkClick r:id="rId1"/>
              </a:rPr>
              <a:t>https://github.com/amaiya/ktrain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1295280" y="982080"/>
            <a:ext cx="9599400" cy="13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262626"/>
                </a:solidFill>
                <a:latin typeface="Garamond"/>
                <a:ea typeface="DejaVu Sans"/>
              </a:rPr>
              <a:t>References and inspiration for milestone 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1225440" y="2557080"/>
            <a:ext cx="9669240" cy="331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  <a:ea typeface="DejaVu Sans"/>
              </a:rPr>
              <a:t>Kaggle Kernels</a:t>
            </a:r>
            <a:endParaRPr b="0" lang="en-US" sz="24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262626"/>
                </a:solidFill>
                <a:latin typeface="Garamond"/>
                <a:ea typeface="DejaVu Sans"/>
              </a:rPr>
              <a:t>tweet-predict1</a:t>
            </a:r>
            <a:endParaRPr b="0" lang="en-US" sz="1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262626"/>
                </a:solidFill>
                <a:latin typeface="Garamond"/>
                <a:ea typeface="DejaVu Sans"/>
              </a:rPr>
              <a:t>Nlp with disaster tweets – eda, cleaning and bert.</a:t>
            </a:r>
            <a:endParaRPr b="0" lang="en-US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  <a:ea typeface="DejaVu Sans"/>
              </a:rPr>
              <a:t>Simple transformers — introducing the easiest way to use bert, roberta, xl-net, and xlm – Towards data science article</a:t>
            </a:r>
            <a:endParaRPr b="0" lang="en-US" sz="2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  <a:ea typeface="DejaVu Sans"/>
              </a:rPr>
              <a:t>Tutorials and documentation provided in the simple transformers Github repository https://github.com/ThilinaRajapakse/simpletransformers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2692440" y="1871280"/>
            <a:ext cx="6813720" cy="151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latin typeface="Garamond"/>
                <a:ea typeface="DejaVu Sans"/>
              </a:rPr>
              <a:t>Thank you for your attention!</a:t>
            </a:r>
            <a:endParaRPr b="0" lang="en-US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295280" y="982080"/>
            <a:ext cx="9599400" cy="13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262626"/>
                </a:solidFill>
                <a:latin typeface="Garamond"/>
                <a:ea typeface="DejaVu Sans"/>
              </a:rPr>
              <a:t>Milestone 1 experiments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1295280" y="2557080"/>
            <a:ext cx="9599400" cy="331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  <a:ea typeface="DejaVu Sans"/>
              </a:rPr>
              <a:t>Finetuned pretrained transformer models (BERT, DistilBert, Albert, XLNet) on both clean and unclean data.</a:t>
            </a:r>
            <a:endParaRPr b="0" lang="en-US" sz="2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  <a:ea typeface="DejaVu Sans"/>
              </a:rPr>
              <a:t>For most of the experiments, I used a learning rate of 5e-05 with 1 cycle policy as learning rate schedule for 4 or 5 epochs.</a:t>
            </a:r>
            <a:endParaRPr b="0" lang="en-US" sz="2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  <a:ea typeface="DejaVu Sans"/>
              </a:rPr>
              <a:t>Preprocessing steps: change all text to lowercase except for pronouns, remove stopwords, punctuation and urls.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1295280" y="982080"/>
            <a:ext cx="9599400" cy="13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262626"/>
                </a:solidFill>
                <a:latin typeface="Garamond"/>
                <a:ea typeface="DejaVu Sans"/>
              </a:rPr>
              <a:t>Results milestone 1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142" name="Table 2"/>
          <p:cNvGraphicFramePr/>
          <p:nvPr/>
        </p:nvGraphicFramePr>
        <p:xfrm>
          <a:off x="1295280" y="2557080"/>
          <a:ext cx="9600480" cy="1204920"/>
        </p:xfrm>
        <a:graphic>
          <a:graphicData uri="http://schemas.openxmlformats.org/drawingml/2006/table">
            <a:tbl>
              <a:tblPr/>
              <a:tblGrid>
                <a:gridCol w="1919880"/>
                <a:gridCol w="1919880"/>
                <a:gridCol w="1919880"/>
                <a:gridCol w="1919880"/>
                <a:gridCol w="1921320"/>
              </a:tblGrid>
              <a:tr h="34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BERT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DistilBERT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Albert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XLNet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2876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Unclean data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0.82310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0.81390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0.77811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0.80061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876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Clean data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0.82208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0.79856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-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-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295280" y="982080"/>
            <a:ext cx="9599400" cy="13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262626"/>
                </a:solidFill>
                <a:latin typeface="Garamond"/>
                <a:ea typeface="DejaVu Sans"/>
              </a:rPr>
              <a:t>Data exploration and preprocessing after milestone 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1295280" y="2557080"/>
            <a:ext cx="9599400" cy="331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  <a:ea typeface="DejaVu Sans"/>
              </a:rPr>
              <a:t>Analyzed the tweets to see what can be removed without losing too much information.</a:t>
            </a:r>
            <a:endParaRPr b="0" lang="en-US" sz="2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  <a:ea typeface="DejaVu Sans"/>
              </a:rPr>
              <a:t>Redundant punctuation and characters: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  <a:ea typeface="DejaVu Sans"/>
              </a:rPr>
              <a:t>Expanded constructions such as “I’m” to “I am”.</a:t>
            </a:r>
            <a:endParaRPr b="0" lang="en-US" sz="2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  <a:ea typeface="DejaVu Sans"/>
              </a:rPr>
              <a:t>Removed numbers and redundant spaces.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1122840" y="3931920"/>
            <a:ext cx="9771840" cy="923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295280" y="982080"/>
            <a:ext cx="9599400" cy="13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262626"/>
                </a:solidFill>
                <a:latin typeface="Garamond"/>
                <a:ea typeface="DejaVu Sans"/>
              </a:rPr>
              <a:t>Milestone 2 experiments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1295280" y="2557080"/>
            <a:ext cx="9599400" cy="331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  <a:ea typeface="DejaVu Sans"/>
              </a:rPr>
              <a:t>Finetuned pretrained transformer models (RoBERTa, ELECTRA, DeepPavlov/bert-base-cased-conversational) on both clean and unclean data using the simple transformers and ktrain libraries.</a:t>
            </a:r>
            <a:endParaRPr b="0" lang="en-US" sz="2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  <a:ea typeface="DejaVu Sans"/>
              </a:rPr>
              <a:t>For most of the experiments, I used the default settings such as batch size 8 and learning rate 4e-5. Models were trained for different number of epochs ranging from 2 to 15.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1280160" y="617760"/>
            <a:ext cx="9599400" cy="13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262626"/>
                </a:solidFill>
                <a:latin typeface="Garamond"/>
                <a:ea typeface="DejaVu Sans"/>
              </a:rPr>
              <a:t>Results milestone 2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149" name="Table 2"/>
          <p:cNvGraphicFramePr/>
          <p:nvPr/>
        </p:nvGraphicFramePr>
        <p:xfrm>
          <a:off x="3558240" y="1722960"/>
          <a:ext cx="5075280" cy="5040720"/>
        </p:xfrm>
        <a:graphic>
          <a:graphicData uri="http://schemas.openxmlformats.org/drawingml/2006/table">
            <a:tbl>
              <a:tblPr/>
              <a:tblGrid>
                <a:gridCol w="1691640"/>
                <a:gridCol w="1691640"/>
                <a:gridCol w="1692360"/>
              </a:tblGrid>
              <a:tr h="719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Cleaned data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Uncleaned data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Deep Pavlov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latin typeface="Arial"/>
                        </a:rPr>
                        <a:t>0.82106/0.80572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latin typeface="Arial"/>
                        </a:rPr>
                        <a:t>0.80163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Electra small generator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latin typeface="Arial"/>
                        </a:rPr>
                        <a:t>0.82413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latin typeface="Arial"/>
                        </a:rPr>
                        <a:t> </a:t>
                      </a:r>
                      <a:r>
                        <a:rPr b="0" lang="en-US" sz="1600" spc="-1" strike="noStrike">
                          <a:latin typeface="Arial"/>
                        </a:rPr>
                        <a:t>0.78016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Electra small discriminator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latin typeface="Arial"/>
                        </a:rPr>
                        <a:t>0.81901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latin typeface="Arial"/>
                        </a:rPr>
                        <a:t>0.76073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Distil Roberta base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latin typeface="Arial"/>
                        </a:rPr>
                        <a:t>0.80777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latin typeface="Arial"/>
                        </a:rPr>
                        <a:t>0.81901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14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Roberta base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latin typeface="Arial"/>
                        </a:rPr>
                        <a:t>0.80981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latin typeface="Arial"/>
                        </a:rPr>
                        <a:t>0.81901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14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BERT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-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latin typeface="Arial"/>
                        </a:rPr>
                        <a:t>0.83435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1295280" y="982080"/>
            <a:ext cx="9599400" cy="13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262626"/>
                </a:solidFill>
                <a:latin typeface="Garamond"/>
                <a:ea typeface="DejaVu Sans"/>
              </a:rPr>
              <a:t>Discussions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1295280" y="2557080"/>
            <a:ext cx="9599400" cy="331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3840480" y="2504160"/>
            <a:ext cx="4902480" cy="3530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914400" y="450000"/>
            <a:ext cx="9707040" cy="6499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5212080" y="2286000"/>
            <a:ext cx="5943240" cy="374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over half of poll respondents worry nuclear disaster fading from public consciousness http fu ##kushima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364320" y="365760"/>
            <a:ext cx="4115880" cy="6495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488</TotalTime>
  <Application>LibreOffice/6.4.5.2$Linux_X86_64 LibreOffice_project/40$Build-2</Application>
  <Words>847</Words>
  <Paragraphs>54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2020-03-04T18:29:16Z</dcterms:created>
  <dc:creator>Robert Draghici</dc:creator>
  <dc:description/>
  <dc:language>en-US</dc:language>
  <cp:lastModifiedBy/>
  <dcterms:modified xsi:type="dcterms:W3CDTF">2020-08-27T21:59:09Z</dcterms:modified>
  <cp:revision>43</cp:revision>
  <dc:subject/>
  <dc:title>Identification of land registry numbers from a large collection of scanned land registry files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