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docs.oracle.com/cd/A97335_02/integrate.102/a90297/overview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30231&amp;seqNum=2" TargetMode="External"/><Relationship Id="rId2" Type="http://schemas.openxmlformats.org/officeDocument/2006/relationships/hyperlink" Target="https://stackify.com/soap-vs-r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apuser.com/basics3.html" TargetMode="External"/><Relationship Id="rId4" Type="http://schemas.openxmlformats.org/officeDocument/2006/relationships/hyperlink" Target="https://docs.oracle.com/cd/A97335_02/integrate.102/a90297/overview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soap.asp" TargetMode="External"/><Relationship Id="rId2" Type="http://schemas.openxmlformats.org/officeDocument/2006/relationships/hyperlink" Target="https://www.soapui.org/learn/api/soap-vs-rest-ap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B20F-552B-44D0-BD05-ABB6EFD9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Soap in </a:t>
            </a:r>
            <a:r>
              <a:rPr lang="en-US" sz="6000" dirty="0" err="1"/>
              <a:t>api</a:t>
            </a:r>
            <a:r>
              <a:rPr lang="en-US" sz="6000" cap="none" dirty="0" err="1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638A-7B00-4715-85F2-D3C640A22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1864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AA41-8D41-4BCC-AE5A-0CDD30C4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708E-3A27-402D-846A-7358AAE3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553634"/>
            <a:ext cx="9291215" cy="3450613"/>
          </a:xfrm>
        </p:spPr>
        <p:txBody>
          <a:bodyPr/>
          <a:lstStyle/>
          <a:p>
            <a:r>
              <a:rPr lang="en-US" dirty="0"/>
              <a:t>Here is a graphical representation of the process retrieved from: </a:t>
            </a:r>
            <a:r>
              <a:rPr lang="en-US" dirty="0">
                <a:hlinkClick r:id="rId2"/>
              </a:rPr>
              <a:t>https://docs.oracle.com/cd/A97335_02/integrate.102/a90297/overview.htm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ext description of soapdg001.gif follows">
            <a:extLst>
              <a:ext uri="{FF2B5EF4-FFF2-40B4-BE49-F238E27FC236}">
                <a16:creationId xmlns:a16="http://schemas.microsoft.com/office/drawing/2014/main" id="{3CC6502F-F98A-4F93-922B-CC02BE2F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71" y="2448112"/>
            <a:ext cx="465832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3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AD9-6F25-4C6A-8FB7-A2DC3B2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36FC-6D75-42F9-924A-4E26321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Stackify</a:t>
            </a:r>
            <a:r>
              <a:rPr lang="en-US" dirty="0"/>
              <a:t>. (2017, March 17). SOAP vs. REST: The Differences and Benefits Between the Two Widely-Used Web Service Communication Protocols. Retrieved from </a:t>
            </a:r>
            <a:r>
              <a:rPr lang="en-US" dirty="0">
                <a:hlinkClick r:id="rId2"/>
              </a:rPr>
              <a:t>https://stackify.com/soap-vs-rest/</a:t>
            </a:r>
            <a:endParaRPr lang="en-US" dirty="0"/>
          </a:p>
          <a:p>
            <a:r>
              <a:rPr lang="en-US" dirty="0" err="1"/>
              <a:t>Leinecker</a:t>
            </a:r>
            <a:r>
              <a:rPr lang="en-US" dirty="0"/>
              <a:t>, R. (2002, December 13). Automatic Web Service Transactions. Retrieved May 20, 2018, from </a:t>
            </a:r>
            <a:r>
              <a:rPr lang="en-US" dirty="0">
                <a:hlinkClick r:id="rId3"/>
              </a:rPr>
              <a:t>http://www.informit.com/articles/article.aspx?p=30231&amp;seqNum=2</a:t>
            </a:r>
            <a:endParaRPr lang="en-US" dirty="0"/>
          </a:p>
          <a:p>
            <a:r>
              <a:rPr lang="en-US" dirty="0"/>
              <a:t>Docs.oracle.com. (2001). </a:t>
            </a:r>
            <a:r>
              <a:rPr lang="en-US" i="1" dirty="0"/>
              <a:t>Simple Object Access Protocol Overview</a:t>
            </a:r>
            <a:r>
              <a:rPr lang="en-US" dirty="0"/>
              <a:t>. [online] Available at: </a:t>
            </a:r>
            <a:r>
              <a:rPr lang="en-US" dirty="0">
                <a:hlinkClick r:id="rId4"/>
              </a:rPr>
              <a:t>https://docs.oracle.com/cd/A97335_02/integrate.102/a90297/overview.htm </a:t>
            </a:r>
            <a:r>
              <a:rPr lang="en-US" dirty="0"/>
              <a:t>[Accessed 20 May 2018].</a:t>
            </a:r>
          </a:p>
          <a:p>
            <a:r>
              <a:rPr lang="en-US" dirty="0" err="1"/>
              <a:t>Quaine</a:t>
            </a:r>
            <a:r>
              <a:rPr lang="en-US" dirty="0"/>
              <a:t>, N. (2001). </a:t>
            </a:r>
            <a:r>
              <a:rPr lang="en-US" i="1" dirty="0"/>
              <a:t>SOAP Basics 3 : SOAP Messages</a:t>
            </a:r>
            <a:r>
              <a:rPr lang="en-US" dirty="0"/>
              <a:t>. [online] Soapuser.com. Available at: </a:t>
            </a:r>
            <a:r>
              <a:rPr lang="en-US" dirty="0">
                <a:hlinkClick r:id="rId5"/>
              </a:rPr>
              <a:t>http://www.soapuser.com/basics3.html </a:t>
            </a:r>
            <a:r>
              <a:rPr lang="en-US" dirty="0"/>
              <a:t>[Accessed 20 May 2018].</a:t>
            </a:r>
          </a:p>
        </p:txBody>
      </p:sp>
    </p:spTree>
    <p:extLst>
      <p:ext uri="{BB962C8B-B14F-4D97-AF65-F5344CB8AC3E}">
        <p14:creationId xmlns:p14="http://schemas.microsoft.com/office/powerpoint/2010/main" val="96440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F8C4-E96B-4EFF-AD84-3E9317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25E9-D16A-4F6C-8CA6-917A4913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53754"/>
            <a:ext cx="9291215" cy="3450613"/>
          </a:xfrm>
        </p:spPr>
        <p:txBody>
          <a:bodyPr>
            <a:normAutofit/>
          </a:bodyPr>
          <a:lstStyle/>
          <a:p>
            <a:r>
              <a:rPr lang="en-US" dirty="0"/>
              <a:t>Soapui.org. (n.d.). </a:t>
            </a:r>
            <a:r>
              <a:rPr lang="en-US" i="1" dirty="0"/>
              <a:t>SOAP vs REST APIs: Which Is Right For You? | SoapUI</a:t>
            </a:r>
            <a:r>
              <a:rPr lang="en-US" dirty="0"/>
              <a:t>. [online] Available at: </a:t>
            </a:r>
            <a:r>
              <a:rPr lang="en-US" dirty="0">
                <a:hlinkClick r:id="rId2"/>
              </a:rPr>
              <a:t>https://www.soapui.org/learn/api/soap-vs-rest-api.html </a:t>
            </a:r>
            <a:r>
              <a:rPr lang="en-US" dirty="0"/>
              <a:t>[Accessed 21 May 2018].</a:t>
            </a:r>
          </a:p>
          <a:p>
            <a:r>
              <a:rPr lang="en-US" dirty="0"/>
              <a:t>W3schools.com. (n.d.). </a:t>
            </a:r>
            <a:r>
              <a:rPr lang="en-US" i="1" dirty="0"/>
              <a:t>XML Soap</a:t>
            </a:r>
            <a:r>
              <a:rPr lang="en-US" dirty="0"/>
              <a:t>. [online] Available at: </a:t>
            </a:r>
            <a:r>
              <a:rPr lang="en-US" dirty="0">
                <a:hlinkClick r:id="rId3"/>
              </a:rPr>
              <a:t>https://www.w3schools.com/xml/xml_soap.asp </a:t>
            </a:r>
            <a:r>
              <a:rPr lang="en-US" dirty="0"/>
              <a:t>[Accessed 20 May 2018].</a:t>
            </a:r>
          </a:p>
        </p:txBody>
      </p:sp>
    </p:spTree>
    <p:extLst>
      <p:ext uri="{BB962C8B-B14F-4D97-AF65-F5344CB8AC3E}">
        <p14:creationId xmlns:p14="http://schemas.microsoft.com/office/powerpoint/2010/main" val="23016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E0-24C8-40C2-A385-A477BE2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soap? What is an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9659-4B2D-4A8F-88C1-F090ABF7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off, we’ll look at what an API is</a:t>
            </a:r>
          </a:p>
          <a:p>
            <a:r>
              <a:rPr lang="en-US" dirty="0"/>
              <a:t>Application Program Interface</a:t>
            </a:r>
          </a:p>
          <a:p>
            <a:r>
              <a:rPr lang="en-US" dirty="0"/>
              <a:t>These allow communication for different applications to talk with each other, and to share data</a:t>
            </a:r>
          </a:p>
          <a:p>
            <a:r>
              <a:rPr lang="en-US" dirty="0"/>
              <a:t>Communication can be accomplished with SOAP:</a:t>
            </a:r>
          </a:p>
          <a:p>
            <a:r>
              <a:rPr lang="en-US" dirty="0"/>
              <a:t>Simple Object Access Protocol</a:t>
            </a:r>
          </a:p>
          <a:p>
            <a:r>
              <a:rPr lang="en-US" dirty="0"/>
              <a:t>XML based</a:t>
            </a:r>
          </a:p>
        </p:txBody>
      </p:sp>
    </p:spTree>
    <p:extLst>
      <p:ext uri="{BB962C8B-B14F-4D97-AF65-F5344CB8AC3E}">
        <p14:creationId xmlns:p14="http://schemas.microsoft.com/office/powerpoint/2010/main" val="311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0881-BE18-4780-AC35-F0452C8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soap?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41AF-EA59-43B4-9EEB-0DB145A4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can be less complex to use than REST, mainly when maintaining complex content</a:t>
            </a:r>
          </a:p>
          <a:p>
            <a:r>
              <a:rPr lang="en-US" dirty="0"/>
              <a:t>SOAP uses standardized HTTP and requires little modifications</a:t>
            </a:r>
          </a:p>
          <a:p>
            <a:r>
              <a:rPr lang="en-US" dirty="0"/>
              <a:t>SOAP is extensible to other programs like WS-Security, WS-Coordination and more</a:t>
            </a:r>
          </a:p>
          <a:p>
            <a:r>
              <a:rPr lang="en-US" dirty="0"/>
              <a:t>One of the most important benefits of SOAP is that it’s highly ACID compliant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E36-71D8-4DA7-AFC1-2025250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Alright, what is ACID?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70D4-7F79-4602-B8B7-37DD548C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 is an important method for testing web applications</a:t>
            </a:r>
          </a:p>
          <a:p>
            <a:r>
              <a:rPr lang="en-US" dirty="0"/>
              <a:t>A – Atomicity: this means that all aspects of the action will either pass or fail</a:t>
            </a:r>
          </a:p>
          <a:p>
            <a:r>
              <a:rPr lang="en-US" dirty="0"/>
              <a:t>C – Consistency: transforming the representation of resources reliably</a:t>
            </a:r>
          </a:p>
          <a:p>
            <a:r>
              <a:rPr lang="en-US" dirty="0"/>
              <a:t>I – Isolation: Ensuring changes made at the same time do not override each other</a:t>
            </a:r>
          </a:p>
          <a:p>
            <a:r>
              <a:rPr lang="en-US" dirty="0"/>
              <a:t>D – Durability: Changes and transactions are not reverted if there were to be some sort of failure</a:t>
            </a:r>
          </a:p>
        </p:txBody>
      </p:sp>
    </p:spTree>
    <p:extLst>
      <p:ext uri="{BB962C8B-B14F-4D97-AF65-F5344CB8AC3E}">
        <p14:creationId xmlns:p14="http://schemas.microsoft.com/office/powerpoint/2010/main" val="19413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23C-E0A4-4CF7-83BF-A1A0A01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957-6990-4BA1-BB22-F4A08188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is made up of 3 parts: </a:t>
            </a:r>
          </a:p>
          <a:p>
            <a:r>
              <a:rPr lang="en-US" dirty="0"/>
              <a:t>The Envelope</a:t>
            </a:r>
          </a:p>
          <a:p>
            <a:r>
              <a:rPr lang="en-US" dirty="0"/>
              <a:t>The Body</a:t>
            </a:r>
          </a:p>
          <a:p>
            <a:r>
              <a:rPr lang="en-US" dirty="0"/>
              <a:t>The response package</a:t>
            </a:r>
          </a:p>
          <a:p>
            <a:r>
              <a:rPr lang="en-US" dirty="0"/>
              <a:t>We’ll go over the envelope next</a:t>
            </a:r>
          </a:p>
          <a:p>
            <a:r>
              <a:rPr lang="en-US" dirty="0"/>
              <a:t>After that will be Faults and Fault codes</a:t>
            </a:r>
          </a:p>
        </p:txBody>
      </p:sp>
    </p:spTree>
    <p:extLst>
      <p:ext uri="{BB962C8B-B14F-4D97-AF65-F5344CB8AC3E}">
        <p14:creationId xmlns:p14="http://schemas.microsoft.com/office/powerpoint/2010/main" val="27064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A36-D5F0-4685-A5E8-52C3C2E2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61D-7742-49BF-A293-775E2DD3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envelope acts a lot like a physical envelope does</a:t>
            </a:r>
          </a:p>
          <a:p>
            <a:r>
              <a:rPr lang="en-US" dirty="0"/>
              <a:t>A SOAP envelope has two requirements: a header and a body</a:t>
            </a:r>
          </a:p>
          <a:p>
            <a:r>
              <a:rPr lang="en-US" dirty="0"/>
              <a:t>Header: contains handling information like authenticators</a:t>
            </a:r>
          </a:p>
          <a:p>
            <a:r>
              <a:rPr lang="en-US" dirty="0"/>
              <a:t>Body: contains the encoded request (call) or response</a:t>
            </a:r>
          </a:p>
          <a:p>
            <a:r>
              <a:rPr lang="en-US" dirty="0"/>
              <a:t>An important point to emphasize is that all SOAP transactions must be constructed using the envelope model </a:t>
            </a:r>
          </a:p>
        </p:txBody>
      </p:sp>
    </p:spTree>
    <p:extLst>
      <p:ext uri="{BB962C8B-B14F-4D97-AF65-F5344CB8AC3E}">
        <p14:creationId xmlns:p14="http://schemas.microsoft.com/office/powerpoint/2010/main" val="35170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50D-7763-4BC5-93CB-89B7EE3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and 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B0F-34CD-4DAA-AD68-02CCE822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like SOAP because it has built in error handling capabilities</a:t>
            </a:r>
          </a:p>
          <a:p>
            <a:r>
              <a:rPr lang="en-US" dirty="0"/>
              <a:t>Fault </a:t>
            </a:r>
            <a:r>
              <a:rPr lang="en-US" u="sng" dirty="0"/>
              <a:t>elements</a:t>
            </a:r>
            <a:r>
              <a:rPr lang="en-US" dirty="0"/>
              <a:t> inform you of SOAP message failures; there are 4 of them</a:t>
            </a:r>
          </a:p>
          <a:p>
            <a:r>
              <a:rPr lang="en-US" dirty="0"/>
              <a:t>&lt;</a:t>
            </a:r>
            <a:r>
              <a:rPr lang="en-US" dirty="0" err="1"/>
              <a:t>faultcode</a:t>
            </a:r>
            <a:r>
              <a:rPr lang="en-US" dirty="0"/>
              <a:t>&gt;:  code that id’s the fault</a:t>
            </a:r>
          </a:p>
          <a:p>
            <a:r>
              <a:rPr lang="en-US" dirty="0"/>
              <a:t>&lt;</a:t>
            </a:r>
            <a:r>
              <a:rPr lang="en-US" dirty="0" err="1"/>
              <a:t>faultstring</a:t>
            </a:r>
            <a:r>
              <a:rPr lang="en-US" dirty="0"/>
              <a:t>&gt;: string value of the error for human readability</a:t>
            </a:r>
          </a:p>
          <a:p>
            <a:r>
              <a:rPr lang="en-US" dirty="0"/>
              <a:t>&lt;</a:t>
            </a:r>
            <a:r>
              <a:rPr lang="en-US" dirty="0" err="1"/>
              <a:t>faultactor</a:t>
            </a:r>
            <a:r>
              <a:rPr lang="en-US" dirty="0"/>
              <a:t>&gt;: literally, the actor in the code that caused the error</a:t>
            </a:r>
          </a:p>
          <a:p>
            <a:r>
              <a:rPr lang="en-US" dirty="0"/>
              <a:t>&lt;detail&gt;: app-specific, body-specific error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45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E83-DCAD-4A66-9E1E-3293E21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B43-75FD-4885-86F8-55D5E75A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we’ll address the specific fault </a:t>
            </a:r>
            <a:r>
              <a:rPr lang="en-US" u="sng" dirty="0"/>
              <a:t>codes</a:t>
            </a:r>
          </a:p>
          <a:p>
            <a:r>
              <a:rPr lang="en-US" dirty="0"/>
              <a:t>The 4 fault </a:t>
            </a:r>
            <a:r>
              <a:rPr lang="en-US" u="sng" dirty="0"/>
              <a:t>codes</a:t>
            </a:r>
            <a:r>
              <a:rPr lang="en-US" dirty="0"/>
              <a:t> must be used within the </a:t>
            </a:r>
            <a:r>
              <a:rPr lang="en-US" dirty="0" err="1"/>
              <a:t>faultcode</a:t>
            </a:r>
            <a:r>
              <a:rPr lang="en-US" dirty="0"/>
              <a:t> </a:t>
            </a:r>
            <a:r>
              <a:rPr lang="en-US" u="sng" dirty="0"/>
              <a:t>element</a:t>
            </a:r>
          </a:p>
          <a:p>
            <a:r>
              <a:rPr lang="en-US" dirty="0" err="1"/>
              <a:t>VersionMismatch</a:t>
            </a:r>
            <a:r>
              <a:rPr lang="en-US" dirty="0"/>
              <a:t>: invalid envelope namespace</a:t>
            </a:r>
          </a:p>
          <a:p>
            <a:r>
              <a:rPr lang="en-US" dirty="0" err="1"/>
              <a:t>MustUnderstand</a:t>
            </a:r>
            <a:r>
              <a:rPr lang="en-US" dirty="0"/>
              <a:t>: some of the handling info in the header was not understood</a:t>
            </a:r>
          </a:p>
          <a:p>
            <a:r>
              <a:rPr lang="en-US" dirty="0"/>
              <a:t>Client: the message was formed incorrectly</a:t>
            </a:r>
          </a:p>
          <a:p>
            <a:r>
              <a:rPr lang="en-US" dirty="0"/>
              <a:t>Server: there was some kind of problem on the server side of things; return to sender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546C-0D1D-49A0-BC98-71E4E01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Soap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92B8-C4AC-4255-99B9-5A7BEA05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want to check on local dogs for sale at the humane society</a:t>
            </a:r>
          </a:p>
          <a:p>
            <a:r>
              <a:rPr lang="en-US" dirty="0"/>
              <a:t>Your request is put into an envelope in XML</a:t>
            </a:r>
          </a:p>
          <a:p>
            <a:r>
              <a:rPr lang="en-US" dirty="0"/>
              <a:t>The header has your handling info, and the body says you want to see the dogs</a:t>
            </a:r>
          </a:p>
          <a:p>
            <a:r>
              <a:rPr lang="en-US" dirty="0"/>
              <a:t>The closed up envelope is sent off</a:t>
            </a:r>
          </a:p>
          <a:p>
            <a:r>
              <a:rPr lang="en-US" dirty="0"/>
              <a:t>Your message is received</a:t>
            </a:r>
          </a:p>
          <a:p>
            <a:r>
              <a:rPr lang="en-US" dirty="0"/>
              <a:t>Now, the server you requested data from replies to you, but in the body of that envelope is the page of dogs you wanted to se</a:t>
            </a:r>
          </a:p>
        </p:txBody>
      </p:sp>
    </p:spTree>
    <p:extLst>
      <p:ext uri="{BB962C8B-B14F-4D97-AF65-F5344CB8AC3E}">
        <p14:creationId xmlns:p14="http://schemas.microsoft.com/office/powerpoint/2010/main" val="3841028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628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Gallery</vt:lpstr>
      <vt:lpstr>Soap in apis</vt:lpstr>
      <vt:lpstr>What is an soap? What is an api?</vt:lpstr>
      <vt:lpstr>Why use soap?</vt:lpstr>
      <vt:lpstr>Alright, what is ACID?</vt:lpstr>
      <vt:lpstr>More about SOAP</vt:lpstr>
      <vt:lpstr>SOAP envelopes</vt:lpstr>
      <vt:lpstr>Faults and Fault codes</vt:lpstr>
      <vt:lpstr>Fault Codes</vt:lpstr>
      <vt:lpstr>End-to-end Soap message</vt:lpstr>
      <vt:lpstr>Detailed infographic</vt:lpstr>
      <vt:lpstr>references</vt:lpstr>
      <vt:lpstr>References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Robert Sharp</dc:creator>
  <cp:lastModifiedBy>Robert Sharp</cp:lastModifiedBy>
  <cp:revision>17</cp:revision>
  <dcterms:created xsi:type="dcterms:W3CDTF">2018-05-14T01:30:20Z</dcterms:created>
  <dcterms:modified xsi:type="dcterms:W3CDTF">2018-05-21T03:06:16Z</dcterms:modified>
</cp:coreProperties>
</file>