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1" r:id="rId2"/>
    <p:sldMasterId id="2147483672" r:id="rId3"/>
    <p:sldMasterId id="2147483677" r:id="rId4"/>
    <p:sldMasterId id="2147483680" r:id="rId5"/>
    <p:sldMasterId id="2147483695" r:id="rId6"/>
  </p:sldMasterIdLst>
  <p:notesMasterIdLst>
    <p:notesMasterId r:id="rId22"/>
  </p:notesMasterIdLst>
  <p:handoutMasterIdLst>
    <p:handoutMasterId r:id="rId23"/>
  </p:handoutMasterIdLst>
  <p:sldIdLst>
    <p:sldId id="258" r:id="rId7"/>
    <p:sldId id="2330" r:id="rId8"/>
    <p:sldId id="2677" r:id="rId9"/>
    <p:sldId id="2679" r:id="rId10"/>
    <p:sldId id="2678" r:id="rId11"/>
    <p:sldId id="2258" r:id="rId12"/>
    <p:sldId id="2259" r:id="rId13"/>
    <p:sldId id="2547" r:id="rId14"/>
    <p:sldId id="2680" r:id="rId15"/>
    <p:sldId id="2681" r:id="rId16"/>
    <p:sldId id="2682" r:id="rId17"/>
    <p:sldId id="2548" r:id="rId18"/>
    <p:sldId id="2541" r:id="rId19"/>
    <p:sldId id="2683" r:id="rId20"/>
    <p:sldId id="254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页" id="{90A3E9DD-9659-40D0-9E8A-A0130A85A9E8}">
          <p14:sldIdLst>
            <p14:sldId id="258"/>
          </p14:sldIdLst>
        </p14:section>
        <p14:section name="引言" id="{0C8ABCF6-1DA3-47E3-BDEE-D9333A1B7567}">
          <p14:sldIdLst>
            <p14:sldId id="2330"/>
            <p14:sldId id="2677"/>
            <p14:sldId id="2679"/>
            <p14:sldId id="2678"/>
            <p14:sldId id="2258"/>
            <p14:sldId id="2259"/>
            <p14:sldId id="2547"/>
            <p14:sldId id="2680"/>
            <p14:sldId id="2681"/>
            <p14:sldId id="2682"/>
            <p14:sldId id="2548"/>
            <p14:sldId id="2541"/>
            <p14:sldId id="2683"/>
            <p14:sldId id="2542"/>
          </p14:sldIdLst>
        </p14:section>
        <p14:section name="小结" id="{21C71F35-6E8C-4C83-B4F0-13E150AA2CC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79C2"/>
    <a:srgbClr val="EAEFF7"/>
    <a:srgbClr val="FF8F8F"/>
    <a:srgbClr val="D9149C"/>
    <a:srgbClr val="D2DEEF"/>
    <a:srgbClr val="60A6D8"/>
    <a:srgbClr val="2E4E7E"/>
    <a:srgbClr val="FCEF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79" autoAdjust="0"/>
    <p:restoredTop sz="80729" autoAdjust="0"/>
  </p:normalViewPr>
  <p:slideViewPr>
    <p:cSldViewPr snapToGrid="0">
      <p:cViewPr varScale="1">
        <p:scale>
          <a:sx n="66" d="100"/>
          <a:sy n="66" d="100"/>
        </p:scale>
        <p:origin x="3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516"/>
    </p:cViewPr>
  </p:sorter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A9D10-00A1-4316-9DBF-1CFF2F39C327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1E0D4-31D8-4080-A573-64BBB9E87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7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DE4D-D86C-4C52-8DAB-5E486795A431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AB4-57FE-4153-AB8E-57A8A4542D33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E520-5A7D-49CB-987B-DBAB929B773B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04D-74F3-442C-BEA0-A4B04CBF9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1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3">
            <a:extLst>
              <a:ext uri="{FF2B5EF4-FFF2-40B4-BE49-F238E27FC236}">
                <a16:creationId xmlns:a16="http://schemas.microsoft.com/office/drawing/2014/main" id="{BA02DC91-FA2B-1343-9109-95CEE3ED239D}"/>
              </a:ext>
            </a:extLst>
          </p:cNvPr>
          <p:cNvSpPr/>
          <p:nvPr userDrawn="1"/>
        </p:nvSpPr>
        <p:spPr>
          <a:xfrm>
            <a:off x="0" y="6656053"/>
            <a:ext cx="12192000" cy="201946"/>
          </a:xfrm>
          <a:prstGeom prst="rect">
            <a:avLst/>
          </a:prstGeom>
          <a:gradFill>
            <a:gsLst>
              <a:gs pos="0">
                <a:srgbClr val="FF0000">
                  <a:lumMod val="9000"/>
                  <a:lumOff val="91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20F7B-95BE-1C47-B045-4D1BBA0408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34" y="1"/>
            <a:ext cx="10515600" cy="1077122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10000"/>
                    </a:srgbClr>
                  </a:outerShdw>
                </a:effectLst>
                <a:latin typeface="FZZhunYuan-M02" panose="03000509000000000000" pitchFamily="66" charset="-122"/>
                <a:ea typeface="FZZhunYuan-M02" panose="03000509000000000000" pitchFamily="66" charset="-122"/>
              </a:defRPr>
            </a:lvl1pPr>
          </a:lstStyle>
          <a:p>
            <a:r>
              <a:rPr lang="en-US" dirty="0" err="1"/>
              <a:t>页标题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C926-866F-6346-B679-B93B861852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434" y="1351725"/>
            <a:ext cx="10983132" cy="482523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itchFamily="2" charset="2"/>
              <a:buChar char="q"/>
              <a:defRPr b="0" i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SimHei" panose="02010609060101010101" pitchFamily="49" charset="-122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q"/>
              <a:defRPr b="0" i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q"/>
              <a:defRPr b="0" i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q"/>
              <a:defRPr b="0" i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SimSun" panose="02010600030101010101" pitchFamily="2" charset="-122"/>
              </a:defRPr>
            </a:lvl4pPr>
            <a:lvl5pPr marL="2057400" indent="-228600">
              <a:buFont typeface="Wingdings" pitchFamily="2" charset="2"/>
              <a:buChar char="q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 err="1"/>
              <a:t>一级子标题</a:t>
            </a:r>
            <a:endParaRPr lang="en-US" dirty="0"/>
          </a:p>
          <a:p>
            <a:pPr lvl="1"/>
            <a:r>
              <a:rPr lang="en-US" dirty="0" err="1"/>
              <a:t>二级子标题</a:t>
            </a:r>
            <a:endParaRPr lang="en-US" dirty="0"/>
          </a:p>
          <a:p>
            <a:pPr lvl="2"/>
            <a:r>
              <a:rPr lang="en-US" dirty="0" err="1"/>
              <a:t>三级子标题</a:t>
            </a:r>
            <a:endParaRPr lang="en-US" dirty="0"/>
          </a:p>
          <a:p>
            <a:pPr lvl="3"/>
            <a:r>
              <a:rPr lang="en-US" dirty="0" err="1"/>
              <a:t>四级子标题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BA83-E4B1-E443-8B3C-3D1547FD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960" y="6638461"/>
            <a:ext cx="3081240" cy="201946"/>
          </a:xfrm>
        </p:spPr>
        <p:txBody>
          <a:bodyPr/>
          <a:lstStyle/>
          <a:p>
            <a:fld id="{31DE7620-B10D-480B-AC35-20A1BB7879B4}" type="datetime1">
              <a:rPr lang="zh-CN" altLang="en-US" smtClean="0"/>
              <a:t>2023/5/3</a:t>
            </a:fld>
            <a:endParaRPr lang="en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CDAE-18AA-8E4A-AE66-5A838387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640144"/>
            <a:ext cx="6184900" cy="201946"/>
          </a:xfrm>
        </p:spPr>
        <p:txBody>
          <a:bodyPr/>
          <a:lstStyle/>
          <a:p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1585B-95AA-B247-A257-904D4331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636669"/>
            <a:ext cx="2882900" cy="201946"/>
          </a:xfrm>
        </p:spPr>
        <p:txBody>
          <a:bodyPr/>
          <a:lstStyle/>
          <a:p>
            <a:fld id="{08A53482-69AC-C044-9115-D1F88F3EDDF4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直接连接符 7">
            <a:extLst>
              <a:ext uri="{FF2B5EF4-FFF2-40B4-BE49-F238E27FC236}">
                <a16:creationId xmlns:a16="http://schemas.microsoft.com/office/drawing/2014/main" id="{9BA7F044-7F3E-D645-A959-9DF72A5846E6}"/>
              </a:ext>
            </a:extLst>
          </p:cNvPr>
          <p:cNvCxnSpPr/>
          <p:nvPr userDrawn="1"/>
        </p:nvCxnSpPr>
        <p:spPr>
          <a:xfrm>
            <a:off x="604434" y="107712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511702C7-8249-244F-BFC8-64CC202A8E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39" y="0"/>
            <a:ext cx="1431361" cy="10881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93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ADB768AF-D19D-4B19-B140-7DF97929A9A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7DB7D154-6577-432F-8144-43C687260925}" type="slidenum">
              <a:rPr lang="en-US" altLang="zh-CN" smtClean="0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5F521C08-B429-4574-BE91-8CD5A8D82BBE}" type="slidenum">
              <a:rPr lang="en-US" altLang="zh-CN" smtClean="0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5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4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51" y="6023137"/>
            <a:ext cx="12192000" cy="8366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23500" y="6237288"/>
            <a:ext cx="1354667" cy="47625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07A58F-92FA-4C20-BF32-9E303ED892C9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5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10972800" cy="587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4417" y="6524625"/>
            <a:ext cx="1919816" cy="1968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B7D70D-7DF3-4918-ACB7-161C21D1246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3"/>
          <p:cNvSpPr txBox="1"/>
          <p:nvPr userDrawn="1"/>
        </p:nvSpPr>
        <p:spPr>
          <a:xfrm>
            <a:off x="11748790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‹#›</a:t>
            </a:fld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5637024"/>
          </a:xfrm>
          <a:prstGeom prst="rect">
            <a:avLst/>
          </a:prstGeom>
        </p:spPr>
        <p:txBody>
          <a:bodyPr/>
          <a:lstStyle>
            <a:lvl1pPr marL="342900" indent="-342900" algn="just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 algn="just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图片 10" descr="徽标&#10;&#10;描述已自动生成">
            <a:extLst>
              <a:ext uri="{FF2B5EF4-FFF2-40B4-BE49-F238E27FC236}">
                <a16:creationId xmlns:a16="http://schemas.microsoft.com/office/drawing/2014/main" id="{907285A6-C3C5-4B0D-B6BC-146B6CE9ED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81" y="84409"/>
            <a:ext cx="1323996" cy="1005857"/>
          </a:xfrm>
          <a:prstGeom prst="rect">
            <a:avLst/>
          </a:prstGeom>
        </p:spPr>
      </p:pic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445D2E9D-A468-4DCC-A3E0-F8276AEC0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9536" y="648873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43C069B-F285-4B6A-82DC-B1B091F96B7F}" type="datetime1">
              <a:rPr lang="zh-CN" altLang="en-US" smtClean="0"/>
              <a:t>2023/5/3</a:t>
            </a:fld>
            <a:endParaRPr lang="en-US" dirty="0"/>
          </a:p>
        </p:txBody>
      </p:sp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97805172-4C1A-4C10-8D6D-04DB5595B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4887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7" name="幻灯片编号占位符 5">
            <a:extLst>
              <a:ext uri="{FF2B5EF4-FFF2-40B4-BE49-F238E27FC236}">
                <a16:creationId xmlns:a16="http://schemas.microsoft.com/office/drawing/2014/main" id="{64F9B465-1FF2-4436-BE63-D71F65C0A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5" y="6488734"/>
            <a:ext cx="3558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A857A3-1012-4184-86F6-41658C62E6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9170750-1480-4816-9F7C-95F7D04A5E41}" type="datetime1">
              <a:rPr lang="zh-CN" altLang="en-US" smtClean="0"/>
              <a:t>2023/5/3</a:t>
            </a:fld>
            <a:endParaRPr lang="en-US" altLang="zh-CN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1200" y="6153150"/>
            <a:ext cx="3657600" cy="4762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计算机组成原理  </a:t>
            </a:r>
            <a:r>
              <a:rPr lang="en-US" altLang="zh-CN"/>
              <a:t>Slide</a:t>
            </a:r>
            <a:r>
              <a:rPr lang="en-US" altLang="zh-CN" sz="1200"/>
              <a:t> </a:t>
            </a:r>
            <a:fld id="{FD3FAE62-0744-4188-868F-C5ADF094D286}" type="slidenum">
              <a:rPr lang="en-US" altLang="zh-CN" sz="1200">
                <a:solidFill>
                  <a:schemeClr val="accent2"/>
                </a:solidFill>
              </a:rPr>
              <a:t>‹#›</a:t>
            </a:fld>
            <a:r>
              <a:rPr lang="en-US" altLang="zh-CN" sz="1200"/>
              <a:t> 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6D18DE-2186-4C3D-8691-8DF8B33B7AA4}" type="datetime1">
              <a:rPr lang="zh-CN" altLang="en-US" smtClean="0"/>
              <a:t>2023/5/3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1" y="39624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D427C4-2E33-47DF-84DE-9E91146776FC}" type="datetime1">
              <a:rPr lang="zh-CN" altLang="en-US" smtClean="0"/>
              <a:t>2023/5/3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5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6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A427A4B-B44E-49CC-8966-EE328DAF0A40}" type="datetime1">
              <a:rPr lang="zh-CN" altLang="en-US" smtClean="0"/>
              <a:t>2023/5/3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214313"/>
            <a:ext cx="10972800" cy="5826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565" y="116632"/>
            <a:ext cx="10668000" cy="6480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527381" y="3429000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 userDrawn="1"/>
        </p:nvPicPr>
        <p:blipFill rotWithShape="1">
          <a:blip r:embed="rId2"/>
          <a:srcRect l="2404" t="-5367" r="14962" b="24558"/>
          <a:stretch>
            <a:fillRect/>
          </a:stretch>
        </p:blipFill>
        <p:spPr>
          <a:xfrm rot="16200000" flipH="1">
            <a:off x="7369494" y="2035492"/>
            <a:ext cx="6857998" cy="2787017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/>
          <a:srcRect l="2404" r="33315" b="46267"/>
          <a:stretch>
            <a:fillRect/>
          </a:stretch>
        </p:blipFill>
        <p:spPr>
          <a:xfrm rot="5400000" flipH="1">
            <a:off x="-1108285" y="1108283"/>
            <a:ext cx="3396401" cy="11798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"/>
            <a:ext cx="12192000" cy="6857841"/>
          </a:xfrm>
          <a:prstGeom prst="rect">
            <a:avLst/>
          </a:prstGeom>
        </p:spPr>
      </p:pic>
      <p:pic>
        <p:nvPicPr>
          <p:cNvPr id="10" name="图片 9" descr="图片包含 屏幕截图&#10;&#10;已生成高可信度的说明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46"/>
          <a:stretch>
            <a:fillRect/>
          </a:stretch>
        </p:blipFill>
        <p:spPr>
          <a:xfrm rot="5400000" flipH="1">
            <a:off x="6586760" y="1273196"/>
            <a:ext cx="6857999" cy="4352484"/>
          </a:xfrm>
          <a:prstGeom prst="rect">
            <a:avLst/>
          </a:prstGeom>
        </p:spPr>
      </p:pic>
      <p:pic>
        <p:nvPicPr>
          <p:cNvPr id="11" name="图片 10" descr="图片包含 屏幕截图&#10;&#10;已生成高可信度的说明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" r="26146" b="66609"/>
          <a:stretch>
            <a:fillRect/>
          </a:stretch>
        </p:blipFill>
        <p:spPr>
          <a:xfrm rot="16200000" flipH="1">
            <a:off x="-2770703" y="2770706"/>
            <a:ext cx="6857999" cy="131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367-6449-4735-A653-5BD85BD140C5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47" y="6774"/>
            <a:ext cx="12203853" cy="6852073"/>
          </a:xfrm>
          <a:prstGeom prst="rect">
            <a:avLst/>
          </a:prstGeom>
          <a:gradFill>
            <a:gsLst>
              <a:gs pos="0">
                <a:srgbClr val="2E4E7E"/>
              </a:gs>
              <a:gs pos="100000">
                <a:srgbClr val="1387B7"/>
              </a:gs>
            </a:gsLst>
            <a:lin ang="19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6969651" y="-177967"/>
            <a:ext cx="8488680" cy="8392993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-3967229" y="-5606898"/>
            <a:ext cx="8488863" cy="8393131"/>
          </a:xfrm>
          <a:prstGeom prst="rect">
            <a:avLst/>
          </a:prstGeom>
          <a:blipFill rotWithShape="1">
            <a:blip r:embed="rId2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693" y="-7620"/>
            <a:ext cx="12187767" cy="68664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6969651" y="-177967"/>
            <a:ext cx="8488680" cy="8392993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-3967229" y="-5606898"/>
            <a:ext cx="8488863" cy="8393131"/>
          </a:xfrm>
          <a:prstGeom prst="rect">
            <a:avLst/>
          </a:prstGeom>
          <a:blipFill rotWithShape="1">
            <a:blip r:embed="rId2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 userDrawn="1"/>
        </p:nvSpPr>
        <p:spPr>
          <a:xfrm>
            <a:off x="15241" y="6689514"/>
            <a:ext cx="12170833" cy="169333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-1693" y="6689514"/>
            <a:ext cx="758613" cy="169333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969651" y="-177967"/>
            <a:ext cx="8488680" cy="8392993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-3967229" y="-5606898"/>
            <a:ext cx="8488863" cy="8393131"/>
          </a:xfrm>
          <a:prstGeom prst="rect">
            <a:avLst/>
          </a:prstGeom>
          <a:blipFill rotWithShape="1">
            <a:blip r:embed="rId2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 userDrawn="1"/>
        </p:nvSpPr>
        <p:spPr>
          <a:xfrm>
            <a:off x="15241" y="6689514"/>
            <a:ext cx="12170833" cy="169333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-1693" y="6689514"/>
            <a:ext cx="758613" cy="169333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5241" y="6689514"/>
            <a:ext cx="12170833" cy="169333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-1693" y="6689514"/>
            <a:ext cx="758613" cy="169333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C5FB-BFDB-4DCF-94C4-E544AB5EF91E}" type="datetime1">
              <a:rPr lang="zh-CN" altLang="en-US" smtClean="0"/>
              <a:t>2023/5/3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10038"/>
            <a:ext cx="10515600" cy="28532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90266"/>
            <a:ext cx="10515600" cy="15004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E3A8-E1FC-41A7-8845-8678D31D0E47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944"/>
            <a:ext cx="51816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944"/>
            <a:ext cx="51816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8FA0-17F0-4055-AD7B-2724700C9EE2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89"/>
            <a:ext cx="105156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5267"/>
            <a:ext cx="5157787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6067"/>
            <a:ext cx="5157787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745267"/>
            <a:ext cx="5183188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616067"/>
            <a:ext cx="5183188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1FF-EF4F-4965-B46B-BE60C2C2ECAC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DB8F-CE14-4C8C-963C-D93CD50B7946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1E19-B0D0-4B48-B9D3-F40C2F4780B7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20C7-63E2-450D-B86B-436B87040283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1" y="713797"/>
            <a:ext cx="4681655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798"/>
            <a:ext cx="5711883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1" y="2314278"/>
            <a:ext cx="4681655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62C5-1B9C-4FB4-ACBD-32E800690656}" type="datetime1">
              <a:rPr lang="zh-CN" altLang="en-US" smtClean="0"/>
              <a:t>2023/5/3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9" y="365190"/>
            <a:ext cx="908901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90"/>
            <a:ext cx="9446443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B4AB-A060-4B0A-9DE5-D0A99BE42BFB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F0C5-5E28-4851-A7BC-E36C90FA7143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640"/>
            <a:ext cx="10515600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332486-88F3-4A48-9EC2-66646CFA1B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4922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3571F94-E5E5-4A54-8A06-F305846661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756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5C251E5-7CCA-4DA3-AA80-A42DA27621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2220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52513"/>
            <a:ext cx="5376333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9133" y="1052513"/>
            <a:ext cx="5378451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4039E46-F4C7-49A4-9367-76E34A81F6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164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B85E15E-130D-48C6-81EB-CEA992FB9F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7025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DBD5A7A5-A845-4344-86D1-29C7FA977B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3637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D1B44A1-4939-4887-84BB-7FB130EEC1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63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F62-72CB-4525-B88D-ABC2A35C0DA6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29373BB8-A121-4608-AD20-8BEECCC372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920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FB61761-3FF1-4F59-B9D7-6E756298F2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382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96BC17B-A293-4B9D-B715-8101B30D63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0099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4313"/>
            <a:ext cx="27432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4313"/>
            <a:ext cx="80264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E860031F-1906-46A1-B9A0-5E9CA84BEE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0759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10972800" cy="587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A14CFCF-D29E-4EF7-BE8F-F195BB74B9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80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9B9E-7CCF-4364-9161-C6255F4EAD32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8AAC-4253-487D-9FA3-DC89FAC9692B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FA7B-D60F-46A1-84DB-C575D7C2AB69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31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28FD80D-DC81-4089-B799-25356381E336}" type="datetime1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4" r:id="rId12"/>
    <p:sldLayoutId id="214748370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13320" name="Picture 8"/>
            <p:cNvPicPr>
              <a:picLocks noChangeAspect="1" noChangeArrowheads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5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23500" y="6237288"/>
            <a:ext cx="1354667" cy="476250"/>
          </a:xfrm>
          <a:prstGeom prst="rect">
            <a:avLst/>
          </a:prstGeom>
        </p:spPr>
        <p:txBody>
          <a:bodyPr/>
          <a:lstStyle>
            <a:lvl1pPr algn="r">
              <a:defRPr sz="1400" dirty="0">
                <a:solidFill>
                  <a:srgbClr val="0D7157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CAE7922D-FD5F-4BE1-993F-FD194E04727B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89"/>
            <a:ext cx="10515600" cy="132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838200" y="1825944"/>
            <a:ext cx="10515600" cy="435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7462"/>
            <a:ext cx="2743200" cy="365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F5637E17-0378-40FB-80B9-C19721A27AC5}" type="datetime1">
              <a:rPr lang="zh-CN" altLang="en-US" smtClean="0"/>
              <a:t>2023/5/3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7462"/>
            <a:ext cx="4114800" cy="365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7462"/>
            <a:ext cx="2743200" cy="365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1679" name="矩形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524625"/>
            <a:ext cx="1919816" cy="196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b="1"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E5DDCFB-3ACE-4311-B546-53507CE1A8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emf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hyperlink" Target="https://en.wikipedia.org/wiki/Software_design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Object_(computer_science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sign_Patter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6FE84327-5913-4FEC-9F9D-C23CD94BD4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7557"/>
            <a:ext cx="12192000" cy="2933700"/>
          </a:xfrm>
          <a:prstGeom prst="rect">
            <a:avLst/>
          </a:prstGeom>
        </p:spPr>
      </p:pic>
      <p:pic>
        <p:nvPicPr>
          <p:cNvPr id="12" name="图片 11" descr="徽标&#10;&#10;描述已自动生成">
            <a:extLst>
              <a:ext uri="{FF2B5EF4-FFF2-40B4-BE49-F238E27FC236}">
                <a16:creationId xmlns:a16="http://schemas.microsoft.com/office/drawing/2014/main" id="{A160F0C9-4020-426A-BD06-EA15AAFF5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213" y="84409"/>
            <a:ext cx="1323996" cy="10058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99CB3A-B35E-4265-9482-46FFD1B57B69}"/>
              </a:ext>
            </a:extLst>
          </p:cNvPr>
          <p:cNvSpPr txBox="1"/>
          <p:nvPr/>
        </p:nvSpPr>
        <p:spPr>
          <a:xfrm>
            <a:off x="964276" y="5092019"/>
            <a:ext cx="5591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杨茂林   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kylin@hust.edu.cn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2D59439-70B4-4444-82E3-BF8C5ABD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93" y="83803"/>
            <a:ext cx="9652106" cy="3895310"/>
          </a:xfrm>
        </p:spPr>
        <p:txBody>
          <a:bodyPr>
            <a:noAutofit/>
          </a:bodyPr>
          <a:lstStyle/>
          <a:p>
            <a:pPr algn="l"/>
            <a:br>
              <a:rPr lang="en-CN" altLang="zh-CN" b="1" dirty="0">
                <a:latin typeface="Centaur" panose="02030504050205020304" pitchFamily="18" charset="77"/>
              </a:rPr>
            </a:b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设计模式  </a:t>
            </a:r>
            <a:r>
              <a:rPr lang="zh-CN" altLang="en-US" sz="6000" b="1" dirty="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br>
              <a:rPr lang="en-US" altLang="zh-CN" b="1" dirty="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800" b="1" dirty="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Design Pattern -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Visitor pattern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Linux Libertine"/>
              </a:rPr>
            </a:b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	</a:t>
            </a:r>
            <a:endParaRPr lang="zh-CN" altLang="en-US" sz="3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350994-DC05-3433-37D2-F8550A515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450" y="1138900"/>
            <a:ext cx="688894" cy="7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4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13C008-3762-49F1-AF39-E7C4051DE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F0B032-E916-A61B-ACBD-0DAAA620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2" y="969311"/>
            <a:ext cx="6286500" cy="5276850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0E24B15B-184C-E9DD-9917-92EA18D7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52" y="169480"/>
            <a:ext cx="10515600" cy="617641"/>
          </a:xfrm>
        </p:spPr>
        <p:txBody>
          <a:bodyPr>
            <a:normAutofit/>
          </a:bodyPr>
          <a:lstStyle/>
          <a:p>
            <a:r>
              <a:rPr lang="en-US" altLang="zh-CN" dirty="0"/>
              <a:t>main.cpp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F721FA-992A-3C06-8372-12CDA4D2D41B}"/>
              </a:ext>
            </a:extLst>
          </p:cNvPr>
          <p:cNvSpPr/>
          <p:nvPr/>
        </p:nvSpPr>
        <p:spPr>
          <a:xfrm>
            <a:off x="7697595" y="3890362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139286-BF4A-13F3-FD54-3F76D5F1BEC0}"/>
              </a:ext>
            </a:extLst>
          </p:cNvPr>
          <p:cNvSpPr/>
          <p:nvPr/>
        </p:nvSpPr>
        <p:spPr>
          <a:xfrm>
            <a:off x="8741274" y="2791849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9134D8-69EB-5060-AA3F-7718FC53A699}"/>
              </a:ext>
            </a:extLst>
          </p:cNvPr>
          <p:cNvSpPr/>
          <p:nvPr/>
        </p:nvSpPr>
        <p:spPr>
          <a:xfrm>
            <a:off x="10071988" y="1714733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7EA9AA-6F7A-CC2A-20C5-3C5026A4FFC1}"/>
              </a:ext>
            </a:extLst>
          </p:cNvPr>
          <p:cNvSpPr/>
          <p:nvPr/>
        </p:nvSpPr>
        <p:spPr>
          <a:xfrm>
            <a:off x="6801779" y="5247401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3C4820-CBFA-C472-0AA6-1E1A1A26BF72}"/>
              </a:ext>
            </a:extLst>
          </p:cNvPr>
          <p:cNvSpPr/>
          <p:nvPr/>
        </p:nvSpPr>
        <p:spPr>
          <a:xfrm>
            <a:off x="8417798" y="5247401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6E8C5C-57B4-0261-FECD-BB865B5ED2B4}"/>
              </a:ext>
            </a:extLst>
          </p:cNvPr>
          <p:cNvSpPr/>
          <p:nvPr/>
        </p:nvSpPr>
        <p:spPr>
          <a:xfrm>
            <a:off x="9462387" y="3890361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B8D56C-CB6B-30B6-A81F-ACE4DA866700}"/>
              </a:ext>
            </a:extLst>
          </p:cNvPr>
          <p:cNvSpPr/>
          <p:nvPr/>
        </p:nvSpPr>
        <p:spPr>
          <a:xfrm>
            <a:off x="11218741" y="2791848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9C2E0F-4E07-FCCD-38AA-2697DED4EB79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9046075" y="2205622"/>
            <a:ext cx="1330714" cy="5862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F58112B-1638-57B2-3645-E2A7337E265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10376789" y="2205622"/>
            <a:ext cx="1146753" cy="5862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F9CC974-AA74-88F8-C550-094A8D24717C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8002396" y="3282738"/>
            <a:ext cx="1043679" cy="6076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57CE01F-D775-B2BA-C8E0-9929AC2B54D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9046075" y="3282738"/>
            <a:ext cx="721113" cy="607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77BFF5-3EE6-0996-84C5-E5ACC37E2C67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106580" y="4381251"/>
            <a:ext cx="895816" cy="8661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4112BE-13BD-24CD-B22B-19610E4B7F9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8002396" y="4381251"/>
            <a:ext cx="720203" cy="8661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4A62EC8-EC0A-9CF5-E10D-644A633EEB66}"/>
              </a:ext>
            </a:extLst>
          </p:cNvPr>
          <p:cNvSpPr txBox="1"/>
          <p:nvPr/>
        </p:nvSpPr>
        <p:spPr>
          <a:xfrm>
            <a:off x="9109089" y="151279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AddExp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FDC60B-1E12-67C3-4285-FF96FA6B7B80}"/>
              </a:ext>
            </a:extLst>
          </p:cNvPr>
          <p:cNvSpPr txBox="1"/>
          <p:nvPr/>
        </p:nvSpPr>
        <p:spPr>
          <a:xfrm>
            <a:off x="8291055" y="23122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AddExp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C45519-6323-74CB-241F-60EBFC43CF1F}"/>
              </a:ext>
            </a:extLst>
          </p:cNvPr>
          <p:cNvSpPr txBox="1"/>
          <p:nvPr/>
        </p:nvSpPr>
        <p:spPr>
          <a:xfrm>
            <a:off x="7208053" y="344982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AddExp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C55099-5F42-C886-79AB-F0517661420B}"/>
              </a:ext>
            </a:extLst>
          </p:cNvPr>
          <p:cNvSpPr txBox="1"/>
          <p:nvPr/>
        </p:nvSpPr>
        <p:spPr>
          <a:xfrm>
            <a:off x="6672272" y="58935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1104440-0259-6367-6B95-D136C15C5CE5}"/>
              </a:ext>
            </a:extLst>
          </p:cNvPr>
          <p:cNvSpPr txBox="1"/>
          <p:nvPr/>
        </p:nvSpPr>
        <p:spPr>
          <a:xfrm>
            <a:off x="8316076" y="58935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50FC97E-E633-1491-96AC-77D121AD0808}"/>
              </a:ext>
            </a:extLst>
          </p:cNvPr>
          <p:cNvSpPr txBox="1"/>
          <p:nvPr/>
        </p:nvSpPr>
        <p:spPr>
          <a:xfrm>
            <a:off x="9360665" y="44449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5F7091-0DDB-FBEA-AF53-2B7D8691600C}"/>
              </a:ext>
            </a:extLst>
          </p:cNvPr>
          <p:cNvSpPr txBox="1"/>
          <p:nvPr/>
        </p:nvSpPr>
        <p:spPr>
          <a:xfrm>
            <a:off x="11117019" y="338697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0C7FBD8-C995-7310-440D-EC8204A7766D}"/>
              </a:ext>
            </a:extLst>
          </p:cNvPr>
          <p:cNvSpPr txBox="1"/>
          <p:nvPr/>
        </p:nvSpPr>
        <p:spPr>
          <a:xfrm>
            <a:off x="10110488" y="10129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34FD8BF-77C6-2054-2DB8-2B9B8235A63C}"/>
              </a:ext>
            </a:extLst>
          </p:cNvPr>
          <p:cNvCxnSpPr>
            <a:stCxn id="31" idx="2"/>
            <a:endCxn id="13" idx="0"/>
          </p:cNvCxnSpPr>
          <p:nvPr/>
        </p:nvCxnSpPr>
        <p:spPr>
          <a:xfrm flipH="1">
            <a:off x="10376789" y="1382276"/>
            <a:ext cx="5569" cy="33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3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13C008-3762-49F1-AF39-E7C4051DE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E9A876-5714-376D-5049-48D7E8E5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4" y="1038225"/>
            <a:ext cx="9363075" cy="4781550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92B654EC-8135-2622-38E9-6B053C83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76" y="231095"/>
            <a:ext cx="10515600" cy="617641"/>
          </a:xfrm>
        </p:spPr>
        <p:txBody>
          <a:bodyPr>
            <a:normAutofit/>
          </a:bodyPr>
          <a:lstStyle/>
          <a:p>
            <a:r>
              <a:rPr lang="en-US" altLang="zh-CN" dirty="0"/>
              <a:t>CMakeLists.txt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43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4804" y="93985"/>
            <a:ext cx="4371615" cy="617641"/>
          </a:xfrm>
        </p:spPr>
        <p:txBody>
          <a:bodyPr>
            <a:normAutofit/>
          </a:bodyPr>
          <a:lstStyle/>
          <a:p>
            <a:r>
              <a:rPr lang="zh-CN" altLang="en-US" dirty="0"/>
              <a:t>编译并运行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38DB38-50D6-419C-B6D1-AFA62C7D9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BF0810-9D0F-4961-0757-BF9AD977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9" y="0"/>
            <a:ext cx="6352982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CE744DC-EA8F-FBD5-967E-20F15B6B9B37}"/>
              </a:ext>
            </a:extLst>
          </p:cNvPr>
          <p:cNvSpPr/>
          <p:nvPr/>
        </p:nvSpPr>
        <p:spPr>
          <a:xfrm>
            <a:off x="7697595" y="3890362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D49B5D-90BF-DC57-B6AD-29FAE850B67A}"/>
              </a:ext>
            </a:extLst>
          </p:cNvPr>
          <p:cNvSpPr/>
          <p:nvPr/>
        </p:nvSpPr>
        <p:spPr>
          <a:xfrm>
            <a:off x="8741274" y="2791849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A92B2E-5FC0-C67F-465F-AF77562A17BB}"/>
              </a:ext>
            </a:extLst>
          </p:cNvPr>
          <p:cNvSpPr/>
          <p:nvPr/>
        </p:nvSpPr>
        <p:spPr>
          <a:xfrm>
            <a:off x="10071988" y="1714733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360FA9-5098-A3F8-AAC5-9ADA49F97D85}"/>
              </a:ext>
            </a:extLst>
          </p:cNvPr>
          <p:cNvSpPr/>
          <p:nvPr/>
        </p:nvSpPr>
        <p:spPr>
          <a:xfrm>
            <a:off x="6801779" y="5247401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7CEC52-BE70-F54F-D114-B3463AE81345}"/>
              </a:ext>
            </a:extLst>
          </p:cNvPr>
          <p:cNvSpPr/>
          <p:nvPr/>
        </p:nvSpPr>
        <p:spPr>
          <a:xfrm>
            <a:off x="8417798" y="5247401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0CA1A4-AC99-2492-BB6E-97544BC4AB95}"/>
              </a:ext>
            </a:extLst>
          </p:cNvPr>
          <p:cNvSpPr/>
          <p:nvPr/>
        </p:nvSpPr>
        <p:spPr>
          <a:xfrm>
            <a:off x="9462387" y="3890361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B0B5E7-E26A-DAB9-FF5B-7AF669C18856}"/>
              </a:ext>
            </a:extLst>
          </p:cNvPr>
          <p:cNvSpPr/>
          <p:nvPr/>
        </p:nvSpPr>
        <p:spPr>
          <a:xfrm>
            <a:off x="11218741" y="2791848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9760CFE-62BE-EE3D-34FC-F1B0C7E6FD2C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9046075" y="2205622"/>
            <a:ext cx="1330714" cy="5862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05C4CB5-B929-A92D-D86B-54198A35D69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0376789" y="2205622"/>
            <a:ext cx="1146753" cy="5862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103CA96-9FE6-2CDA-9519-3DCE23DE578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8002396" y="3282738"/>
            <a:ext cx="1043679" cy="6076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06C2D4A-3302-BBB1-48F2-E61C9914A418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9046075" y="3282738"/>
            <a:ext cx="721113" cy="607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E0CFA8A-FB50-77D9-58B0-32F4ECCED6BA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7106580" y="4381251"/>
            <a:ext cx="895816" cy="8661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D0699AA-94AE-A452-58CC-429CE98636DA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002396" y="4381251"/>
            <a:ext cx="720203" cy="8661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FEB1830-51F6-95E7-B6D6-4E6A8E932E33}"/>
              </a:ext>
            </a:extLst>
          </p:cNvPr>
          <p:cNvSpPr txBox="1"/>
          <p:nvPr/>
        </p:nvSpPr>
        <p:spPr>
          <a:xfrm>
            <a:off x="9109089" y="151279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AddExp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C15375-8698-210A-7BBB-E95C732BD27D}"/>
              </a:ext>
            </a:extLst>
          </p:cNvPr>
          <p:cNvSpPr txBox="1"/>
          <p:nvPr/>
        </p:nvSpPr>
        <p:spPr>
          <a:xfrm>
            <a:off x="8291055" y="23122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AddExp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920011-39E7-0D88-CDD1-162533BDC3EB}"/>
              </a:ext>
            </a:extLst>
          </p:cNvPr>
          <p:cNvSpPr txBox="1"/>
          <p:nvPr/>
        </p:nvSpPr>
        <p:spPr>
          <a:xfrm>
            <a:off x="7208053" y="344982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AddExp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D9726C9-E6FD-2B50-E202-7D7DEFCD5913}"/>
              </a:ext>
            </a:extLst>
          </p:cNvPr>
          <p:cNvSpPr txBox="1"/>
          <p:nvPr/>
        </p:nvSpPr>
        <p:spPr>
          <a:xfrm>
            <a:off x="6672272" y="58935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5D038E-9504-39D7-E484-0711959E2D02}"/>
              </a:ext>
            </a:extLst>
          </p:cNvPr>
          <p:cNvSpPr txBox="1"/>
          <p:nvPr/>
        </p:nvSpPr>
        <p:spPr>
          <a:xfrm>
            <a:off x="8316076" y="58935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81D03F-B933-147A-79D4-A895908AF2C4}"/>
              </a:ext>
            </a:extLst>
          </p:cNvPr>
          <p:cNvSpPr txBox="1"/>
          <p:nvPr/>
        </p:nvSpPr>
        <p:spPr>
          <a:xfrm>
            <a:off x="9360665" y="44449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A01BEC-82A5-0C2F-61A8-A8D18F6B2A3D}"/>
              </a:ext>
            </a:extLst>
          </p:cNvPr>
          <p:cNvSpPr txBox="1"/>
          <p:nvPr/>
        </p:nvSpPr>
        <p:spPr>
          <a:xfrm>
            <a:off x="11117019" y="338697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DFE4CE-7B14-5EF9-47BD-4AC1516E325A}"/>
              </a:ext>
            </a:extLst>
          </p:cNvPr>
          <p:cNvSpPr txBox="1"/>
          <p:nvPr/>
        </p:nvSpPr>
        <p:spPr>
          <a:xfrm>
            <a:off x="10110488" y="10129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237B096-9ED5-3636-8BF7-8C8D11067FED}"/>
              </a:ext>
            </a:extLst>
          </p:cNvPr>
          <p:cNvCxnSpPr>
            <a:stCxn id="29" idx="2"/>
            <a:endCxn id="11" idx="0"/>
          </p:cNvCxnSpPr>
          <p:nvPr/>
        </p:nvCxnSpPr>
        <p:spPr>
          <a:xfrm flipH="1">
            <a:off x="10376789" y="1382276"/>
            <a:ext cx="5569" cy="33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8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5979-34C0-4D9B-B9B5-F67D78A8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进一步改进：生成计算表达式的三地址码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B5555-2F21-48E3-AD7F-CC99057FB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1636807"/>
          </a:xfrm>
        </p:spPr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Exp</a:t>
            </a:r>
            <a:r>
              <a:rPr lang="zh-CN" altLang="en-US" dirty="0"/>
              <a:t>增加属性</a:t>
            </a:r>
            <a:endParaRPr lang="en-US" altLang="zh-CN" dirty="0"/>
          </a:p>
          <a:p>
            <a:pPr lvl="1"/>
            <a:r>
              <a:rPr lang="en-US" altLang="zh-CN" dirty="0"/>
              <a:t>place</a:t>
            </a:r>
          </a:p>
          <a:p>
            <a:pPr lvl="1"/>
            <a:r>
              <a:rPr lang="en-US" altLang="zh-CN" dirty="0"/>
              <a:t>code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13C008-3762-49F1-AF39-E7C4051DE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BBB328-7506-1558-F01D-03D43DBF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2" y="2579571"/>
            <a:ext cx="47244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5979-34C0-4D9B-B9B5-F67D78A8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进一步改进：生成计算表达式的三地址码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B5555-2F21-48E3-AD7F-CC99057FB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2" y="942765"/>
            <a:ext cx="10515599" cy="732032"/>
          </a:xfrm>
        </p:spPr>
        <p:txBody>
          <a:bodyPr/>
          <a:lstStyle/>
          <a:p>
            <a:r>
              <a:rPr lang="zh-CN" altLang="en-US" dirty="0"/>
              <a:t>综合属性的计算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13C008-3762-49F1-AF39-E7C4051DE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EA74B5-FA09-A1D0-2A3C-DD8F7718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3" y="1957690"/>
            <a:ext cx="112680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9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5979-34C0-4D9B-B9B5-F67D78A8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13C008-3762-49F1-AF39-E7C4051DE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0A5E5D-5709-7F54-DA91-8ADCA909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7" y="1807875"/>
            <a:ext cx="6086475" cy="20955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F16BEB-C4BC-6D0D-A7BC-B16AC7ACC226}"/>
              </a:ext>
            </a:extLst>
          </p:cNvPr>
          <p:cNvSpPr/>
          <p:nvPr/>
        </p:nvSpPr>
        <p:spPr>
          <a:xfrm>
            <a:off x="7697595" y="3890362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F9ACE4-39CC-E85E-B089-E9333D72D439}"/>
              </a:ext>
            </a:extLst>
          </p:cNvPr>
          <p:cNvSpPr/>
          <p:nvPr/>
        </p:nvSpPr>
        <p:spPr>
          <a:xfrm>
            <a:off x="8741274" y="2791849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077560-34EA-E663-A652-D1C9DF85CF58}"/>
              </a:ext>
            </a:extLst>
          </p:cNvPr>
          <p:cNvSpPr/>
          <p:nvPr/>
        </p:nvSpPr>
        <p:spPr>
          <a:xfrm>
            <a:off x="10071988" y="1714733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7BC585-EABA-596D-27EC-2655BA22CCFD}"/>
              </a:ext>
            </a:extLst>
          </p:cNvPr>
          <p:cNvSpPr/>
          <p:nvPr/>
        </p:nvSpPr>
        <p:spPr>
          <a:xfrm>
            <a:off x="6801779" y="5247401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84EED9-ABAF-026E-CE3D-F8BA81D37738}"/>
              </a:ext>
            </a:extLst>
          </p:cNvPr>
          <p:cNvSpPr/>
          <p:nvPr/>
        </p:nvSpPr>
        <p:spPr>
          <a:xfrm>
            <a:off x="8417798" y="5247401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043081-A194-F9B9-3BA5-095E9BC6A3E6}"/>
              </a:ext>
            </a:extLst>
          </p:cNvPr>
          <p:cNvSpPr/>
          <p:nvPr/>
        </p:nvSpPr>
        <p:spPr>
          <a:xfrm>
            <a:off x="9462387" y="3890361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CA2C38-6D99-5833-B6A6-6135DEC3983F}"/>
              </a:ext>
            </a:extLst>
          </p:cNvPr>
          <p:cNvSpPr/>
          <p:nvPr/>
        </p:nvSpPr>
        <p:spPr>
          <a:xfrm>
            <a:off x="11218741" y="2791848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0D88FDB-6849-8F60-8B5B-AAE0D7AA3F1A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9046075" y="2205622"/>
            <a:ext cx="1330714" cy="5862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0C46CC0-CCB9-0B23-D78F-2D7507008307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0376789" y="2205622"/>
            <a:ext cx="1146753" cy="5862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7A963F-E426-F6FA-5CD5-AF29AB21B4C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8002396" y="3282738"/>
            <a:ext cx="1043679" cy="6076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DE9DE5B-570A-9190-6D10-AE21CED579C7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9046075" y="3282738"/>
            <a:ext cx="721113" cy="607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DDC9761-65B2-BDFE-5D79-CDDCD79DDA8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7106580" y="4381251"/>
            <a:ext cx="895816" cy="8661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BACFD9B-72E4-DECE-E5F5-2CFC900715B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002396" y="4381251"/>
            <a:ext cx="720203" cy="8661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B427358-6282-63F7-F05E-E6DAEC4D4E09}"/>
              </a:ext>
            </a:extLst>
          </p:cNvPr>
          <p:cNvSpPr txBox="1"/>
          <p:nvPr/>
        </p:nvSpPr>
        <p:spPr>
          <a:xfrm>
            <a:off x="9109089" y="151279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AddExp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507CA5-A80E-C9F1-8D16-6D697A4F8D0F}"/>
              </a:ext>
            </a:extLst>
          </p:cNvPr>
          <p:cNvSpPr txBox="1"/>
          <p:nvPr/>
        </p:nvSpPr>
        <p:spPr>
          <a:xfrm>
            <a:off x="8291055" y="231223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AddExp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3CF3EA-A879-9637-FF9C-2C0A037E2D03}"/>
              </a:ext>
            </a:extLst>
          </p:cNvPr>
          <p:cNvSpPr txBox="1"/>
          <p:nvPr/>
        </p:nvSpPr>
        <p:spPr>
          <a:xfrm>
            <a:off x="7208053" y="344982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AddExp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D601D7-4BE8-66A7-4219-34FC0F2E9B40}"/>
              </a:ext>
            </a:extLst>
          </p:cNvPr>
          <p:cNvSpPr txBox="1"/>
          <p:nvPr/>
        </p:nvSpPr>
        <p:spPr>
          <a:xfrm>
            <a:off x="6672272" y="58935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B9B48E-51F8-16B4-5FEF-8C23E700216C}"/>
              </a:ext>
            </a:extLst>
          </p:cNvPr>
          <p:cNvSpPr txBox="1"/>
          <p:nvPr/>
        </p:nvSpPr>
        <p:spPr>
          <a:xfrm>
            <a:off x="8316076" y="58935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0A0C9D-6217-5450-CA37-B9FE7CD099AC}"/>
              </a:ext>
            </a:extLst>
          </p:cNvPr>
          <p:cNvSpPr txBox="1"/>
          <p:nvPr/>
        </p:nvSpPr>
        <p:spPr>
          <a:xfrm>
            <a:off x="9360665" y="44449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0A0642-3D93-3136-FB59-4455FA147724}"/>
              </a:ext>
            </a:extLst>
          </p:cNvPr>
          <p:cNvSpPr txBox="1"/>
          <p:nvPr/>
        </p:nvSpPr>
        <p:spPr>
          <a:xfrm>
            <a:off x="11117019" y="338697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E4CECA-D210-80BD-7EE8-682DFCE59048}"/>
              </a:ext>
            </a:extLst>
          </p:cNvPr>
          <p:cNvSpPr txBox="1"/>
          <p:nvPr/>
        </p:nvSpPr>
        <p:spPr>
          <a:xfrm>
            <a:off x="10110488" y="10129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03BBF58-77DF-95F7-783D-E5FEB3BD34BD}"/>
              </a:ext>
            </a:extLst>
          </p:cNvPr>
          <p:cNvCxnSpPr>
            <a:stCxn id="29" idx="2"/>
            <a:endCxn id="11" idx="0"/>
          </p:cNvCxnSpPr>
          <p:nvPr/>
        </p:nvCxnSpPr>
        <p:spPr>
          <a:xfrm flipH="1">
            <a:off x="10376789" y="1382276"/>
            <a:ext cx="5569" cy="33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29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C75D14DF-DE44-4153-A1F1-D5460DAA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Visitor Pattern  Overview</a:t>
            </a:r>
            <a:endParaRPr lang="zh-CN" altLang="en-US" dirty="0"/>
          </a:p>
        </p:txBody>
      </p:sp>
      <p:sp>
        <p:nvSpPr>
          <p:cNvPr id="37" name="内容占位符 36">
            <a:extLst>
              <a:ext uri="{FF2B5EF4-FFF2-40B4-BE49-F238E27FC236}">
                <a16:creationId xmlns:a16="http://schemas.microsoft.com/office/drawing/2014/main" id="{5F2AF05D-E821-4FE2-80D4-16F6FF97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5727543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visitor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Software design pattern"/>
              </a:rPr>
              <a:t>design pattern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way of separating an 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Algorithm"/>
              </a:rPr>
              <a:t>algorithm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from an 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Object (computer science)"/>
              </a:rPr>
              <a:t>object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structure on which it operates. </a:t>
            </a:r>
          </a:p>
          <a:p>
            <a:r>
              <a:rPr lang="en-US" altLang="zh-CN" dirty="0"/>
              <a:t>A practical result of this separation is the ability to </a:t>
            </a:r>
            <a:r>
              <a:rPr lang="en-US" altLang="zh-CN" dirty="0">
                <a:solidFill>
                  <a:srgbClr val="0000FF"/>
                </a:solidFill>
              </a:rPr>
              <a:t>add new operations </a:t>
            </a:r>
            <a:r>
              <a:rPr lang="en-US" altLang="zh-CN" dirty="0"/>
              <a:t>to existing object structures </a:t>
            </a:r>
            <a:r>
              <a:rPr lang="en-US" altLang="zh-CN" dirty="0">
                <a:solidFill>
                  <a:srgbClr val="0000FF"/>
                </a:solidFill>
              </a:rPr>
              <a:t>without modifying the structures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visitor allows adding new virtual functions to a family of classes, without modifying the classes. Instead, a visitor class is created that implements all of the appropriate specializations of the virtual function. The visitor takes the instance reference as input, and implements the goal through </a:t>
            </a:r>
            <a:r>
              <a:rPr lang="en-US" altLang="zh-CN" dirty="0">
                <a:solidFill>
                  <a:srgbClr val="0000FF"/>
                </a:solidFill>
              </a:rPr>
              <a:t>double dispatch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84BEC-9ADF-4A09-9D50-8735FCD0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B504D-74F3-442C-BEA0-A4B04CBF9628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9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C75D14DF-DE44-4153-A1F1-D5460DAA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37" name="内容占位符 36">
            <a:extLst>
              <a:ext uri="{FF2B5EF4-FFF2-40B4-BE49-F238E27FC236}">
                <a16:creationId xmlns:a16="http://schemas.microsoft.com/office/drawing/2014/main" id="{5F2AF05D-E821-4FE2-80D4-16F6FF97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5727543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Represent an operation to be performed on elements of an object structure without changing the classes of the elements on which it operates (The 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Design Patterns"/>
              </a:rPr>
              <a:t>Gang of Four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). </a:t>
            </a:r>
          </a:p>
          <a:p>
            <a:endParaRPr lang="en-US" altLang="zh-CN" sz="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How to …?</a:t>
            </a:r>
          </a:p>
          <a:p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Define a separate (visitor) object that implements an operation to be performed on elements of an object structure.</a:t>
            </a:r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Clients traverse the object structure and call a 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dispatching operation </a:t>
            </a:r>
            <a:r>
              <a:rPr lang="en-US" altLang="zh-CN" b="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accept (visitor)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 an element — that "dispatches" (delegates) the request to the "accepted visitor object". The visitor object then performs the operation on the element ("visits the element").</a:t>
            </a:r>
          </a:p>
          <a:p>
            <a:endParaRPr lang="en-US" altLang="zh-CN" b="1" dirty="0">
              <a:solidFill>
                <a:srgbClr val="2E4E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  <a:p>
            <a:pPr marL="0" indent="0" algn="l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2800" b="1" dirty="0">
              <a:solidFill>
                <a:srgbClr val="2E4E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84BEC-9ADF-4A09-9D50-8735FCD0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B504D-74F3-442C-BEA0-A4B04CBF9628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05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C75D14DF-DE44-4153-A1F1-D5460DAA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Advantages</a:t>
            </a:r>
            <a:endParaRPr lang="zh-CN" altLang="en-US" dirty="0"/>
          </a:p>
        </p:txBody>
      </p:sp>
      <p:sp>
        <p:nvSpPr>
          <p:cNvPr id="37" name="内容占位符 36">
            <a:extLst>
              <a:ext uri="{FF2B5EF4-FFF2-40B4-BE49-F238E27FC236}">
                <a16:creationId xmlns:a16="http://schemas.microsoft.com/office/drawing/2014/main" id="{5F2AF05D-E821-4FE2-80D4-16F6FF97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5657622"/>
          </a:xfrm>
        </p:spPr>
        <p:txBody>
          <a:bodyPr>
            <a:normAutofit fontScale="92500"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Many unrelated operations on an object structure are required,</a:t>
            </a:r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classes that make up the object structure are known and not expected to change,</a:t>
            </a:r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New operations need to be added frequently,</a:t>
            </a:r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 algorithm involves several classes of the object structure, but it is desired to manage it in one single location,</a:t>
            </a:r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 algorithm needs to work across several independent class hierarchies.</a:t>
            </a:r>
          </a:p>
          <a:p>
            <a:endParaRPr lang="en-US" altLang="zh-CN" sz="9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Drawback</a:t>
            </a:r>
          </a:p>
          <a:p>
            <a:r>
              <a:rPr lang="en-US" altLang="zh-CN" dirty="0"/>
              <a:t>New classes typically require a new visit method to be added to each visitor.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84BEC-9ADF-4A09-9D50-8735FCD0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B504D-74F3-442C-BEA0-A4B04CBF9628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15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C75D14DF-DE44-4153-A1F1-D5460DAA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Sample Class Diagram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84BEC-9ADF-4A09-9D50-8735FCD05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B504D-74F3-442C-BEA0-A4B04CBF9628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12" name="图片 11" descr="图片包含 文本&#10;&#10;描述已自动生成">
            <a:extLst>
              <a:ext uri="{FF2B5EF4-FFF2-40B4-BE49-F238E27FC236}">
                <a16:creationId xmlns:a16="http://schemas.microsoft.com/office/drawing/2014/main" id="{3BB4D3F4-7E10-BB51-7436-15B1F189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13" y="875255"/>
            <a:ext cx="5508811" cy="56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8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访问者模式要点：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655459" cy="5637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被访问对象类都有</a:t>
            </a:r>
            <a:r>
              <a:rPr lang="en-US" altLang="zh-CN" sz="3200" dirty="0"/>
              <a:t>accept</a:t>
            </a:r>
            <a:r>
              <a:rPr lang="zh-CN" altLang="en-US" sz="3200" dirty="0"/>
              <a:t>方法用来接受访问者对象</a:t>
            </a:r>
            <a:endParaRPr lang="en-US" altLang="zh-CN" sz="32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600" dirty="0" err="1"/>
              <a:t>ElementA.accept</a:t>
            </a:r>
            <a:r>
              <a:rPr lang="en-US" altLang="zh-CN" sz="2600" dirty="0"/>
              <a:t>(Visitor V) {</a:t>
            </a:r>
            <a:r>
              <a:rPr lang="en-US" altLang="zh-CN" sz="2600" dirty="0" err="1"/>
              <a:t>V.visit</a:t>
            </a:r>
            <a:r>
              <a:rPr lang="en-US" altLang="zh-CN" sz="2600" dirty="0"/>
              <a:t>(this);}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600" dirty="0" err="1"/>
              <a:t>ElementB.accept</a:t>
            </a:r>
            <a:r>
              <a:rPr lang="en-US" altLang="zh-CN" sz="2600" dirty="0"/>
              <a:t>(Visitor V)  {</a:t>
            </a:r>
            <a:r>
              <a:rPr lang="en-US" altLang="zh-CN" sz="2600" dirty="0" err="1"/>
              <a:t>V.visit</a:t>
            </a:r>
            <a:r>
              <a:rPr lang="en-US" altLang="zh-CN" sz="2600" dirty="0"/>
              <a:t>(this);}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访问者有</a:t>
            </a:r>
            <a:r>
              <a:rPr lang="en-US" altLang="zh-CN" sz="3200" dirty="0"/>
              <a:t>visit</a:t>
            </a:r>
            <a:r>
              <a:rPr lang="zh-CN" altLang="en-US" sz="3200" dirty="0"/>
              <a:t>方法</a:t>
            </a:r>
            <a:r>
              <a:rPr lang="en-US" altLang="zh-CN" sz="3200" dirty="0"/>
              <a:t>,</a:t>
            </a:r>
            <a:r>
              <a:rPr lang="zh-CN" altLang="en-US" sz="3200" dirty="0"/>
              <a:t>对不同类型的对象作不同操作</a:t>
            </a:r>
            <a:endParaRPr lang="en-US" altLang="zh-CN" sz="32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600" dirty="0" err="1"/>
              <a:t>ConcreteVisitor.visit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ElementA</a:t>
            </a:r>
            <a:r>
              <a:rPr lang="en-US" altLang="zh-CN" sz="2600" dirty="0"/>
              <a:t>) {  }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600" dirty="0" err="1"/>
              <a:t>ConcreteVisitor.visit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ElementB</a:t>
            </a:r>
            <a:r>
              <a:rPr lang="en-US" altLang="zh-CN" sz="2600" dirty="0"/>
              <a:t>) {  }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38DB38-50D6-419C-B6D1-AFA62C7D9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6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访问者模式举例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38DB38-50D6-419C-B6D1-AFA62C7D9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9C6AF1-DD1F-21CB-2C46-C2716B121CE8}"/>
              </a:ext>
            </a:extLst>
          </p:cNvPr>
          <p:cNvSpPr txBox="1"/>
          <p:nvPr/>
        </p:nvSpPr>
        <p:spPr>
          <a:xfrm>
            <a:off x="1364380" y="2053405"/>
            <a:ext cx="35541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├── CMakeLists.txt</a:t>
            </a:r>
          </a:p>
          <a:p>
            <a:r>
              <a:rPr lang="en-US" altLang="zh-CN" dirty="0"/>
              <a:t>├── include</a:t>
            </a:r>
          </a:p>
          <a:p>
            <a:r>
              <a:rPr lang="en-US" altLang="zh-CN" dirty="0"/>
              <a:t>│   ├── </a:t>
            </a:r>
            <a:r>
              <a:rPr lang="en-US" altLang="zh-CN" dirty="0" err="1"/>
              <a:t>Exp.h</a:t>
            </a:r>
            <a:endParaRPr lang="en-US" altLang="zh-CN" dirty="0"/>
          </a:p>
          <a:p>
            <a:r>
              <a:rPr lang="en-US" altLang="zh-CN" dirty="0"/>
              <a:t>│   └── </a:t>
            </a:r>
            <a:r>
              <a:rPr lang="en-US" altLang="zh-CN" dirty="0" err="1"/>
              <a:t>Visitor.h</a:t>
            </a:r>
            <a:endParaRPr lang="en-US" altLang="zh-CN" dirty="0"/>
          </a:p>
          <a:p>
            <a:r>
              <a:rPr lang="en-US" altLang="zh-CN" dirty="0"/>
              <a:t>└── 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    ├── Visitor.cpp</a:t>
            </a:r>
          </a:p>
          <a:p>
            <a:r>
              <a:rPr lang="en-US" altLang="zh-CN" dirty="0"/>
              <a:t>    └── main.cpp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82FA10-2C2B-CCBE-92AE-3A7E026867F9}"/>
              </a:ext>
            </a:extLst>
          </p:cNvPr>
          <p:cNvSpPr/>
          <p:nvPr/>
        </p:nvSpPr>
        <p:spPr>
          <a:xfrm>
            <a:off x="5620213" y="3759548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F61B04-B0BF-B29D-81CA-34E4CB6DD051}"/>
              </a:ext>
            </a:extLst>
          </p:cNvPr>
          <p:cNvSpPr/>
          <p:nvPr/>
        </p:nvSpPr>
        <p:spPr>
          <a:xfrm>
            <a:off x="6663892" y="2661035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6B9956-6081-4871-A771-66892265984E}"/>
              </a:ext>
            </a:extLst>
          </p:cNvPr>
          <p:cNvSpPr/>
          <p:nvPr/>
        </p:nvSpPr>
        <p:spPr>
          <a:xfrm>
            <a:off x="7994606" y="1583919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6B947D-39DA-7395-C5E5-D32D956E9E56}"/>
              </a:ext>
            </a:extLst>
          </p:cNvPr>
          <p:cNvSpPr/>
          <p:nvPr/>
        </p:nvSpPr>
        <p:spPr>
          <a:xfrm>
            <a:off x="4724397" y="5116587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3A7935-3969-F5C2-79BD-F44DEB7AB43A}"/>
              </a:ext>
            </a:extLst>
          </p:cNvPr>
          <p:cNvSpPr/>
          <p:nvPr/>
        </p:nvSpPr>
        <p:spPr>
          <a:xfrm>
            <a:off x="6340416" y="5116587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7789E1-512D-D1F9-20E6-8414DA129BA6}"/>
              </a:ext>
            </a:extLst>
          </p:cNvPr>
          <p:cNvSpPr/>
          <p:nvPr/>
        </p:nvSpPr>
        <p:spPr>
          <a:xfrm>
            <a:off x="7385005" y="3759547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E066DE-8C4F-66AD-E8F3-53BB9E7A4082}"/>
              </a:ext>
            </a:extLst>
          </p:cNvPr>
          <p:cNvSpPr/>
          <p:nvPr/>
        </p:nvSpPr>
        <p:spPr>
          <a:xfrm>
            <a:off x="9141359" y="2661034"/>
            <a:ext cx="609601" cy="490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8798E14-C51F-652A-078F-4700371DEF02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6968693" y="2074808"/>
            <a:ext cx="1330714" cy="5862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D54C4C-50F1-2520-4784-BEEC9CD02F5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299407" y="2074808"/>
            <a:ext cx="1146753" cy="5862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A60503F-3FA2-AD8D-B6AD-1DF31FE0F7CD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5925014" y="3151924"/>
            <a:ext cx="1043679" cy="6076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218D8DB-952C-9195-43CA-6FD9B951B6D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968693" y="3151924"/>
            <a:ext cx="721113" cy="607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D23B151-6A77-67F3-C347-593AA15BB9B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5029198" y="4250437"/>
            <a:ext cx="895816" cy="8661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14C85BD-8713-6B22-0FE8-79F82C3E3EB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925014" y="4250437"/>
            <a:ext cx="720203" cy="8661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4A812DF-035D-6867-CB81-D8361E45C738}"/>
              </a:ext>
            </a:extLst>
          </p:cNvPr>
          <p:cNvSpPr txBox="1"/>
          <p:nvPr/>
        </p:nvSpPr>
        <p:spPr>
          <a:xfrm>
            <a:off x="7031707" y="13819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AddExp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03E9920-7F19-52A0-665B-9F076DAAB623}"/>
              </a:ext>
            </a:extLst>
          </p:cNvPr>
          <p:cNvSpPr txBox="1"/>
          <p:nvPr/>
        </p:nvSpPr>
        <p:spPr>
          <a:xfrm>
            <a:off x="6213673" y="218142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AddExp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FD1EC14-B3D5-5AF4-8ADB-7269CB50DA91}"/>
              </a:ext>
            </a:extLst>
          </p:cNvPr>
          <p:cNvSpPr txBox="1"/>
          <p:nvPr/>
        </p:nvSpPr>
        <p:spPr>
          <a:xfrm>
            <a:off x="5130671" y="331901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AddExp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C3AE68-179E-8524-9421-39CB7C3EA0CD}"/>
              </a:ext>
            </a:extLst>
          </p:cNvPr>
          <p:cNvSpPr txBox="1"/>
          <p:nvPr/>
        </p:nvSpPr>
        <p:spPr>
          <a:xfrm>
            <a:off x="4594890" y="576276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9B842E8-F800-F9A7-8AB6-532F6D26E16C}"/>
              </a:ext>
            </a:extLst>
          </p:cNvPr>
          <p:cNvSpPr txBox="1"/>
          <p:nvPr/>
        </p:nvSpPr>
        <p:spPr>
          <a:xfrm>
            <a:off x="6238694" y="576276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870D0AF-8F90-AE64-31F4-2AACD7B25556}"/>
              </a:ext>
            </a:extLst>
          </p:cNvPr>
          <p:cNvSpPr txBox="1"/>
          <p:nvPr/>
        </p:nvSpPr>
        <p:spPr>
          <a:xfrm>
            <a:off x="7283283" y="431418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DE3AABB-E0B9-ADBA-C03A-4EACD3F9380D}"/>
              </a:ext>
            </a:extLst>
          </p:cNvPr>
          <p:cNvSpPr txBox="1"/>
          <p:nvPr/>
        </p:nvSpPr>
        <p:spPr>
          <a:xfrm>
            <a:off x="9039637" y="32561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IntExp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E7CD457-05CC-B351-90A6-4CBEAE140C9E}"/>
              </a:ext>
            </a:extLst>
          </p:cNvPr>
          <p:cNvSpPr txBox="1"/>
          <p:nvPr/>
        </p:nvSpPr>
        <p:spPr>
          <a:xfrm>
            <a:off x="8033106" y="88213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617CC69-3770-BD0C-BFC0-C62A043D31FF}"/>
              </a:ext>
            </a:extLst>
          </p:cNvPr>
          <p:cNvCxnSpPr>
            <a:stCxn id="40" idx="2"/>
            <a:endCxn id="9" idx="0"/>
          </p:cNvCxnSpPr>
          <p:nvPr/>
        </p:nvCxnSpPr>
        <p:spPr>
          <a:xfrm flipH="1">
            <a:off x="8299407" y="1251462"/>
            <a:ext cx="5569" cy="33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0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5979-34C0-4D9B-B9B5-F67D78A8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54" y="90346"/>
            <a:ext cx="10515600" cy="617641"/>
          </a:xfrm>
        </p:spPr>
        <p:txBody>
          <a:bodyPr/>
          <a:lstStyle/>
          <a:p>
            <a:r>
              <a:rPr lang="en-US" altLang="zh-CN" dirty="0" err="1"/>
              <a:t>Exp.h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13C008-3762-49F1-AF39-E7C4051DE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16C3EE-4C3B-6B10-0DD8-B25F4B46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09" y="120246"/>
            <a:ext cx="8270836" cy="66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4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5979-34C0-4D9B-B9B5-F67D78A8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885" y="3976539"/>
            <a:ext cx="1750617" cy="617641"/>
          </a:xfrm>
        </p:spPr>
        <p:txBody>
          <a:bodyPr/>
          <a:lstStyle/>
          <a:p>
            <a:r>
              <a:rPr lang="en-US" altLang="zh-CN" dirty="0" err="1"/>
              <a:t>Visitor.h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13C008-3762-49F1-AF39-E7C4051DE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A857A3-1012-4184-86F6-41658C62E65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DC69AD-417D-BA11-E6B1-FB081931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27" y="1150669"/>
            <a:ext cx="4257675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AE5532-5ACF-A563-4C9D-91E8A8EC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8" y="109537"/>
            <a:ext cx="7324725" cy="663892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C61B3E3-E0E7-44E9-F026-ED40C16CF39F}"/>
              </a:ext>
            </a:extLst>
          </p:cNvPr>
          <p:cNvSpPr txBox="1">
            <a:spLocks/>
          </p:cNvSpPr>
          <p:nvPr/>
        </p:nvSpPr>
        <p:spPr>
          <a:xfrm>
            <a:off x="7496616" y="6179913"/>
            <a:ext cx="1999924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Visitor.cpp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372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algn="ctr">
          <a:defRPr i="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自定义 1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BE"/>
      </a:accent1>
      <a:accent2>
        <a:srgbClr val="ABA7A7"/>
      </a:accent2>
      <a:accent3>
        <a:srgbClr val="0066BE"/>
      </a:accent3>
      <a:accent4>
        <a:srgbClr val="ABA7A7"/>
      </a:accent4>
      <a:accent5>
        <a:srgbClr val="0237D8"/>
      </a:accent5>
      <a:accent6>
        <a:srgbClr val="ABA7A7"/>
      </a:accent6>
      <a:hlink>
        <a:srgbClr val="0066BE"/>
      </a:hlink>
      <a:folHlink>
        <a:srgbClr val="ABA7A7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57150">
          <a:solidFill>
            <a:srgbClr val="FF6600"/>
          </a:solidFill>
          <a:round/>
          <a:tailEnd type="triangle" w="med" len="med"/>
        </a:ln>
      </a:spPr>
      <a:bodyPr vert="horz" wrap="square" lIns="91440" tIns="45720" rIns="91440" bIns="45720" numCol="1" anchor="t" anchorCtr="0" compatLnSpc="1"/>
      <a:lstStyle>
        <a:defPPr>
          <a:defRPr sz="4000">
            <a:solidFill>
              <a:schemeClr val="bg2">
                <a:lumMod val="75000"/>
              </a:schemeClr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34565</TotalTime>
  <Words>548</Words>
  <Application>Microsoft Office PowerPoint</Application>
  <PresentationFormat>宽屏</PresentationFormat>
  <Paragraphs>126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FZZhunYuan-M02</vt:lpstr>
      <vt:lpstr>Linux Biolinum O</vt:lpstr>
      <vt:lpstr>Linux Libertine</vt:lpstr>
      <vt:lpstr>等线</vt:lpstr>
      <vt:lpstr>黑体</vt:lpstr>
      <vt:lpstr>宋体</vt:lpstr>
      <vt:lpstr>微软雅黑</vt:lpstr>
      <vt:lpstr>微软雅黑</vt:lpstr>
      <vt:lpstr>Arial</vt:lpstr>
      <vt:lpstr>Centaur</vt:lpstr>
      <vt:lpstr>Impact</vt:lpstr>
      <vt:lpstr>Segoe UI</vt:lpstr>
      <vt:lpstr>Times New Roman</vt:lpstr>
      <vt:lpstr>Wingdings</vt:lpstr>
      <vt:lpstr>Office 主题​​</vt:lpstr>
      <vt:lpstr>1_nordridesign</vt:lpstr>
      <vt:lpstr>2_nordridesign</vt:lpstr>
      <vt:lpstr>自定义设计方案</vt:lpstr>
      <vt:lpstr>Office 主题</vt:lpstr>
      <vt:lpstr>3_nordridesign</vt:lpstr>
      <vt:lpstr> 设计模式  访问者模式  Design Pattern -  Visitor pattern    </vt:lpstr>
      <vt:lpstr>Visitor Pattern  Overview</vt:lpstr>
      <vt:lpstr>Definition</vt:lpstr>
      <vt:lpstr>Advantages</vt:lpstr>
      <vt:lpstr>Sample Class Diagram</vt:lpstr>
      <vt:lpstr>访问者模式要点：</vt:lpstr>
      <vt:lpstr>访问者模式举例</vt:lpstr>
      <vt:lpstr>Exp.h</vt:lpstr>
      <vt:lpstr>Visitor.h</vt:lpstr>
      <vt:lpstr>main.cpp</vt:lpstr>
      <vt:lpstr>CMakeLists.txt</vt:lpstr>
      <vt:lpstr>编译并运行</vt:lpstr>
      <vt:lpstr>进一步改进：生成计算表达式的三地址码</vt:lpstr>
      <vt:lpstr>进一步改进：生成计算表达式的三地址码</vt:lpstr>
      <vt:lpstr>编译运行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杨 茂林</cp:lastModifiedBy>
  <cp:revision>2784</cp:revision>
  <cp:lastPrinted>2022-03-27T06:05:01Z</cp:lastPrinted>
  <dcterms:created xsi:type="dcterms:W3CDTF">2018-05-09T10:41:00Z</dcterms:created>
  <dcterms:modified xsi:type="dcterms:W3CDTF">2023-05-03T14:30:46Z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