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9" r:id="rId4"/>
    <p:sldId id="394" r:id="rId5"/>
    <p:sldId id="261" r:id="rId6"/>
    <p:sldId id="262" r:id="rId7"/>
    <p:sldId id="264" r:id="rId8"/>
    <p:sldId id="265" r:id="rId9"/>
    <p:sldId id="334" r:id="rId10"/>
    <p:sldId id="267" r:id="rId11"/>
    <p:sldId id="268" r:id="rId12"/>
    <p:sldId id="335" r:id="rId13"/>
    <p:sldId id="336" r:id="rId14"/>
    <p:sldId id="271" r:id="rId15"/>
    <p:sldId id="337" r:id="rId16"/>
    <p:sldId id="365" r:id="rId17"/>
    <p:sldId id="390" r:id="rId18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00"/>
    <a:srgbClr val="0000FF"/>
    <a:srgbClr val="D60093"/>
    <a:srgbClr val="FF3300"/>
    <a:srgbClr val="66FF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72" d="100"/>
          <a:sy n="72" d="100"/>
        </p:scale>
        <p:origin x="13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748E3-F136-447B-A9D6-211C4FFB0DFF}" type="slidenum">
              <a:rPr lang="en-US" altLang="zh-CN" smtClean="0">
                <a:solidFill>
                  <a:srgbClr val="000000"/>
                </a:solidFill>
                <a:ea typeface="宋体" charset="-122"/>
              </a:rPr>
              <a:pPr/>
              <a:t>15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0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893" y="2241612"/>
            <a:ext cx="7467600" cy="22098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+mn-ea"/>
                <a:ea typeface="+mn-ea"/>
              </a:rPr>
              <a:t>第</a:t>
            </a:r>
            <a:r>
              <a:rPr lang="en-US" altLang="zh-CN" sz="3200" b="1" dirty="0">
                <a:latin typeface="+mn-ea"/>
                <a:ea typeface="+mn-ea"/>
              </a:rPr>
              <a:t>8</a:t>
            </a:r>
            <a:r>
              <a:rPr lang="zh-CN" altLang="en-US" sz="3200" b="1" dirty="0">
                <a:latin typeface="+mn-ea"/>
                <a:ea typeface="+mn-ea"/>
              </a:rPr>
              <a:t>章　静态语义分析和中间代码生成</a:t>
            </a:r>
            <a:br>
              <a:rPr lang="en-US" altLang="zh-CN" sz="3200" b="1" dirty="0">
                <a:latin typeface="+mn-ea"/>
                <a:ea typeface="+mn-ea"/>
              </a:rPr>
            </a:b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00809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 </a:t>
            </a:r>
            <a:r>
              <a:rPr lang="en-US" altLang="zh-CN" sz="4000" b="1" dirty="0">
                <a:solidFill>
                  <a:srgbClr val="FF0000"/>
                </a:solidFill>
                <a:latin typeface="+mn-ea"/>
                <a:ea typeface="+mn-ea"/>
              </a:rPr>
              <a:t>Principles of Compiler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600200" y="4310619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2021年6月7日星期一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4800" y="31498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813594" y="1295400"/>
            <a:ext cx="76581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作用域与单符号表组织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所有嵌套的作用域共用一个全局符号表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每个作用域有一个作用域号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仅记录开作用域中的符号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当某个作用域成为闭作用域时，从符号表中删除该</a:t>
            </a:r>
          </a:p>
          <a:p>
            <a:pPr lvl="1" algn="l"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作用域中所声明的名字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015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8452" y="1252538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时的符号表（以哈希表为例）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620" y="559713"/>
            <a:ext cx="5501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741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3378" y="26670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74178" y="2667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74178" y="3276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4178" y="3886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31378" y="3855204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50578" y="274320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(1)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933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74178" y="4800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4178" y="54102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9778" y="2743200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(0)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65178" y="27336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(0)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125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07978" y="29718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0578" y="48672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(1)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1933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869778" y="48672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(0)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165178" y="48577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125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707978" y="50958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650578" y="3419475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(2)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1933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869778" y="3419475"/>
            <a:ext cx="8382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0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(1)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165178" y="3409950"/>
            <a:ext cx="762000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(0)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125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707978" y="36480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927416" y="5562600"/>
            <a:ext cx="4713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Hash Table     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（表中数字代表层号）</a:t>
            </a: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var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x;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F0D892-D0D6-444C-908B-8D390E808762}"/>
              </a:ext>
            </a:extLst>
          </p:cNvPr>
          <p:cNvSpPr/>
          <p:nvPr/>
        </p:nvSpPr>
        <p:spPr bwMode="auto">
          <a:xfrm>
            <a:off x="6781800" y="1252538"/>
            <a:ext cx="1752600" cy="1109662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22B488-94EC-49C4-91F8-1F81807960F9}"/>
              </a:ext>
            </a:extLst>
          </p:cNvPr>
          <p:cNvSpPr/>
          <p:nvPr/>
        </p:nvSpPr>
        <p:spPr bwMode="auto">
          <a:xfrm>
            <a:off x="6751983" y="2578953"/>
            <a:ext cx="1752600" cy="2516921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0C166F-A44A-4109-931E-4B4F5CD25F93}"/>
              </a:ext>
            </a:extLst>
          </p:cNvPr>
          <p:cNvSpPr/>
          <p:nvPr/>
        </p:nvSpPr>
        <p:spPr bwMode="auto">
          <a:xfrm>
            <a:off x="7239000" y="3143310"/>
            <a:ext cx="1189382" cy="112389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5943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所有嵌套的作用域共用一个全局符号表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81891"/>
              </p:ext>
            </p:extLst>
          </p:nvPr>
        </p:nvGraphicFramePr>
        <p:xfrm>
          <a:off x="549275" y="2376488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6870" imgH="2506370" progId="Visio.Drawing.11">
                  <p:embed/>
                </p:oleObj>
              </mc:Choice>
              <mc:Fallback>
                <p:oleObj name="Visio" r:id="rId2" imgW="4366870" imgH="2506370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376488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324600" y="228600"/>
            <a:ext cx="2592387" cy="602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var  v, x, y;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          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/*here*/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58477" y="549702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800080"/>
                </a:solidFill>
              </a:rPr>
              <a:t>Dx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基地址  </a:t>
            </a:r>
            <a:r>
              <a:rPr lang="zh-CN" altLang="en-US" sz="2000" b="1" dirty="0">
                <a:solidFill>
                  <a:srgbClr val="800080"/>
                </a:solidFill>
              </a:rPr>
              <a:t>    </a:t>
            </a:r>
            <a:r>
              <a:rPr lang="en-US" altLang="zh-CN" sz="2000" dirty="0" err="1">
                <a:solidFill>
                  <a:srgbClr val="800080"/>
                </a:solidFill>
              </a:rPr>
              <a:t>Cx</a:t>
            </a:r>
            <a:r>
              <a:rPr lang="en-US" altLang="zh-CN" sz="2000" dirty="0">
                <a:solidFill>
                  <a:srgbClr val="800080"/>
                </a:solidFill>
              </a:rPr>
              <a:t>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栈帧中控制单元数目     </a:t>
            </a:r>
            <a:r>
              <a:rPr lang="en-US" altLang="zh-CN" sz="2000" dirty="0">
                <a:solidFill>
                  <a:srgbClr val="800080"/>
                </a:solidFill>
              </a:rPr>
              <a:t>LEV:</a:t>
            </a:r>
            <a:r>
              <a:rPr lang="en-US" altLang="zh-CN" sz="2000" b="1" dirty="0">
                <a:solidFill>
                  <a:srgbClr val="800080"/>
                </a:solidFill>
              </a:rPr>
              <a:t> </a:t>
            </a:r>
            <a:r>
              <a:rPr lang="zh-CN" altLang="en-US" sz="2000" b="1" dirty="0"/>
              <a:t>层号</a:t>
            </a:r>
            <a:r>
              <a:rPr lang="zh-CN" altLang="en-US" sz="2000" dirty="0"/>
              <a:t>      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2413" y="1502734"/>
            <a:ext cx="5832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例：</a:t>
            </a:r>
            <a:r>
              <a:rPr lang="zh-CN" altLang="en-US" sz="2000" b="1" dirty="0">
                <a:latin typeface="+mn-ea"/>
                <a:ea typeface="+mn-ea"/>
              </a:rPr>
              <a:t>右边某语言程序在处理到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/*here*/</a:t>
            </a:r>
          </a:p>
          <a:p>
            <a:pPr algn="l"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时的符号表（以线性表为例）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12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FF7FA-3561-49B4-A111-7ABF75DDECA3}"/>
              </a:ext>
            </a:extLst>
          </p:cNvPr>
          <p:cNvSpPr/>
          <p:nvPr/>
        </p:nvSpPr>
        <p:spPr bwMode="auto">
          <a:xfrm>
            <a:off x="6781799" y="1066800"/>
            <a:ext cx="1977887" cy="1093113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3C7D5-9B49-40A0-9AA7-65DAB67C9D6F}"/>
              </a:ext>
            </a:extLst>
          </p:cNvPr>
          <p:cNvSpPr/>
          <p:nvPr/>
        </p:nvSpPr>
        <p:spPr bwMode="auto">
          <a:xfrm>
            <a:off x="6785112" y="2504470"/>
            <a:ext cx="1977887" cy="267713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CB382E-C9E9-409C-9681-75D54D7A69A6}"/>
              </a:ext>
            </a:extLst>
          </p:cNvPr>
          <p:cNvSpPr/>
          <p:nvPr/>
        </p:nvSpPr>
        <p:spPr bwMode="auto">
          <a:xfrm>
            <a:off x="7162801" y="3048000"/>
            <a:ext cx="1557130" cy="106680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04800" y="1523999"/>
            <a:ext cx="835046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kumimoji="0"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作用域与多符号表组织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每个作用域都有各自的符号表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维护一个符号表的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作用域栈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kumimoji="0" lang="zh-CN" altLang="en-US" sz="2000" b="1" dirty="0">
                <a:latin typeface="+mn-ea"/>
                <a:ea typeface="+mn-ea"/>
              </a:rPr>
              <a:t>每个开作用域对应栈中的一个入口， 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当前的开作用域出现在该栈的栈顶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当一个新的作用域开放时，新符号表将被创建，并将其入栈</a:t>
            </a:r>
          </a:p>
          <a:p>
            <a:pPr lvl="1" algn="l">
              <a:buFontTx/>
              <a:buNone/>
            </a:pP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kumimoji="0" lang="zh-CN" altLang="en-US" sz="2000" b="1" dirty="0">
                <a:latin typeface="+mn-ea"/>
                <a:ea typeface="+mn-ea"/>
              </a:rPr>
              <a:t>  在当前作用域成为闭作用域时，从栈顶弹出相应的符号表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526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4"/>
          <p:cNvSpPr txBox="1">
            <a:spLocks noChangeArrowheads="1"/>
          </p:cNvSpPr>
          <p:nvPr/>
        </p:nvSpPr>
        <p:spPr bwMode="auto">
          <a:xfrm>
            <a:off x="227013" y="947573"/>
            <a:ext cx="526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右边程序在处理到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时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   的作用域栈如下所示</a:t>
            </a:r>
          </a:p>
        </p:txBody>
      </p:sp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219075" y="483513"/>
            <a:ext cx="53435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每个作用域都有各自的符号表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6" name="Line 120"/>
          <p:cNvSpPr>
            <a:spLocks noChangeShapeType="1"/>
          </p:cNvSpPr>
          <p:nvPr/>
        </p:nvSpPr>
        <p:spPr bwMode="auto">
          <a:xfrm>
            <a:off x="11525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Line 121"/>
          <p:cNvSpPr>
            <a:spLocks noChangeShapeType="1"/>
          </p:cNvSpPr>
          <p:nvPr/>
        </p:nvSpPr>
        <p:spPr bwMode="auto">
          <a:xfrm>
            <a:off x="2371725" y="2151691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Line 122"/>
          <p:cNvSpPr>
            <a:spLocks noChangeShapeType="1"/>
          </p:cNvSpPr>
          <p:nvPr/>
        </p:nvSpPr>
        <p:spPr bwMode="auto">
          <a:xfrm>
            <a:off x="1152525" y="21516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Line 123"/>
          <p:cNvSpPr>
            <a:spLocks noChangeShapeType="1"/>
          </p:cNvSpPr>
          <p:nvPr/>
        </p:nvSpPr>
        <p:spPr bwMode="auto">
          <a:xfrm>
            <a:off x="1152525" y="27612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Line 124"/>
          <p:cNvSpPr>
            <a:spLocks noChangeShapeType="1"/>
          </p:cNvSpPr>
          <p:nvPr/>
        </p:nvSpPr>
        <p:spPr bwMode="auto">
          <a:xfrm>
            <a:off x="1152525" y="3370891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 Box 125"/>
          <p:cNvSpPr txBox="1">
            <a:spLocks noChangeArrowheads="1"/>
          </p:cNvSpPr>
          <p:nvPr/>
        </p:nvSpPr>
        <p:spPr bwMode="auto">
          <a:xfrm>
            <a:off x="1609725" y="3675691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3133724" y="2251392"/>
            <a:ext cx="1971676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a, x, y, p, r</a:t>
            </a: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438524" y="2935162"/>
            <a:ext cx="1438275" cy="40011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x, s, t</a:t>
            </a: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438525" y="36756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3438525" y="4361491"/>
            <a:ext cx="533400" cy="40011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3581400" y="4953000"/>
            <a:ext cx="22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宋体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17" name="Rectangle 132"/>
          <p:cNvSpPr>
            <a:spLocks noChangeArrowheads="1"/>
          </p:cNvSpPr>
          <p:nvPr/>
        </p:nvSpPr>
        <p:spPr bwMode="auto">
          <a:xfrm>
            <a:off x="4639775" y="3599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开作用域</a:t>
            </a: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4639775" y="4361491"/>
            <a:ext cx="1217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2000" b="1" dirty="0">
                <a:latin typeface="宋体" pitchFamily="2" charset="-122"/>
                <a:ea typeface="宋体" pitchFamily="2" charset="-122"/>
              </a:rPr>
              <a:t>闭作用域</a:t>
            </a: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838325" y="2456491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838325" y="314229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4952999" y="2666999"/>
            <a:ext cx="542925" cy="10086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419600" y="3352799"/>
            <a:ext cx="542925" cy="322891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971925" y="3904291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 flipV="1">
            <a:off x="3971925" y="4590091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141"/>
          <p:cNvSpPr>
            <a:spLocks noChangeArrowheads="1"/>
          </p:cNvSpPr>
          <p:nvPr/>
        </p:nvSpPr>
        <p:spPr bwMode="auto">
          <a:xfrm>
            <a:off x="988992" y="4894891"/>
            <a:ext cx="1612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宋体" pitchFamily="2" charset="-122"/>
                <a:ea typeface="宋体" pitchFamily="2" charset="-122"/>
              </a:rPr>
              <a:t>Scope Stack</a:t>
            </a:r>
          </a:p>
        </p:txBody>
      </p:sp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14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CB3FFF82-17AB-4191-9812-2350FF852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978" y="381000"/>
            <a:ext cx="2592387" cy="57985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const a=25;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var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p;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z;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procedure  r;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var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x, s;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procedure 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var  v;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 </a:t>
            </a:r>
            <a:endParaRPr lang="en-US" altLang="zh-CN" sz="1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 end;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begin</a:t>
            </a:r>
            <a:endParaRPr lang="en-US" altLang="zh-CN" sz="1800" b="1" dirty="0">
              <a:solidFill>
                <a:srgbClr val="80008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/*here*/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end;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begin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    ……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end.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0820FD-FB8C-4627-807F-0B7E5223867A}"/>
              </a:ext>
            </a:extLst>
          </p:cNvPr>
          <p:cNvSpPr/>
          <p:nvPr/>
        </p:nvSpPr>
        <p:spPr bwMode="auto">
          <a:xfrm>
            <a:off x="6781800" y="1252538"/>
            <a:ext cx="1752600" cy="1109662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DC2D7F-A796-4577-89CA-5B0397827AC1}"/>
              </a:ext>
            </a:extLst>
          </p:cNvPr>
          <p:cNvSpPr/>
          <p:nvPr/>
        </p:nvSpPr>
        <p:spPr bwMode="auto">
          <a:xfrm>
            <a:off x="6751983" y="2578954"/>
            <a:ext cx="1752600" cy="2526446"/>
          </a:xfrm>
          <a:prstGeom prst="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75C239-6A5F-47BF-953F-BB5EAC945878}"/>
              </a:ext>
            </a:extLst>
          </p:cNvPr>
          <p:cNvSpPr/>
          <p:nvPr/>
        </p:nvSpPr>
        <p:spPr bwMode="auto">
          <a:xfrm>
            <a:off x="7239000" y="3143310"/>
            <a:ext cx="1189382" cy="112389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419872" y="4411109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TX2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419475" y="2851179"/>
            <a:ext cx="598488" cy="477838"/>
          </a:xfrm>
          <a:prstGeom prst="rightArrow">
            <a:avLst>
              <a:gd name="adj1" fmla="val 50000"/>
              <a:gd name="adj2" fmla="val 50024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TX1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C9E397-4385-4CD8-A202-65422CE99573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74246"/>
            <a:ext cx="3240162" cy="4800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a=10;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float      b,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f1(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y){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char  a=‘a’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double 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   a=‘b’;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	  { float a=5.0;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		     b:=a*10+c;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}…..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{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f;  f=10;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char d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f2(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b){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{….}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0616" y="1122392"/>
          <a:ext cx="512338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95288" y="1021883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3200" y="148275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443288" y="1411317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021138" y="333695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95936" y="222570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16375" y="186851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13200" y="260873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21138" y="296877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95738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5762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455988" y="1409729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20616" y="37254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020616" y="40702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995936" y="692696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2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020616" y="444553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95936" y="445125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95936" y="3005375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046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符号表的管理举例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4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579 L 4.72222E-6 0.1608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5393 L -3.05556E-6 0.10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5903 L 4.72222E-6 0.2115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158 L 4.72222E-6 0.2745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7454 L 4.72222E-6 0.3270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0625 L -3.05556E-6 0.1587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0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2732 L 4.72222E-6 0.3798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153 L -3.05556E-6 0.205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7292 L 4.72222E-6 0.4358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0092 L -3.05556E-6 0.2638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25925 L -3.05556E-6 0.3115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2315 L 4.72222E-6 0.4861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578 L -3.05556E-6 0.3583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537 L -3.05556E-6 0.4166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611 L 4.72222E-6 0.42315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1319 L -3.05556E-6 0.47615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0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3769 L 4.72222E-6 0.49018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47329 L -3.05556E-6 0.53618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81 L 4.72222E-6 0.43561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500"/>
                            </p:stCondLst>
                            <p:childTnLst>
                              <p:par>
                                <p:cTn id="208" presetID="4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341 L -3.05556E-6 0.5865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0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3769 L 4.72222E-6 0.20694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0"/>
                            </p:stCondLst>
                            <p:childTnLst>
                              <p:par>
                                <p:cTn id="253" presetID="4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58011 L -3.05556E-6 0.6432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0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758 L 4.72222E-6 0.27006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11" grpId="0" animBg="1"/>
      <p:bldP spid="11" grpId="1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10" grpId="0" animBg="1"/>
      <p:bldP spid="17" grpId="0"/>
      <p:bldP spid="17" grpId="1"/>
      <p:bldP spid="17" grpId="2"/>
      <p:bldP spid="18" grpId="0"/>
      <p:bldP spid="18" grpId="1"/>
      <p:bldP spid="18" grpId="2"/>
      <p:bldP spid="18" grpId="3"/>
      <p:bldP spid="18" grpId="4"/>
      <p:bldP spid="18" grpId="5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25" grpId="0"/>
      <p:bldP spid="25" grpId="1"/>
      <p:bldP spid="25" grpId="2"/>
      <p:bldP spid="2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8.1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符号表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+mn-ea"/>
                <a:ea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静态语义分析 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" action="ppaction://noaction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" action="ppaction://noaction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5520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762000" y="2057400"/>
            <a:ext cx="7696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符号表的作用、符号主要属性、符号表的组织和符号表的管理。符号表的组织与管理，实质上是数据结构等知识在编译程序构造的一个典型的实际应用。重点讨论的问题是符号表在编译程序构造中的作用和意义。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静态语义分析的概念和相关技术。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617538" algn="l">
              <a:lnSpc>
                <a:spcPct val="150000"/>
              </a:lnSpc>
              <a:spcBef>
                <a:spcPct val="50000"/>
              </a:spcBef>
              <a:buAutoNum type="arabicParenBoth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几种不同形式的中间代码：抽象语法树，四元式等；重点讨论的问题是在语法制导下，如何生成中间代码的关键技术。 </a:t>
            </a:r>
          </a:p>
        </p:txBody>
      </p:sp>
      <p:sp>
        <p:nvSpPr>
          <p:cNvPr id="4101" name="Text Box 34"/>
          <p:cNvSpPr txBox="1">
            <a:spLocks noChangeArrowheads="1"/>
          </p:cNvSpPr>
          <p:nvPr/>
        </p:nvSpPr>
        <p:spPr bwMode="auto">
          <a:xfrm>
            <a:off x="3352800" y="1309687"/>
            <a:ext cx="165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EF02544B-CBFD-40A6-87E1-0CB47A000E8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1412"/>
            <a:ext cx="6667500" cy="4878388"/>
            <a:chOff x="944" y="719"/>
            <a:chExt cx="4200" cy="3073"/>
          </a:xfrm>
        </p:grpSpPr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FAD4270E-AD01-4E93-88C1-4DC64789BC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74" y="719"/>
              <a:ext cx="15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源程序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C5CD6DA1-A7B6-4728-9EE9-DB0405344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550F8D2-1836-40C0-9563-8E831BB9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608F36F-8B57-4CEA-9689-EB9980B9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2DF98756-E456-4C27-94E5-D145B2FF9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748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zh-CN" altLang="zh-CN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83DB1EB-57DA-4085-9FAD-FDDED0BB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777"/>
              <a:ext cx="2469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FE88698C-959F-472F-8B27-B73EDB95AA7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952"/>
              <a:ext cx="1565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语义分析程序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90402901-A5B8-4C64-9DD7-BAD849CE1F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538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语法分析程序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9B43E881-AB85-474F-9A22-7978E5CC658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17" y="2365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中间代码生成程序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5FF3E151-048C-4923-AB58-39B39D6B40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84" y="1136"/>
              <a:ext cx="1565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词法分析程序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6D16F2A5-2425-49EC-94B4-E1DCA81491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17" y="2778"/>
              <a:ext cx="1566" cy="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代码优化程序</a:t>
              </a: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B11736E3-674C-424C-8863-F90A1A59B1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28" y="3196"/>
              <a:ext cx="1566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目标代码生成程序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E3173A57-8F8D-48B2-AFF6-337E8847A4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08" y="3585"/>
              <a:ext cx="156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目标程序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0672B288-83D3-4C67-8178-0ACA332B49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6" y="1418"/>
              <a:ext cx="391" cy="1723"/>
            </a:xfrm>
            <a:prstGeom prst="rect">
              <a:avLst/>
            </a:prstGeom>
            <a:solidFill>
              <a:srgbClr val="00FF00">
                <a:alpha val="44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</a:lstStyle>
            <a:p>
              <a:r>
                <a:rPr lang="zh-CN" altLang="en-US" dirty="0"/>
                <a:t>表</a:t>
              </a:r>
              <a:endParaRPr lang="en-US" altLang="zh-CN" dirty="0"/>
            </a:p>
            <a:p>
              <a:r>
                <a:rPr lang="zh-CN" altLang="en-US" dirty="0"/>
                <a:t>格</a:t>
              </a:r>
              <a:endParaRPr lang="en-US" altLang="zh-CN" dirty="0"/>
            </a:p>
            <a:p>
              <a:r>
                <a:rPr lang="zh-CN" altLang="en-US" dirty="0"/>
                <a:t>管</a:t>
              </a:r>
              <a:endParaRPr lang="en-US" altLang="zh-CN" dirty="0"/>
            </a:p>
            <a:p>
              <a:r>
                <a:rPr lang="zh-CN" altLang="en-US" dirty="0"/>
                <a:t>理</a:t>
              </a:r>
              <a:endParaRPr lang="en-US" altLang="zh-CN" dirty="0"/>
            </a:p>
            <a:p>
              <a:r>
                <a:rPr lang="zh-CN" altLang="en-US" dirty="0"/>
                <a:t>程</a:t>
              </a:r>
              <a:endParaRPr lang="en-US" altLang="zh-CN" dirty="0"/>
            </a:p>
            <a:p>
              <a:r>
                <a:rPr lang="zh-CN" altLang="en-US" dirty="0"/>
                <a:t>序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9B41CB71-2C7D-4569-9D43-00E8596F393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62" y="1400"/>
              <a:ext cx="365" cy="17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endParaRPr lang="en-US" altLang="zh-CN" b="1">
                <a:latin typeface="Times New Roman" pitchFamily="18" charset="0"/>
                <a:ea typeface="宋体" pitchFamily="2" charset="-122"/>
              </a:endParaRPr>
            </a:p>
            <a:p>
              <a:r>
                <a:rPr lang="zh-CN" altLang="en-US" b="1">
                  <a:latin typeface="Times New Roman" pitchFamily="18" charset="0"/>
                  <a:ea typeface="宋体" pitchFamily="2" charset="-122"/>
                </a:rPr>
                <a:t>出错处理程序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BBE2D2B8-2BA2-4404-BA51-BB35F9DC1C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9" y="919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828AAE2B-FF89-4F4A-8AFF-593F26641B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0" y="3407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6D0D5B81-6D0A-44B3-96BA-6D1322FF72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0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EA5DB15A-3F8F-42E6-950B-C2D4F87EB9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2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7CE08D79-BCC4-4297-991C-8F437177CC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1331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64F3D519-7FC1-4ED6-AEFB-1A830739B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1744"/>
              <a:ext cx="1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45B5EA1B-D142-45E8-B15D-ACBBBD3FC5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3" y="2159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FDDC6E8-0C79-4862-A1DB-526A2C7FA6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4" y="2572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17AC3751-5F6A-4711-AE68-32FDB10CBD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4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2C8BD2F4-1A0F-4C49-B351-3CEB03DACA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20" y="1222"/>
              <a:ext cx="64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D99D1F48-89CF-476E-BEAD-2E83EEA297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1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B7755921-91F1-40A9-83DE-0D99B1E969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1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BEC66F50-F6B7-48F7-8410-EF515A5EB8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0" y="3053"/>
              <a:ext cx="6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97486A4F-0E31-4EC1-B0E1-72504C9C87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1328"/>
              <a:ext cx="1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8A0A188D-DC41-490E-A814-F39179CBB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1742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1C3F9B0A-7BE1-4135-95F5-11998C65E9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18" y="215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6C4A7AF2-9419-47F7-8272-9E20CCA2C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0" y="25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7F98305D-6216-49FA-A997-96F85CD1C7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26" y="29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336EB7B3-7EEE-45E0-8138-92CC83EC0C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76" y="1641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60D789E2-3F92-4F91-9EC5-F749B8C0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98" y="2039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DBD26426-C1C3-4A07-9A29-9FC0DEFE6A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7" y="2460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3D4F58F2-8317-48C5-9449-D8FAEB6598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7" y="2863"/>
              <a:ext cx="6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290B0E74-51B1-4E03-850D-2CBFFC486E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865" y="1229"/>
              <a:ext cx="66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740AAF4B-F271-4C84-B528-D644DA6F77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54" y="3053"/>
              <a:ext cx="576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C8042FF0-EF9C-48BD-8519-F46D9E1DB1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1" y="987"/>
              <a:ext cx="4143" cy="24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Rectangle 44">
            <a:extLst>
              <a:ext uri="{FF2B5EF4-FFF2-40B4-BE49-F238E27FC236}">
                <a16:creationId xmlns:a16="http://schemas.microsoft.com/office/drawing/2014/main" id="{5774C6E5-1872-434D-8C5B-E974B13A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70212"/>
            <a:ext cx="2819400" cy="1296988"/>
          </a:xfrm>
          <a:prstGeom prst="rect">
            <a:avLst/>
          </a:prstGeom>
          <a:solidFill>
            <a:srgbClr val="00FF00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B769F-9B55-42CF-A6D9-2F1C8B69D472}"/>
              </a:ext>
            </a:extLst>
          </p:cNvPr>
          <p:cNvSpPr txBox="1"/>
          <p:nvPr/>
        </p:nvSpPr>
        <p:spPr>
          <a:xfrm>
            <a:off x="218361" y="9972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编译程序的结构</a:t>
            </a:r>
          </a:p>
        </p:txBody>
      </p:sp>
    </p:spTree>
    <p:extLst>
      <p:ext uri="{BB962C8B-B14F-4D97-AF65-F5344CB8AC3E}">
        <p14:creationId xmlns:p14="http://schemas.microsoft.com/office/powerpoint/2010/main" val="3680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655640"/>
            <a:ext cx="4157662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+mn-ea"/>
                <a:ea typeface="+mn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符号表  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8.2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静态语义分析 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b="1" dirty="0">
                <a:latin typeface="+mn-ea"/>
                <a:ea typeface="+mn-ea"/>
                <a:hlinkClick r:id="" action="ppaction://noaction"/>
              </a:rPr>
              <a:t>8.3</a:t>
            </a:r>
            <a:r>
              <a:rPr lang="zh-CN" altLang="en-US" sz="2400" b="1" dirty="0">
                <a:latin typeface="+mn-ea"/>
                <a:ea typeface="+mn-ea"/>
                <a:hlinkClick r:id="" action="ppaction://noaction"/>
              </a:rPr>
              <a:t>　中间代码生成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重点讲解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1247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22945" y="228600"/>
            <a:ext cx="4640262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8.1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符号表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20262" y="1105134"/>
            <a:ext cx="6940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</a:pPr>
            <a:r>
              <a:rPr lang="en-US" altLang="zh-CN" sz="2400" b="1" dirty="0">
                <a:solidFill>
                  <a:srgbClr val="800080"/>
                </a:solidFill>
                <a:latin typeface="+mn-ea"/>
                <a:ea typeface="+mn-ea"/>
              </a:rPr>
              <a:t> 8.1.1 </a:t>
            </a:r>
            <a:r>
              <a:rPr lang="zh-CN" altLang="en-US" sz="2400" b="1" dirty="0">
                <a:solidFill>
                  <a:srgbClr val="800080"/>
                </a:solidFill>
                <a:latin typeface="+mn-ea"/>
                <a:ea typeface="+mn-ea"/>
              </a:rPr>
              <a:t>符号表的作用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22412" y="1853148"/>
            <a:ext cx="51925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kumimoji="0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用来存放有关标识符（符号）的属性信息</a:t>
            </a:r>
            <a:endParaRPr kumimoji="0"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	int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a;</a:t>
            </a: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float</a:t>
            </a: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b[5];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buClrTx/>
            </a:pPr>
            <a:r>
              <a:rPr kumimoji="0" lang="zh-CN" altLang="en-US" sz="2000" b="1" dirty="0">
                <a:latin typeface="+mn-ea"/>
                <a:ea typeface="+mn-ea"/>
              </a:rPr>
              <a:t>这些信息会在编译的不同阶段用到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lvl="1" algn="l">
              <a:buClrTx/>
            </a:pPr>
            <a:endParaRPr kumimoji="0" lang="en-US" altLang="zh-CN" sz="2000" b="1" dirty="0"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作为目标代码生成阶段地址分配的依据</a:t>
            </a:r>
            <a:endParaRPr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用来体现作用域与可见性信息</a:t>
            </a:r>
            <a:endParaRPr lang="en-US" altLang="zh-CN" sz="20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int a;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int </a:t>
            </a:r>
            <a:r>
              <a:rPr lang="en-US" altLang="zh-CN" sz="2000" b="1" dirty="0" err="1">
                <a:latin typeface="+mn-ea"/>
                <a:ea typeface="+mn-ea"/>
              </a:rPr>
              <a:t>func</a:t>
            </a:r>
            <a:r>
              <a:rPr lang="en-US" altLang="zh-CN" sz="2000" b="1" dirty="0">
                <a:latin typeface="+mn-ea"/>
                <a:ea typeface="+mn-ea"/>
              </a:rPr>
              <a:t>(int a, int b ) {  } 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       </a:t>
            </a:r>
            <a:endParaRPr lang="zh-CN" altLang="en-US" sz="2000" b="1" dirty="0">
              <a:latin typeface="+mn-ea"/>
              <a:ea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上下文语义检查的依据</a:t>
            </a:r>
          </a:p>
          <a:p>
            <a:pPr lvl="1" algn="l">
              <a:buClrTx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int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</a:p>
          <a:p>
            <a:pPr lvl="1" algn="l">
              <a:buClrTx/>
            </a:pPr>
            <a:r>
              <a:rPr lang="en-US" altLang="zh-CN" sz="2000" b="1" dirty="0">
                <a:latin typeface="+mn-ea"/>
                <a:ea typeface="+mn-ea"/>
              </a:rPr>
              <a:t> float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;  //</a:t>
            </a:r>
            <a:r>
              <a:rPr lang="zh-CN" altLang="en-US" sz="2000" b="1" dirty="0">
                <a:latin typeface="+mn-ea"/>
                <a:ea typeface="+mn-ea"/>
              </a:rPr>
              <a:t>重定义冲突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D3BF32-0C3E-41E6-BA08-DBCFAA3ACB53}"/>
              </a:ext>
            </a:extLst>
          </p:cNvPr>
          <p:cNvSpPr txBox="1"/>
          <p:nvPr/>
        </p:nvSpPr>
        <p:spPr>
          <a:xfrm>
            <a:off x="5867401" y="1837739"/>
            <a:ext cx="3047999" cy="39703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fibo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 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2)  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fibo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-1)+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fibo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-2);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algn="l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 = read();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m)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n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fibo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write(n); 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pPr algn="l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dirty="0">
              <a:solidFill>
                <a:srgbClr val="D4D4D4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6122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</a:rPr>
              <a:t> 8.1.2 </a:t>
            </a:r>
            <a:r>
              <a:rPr lang="zh-CN" altLang="en-US" sz="2800" b="1" dirty="0">
                <a:solidFill>
                  <a:srgbClr val="800080"/>
                </a:solidFill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457200" y="924610"/>
            <a:ext cx="80010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符号名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符号的类别</a:t>
            </a: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latin typeface="+mn-ea"/>
                <a:ea typeface="+mn-ea"/>
              </a:rPr>
              <a:t>如：常量、变量、过程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函数、类的名称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符号的类型  常量、变量的数据类型，过程</a:t>
            </a:r>
            <a:r>
              <a:rPr kumimoji="0" lang="en-US" altLang="zh-CN" sz="2000" b="1" dirty="0">
                <a:latin typeface="+mn-ea"/>
                <a:ea typeface="+mn-ea"/>
              </a:rPr>
              <a:t>/</a:t>
            </a:r>
            <a:r>
              <a:rPr kumimoji="0" lang="zh-CN" altLang="en-US" sz="2000" b="1" dirty="0">
                <a:latin typeface="+mn-ea"/>
                <a:ea typeface="+mn-ea"/>
              </a:rPr>
              <a:t>函数的返回类型等，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决定了其存储格式和允许的操作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符号的存储类别和存储分配信息 存储类别确定其分配的区域，静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态或动态数据区，堆区或栈区，存储分配信息如单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300"/>
              </a:spcBef>
              <a:buClrTx/>
            </a:pPr>
            <a:r>
              <a:rPr lang="en-US" altLang="zh-CN" sz="2000" b="1" dirty="0">
                <a:latin typeface="+mn-ea"/>
                <a:ea typeface="+mn-ea"/>
              </a:rPr>
              <a:t>                </a:t>
            </a:r>
            <a:r>
              <a:rPr kumimoji="0" lang="zh-CN" altLang="en-US" sz="2000" b="1" dirty="0">
                <a:latin typeface="+mn-ea"/>
                <a:ea typeface="+mn-ea"/>
              </a:rPr>
              <a:t>元的大小，相对于某个存储区域的偏移位置等等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符号的作用域信息 </a:t>
            </a:r>
          </a:p>
          <a:p>
            <a:pPr algn="l">
              <a:spcBef>
                <a:spcPts val="12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latin typeface="+mn-ea"/>
                <a:ea typeface="+mn-ea"/>
              </a:rPr>
              <a:t>  其他属性</a:t>
            </a:r>
          </a:p>
          <a:p>
            <a:pPr lvl="1" algn="l">
              <a:spcBef>
                <a:spcPts val="1200"/>
              </a:spcBef>
              <a:buClrTx/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数组内情向量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记录结构的成员信息 </a:t>
            </a:r>
            <a:endParaRPr kumimoji="0" lang="zh-CN" altLang="en-US" sz="2000" b="1" dirty="0">
              <a:latin typeface="+mn-ea"/>
              <a:ea typeface="+mn-ea"/>
            </a:endParaRP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函数及过程的形参 </a:t>
            </a:r>
            <a:endParaRPr kumimoji="0"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6895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17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8.1.3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645072" y="914400"/>
            <a:ext cx="7734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en-US" altLang="zh-CN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针对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符号表的常见操作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buClrTx/>
            </a:pP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创建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符号表  </a:t>
            </a:r>
            <a:r>
              <a:rPr lang="zh-CN" altLang="en-US" sz="2000" b="1" dirty="0">
                <a:latin typeface="+mn-ea"/>
                <a:ea typeface="+mn-ea"/>
              </a:rPr>
              <a:t> 在编译开始，或进入一个作用域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插入表项  </a:t>
            </a:r>
            <a:r>
              <a:rPr lang="zh-CN" altLang="en-US" sz="2000" b="1" dirty="0">
                <a:latin typeface="+mn-ea"/>
                <a:ea typeface="+mn-ea"/>
              </a:rPr>
              <a:t> 在遇到新的标识符声明时进行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查询表项  </a:t>
            </a:r>
            <a:r>
              <a:rPr lang="zh-CN" altLang="en-US" sz="2000" b="1" dirty="0">
                <a:latin typeface="+mn-ea"/>
                <a:ea typeface="+mn-ea"/>
              </a:rPr>
              <a:t> 在引用标识符时进行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修改表项  </a:t>
            </a:r>
            <a:r>
              <a:rPr lang="zh-CN" altLang="en-US" sz="2000" b="1" dirty="0">
                <a:latin typeface="+mn-ea"/>
                <a:ea typeface="+mn-ea"/>
              </a:rPr>
              <a:t> 在获得新的语义值信息时进行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dirty="0">
                <a:solidFill>
                  <a:srgbClr val="800080"/>
                </a:solidFill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删除表项  </a:t>
            </a:r>
            <a:r>
              <a:rPr lang="zh-CN" altLang="en-US" sz="2000" b="1" dirty="0">
                <a:latin typeface="+mn-ea"/>
                <a:ea typeface="+mn-ea"/>
              </a:rPr>
              <a:t> 在标识符成为不可见或不再需要它的任</a:t>
            </a:r>
          </a:p>
          <a:p>
            <a:pPr lvl="1" algn="l">
              <a:buClrTx/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              何信息时进行</a:t>
            </a:r>
          </a:p>
          <a:p>
            <a:pPr lvl="1" algn="l">
              <a:buClrTx/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释放符号表空间</a:t>
            </a:r>
            <a:r>
              <a:rPr lang="zh-CN" altLang="en-US" sz="2000" b="1" dirty="0">
                <a:latin typeface="+mn-ea"/>
                <a:ea typeface="+mn-ea"/>
              </a:rPr>
              <a:t>   在编译结束前或退出一个作用域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3801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23900" y="915174"/>
            <a:ext cx="75057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实现符号表的</a:t>
            </a:r>
            <a:r>
              <a:rPr kumimoji="0"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常用数据结构</a:t>
            </a:r>
          </a:p>
          <a:p>
            <a:pPr algn="l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一般的线性表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如：数组，链表，等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有序表</a:t>
            </a:r>
          </a:p>
          <a:p>
            <a:pPr lvl="1" algn="l">
              <a:buClrTx/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   查询较无序表快，如可以采用折半查找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kumimoji="0"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Hash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表</a:t>
            </a:r>
            <a:endParaRPr kumimoji="0" lang="en-US" altLang="zh-CN" sz="22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algn="l">
              <a:spcBef>
                <a:spcPts val="1800"/>
              </a:spcBef>
              <a:buClrTx/>
              <a:buFont typeface="Symbol" pitchFamily="18" charset="2"/>
              <a:buChar char="-"/>
            </a:pPr>
            <a:r>
              <a:rPr lang="zh-CN" altLang="en-US" sz="2200" b="1" dirty="0">
                <a:solidFill>
                  <a:srgbClr val="800080"/>
                </a:solidFill>
                <a:latin typeface="+mn-ea"/>
                <a:ea typeface="+mn-ea"/>
              </a:rPr>
              <a:t> 作用域与符号表组织</a:t>
            </a:r>
          </a:p>
          <a:p>
            <a:pPr algn="l">
              <a:buClrTx/>
              <a:buFont typeface="Symbol" pitchFamily="18" charset="2"/>
              <a:buNone/>
            </a:pP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所有作用域共用一个全局符号表</a:t>
            </a:r>
          </a:p>
          <a:p>
            <a:pPr lvl="1" algn="l"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每个作用域都有各自的符号表</a:t>
            </a:r>
          </a:p>
          <a:p>
            <a:pPr lvl="1" algn="l">
              <a:buFontTx/>
              <a:buChar char="•"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8</a:t>
            </a:fld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8600" y="319881"/>
            <a:ext cx="503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 8.1.4 </a:t>
            </a:r>
            <a:r>
              <a:rPr lang="zh-CN" altLang="en-US" sz="2800" b="1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254876" y="931311"/>
            <a:ext cx="843192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Char char="-"/>
            </a:pPr>
            <a:r>
              <a:rPr lang="en-US" altLang="zh-CN" sz="2000" b="1" dirty="0">
                <a:solidFill>
                  <a:srgbClr val="80008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嵌套的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nested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开作用域与闭作用域</a:t>
            </a:r>
            <a:r>
              <a:rPr kumimoji="0" lang="zh-CN" altLang="en-US" sz="2000" b="1" dirty="0">
                <a:latin typeface="+mn-ea"/>
                <a:ea typeface="+mn-ea"/>
              </a:rPr>
              <a:t>（相应于程序中特殊点）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该点所在的作用域为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当前作用域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当前作用域与包含它的程序单元所构成的作用域称为</a:t>
            </a:r>
          </a:p>
          <a:p>
            <a:pPr lvl="1" algn="l">
              <a:lnSpc>
                <a:spcPct val="150000"/>
              </a:lnSpc>
              <a:buFontTx/>
              <a:buNone/>
            </a:pP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开作用域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open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r>
              <a:rPr kumimoji="0" lang="en-US" altLang="zh-CN" sz="2000" b="1" dirty="0">
                <a:latin typeface="+mn-ea"/>
                <a:ea typeface="+mn-ea"/>
              </a:rPr>
              <a:t>,</a:t>
            </a:r>
            <a:r>
              <a:rPr kumimoji="0" lang="zh-CN" altLang="en-US" sz="2000" b="1" dirty="0">
                <a:latin typeface="+mn-ea"/>
                <a:ea typeface="+mn-ea"/>
              </a:rPr>
              <a:t>即嵌套重叠的作用域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kumimoji="0" lang="zh-CN" altLang="en-US" sz="2000" b="1" dirty="0">
                <a:latin typeface="+mn-ea"/>
                <a:ea typeface="+mn-ea"/>
              </a:rPr>
              <a:t>不属于开作用域的作用域称为</a:t>
            </a:r>
            <a:r>
              <a:rPr kumimoji="0"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闭作用域</a:t>
            </a:r>
            <a:r>
              <a:rPr kumimoji="0" lang="zh-CN" altLang="en-US" sz="2000" b="1" dirty="0">
                <a:latin typeface="+mn-ea"/>
                <a:ea typeface="+mn-ea"/>
              </a:rPr>
              <a:t>（</a:t>
            </a:r>
            <a:r>
              <a:rPr kumimoji="0" lang="en-US" altLang="zh-CN" sz="2000" i="1" dirty="0">
                <a:latin typeface="+mn-ea"/>
                <a:ea typeface="+mn-ea"/>
              </a:rPr>
              <a:t>close    scopes</a:t>
            </a:r>
            <a:r>
              <a:rPr kumimoji="0" lang="zh-CN" altLang="en-US" sz="2000" b="1" dirty="0">
                <a:latin typeface="+mn-ea"/>
                <a:ea typeface="+mn-ea"/>
              </a:rPr>
              <a:t>）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buClrTx/>
              <a:buFont typeface="Symbol" pitchFamily="18" charset="2"/>
              <a:buChar char="-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常用的可见性规则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i="1" dirty="0">
                <a:latin typeface="+mn-ea"/>
                <a:ea typeface="+mn-ea"/>
              </a:rPr>
              <a:t>visibility rules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在程序的任何一点，只有在该点的开作用域中声明的名字才是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可访问的</a:t>
            </a:r>
            <a:endParaRPr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  <a:p>
            <a:pPr lvl="1" algn="l"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若一个名字在多个开作用域中被声明，则把离该名字的某个引</a:t>
            </a:r>
            <a:endParaRPr lang="en-US" altLang="zh-CN" sz="2000" b="1" dirty="0">
              <a:latin typeface="+mn-ea"/>
              <a:ea typeface="+mn-ea"/>
            </a:endParaRPr>
          </a:p>
          <a:p>
            <a:pPr lvl="1" algn="l"/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用最近的声明作为该引用的解释</a:t>
            </a: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zh-CN" altLang="en-US" sz="2000" b="1" dirty="0">
                <a:latin typeface="+mn-ea"/>
                <a:ea typeface="+mn-ea"/>
              </a:rPr>
              <a:t>  新的声明只能出现在当前作用域</a:t>
            </a:r>
            <a:endParaRPr kumimoji="0" lang="zh-CN" altLang="en-US" sz="2000" b="1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605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6.6|1.2|28.1|5.3|29.5|3.9|27.9|20|15|24.7|4.9|20.1|22.3|21.1|33.9|35.1|24.3|6.3|5.9|5.5|18.9|11.9|2.3|22.7|4.9|6.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39115</TotalTime>
  <Words>1513</Words>
  <Application>Microsoft Office PowerPoint</Application>
  <PresentationFormat>全屏显示(4:3)</PresentationFormat>
  <Paragraphs>325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黑体</vt:lpstr>
      <vt:lpstr>华文隶书</vt:lpstr>
      <vt:lpstr>宋体</vt:lpstr>
      <vt:lpstr>新宋体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第8章　静态语义分析和中间代码生成 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杨 茂林</cp:lastModifiedBy>
  <cp:revision>629</cp:revision>
  <cp:lastPrinted>1601-01-01T00:00:00Z</cp:lastPrinted>
  <dcterms:created xsi:type="dcterms:W3CDTF">1601-01-01T00:00:00Z</dcterms:created>
  <dcterms:modified xsi:type="dcterms:W3CDTF">2021-06-07T03:23:52Z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