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27"/>
  </p:notesMasterIdLst>
  <p:handoutMasterIdLst>
    <p:handoutMasterId r:id="rId28"/>
  </p:handoutMasterIdLst>
  <p:sldIdLst>
    <p:sldId id="256" r:id="rId3"/>
    <p:sldId id="390" r:id="rId4"/>
    <p:sldId id="394" r:id="rId5"/>
    <p:sldId id="273" r:id="rId6"/>
    <p:sldId id="274" r:id="rId7"/>
    <p:sldId id="275" r:id="rId8"/>
    <p:sldId id="392" r:id="rId9"/>
    <p:sldId id="395" r:id="rId10"/>
    <p:sldId id="397" r:id="rId11"/>
    <p:sldId id="399" r:id="rId12"/>
    <p:sldId id="401" r:id="rId13"/>
    <p:sldId id="402" r:id="rId14"/>
    <p:sldId id="403" r:id="rId15"/>
    <p:sldId id="393" r:id="rId16"/>
    <p:sldId id="276" r:id="rId17"/>
    <p:sldId id="281" r:id="rId18"/>
    <p:sldId id="389" r:id="rId19"/>
    <p:sldId id="283" r:id="rId20"/>
    <p:sldId id="284" r:id="rId21"/>
    <p:sldId id="285" r:id="rId22"/>
    <p:sldId id="286" r:id="rId23"/>
    <p:sldId id="287" r:id="rId24"/>
    <p:sldId id="404" r:id="rId25"/>
    <p:sldId id="391" r:id="rId26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0093"/>
    <a:srgbClr val="0000FF"/>
    <a:srgbClr val="007000"/>
    <a:srgbClr val="FF3300"/>
    <a:srgbClr val="66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72" d="100"/>
          <a:sy n="72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0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893" y="2241612"/>
            <a:ext cx="7467600" cy="22098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+mn-ea"/>
                <a:ea typeface="+mn-ea"/>
              </a:rPr>
              <a:t>第</a:t>
            </a:r>
            <a:r>
              <a:rPr lang="en-US" altLang="zh-CN" sz="3200" b="1" dirty="0">
                <a:latin typeface="+mn-ea"/>
                <a:ea typeface="+mn-ea"/>
              </a:rPr>
              <a:t>8</a:t>
            </a:r>
            <a:r>
              <a:rPr lang="zh-CN" altLang="en-US" sz="3200" b="1" dirty="0">
                <a:latin typeface="+mn-ea"/>
                <a:ea typeface="+mn-ea"/>
              </a:rPr>
              <a:t>章　静态语义分析和中间代码生成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r>
              <a:rPr lang="zh-CN" altLang="en-US" sz="32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100809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 </a:t>
            </a:r>
            <a:r>
              <a:rPr lang="en-US" altLang="zh-CN" sz="4000" b="1" dirty="0">
                <a:solidFill>
                  <a:srgbClr val="FF0000"/>
                </a:solidFill>
                <a:latin typeface="+mn-ea"/>
                <a:ea typeface="+mn-ea"/>
              </a:rPr>
              <a:t>Principles of Compiler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600200" y="4310619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2021年6月22日星期二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0145"/>
            <a:ext cx="81216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可以构成新的类型表达式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(I,T)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积类型构造符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 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是类型表达式，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为类型表达式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&gt;,n&gt;=0;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积类型表达式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&gt;,n=0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9DA60-DB28-4601-877B-88D7D64D88E8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4DE48F-F636-4EB9-B9E2-5337004B060D}"/>
              </a:ext>
            </a:extLst>
          </p:cNvPr>
          <p:cNvSpPr txBox="1"/>
          <p:nvPr/>
        </p:nvSpPr>
        <p:spPr>
          <a:xfrm>
            <a:off x="651164" y="6248400"/>
            <a:ext cx="3422074" cy="46166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  →  &lt;</a:t>
            </a:r>
            <a:r>
              <a:rPr lang="en-US" altLang="zh-CN" sz="2400" dirty="0" err="1"/>
              <a:t>int,int,int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1DFB6A-020E-4964-9DCA-1046C79522D5}"/>
              </a:ext>
            </a:extLst>
          </p:cNvPr>
          <p:cNvSpPr txBox="1"/>
          <p:nvPr/>
        </p:nvSpPr>
        <p:spPr>
          <a:xfrm>
            <a:off x="671945" y="6248400"/>
            <a:ext cx="61318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fun(</a:t>
            </a:r>
            <a:r>
              <a:rPr lang="zh-CN" altLang="en-US" sz="2400" dirty="0"/>
              <a:t> </a:t>
            </a:r>
            <a:r>
              <a:rPr lang="en-US" altLang="zh-CN" sz="2400" dirty="0"/>
              <a:t>int a; float b; char c)     &lt;int, float, char&gt;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3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0144"/>
            <a:ext cx="8121650" cy="39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可以构成新的类型表达式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(I,T)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积类型构造符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 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过程类型构造符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foo(int a; float b),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fun(T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,T=&lt;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int,float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9DA60-DB28-4601-877B-88D7D64D88E8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715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0144"/>
            <a:ext cx="8121650" cy="430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可以构成新的类型表达式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(I,T)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积类型构造符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 &lt;T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,…,T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过程类型构造符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  <a:p>
            <a:pPr marL="690562" lvl="1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type_error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出错类型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90562" lvl="1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ok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无类型错误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03212" lvl="1" indent="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9DA60-DB28-4601-877B-88D7D64D88E8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</p:spTree>
    <p:extLst>
      <p:ext uri="{BB962C8B-B14F-4D97-AF65-F5344CB8AC3E}">
        <p14:creationId xmlns:p14="http://schemas.microsoft.com/office/powerpoint/2010/main" val="16595591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0144"/>
            <a:ext cx="8121650" cy="430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可以根据需要定义新的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类型构造符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以构成新的类型表达式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make_product_3(T1,T2,n)</a:t>
            </a: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&lt;T1,T2,T2,…,T2&gt;, T2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make_product_3(&lt;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int,int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&gt;,float,3)</a:t>
            </a:r>
          </a:p>
          <a:p>
            <a:pPr marL="1328737" lvl="3" indent="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= 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int,int,float,float,float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make_product_2(T1,T2)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=&lt;T1,T2&gt;</a:t>
            </a: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make_product_2(&lt;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int,int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&gt;,float)</a:t>
            </a:r>
          </a:p>
          <a:p>
            <a:pPr marL="1328737" lvl="3" indent="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=&lt;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int,int,float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347662" lvl="1" indent="0" algn="l" eaLnBrk="1" hangingPunct="1">
              <a:spcBef>
                <a:spcPct val="20000"/>
              </a:spcBef>
              <a:buClr>
                <a:srgbClr val="FF0000"/>
              </a:buClr>
              <a:buSzPct val="5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9DA60-DB28-4601-877B-88D7D64D88E8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</p:spTree>
    <p:extLst>
      <p:ext uri="{BB962C8B-B14F-4D97-AF65-F5344CB8AC3E}">
        <p14:creationId xmlns:p14="http://schemas.microsoft.com/office/powerpoint/2010/main" val="841050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381000" y="1014452"/>
            <a:ext cx="8534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endParaRPr lang="zh-CN" altLang="en-US" sz="2400" dirty="0">
              <a:latin typeface="微软雅黑" panose="020B0503020204020204" pitchFamily="34" charset="-122"/>
            </a:endParaRPr>
          </a:p>
          <a:p>
            <a:pPr algn="l">
              <a:buClrTx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类型系统（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type systems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）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 将类型表达式赋给程序各个部分的规则集合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 algn="l"/>
            <a:endParaRPr lang="en-US" altLang="zh-CN" sz="2400" dirty="0">
              <a:latin typeface="微软雅黑" panose="020B0503020204020204" pitchFamily="34" charset="-122"/>
            </a:endParaRPr>
          </a:p>
          <a:p>
            <a:pPr algn="l">
              <a:buClrTx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类型检查程序（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</a:rPr>
              <a:t>type checker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</a:rPr>
              <a:t>负责类型检查</a:t>
            </a:r>
          </a:p>
          <a:p>
            <a:pPr algn="l">
              <a:buClrTx/>
            </a:pPr>
            <a:endParaRPr lang="zh-CN" altLang="en-US" sz="2400" dirty="0">
              <a:latin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80008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验证程序的结构是否匹配上下文所期望的类型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 为中间代码生成搜集及建立必要的类型信息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微软雅黑" panose="020B0503020204020204" pitchFamily="34" charset="-122"/>
              </a:rPr>
              <a:t>实现</a:t>
            </a:r>
            <a:r>
              <a:rPr lang="zh-CN" altLang="en-US" sz="2400" dirty="0">
                <a:latin typeface="微软雅黑" panose="020B0503020204020204" pitchFamily="34" charset="-122"/>
              </a:rPr>
              <a:t>某个</a:t>
            </a:r>
            <a:r>
              <a:rPr lang="zh-CN" altLang="en-US" sz="2400" dirty="0">
                <a:solidFill>
                  <a:srgbClr val="800080"/>
                </a:solidFill>
                <a:latin typeface="微软雅黑" panose="020B0503020204020204" pitchFamily="34" charset="-122"/>
              </a:rPr>
              <a:t>类型系统</a:t>
            </a:r>
            <a:r>
              <a:rPr lang="zh-CN" altLang="en-US" sz="2400" dirty="0">
                <a:latin typeface="微软雅黑" panose="020B0503020204020204" pitchFamily="34" charset="-122"/>
              </a:rPr>
              <a:t>（</a:t>
            </a:r>
            <a:r>
              <a:rPr lang="en-US" altLang="zh-CN" sz="2400" i="1" dirty="0">
                <a:latin typeface="微软雅黑" panose="020B0503020204020204" pitchFamily="34" charset="-122"/>
              </a:rPr>
              <a:t>type system</a:t>
            </a:r>
            <a:r>
              <a:rPr lang="zh-CN" altLang="en-US" sz="2400" dirty="0">
                <a:latin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类型检查程序示范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 algn="l"/>
            <a:endParaRPr lang="zh-CN" altLang="en-US" sz="2400" dirty="0">
              <a:latin typeface="微软雅黑" panose="020B0503020204020204" pitchFamily="34" charset="-122"/>
            </a:endParaRPr>
          </a:p>
          <a:p>
            <a:pPr lvl="1" algn="l"/>
            <a:r>
              <a:rPr lang="zh-CN" altLang="en-US" sz="2400" dirty="0">
                <a:latin typeface="微软雅黑" panose="020B0503020204020204" pitchFamily="34" charset="-122"/>
              </a:rPr>
              <a:t>为此特定义一个简单的语言，给出其文法</a:t>
            </a:r>
            <a:r>
              <a:rPr lang="en-US" altLang="zh-CN" sz="2400" dirty="0">
                <a:latin typeface="微软雅黑" panose="020B0503020204020204" pitchFamily="34" charset="-122"/>
              </a:rPr>
              <a:t>G[P]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63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895703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800080"/>
                </a:solidFill>
              </a:rPr>
              <a:t>一个</a:t>
            </a:r>
            <a:r>
              <a:rPr lang="zh-CN" altLang="en-US" sz="2000" b="1" dirty="0"/>
              <a:t>简单语言的上下文无无关文法</a:t>
            </a:r>
            <a:r>
              <a:rPr lang="en-US" altLang="zh-CN" sz="2000" b="1" dirty="0"/>
              <a:t>G[P]:</a:t>
            </a:r>
            <a:endParaRPr lang="zh-CN" altLang="en-US" sz="2000" b="1" dirty="0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04800" y="123524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类型表达式和类型系统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83060"/>
              </p:ext>
            </p:extLst>
          </p:nvPr>
        </p:nvGraphicFramePr>
        <p:xfrm>
          <a:off x="457200" y="1437620"/>
          <a:ext cx="76628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31866" imgH="2875178" progId="Visio.Drawing.11">
                  <p:embed/>
                </p:oleObj>
              </mc:Choice>
              <mc:Fallback>
                <p:oleObj name="Visio" r:id="rId2" imgW="5331866" imgH="2875178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37620"/>
                        <a:ext cx="766286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61922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6832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152400" y="1524000"/>
            <a:ext cx="9067800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</a:t>
            </a:r>
            <a:r>
              <a:rPr lang="de-DE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L.in := T.type </a:t>
            </a:r>
            <a:r>
              <a:rPr lang="de-DE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 := make_product_3</a:t>
            </a:r>
            <a:r>
              <a:rPr lang="de-DE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de-DE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16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T.type, L.num</a:t>
            </a:r>
            <a:r>
              <a:rPr lang="de-DE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de-DE" altLang="zh-CN" sz="1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&lt;&gt;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16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16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real}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marL="3579813" indent="-3579813" algn="l"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array [ </a:t>
            </a:r>
            <a:r>
              <a:rPr lang="en-US" altLang="zh-CN" sz="16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1600" b="1" baseline="-250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array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(1.. </a:t>
            </a:r>
            <a:r>
              <a:rPr lang="fr-FR" altLang="zh-CN" sz="16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lexval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 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pointer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marL="3765550" indent="-3765550"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16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.in</a:t>
            </a:r>
            <a:r>
              <a:rPr lang="fr-F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16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+1 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16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endParaRPr lang="fr-FR" altLang="zh-CN" sz="14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endParaRPr lang="fr-FR" altLang="zh-CN" sz="14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填入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表项的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域。</a:t>
            </a:r>
            <a:endParaRPr lang="de-DE" altLang="zh-CN" sz="16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make_product_3</a:t>
            </a:r>
            <a:r>
              <a:rPr lang="de-DE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&lt;t1,t2,…,tm&gt;,type2,n</a:t>
            </a:r>
            <a:r>
              <a:rPr lang="de-DE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：生成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&lt;t1,t2,…,tm,type2,type2,…type2&gt;,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tm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后生成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个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type2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声明相关翻译模式：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0195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8600" y="1611998"/>
            <a:ext cx="8382000" cy="325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true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 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if </a:t>
            </a:r>
            <a:r>
              <a:rPr lang="en-US" altLang="zh-CN" sz="20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= nil 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 </a:t>
            </a:r>
            <a:r>
              <a:rPr lang="en-US" altLang="zh-CN" sz="20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else </a:t>
            </a:r>
            <a:r>
              <a:rPr lang="en-US" altLang="zh-CN" sz="20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zh-CN" altLang="en-US" sz="20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490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381000" y="99708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 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247900" indent="-224790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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if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pointer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555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处理语句、过程声明及程序的翻译模式：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86868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marL="2603500" indent="-2603500"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break    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A51C44-E84C-491E-93DE-9D90149DEAB0}"/>
              </a:ext>
            </a:extLst>
          </p:cNvPr>
          <p:cNvSpPr txBox="1"/>
          <p:nvPr/>
        </p:nvSpPr>
        <p:spPr>
          <a:xfrm>
            <a:off x="4648200" y="5094595"/>
            <a:ext cx="498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?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312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+mn-ea"/>
                <a:ea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静态语义分析  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5520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946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call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match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V )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</a:p>
          <a:p>
            <a:pPr marL="2960688" indent="-2960688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= ok and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ok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then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make_product_2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&lt;&gt;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04800" y="228600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 （续）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522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88884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774950" indent="-277495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marL="2417763" indent="-2417763"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else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53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84163" y="1219200"/>
            <a:ext cx="88598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 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B1136E-6ACD-43B0-A00A-3B57A0F41375}"/>
              </a:ext>
            </a:extLst>
          </p:cNvPr>
          <p:cNvSpPr/>
          <p:nvPr/>
        </p:nvSpPr>
        <p:spPr bwMode="auto">
          <a:xfrm>
            <a:off x="2209800" y="3276600"/>
            <a:ext cx="5181600" cy="990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117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A0E934-0650-4080-BB33-E49AB2B4C8D1}"/>
              </a:ext>
            </a:extLst>
          </p:cNvPr>
          <p:cNvSpPr txBox="1"/>
          <p:nvPr/>
        </p:nvSpPr>
        <p:spPr>
          <a:xfrm>
            <a:off x="705678" y="2279556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4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4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4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4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4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4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21A8D1-4EB7-4927-A399-F249FC117027}"/>
              </a:ext>
            </a:extLst>
          </p:cNvPr>
          <p:cNvSpPr txBox="1"/>
          <p:nvPr/>
        </p:nvSpPr>
        <p:spPr>
          <a:xfrm>
            <a:off x="685800" y="1450035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思考：什么情况下，程序将通过类型检查 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B0DB5D-405F-4D50-B468-0DF7758AB38C}"/>
              </a:ext>
            </a:extLst>
          </p:cNvPr>
          <p:cNvSpPr txBox="1"/>
          <p:nvPr/>
        </p:nvSpPr>
        <p:spPr>
          <a:xfrm>
            <a:off x="705678" y="4171645"/>
            <a:ext cx="164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P.Type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5D5065-3019-44E9-A409-E6BBD6BA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38600"/>
            <a:ext cx="2038095" cy="1923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6470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+mn-ea"/>
                <a:ea typeface="+mn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8.3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中间代码生成 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153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EF02544B-CBFD-40A6-87E1-0CB47A000E8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1412"/>
            <a:ext cx="6667500" cy="4878388"/>
            <a:chOff x="944" y="719"/>
            <a:chExt cx="4200" cy="3073"/>
          </a:xfrm>
        </p:grpSpPr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FAD4270E-AD01-4E93-88C1-4DC64789BC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C5CD6DA1-A7B6-4728-9EE9-DB0405344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3550F8D2-1836-40C0-9563-8E831BB9F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608F36F-8B57-4CEA-9689-EB9980B9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2DF98756-E456-4C27-94E5-D145B2FF9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83DB1EB-57DA-4085-9FAD-FDDED0BB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FE88698C-959F-472F-8B27-B73EDB95AA7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90402901-A5B8-4C64-9DD7-BAD849CE1F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9B43E881-AB85-474F-9A22-7978E5CC658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5FF3E151-048C-4923-AB58-39B39D6B40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6D16F2A5-2425-49EC-94B4-E1DCA81491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B11736E3-674C-424C-8863-F90A1A59B1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E3173A57-8F8D-48B2-AFF6-337E8847A4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0672B288-83D3-4C67-8178-0ACA332B49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96" y="1418"/>
              <a:ext cx="391" cy="1723"/>
            </a:xfrm>
            <a:prstGeom prst="rect">
              <a:avLst/>
            </a:prstGeom>
            <a:solidFill>
              <a:srgbClr val="00FF00">
                <a:alpha val="44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</a:lstStyle>
            <a:p>
              <a:r>
                <a:rPr lang="zh-CN" altLang="en-US" dirty="0"/>
                <a:t>表</a:t>
              </a:r>
              <a:endParaRPr lang="en-US" altLang="zh-CN" dirty="0"/>
            </a:p>
            <a:p>
              <a:r>
                <a:rPr lang="zh-CN" altLang="en-US" dirty="0"/>
                <a:t>格</a:t>
              </a:r>
              <a:endParaRPr lang="en-US" altLang="zh-CN" dirty="0"/>
            </a:p>
            <a:p>
              <a:r>
                <a:rPr lang="zh-CN" altLang="en-US" dirty="0"/>
                <a:t>管</a:t>
              </a:r>
              <a:endParaRPr lang="en-US" altLang="zh-CN" dirty="0"/>
            </a:p>
            <a:p>
              <a:r>
                <a:rPr lang="zh-CN" altLang="en-US" dirty="0"/>
                <a:t>理</a:t>
              </a:r>
              <a:endParaRPr lang="en-US" altLang="zh-CN" dirty="0"/>
            </a:p>
            <a:p>
              <a:r>
                <a:rPr lang="zh-CN" altLang="en-US" dirty="0"/>
                <a:t>程</a:t>
              </a:r>
              <a:endParaRPr lang="en-US" altLang="zh-CN" dirty="0"/>
            </a:p>
            <a:p>
              <a:r>
                <a:rPr lang="zh-CN" altLang="en-US" dirty="0"/>
                <a:t>序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9B41CB71-2C7D-4569-9D43-00E8596F393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BBE2D2B8-2BA2-4404-BA51-BB35F9DC1C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828AAE2B-FF89-4F4A-8AFF-593F26641B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6D0D5B81-6D0A-44B3-96BA-6D1322FF72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EA5DB15A-3F8F-42E6-950B-C2D4F87EB9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7CE08D79-BCC4-4297-991C-8F437177CC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64F3D519-7FC1-4ED6-AEFB-1A830739B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45B5EA1B-D142-45E8-B15D-ACBBBD3FC5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FDDC6E8-0C79-4862-A1DB-526A2C7FA6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17AC3751-5F6A-4711-AE68-32FDB10CBD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2C8BD2F4-1A0F-4C49-B351-3CEB03DACA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D99D1F48-89CF-476E-BEAD-2E83EEA297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B7755921-91F1-40A9-83DE-0D99B1E969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BEC66F50-F6B7-48F7-8410-EF515A5EB8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97486A4F-0E31-4EC1-B0E1-72504C9C87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8A0A188D-DC41-490E-A814-F39179CBB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1C3F9B0A-7BE1-4135-95F5-11998C65E9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6C4A7AF2-9419-47F7-8272-9E20CCA2C7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7F98305D-6216-49FA-A997-96F85CD1C7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336EB7B3-7EEE-45E0-8138-92CC83EC0C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60D789E2-3F92-4F91-9EC5-F749B8C0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DBD26426-C1C3-4A07-9A29-9FC0DEFE6A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3D4F58F2-8317-48C5-9449-D8FAEB6598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290B0E74-51B1-4E03-850D-2CBFFC486E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740AAF4B-F271-4C84-B528-D644DA6F77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C8042FF0-EF9C-48BD-8519-F46D9E1DB1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Rectangle 44">
            <a:extLst>
              <a:ext uri="{FF2B5EF4-FFF2-40B4-BE49-F238E27FC236}">
                <a16:creationId xmlns:a16="http://schemas.microsoft.com/office/drawing/2014/main" id="{5774C6E5-1872-434D-8C5B-E974B13A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19488"/>
            <a:ext cx="2819400" cy="747712"/>
          </a:xfrm>
          <a:prstGeom prst="rect">
            <a:avLst/>
          </a:prstGeom>
          <a:solidFill>
            <a:srgbClr val="00FF00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B769F-9B55-42CF-A6D9-2F1C8B69D472}"/>
              </a:ext>
            </a:extLst>
          </p:cNvPr>
          <p:cNvSpPr txBox="1"/>
          <p:nvPr/>
        </p:nvSpPr>
        <p:spPr>
          <a:xfrm>
            <a:off x="218361" y="9972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编译程序的结构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DB62AC-2A00-49A6-BFA7-82590B6F413A}"/>
              </a:ext>
            </a:extLst>
          </p:cNvPr>
          <p:cNvSpPr/>
          <p:nvPr/>
        </p:nvSpPr>
        <p:spPr bwMode="auto">
          <a:xfrm>
            <a:off x="2971800" y="2970212"/>
            <a:ext cx="2819400" cy="569913"/>
          </a:xfrm>
          <a:prstGeom prst="rect">
            <a:avLst/>
          </a:prstGeom>
          <a:solidFill>
            <a:srgbClr val="FFC0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609601" y="1158419"/>
            <a:ext cx="7696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1347788" algn="l">
              <a:lnSpc>
                <a:spcPct val="150000"/>
              </a:lnSpc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静态语义： 刻画程序在静态一致性或完整性方面的特征；仅当程序通过了静态语义检查，才能完成后续的中间代码生成和目标代码优化。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347788" indent="-1347788"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动态语义： 刻画程序执行时的行为。比如除数为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，数组越界等错误，需要生成相应代码。本章节不予讨论。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81000" y="228600"/>
            <a:ext cx="50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8.2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静态语义分析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0199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静态语义分析的主要任务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0517" y="685800"/>
            <a:ext cx="804148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type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检查每个操作是否遵守语言类型系统的定义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名字的作用域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scope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分析 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建立名字的定义和使用之间联系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控制流检查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flow-of-control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1255713" lvl="1" indent="-798513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控制流语句必须使控制转移到合法的地方（如 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语句必须有合法的语句包围它）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唯一性检查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uniqueness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255713" lvl="1" indent="-798513" algn="l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很多场合要求对象只能被定义一次（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枚举类型的元素不能重复出现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名字的上下文相关性检查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name-related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某些名字的多次出现之间应该满足一定的上下文相关性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790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8E9083D3-CE4D-4A4E-91A6-1C620584C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39434"/>
              </p:ext>
            </p:extLst>
          </p:nvPr>
        </p:nvGraphicFramePr>
        <p:xfrm>
          <a:off x="152400" y="2590800"/>
          <a:ext cx="88205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140">
                  <a:extLst>
                    <a:ext uri="{9D8B030D-6E8A-4147-A177-3AD203B41FA5}">
                      <a16:colId xmlns:a16="http://schemas.microsoft.com/office/drawing/2014/main" val="1793086499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3601090953"/>
                    </a:ext>
                  </a:extLst>
                </a:gridCol>
              </a:tblGrid>
              <a:tr h="160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L-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翻译模式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代码段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185665"/>
                  </a:ext>
                </a:extLst>
              </a:tr>
              <a:tr h="617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D→T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L.in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T.type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T→int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T.type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= int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T→real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T.type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=real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L→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altLang="zh-CN" sz="1800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.in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L.in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addtype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id.entry,</a:t>
                      </a:r>
                      <a:r>
                        <a:rPr lang="en-US" altLang="zh-CN" sz="1800" dirty="0" err="1">
                          <a:solidFill>
                            <a:schemeClr val="accent2"/>
                          </a:solidFill>
                        </a:rPr>
                        <a:t>L.in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)}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L→id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addtype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id.entry,</a:t>
                      </a:r>
                      <a:r>
                        <a:rPr lang="en-US" altLang="zh-CN" sz="1800" dirty="0" err="1">
                          <a:solidFill>
                            <a:schemeClr val="accent2"/>
                          </a:solidFill>
                        </a:rPr>
                        <a:t>L.in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) }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stack[top].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 = int</a:t>
                      </a:r>
                    </a:p>
                    <a:p>
                      <a:pPr algn="l"/>
                      <a:r>
                        <a:rPr lang="en-US" altLang="zh-CN" dirty="0"/>
                        <a:t>stack[top].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 = real</a:t>
                      </a:r>
                    </a:p>
                    <a:p>
                      <a:pPr algn="l"/>
                      <a:r>
                        <a:rPr lang="en-US" altLang="zh-CN" dirty="0" err="1"/>
                        <a:t>addtype</a:t>
                      </a:r>
                      <a:r>
                        <a:rPr lang="en-US" altLang="zh-CN" dirty="0"/>
                        <a:t>(stack[top].</a:t>
                      </a:r>
                      <a:r>
                        <a:rPr lang="en-US" altLang="zh-CN" dirty="0" err="1"/>
                        <a:t>val,stack</a:t>
                      </a:r>
                      <a:r>
                        <a:rPr lang="en-US" altLang="zh-CN" dirty="0"/>
                        <a:t>[top-3].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l"/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addtype</a:t>
                      </a:r>
                      <a:r>
                        <a:rPr lang="en-US" altLang="zh-CN" dirty="0"/>
                        <a:t>(stack[top].</a:t>
                      </a:r>
                      <a:r>
                        <a:rPr lang="en-US" altLang="zh-CN" dirty="0" err="1"/>
                        <a:t>val,stack</a:t>
                      </a:r>
                      <a:r>
                        <a:rPr lang="en-US" altLang="zh-CN" dirty="0"/>
                        <a:t>[top-1].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7922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5844BC2-C1BC-421C-920B-6B845D6DE903}"/>
              </a:ext>
            </a:extLst>
          </p:cNvPr>
          <p:cNvSpPr txBox="1"/>
          <p:nvPr/>
        </p:nvSpPr>
        <p:spPr>
          <a:xfrm>
            <a:off x="381000" y="1440477"/>
            <a:ext cx="541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方法与技术：</a:t>
            </a:r>
            <a:r>
              <a:rPr lang="zh-CN" altLang="en-US" sz="2400" dirty="0">
                <a:solidFill>
                  <a:schemeClr val="accent2"/>
                </a:solidFill>
              </a:rPr>
              <a:t>基于语法制导的翻译模式</a:t>
            </a:r>
          </a:p>
        </p:txBody>
      </p:sp>
    </p:spTree>
    <p:extLst>
      <p:ext uri="{BB962C8B-B14F-4D97-AF65-F5344CB8AC3E}">
        <p14:creationId xmlns:p14="http://schemas.microsoft.com/office/powerpoint/2010/main" val="3068708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121650" cy="386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25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69962" lvl="2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</a:p>
          <a:p>
            <a:pPr marL="969962" lvl="2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</a:t>
            </a:r>
          </a:p>
          <a:p>
            <a:pPr marL="969962" lvl="2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</a:t>
            </a:r>
          </a:p>
          <a:p>
            <a:pPr marL="969962" lvl="2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boolean</a:t>
            </a:r>
            <a:endParaRPr kumimoji="1" lang="zh-CN" alt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69962" lvl="2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69962" lvl="2" indent="-342900" algn="l" eaLnBrk="1" hangingPunct="1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88962" lvl="1" indent="-285750" algn="l" eaLnBrk="1" hangingPunct="1">
              <a:lnSpc>
                <a:spcPts val="25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7919B4-061E-4432-8788-1C2CF3D2B7ED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86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0145"/>
            <a:ext cx="81216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可以构成新的类型表达式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(I,T)</a:t>
            </a: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是类型表达式，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是整数域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0..5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1..10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Array(I,T)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也是类型表达式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809C24DE-DFC2-4ED5-9157-A3347D67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27446"/>
              </p:ext>
            </p:extLst>
          </p:nvPr>
        </p:nvGraphicFramePr>
        <p:xfrm>
          <a:off x="1364456" y="4385433"/>
          <a:ext cx="6980237" cy="1211334"/>
        </p:xfrm>
        <a:graphic>
          <a:graphicData uri="http://schemas.openxmlformats.org/drawingml/2006/table">
            <a:tbl>
              <a:tblPr/>
              <a:tblGrid>
                <a:gridCol w="220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类型表达式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(0..2,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[2][3]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(0..1,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(0..2,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) 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DCFCCD-60A6-442D-9F02-6F5553100C2C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BBD1007B-D3DB-42ED-BF56-A23EB265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31923"/>
              </p:ext>
            </p:extLst>
          </p:nvPr>
        </p:nvGraphicFramePr>
        <p:xfrm>
          <a:off x="1364457" y="4384965"/>
          <a:ext cx="6980237" cy="1211334"/>
        </p:xfrm>
        <a:graphic>
          <a:graphicData uri="http://schemas.openxmlformats.org/drawingml/2006/table">
            <a:tbl>
              <a:tblPr/>
              <a:tblGrid>
                <a:gridCol w="220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类型表达式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(3,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[2][3]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(2,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(3,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) 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9" marB="342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40504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15EC4F-1A76-42E5-9D48-AD166B7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0145"/>
            <a:ext cx="81216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6112" lvl="1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可以构成新的类型表达式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(I,T)</a:t>
            </a: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指针构造符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71637" lvl="3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是类型表达式，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pointer(T)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是类型表达式，它表式指向类型为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的对象的指针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5512" lvl="2" indent="-342900" algn="l" eaLnBrk="1" hangingPunct="1">
              <a:lnSpc>
                <a:spcPts val="36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9DA60-DB28-4601-877B-88D7D64D88E8}"/>
              </a:ext>
            </a:extLst>
          </p:cNvPr>
          <p:cNvSpPr txBox="1"/>
          <p:nvPr/>
        </p:nvSpPr>
        <p:spPr>
          <a:xfrm>
            <a:off x="1066800" y="1044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类型表达式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57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7|3.9|7.6|10.9|6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|22.3|13|6|1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8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8.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40381</TotalTime>
  <Words>2398</Words>
  <Application>Microsoft Office PowerPoint</Application>
  <PresentationFormat>全屏显示(4:3)</PresentationFormat>
  <Paragraphs>276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黑体</vt:lpstr>
      <vt:lpstr>华文隶书</vt:lpstr>
      <vt:lpstr>楷体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默认设计模板</vt:lpstr>
      <vt:lpstr>1_默认设计模板</vt:lpstr>
      <vt:lpstr>Visio</vt:lpstr>
      <vt:lpstr>第8章　静态语义分析和中间代码生成 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茂林</cp:lastModifiedBy>
  <cp:revision>661</cp:revision>
  <cp:lastPrinted>1601-01-01T00:00:00Z</cp:lastPrinted>
  <dcterms:created xsi:type="dcterms:W3CDTF">1601-01-01T00:00:00Z</dcterms:created>
  <dcterms:modified xsi:type="dcterms:W3CDTF">2021-06-22T03:01:06Z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