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  <p:sldMasterId id="2147483718" r:id="rId3"/>
  </p:sldMasterIdLst>
  <p:notesMasterIdLst>
    <p:notesMasterId r:id="rId68"/>
  </p:notesMasterIdLst>
  <p:handoutMasterIdLst>
    <p:handoutMasterId r:id="rId69"/>
  </p:handoutMasterIdLst>
  <p:sldIdLst>
    <p:sldId id="256" r:id="rId4"/>
    <p:sldId id="391" r:id="rId5"/>
    <p:sldId id="288" r:id="rId6"/>
    <p:sldId id="392" r:id="rId7"/>
    <p:sldId id="290" r:id="rId8"/>
    <p:sldId id="338" r:id="rId9"/>
    <p:sldId id="292" r:id="rId10"/>
    <p:sldId id="380" r:id="rId11"/>
    <p:sldId id="383" r:id="rId12"/>
    <p:sldId id="396" r:id="rId13"/>
    <p:sldId id="293" r:id="rId14"/>
    <p:sldId id="294" r:id="rId15"/>
    <p:sldId id="339" r:id="rId16"/>
    <p:sldId id="379" r:id="rId17"/>
    <p:sldId id="296" r:id="rId18"/>
    <p:sldId id="393" r:id="rId19"/>
    <p:sldId id="298" r:id="rId20"/>
    <p:sldId id="394" r:id="rId21"/>
    <p:sldId id="342" r:id="rId22"/>
    <p:sldId id="366" r:id="rId23"/>
    <p:sldId id="300" r:id="rId24"/>
    <p:sldId id="341" r:id="rId25"/>
    <p:sldId id="367" r:id="rId26"/>
    <p:sldId id="302" r:id="rId27"/>
    <p:sldId id="343" r:id="rId28"/>
    <p:sldId id="397" r:id="rId29"/>
    <p:sldId id="398" r:id="rId30"/>
    <p:sldId id="306" r:id="rId31"/>
    <p:sldId id="386" r:id="rId32"/>
    <p:sldId id="387" r:id="rId33"/>
    <p:sldId id="385" r:id="rId34"/>
    <p:sldId id="400" r:id="rId35"/>
    <p:sldId id="344" r:id="rId36"/>
    <p:sldId id="401" r:id="rId37"/>
    <p:sldId id="402" r:id="rId38"/>
    <p:sldId id="345" r:id="rId39"/>
    <p:sldId id="404" r:id="rId40"/>
    <p:sldId id="405" r:id="rId41"/>
    <p:sldId id="375" r:id="rId42"/>
    <p:sldId id="406" r:id="rId43"/>
    <p:sldId id="407" r:id="rId44"/>
    <p:sldId id="376" r:id="rId45"/>
    <p:sldId id="410" r:id="rId46"/>
    <p:sldId id="411" r:id="rId47"/>
    <p:sldId id="413" r:id="rId48"/>
    <p:sldId id="414" r:id="rId49"/>
    <p:sldId id="352" r:id="rId50"/>
    <p:sldId id="351" r:id="rId51"/>
    <p:sldId id="317" r:id="rId52"/>
    <p:sldId id="418" r:id="rId53"/>
    <p:sldId id="419" r:id="rId54"/>
    <p:sldId id="353" r:id="rId55"/>
    <p:sldId id="354" r:id="rId56"/>
    <p:sldId id="355" r:id="rId57"/>
    <p:sldId id="357" r:id="rId58"/>
    <p:sldId id="358" r:id="rId59"/>
    <p:sldId id="359" r:id="rId60"/>
    <p:sldId id="420" r:id="rId61"/>
    <p:sldId id="421" r:id="rId62"/>
    <p:sldId id="360" r:id="rId63"/>
    <p:sldId id="361" r:id="rId64"/>
    <p:sldId id="331" r:id="rId65"/>
    <p:sldId id="362" r:id="rId66"/>
    <p:sldId id="333" r:id="rId67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FF00"/>
    <a:srgbClr val="FF6600"/>
    <a:srgbClr val="F3F9FA"/>
    <a:srgbClr val="D60093"/>
    <a:srgbClr val="FF0000"/>
    <a:srgbClr val="007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72" d="100"/>
          <a:sy n="72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23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85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D32F7-83B2-48A3-AA6B-80B0829A8EC6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5548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C61CE-634D-4F64-ACD8-85A675627EA4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8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93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85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40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26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4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10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5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82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716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7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928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59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7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0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视频区域</a:t>
            </a:r>
          </a:p>
        </p:txBody>
      </p:sp>
    </p:spTree>
    <p:extLst>
      <p:ext uri="{BB962C8B-B14F-4D97-AF65-F5344CB8AC3E}">
        <p14:creationId xmlns:p14="http://schemas.microsoft.com/office/powerpoint/2010/main" val="26370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893" y="2241612"/>
            <a:ext cx="7467600" cy="22098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+mn-ea"/>
                <a:ea typeface="+mn-ea"/>
              </a:rPr>
              <a:t>第</a:t>
            </a:r>
            <a:r>
              <a:rPr lang="en-US" altLang="zh-CN" sz="3200" b="1" dirty="0">
                <a:latin typeface="+mn-ea"/>
                <a:ea typeface="+mn-ea"/>
              </a:rPr>
              <a:t>8</a:t>
            </a:r>
            <a:r>
              <a:rPr lang="zh-CN" altLang="en-US" sz="3200" b="1" dirty="0">
                <a:latin typeface="+mn-ea"/>
                <a:ea typeface="+mn-ea"/>
              </a:rPr>
              <a:t>章　静态语义分析和中间代码生成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3</a:t>
            </a:r>
            <a:r>
              <a:rPr lang="zh-CN" altLang="en-US" sz="32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100809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 </a:t>
            </a:r>
            <a:r>
              <a:rPr lang="en-US" altLang="zh-CN" sz="4000" b="1" dirty="0">
                <a:solidFill>
                  <a:srgbClr val="FF0000"/>
                </a:solidFill>
                <a:latin typeface="+mn-ea"/>
                <a:ea typeface="+mn-ea"/>
              </a:rPr>
              <a:t>Principles of Compiler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600200" y="4310619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2021年6月24日星期四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– TAC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与 四元式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9BED67-F6B2-458E-9BF4-5CE807DC3F41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6718"/>
            <a:ext cx="5486400" cy="49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+ 1;  while (a[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&lt; v);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3F5AC1-385A-4B65-A017-707887257D1D}"/>
              </a:ext>
            </a:extLst>
          </p:cNvPr>
          <p:cNvSpPr txBox="1"/>
          <p:nvPr/>
        </p:nvSpPr>
        <p:spPr>
          <a:xfrm>
            <a:off x="1106519" y="2530614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L: t1 :=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t1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t2 :=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8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t3 := a[t2]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t3&lt;v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FC3876C-F28B-4811-8F1B-AB036FE3562C}"/>
              </a:ext>
            </a:extLst>
          </p:cNvPr>
          <p:cNvSpPr/>
          <p:nvPr/>
        </p:nvSpPr>
        <p:spPr bwMode="auto">
          <a:xfrm>
            <a:off x="1863056" y="1770544"/>
            <a:ext cx="609600" cy="497856"/>
          </a:xfrm>
          <a:prstGeom prst="down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A8C8CB-1AA0-4AD0-81C1-C16BFFC230AC}"/>
              </a:ext>
            </a:extLst>
          </p:cNvPr>
          <p:cNvSpPr txBox="1"/>
          <p:nvPr/>
        </p:nvSpPr>
        <p:spPr>
          <a:xfrm>
            <a:off x="3799858" y="3291340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</a:rPr>
              <a:t>设数组的每个元素占</a:t>
            </a:r>
            <a:r>
              <a:rPr lang="en-US" altLang="zh-CN" sz="2000" dirty="0">
                <a:latin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</a:rPr>
              <a:t>个存储单元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13CA7A-EF9C-40F0-87DD-F0D960C23D6B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2819400" y="3491395"/>
            <a:ext cx="980458" cy="8715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D49F081-E5E8-4154-8EEB-A84D07204510}"/>
              </a:ext>
            </a:extLst>
          </p:cNvPr>
          <p:cNvSpPr txBox="1"/>
          <p:nvPr/>
        </p:nvSpPr>
        <p:spPr>
          <a:xfrm>
            <a:off x="1106519" y="253061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29F80068-83EE-4978-B15C-A18585524B00}"/>
              </a:ext>
            </a:extLst>
          </p:cNvPr>
          <p:cNvCxnSpPr>
            <a:stCxn id="2" idx="2"/>
            <a:endCxn id="28" idx="1"/>
          </p:cNvCxnSpPr>
          <p:nvPr/>
        </p:nvCxnSpPr>
        <p:spPr bwMode="auto">
          <a:xfrm rot="5400000" flipH="1">
            <a:off x="782072" y="3039728"/>
            <a:ext cx="1754326" cy="1105431"/>
          </a:xfrm>
          <a:prstGeom prst="curvedConnector4">
            <a:avLst>
              <a:gd name="adj1" fmla="val -13031"/>
              <a:gd name="adj2" fmla="val 120680"/>
            </a:avLst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64053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609600" y="1169313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SSA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（静态单赋值）形式，程序中的名字只有一次赋值。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16654"/>
              </p:ext>
            </p:extLst>
          </p:nvPr>
        </p:nvGraphicFramePr>
        <p:xfrm>
          <a:off x="1066801" y="1752600"/>
          <a:ext cx="2119312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94790" imgH="2014728" progId="Visio.Drawing.11">
                  <p:embed/>
                </p:oleObj>
              </mc:Choice>
              <mc:Fallback>
                <p:oleObj name="Visio" r:id="rId3" imgW="1294790" imgH="2014728" progId="Visio.Drawing.11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1752600"/>
                        <a:ext cx="2119312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67229"/>
              </p:ext>
            </p:extLst>
          </p:nvPr>
        </p:nvGraphicFramePr>
        <p:xfrm>
          <a:off x="5334000" y="1857375"/>
          <a:ext cx="2286000" cy="383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85986" imgH="2190770" progId="Visio.Drawing.11">
                  <p:embed/>
                </p:oleObj>
              </mc:Choice>
              <mc:Fallback>
                <p:oleObj name="Visio" r:id="rId5" imgW="1285986" imgH="2190770" progId="Visio.Drawing.11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57375"/>
                        <a:ext cx="2286000" cy="383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- SSA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95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457200" y="1143000"/>
            <a:ext cx="2819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2743200" y="1172706"/>
            <a:ext cx="6324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(‘assign’,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), E.ptr) 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if_then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6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while_do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seq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(‘+’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(‘’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029200" y="5181600"/>
            <a:ext cx="34290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构造叶子结点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生成抽象语法树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4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48768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+5*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的抽象语法树的构造</a:t>
            </a:r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0119"/>
              </p:ext>
            </p:extLst>
          </p:nvPr>
        </p:nvGraphicFramePr>
        <p:xfrm>
          <a:off x="38477" y="2590800"/>
          <a:ext cx="4060825" cy="36576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‘+’,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(id,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3276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410200" y="35052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2672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id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76800" y="3048000"/>
            <a:ext cx="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00800" y="4267200"/>
          <a:ext cx="990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3276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05600" y="36576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72400" y="42788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8458200" y="45074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315200" y="504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7200" y="3288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8229600" y="3669268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T*F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44205"/>
              </p:ext>
            </p:extLst>
          </p:nvPr>
        </p:nvGraphicFramePr>
        <p:xfrm>
          <a:off x="7010400" y="32766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>
            <a:off x="6934200" y="35052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7817604" y="34122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162800" y="2209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543800" y="25908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E+T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93617"/>
              </p:ext>
            </p:extLst>
          </p:nvPr>
        </p:nvGraphicFramePr>
        <p:xfrm>
          <a:off x="5400674" y="2190748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5334000" y="24384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248400" y="24384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864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867400" y="16002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l="35359" t="22917" r="37701" b="38542"/>
          <a:stretch>
            <a:fillRect/>
          </a:stretch>
        </p:blipFill>
        <p:spPr bwMode="auto">
          <a:xfrm>
            <a:off x="304800" y="9144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B3D5AB-1C02-42A0-9919-CA89B5A2FAF8}"/>
              </a:ext>
            </a:extLst>
          </p:cNvPr>
          <p:cNvSpPr txBox="1"/>
          <p:nvPr/>
        </p:nvSpPr>
        <p:spPr>
          <a:xfrm>
            <a:off x="5338973" y="2209800"/>
            <a:ext cx="45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+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3FA98D-BE1C-4590-8502-8BB0E3C4AE73}"/>
              </a:ext>
            </a:extLst>
          </p:cNvPr>
          <p:cNvSpPr txBox="1"/>
          <p:nvPr/>
        </p:nvSpPr>
        <p:spPr>
          <a:xfrm>
            <a:off x="7079173" y="3295614"/>
            <a:ext cx="15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*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18" grpId="1"/>
      <p:bldP spid="22" grpId="0"/>
      <p:bldP spid="23" grpId="0"/>
      <p:bldP spid="23" grpId="1"/>
      <p:bldP spid="25" grpId="0"/>
      <p:bldP spid="25" grpId="1"/>
      <p:bldP spid="29" grpId="0"/>
      <p:bldP spid="29" grpId="1"/>
      <p:bldP spid="31" grpId="0"/>
      <p:bldP spid="31" grpId="1"/>
      <p:bldP spid="35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32906A-E60B-4E53-AB8F-6CCE51E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14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26">
            <a:extLst>
              <a:ext uri="{FF2B5EF4-FFF2-40B4-BE49-F238E27FC236}">
                <a16:creationId xmlns:a16="http://schemas.microsoft.com/office/drawing/2014/main" id="{5CCC8A71-86A7-4721-A9E4-6CB513767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00CDA-2CFF-4AC0-8423-4CAD86178AA3}"/>
              </a:ext>
            </a:extLst>
          </p:cNvPr>
          <p:cNvSpPr txBox="1">
            <a:spLocks noChangeArrowheads="1"/>
          </p:cNvSpPr>
          <p:nvPr/>
        </p:nvSpPr>
        <p:spPr>
          <a:xfrm>
            <a:off x="628200" y="1447800"/>
            <a:ext cx="7887600" cy="4352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kern="0" dirty="0"/>
              <a:t>三地址代码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x:=y op z 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kern="0" dirty="0"/>
              <a:t>三地址代码可以看成是抽象语法树或</a:t>
            </a:r>
            <a:r>
              <a:rPr lang="zh-CN" altLang="zh-CN" kern="0" dirty="0"/>
              <a:t>有向无环图</a:t>
            </a:r>
            <a:r>
              <a:rPr lang="zh-CN" altLang="en-US" kern="0" dirty="0"/>
              <a:t>的一种线性表示 </a:t>
            </a:r>
          </a:p>
        </p:txBody>
      </p:sp>
    </p:spTree>
    <p:extLst>
      <p:ext uri="{BB962C8B-B14F-4D97-AF65-F5344CB8AC3E}">
        <p14:creationId xmlns:p14="http://schemas.microsoft.com/office/powerpoint/2010/main" val="356505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66800"/>
            <a:ext cx="8534400" cy="351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通过遍历语法树或在归约时，生成三地址码，后续要用到的四元式：</a:t>
            </a: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标号语句 </a:t>
            </a:r>
            <a:r>
              <a:rPr lang="en-US" altLang="zh-CN" sz="2000" b="1" dirty="0">
                <a:latin typeface="+mn-ea"/>
                <a:ea typeface="+mn-ea"/>
              </a:rPr>
              <a:t>L 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条件转移指令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if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条件为</a:t>
            </a:r>
            <a:r>
              <a:rPr lang="en-US" altLang="zh-CN" sz="2000" b="1" dirty="0">
                <a:latin typeface="+mn-ea"/>
                <a:ea typeface="+mn-ea"/>
              </a:rPr>
              <a:t>true</a:t>
            </a:r>
            <a:r>
              <a:rPr lang="zh-CN" altLang="en-US" sz="2000" b="1" dirty="0">
                <a:latin typeface="+mn-ea"/>
                <a:ea typeface="+mn-ea"/>
              </a:rPr>
              <a:t>时跳转至标号</a:t>
            </a:r>
            <a:r>
              <a:rPr lang="en-US" altLang="zh-CN" sz="2000" b="1" dirty="0">
                <a:latin typeface="+mn-ea"/>
                <a:ea typeface="+mn-ea"/>
              </a:rPr>
              <a:t>L)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条件跳转语句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702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914400"/>
            <a:ext cx="8305800" cy="43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过程调用语句序列</a:t>
            </a:r>
            <a:r>
              <a:rPr lang="en-US" altLang="zh-CN" sz="2000" b="1" dirty="0">
                <a:latin typeface="+mn-ea"/>
                <a:ea typeface="+mn-ea"/>
              </a:rPr>
              <a:t>: p(x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,x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,…,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  </a:t>
            </a:r>
            <a:endParaRPr lang="en-US" altLang="zh-CN" sz="2000" b="1" dirty="0">
              <a:latin typeface="+mn-ea"/>
              <a:ea typeface="+mn-ea"/>
            </a:endParaRPr>
          </a:p>
          <a:p>
            <a:pPr lvl="2" algn="l">
              <a:lnSpc>
                <a:spcPts val="336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param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</a:p>
          <a:p>
            <a:pPr lvl="2" algn="l">
              <a:lnSpc>
                <a:spcPts val="336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param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2</a:t>
            </a: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2" algn="l">
              <a:lnSpc>
                <a:spcPts val="336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… </a:t>
            </a:r>
          </a:p>
          <a:p>
            <a:pPr lvl="2" algn="l">
              <a:lnSpc>
                <a:spcPts val="336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param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</a:p>
          <a:p>
            <a:pPr lvl="2" algn="l">
              <a:lnSpc>
                <a:spcPts val="336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过程返回语句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return 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（前者表示将地址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&amp;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,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*y, *x := y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3757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304800" y="31498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8.3.3.1 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赋值语句及算术表达式的翻译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0C6F5D94-1BBB-4919-ACC5-3F7B5CBC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5400"/>
            <a:ext cx="3629025" cy="397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lnSpc>
                <a:spcPts val="3000"/>
              </a:lnSpc>
              <a:spcBef>
                <a:spcPct val="20000"/>
              </a:spcBef>
              <a:buSzPct val="100000"/>
            </a:pPr>
            <a:r>
              <a:rPr lang="zh-CN" altLang="en-US" sz="2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基本文法</a:t>
            </a:r>
            <a:endParaRPr lang="en-US" altLang="zh-CN" sz="25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id :=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②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③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④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⑤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⑥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id </a:t>
            </a: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⑦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int</a:t>
            </a:r>
          </a:p>
          <a:p>
            <a:pPr algn="l" eaLnBrk="1" hangingPunct="1">
              <a:lnSpc>
                <a:spcPts val="3000"/>
              </a:lnSpc>
              <a:spcBef>
                <a:spcPct val="15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⑧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real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A27DF1-6B3F-4334-B7F9-FD91FF82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728" y="975171"/>
            <a:ext cx="4736272" cy="133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159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lnSpc>
                <a:spcPts val="3000"/>
              </a:lnSpc>
              <a:spcBef>
                <a:spcPct val="20000"/>
              </a:spcBef>
              <a:buSzPct val="100000"/>
            </a:pPr>
            <a:r>
              <a:rPr lang="zh-CN" altLang="en-US" sz="2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赋值语句翻译的主要任务</a:t>
            </a:r>
            <a:endParaRPr lang="en-US" altLang="zh-CN" sz="25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eaLnBrk="1" hangingPunct="1">
              <a:lnSpc>
                <a:spcPts val="3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生成对表达式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求值的三地址码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eaLnBrk="1" hangingPunct="1">
              <a:lnSpc>
                <a:spcPts val="3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的值赋给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对应的存储单元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CA1208-8928-498B-B8E9-C15E6EF03BA6}"/>
              </a:ext>
            </a:extLst>
          </p:cNvPr>
          <p:cNvSpPr/>
          <p:nvPr/>
        </p:nvSpPr>
        <p:spPr>
          <a:xfrm>
            <a:off x="3781425" y="2386798"/>
            <a:ext cx="3990975" cy="35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1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源程序片段：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a:=b*(-c)+b*(-c)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三地址码：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T1 := -c</a:t>
            </a:r>
          </a:p>
          <a:p>
            <a:pPr marL="685800" lvl="2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T2 := b * T1	</a:t>
            </a:r>
          </a:p>
          <a:p>
            <a:pPr marL="685800" lvl="2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T3 := - c</a:t>
            </a:r>
          </a:p>
          <a:p>
            <a:pPr marL="685800" lvl="2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T4 := b * T3</a:t>
            </a:r>
          </a:p>
          <a:p>
            <a:pPr marL="685800" lvl="2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T5 := T2 + T4 </a:t>
            </a:r>
          </a:p>
          <a:p>
            <a:pPr marL="685800" lvl="2" algn="l" eaLnBrk="1" hangingPunct="1">
              <a:lnSpc>
                <a:spcPts val="2600"/>
              </a:lnSpc>
              <a:spcBef>
                <a:spcPct val="20000"/>
              </a:spcBef>
              <a:buSzPct val="100000"/>
              <a:defRPr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:= T5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9776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885890"/>
            <a:ext cx="8229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的值的存储单元的地址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spcBef>
                <a:spcPts val="0"/>
              </a:spcBef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gen()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并返回该名字的存储位置</a:t>
            </a:r>
          </a:p>
          <a:p>
            <a:pPr lvl="1" algn="l">
              <a:spcBef>
                <a:spcPts val="0"/>
              </a:spcBef>
              <a:buFontTx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     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381000" y="314980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8.3.3.1 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赋值语句及算术表达式的翻译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001CBA-20D5-4C66-8A1E-DF38E7531FB9}"/>
              </a:ext>
            </a:extLst>
          </p:cNvPr>
          <p:cNvSpPr txBox="1"/>
          <p:nvPr/>
        </p:nvSpPr>
        <p:spPr>
          <a:xfrm>
            <a:off x="838200" y="1232625"/>
            <a:ext cx="396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S→id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2822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赋值语句和算术表达式的翻译模式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7506" y="914400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.place;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+mn-ea"/>
                <a:ea typeface="+mn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8.3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中间代码生成 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153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3400" y="685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赋值和表达式求值生成中间代码举例：</a:t>
            </a:r>
            <a:r>
              <a:rPr lang="en-US" altLang="zh-CN" dirty="0"/>
              <a:t>x := 3+5*2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34935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7949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:=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4000" y="39618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76549" y="4484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61953" y="39618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0800" y="4484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0167" y="4484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43200" y="5094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3157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8179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13511" y="5094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47356" y="572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05200" y="572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5" idx="2"/>
          </p:cNvCxnSpPr>
          <p:nvPr/>
        </p:nvCxnSpPr>
        <p:spPr bwMode="auto">
          <a:xfrm flipH="1">
            <a:off x="1828800" y="3862864"/>
            <a:ext cx="228600" cy="240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>
            <a:off x="2090651" y="3838837"/>
            <a:ext cx="119149" cy="26429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2176549" y="3798332"/>
            <a:ext cx="394162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2461953" y="4272957"/>
            <a:ext cx="228600" cy="30538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2740431" y="4322835"/>
            <a:ext cx="128847" cy="247193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2882438" y="4255532"/>
            <a:ext cx="394162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endCxn id="13" idx="0"/>
          </p:cNvCxnSpPr>
          <p:nvPr/>
        </p:nvCxnSpPr>
        <p:spPr bwMode="auto">
          <a:xfrm>
            <a:off x="3352800" y="4788932"/>
            <a:ext cx="308957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1" idx="2"/>
            <a:endCxn id="14" idx="0"/>
          </p:cNvCxnSpPr>
          <p:nvPr/>
        </p:nvCxnSpPr>
        <p:spPr bwMode="auto">
          <a:xfrm>
            <a:off x="3298767" y="4853464"/>
            <a:ext cx="18012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3048000" y="4788932"/>
            <a:ext cx="228600" cy="30538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15" idx="0"/>
          </p:cNvCxnSpPr>
          <p:nvPr/>
        </p:nvCxnSpPr>
        <p:spPr bwMode="auto">
          <a:xfrm flipH="1">
            <a:off x="2342111" y="4778647"/>
            <a:ext cx="29786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>
            <a:endCxn id="16" idx="0"/>
          </p:cNvCxnSpPr>
          <p:nvPr/>
        </p:nvCxnSpPr>
        <p:spPr bwMode="auto">
          <a:xfrm flipH="1">
            <a:off x="2975956" y="5387170"/>
            <a:ext cx="25630" cy="33949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endCxn id="17" idx="0"/>
          </p:cNvCxnSpPr>
          <p:nvPr/>
        </p:nvCxnSpPr>
        <p:spPr bwMode="auto">
          <a:xfrm>
            <a:off x="3732761" y="5442619"/>
            <a:ext cx="1039" cy="28404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3962400" y="1101379"/>
            <a:ext cx="495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E.code := 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14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497330" y="4485501"/>
            <a:ext cx="12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=t1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</a:t>
            </a:r>
            <a:r>
              <a:rPr lang="en-US" altLang="zh-CN" sz="1200" dirty="0">
                <a:solidFill>
                  <a:srgbClr val="D60093"/>
                </a:solidFill>
              </a:rPr>
              <a:t>t1:=3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34046" y="5083141"/>
            <a:ext cx="12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=t2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</a:t>
            </a:r>
            <a:r>
              <a:rPr lang="en-US" altLang="zh-CN" sz="1200" dirty="0">
                <a:solidFill>
                  <a:srgbClr val="D60093"/>
                </a:solidFill>
              </a:rPr>
              <a:t>t2:=5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0000" y="5013067"/>
            <a:ext cx="12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=t3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</a:t>
            </a:r>
            <a:r>
              <a:rPr lang="en-US" altLang="zh-CN" sz="1200" dirty="0">
                <a:solidFill>
                  <a:srgbClr val="D60093"/>
                </a:solidFill>
              </a:rPr>
              <a:t>t3:=2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1725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505200" y="4338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=t4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=(t2=5||t3:=2||</a:t>
            </a:r>
            <a:r>
              <a:rPr lang="en-US" altLang="zh-CN" sz="1200" dirty="0">
                <a:solidFill>
                  <a:srgbClr val="D60093"/>
                </a:solidFill>
              </a:rPr>
              <a:t>t4=t2*t3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09752" y="2339058"/>
            <a:ext cx="52342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971800" y="380553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=t5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=(t1:=3||t2=5||t3:=2||t4=t2*t3||</a:t>
            </a:r>
            <a:r>
              <a:rPr lang="en-US" altLang="zh-CN" sz="1200" dirty="0">
                <a:solidFill>
                  <a:srgbClr val="D60093"/>
                </a:solidFill>
              </a:rPr>
              <a:t>t5:=t1+t4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10000" y="29736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4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14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28056" y="3230818"/>
            <a:ext cx="422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S.code</a:t>
            </a:r>
            <a:r>
              <a:rPr lang="en-US" altLang="zh-CN" sz="1200" dirty="0">
                <a:solidFill>
                  <a:srgbClr val="0000FF"/>
                </a:solidFill>
              </a:rPr>
              <a:t>=(t1:=3||t2=5||t3:=2||t4=t2*t3||t5:=t1+t4)||</a:t>
            </a:r>
            <a:r>
              <a:rPr lang="en-US" altLang="zh-CN" sz="1200" dirty="0">
                <a:solidFill>
                  <a:srgbClr val="D60093"/>
                </a:solidFill>
              </a:rPr>
              <a:t>x:=t5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5EFD7A-2917-4350-870E-A33321E592E9}"/>
              </a:ext>
            </a:extLst>
          </p:cNvPr>
          <p:cNvSpPr txBox="1"/>
          <p:nvPr/>
        </p:nvSpPr>
        <p:spPr>
          <a:xfrm>
            <a:off x="7389300" y="4090259"/>
            <a:ext cx="1172116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T1:= 3</a:t>
            </a:r>
          </a:p>
          <a:p>
            <a:pPr algn="l"/>
            <a:r>
              <a:rPr lang="en-US" altLang="zh-CN" dirty="0"/>
              <a:t>T2:=5</a:t>
            </a:r>
          </a:p>
          <a:p>
            <a:pPr algn="l"/>
            <a:r>
              <a:rPr lang="en-US" altLang="zh-CN" dirty="0"/>
              <a:t>T3:=2</a:t>
            </a:r>
          </a:p>
          <a:p>
            <a:pPr algn="l"/>
            <a:r>
              <a:rPr lang="en-US" altLang="zh-CN" dirty="0"/>
              <a:t>T4:=t2*t3</a:t>
            </a:r>
          </a:p>
          <a:p>
            <a:pPr algn="l"/>
            <a:r>
              <a:rPr lang="en-US" altLang="zh-CN" dirty="0"/>
              <a:t>T5:=t1+t4</a:t>
            </a:r>
          </a:p>
          <a:p>
            <a:pPr algn="l"/>
            <a:r>
              <a:rPr lang="en-US" altLang="zh-CN" dirty="0"/>
              <a:t>X:=t5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152400" y="914400"/>
            <a:ext cx="8308016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变量列表被申明类型所占的字节数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所对应表项的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  <a:p>
            <a:pPr lvl="1" algn="l">
              <a:spcBef>
                <a:spcPts val="600"/>
              </a:spcBef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bool,char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 1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字节；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int: 4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字节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 real: 8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字节， 指针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:4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字节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说明语句的翻译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49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说明语句的翻译模式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22</a:t>
            </a:fld>
            <a:endParaRPr lang="en-US" altLang="zh-CN" sz="1800" dirty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4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7" name="TextBox 66"/>
          <p:cNvSpPr txBox="1"/>
          <p:nvPr/>
        </p:nvSpPr>
        <p:spPr>
          <a:xfrm>
            <a:off x="251520" y="1979548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下箭头 31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4067944" y="182699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96" y="354045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外部声明举例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a;float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b,c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0151DA-1BF2-4919-9B8B-1C06F7E8F1E6}"/>
              </a:ext>
            </a:extLst>
          </p:cNvPr>
          <p:cNvSpPr txBox="1"/>
          <p:nvPr/>
        </p:nvSpPr>
        <p:spPr>
          <a:xfrm>
            <a:off x="727990" y="5831194"/>
            <a:ext cx="3628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→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ExtDefList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ExtDefList→ExtDef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ExtDefList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ε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ExtDef→Specifier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ExtDecList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|Specifier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FunDec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CompSt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Specifier→int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float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ExtDecList→VarDec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VarDec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ExtDecList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VarDec→ID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0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7" grpId="0"/>
      <p:bldP spid="68" grpId="0"/>
      <p:bldP spid="69" grpId="0"/>
      <p:bldP spid="70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32" grpId="17" animBg="1"/>
      <p:bldP spid="32" grpId="18" animBg="1"/>
      <p:bldP spid="32" grpId="19" animBg="1"/>
      <p:bldP spid="32" grpId="20" animBg="1"/>
      <p:bldP spid="32" grpId="21" animBg="1"/>
      <p:bldP spid="32" grpId="22" animBg="1"/>
      <p:bldP spid="71" grpId="0"/>
      <p:bldP spid="72" grpId="0"/>
      <p:bldP spid="73" grpId="0"/>
      <p:bldP spid="75" grpId="0"/>
      <p:bldP spid="76" grpId="0"/>
      <p:bldP spid="77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74" grpId="0"/>
      <p:bldP spid="10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8.3.3.3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228600" y="2074545"/>
            <a:ext cx="86007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</a:t>
            </a:r>
            <a:r>
              <a:rPr lang="en-US" altLang="zh-CN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 T</a:t>
            </a:r>
            <a:r>
              <a:rPr lang="en-US" altLang="zh-CN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数组引用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68965" y="3922140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1" y="1758431"/>
            <a:ext cx="88392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数组的内情向量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dove vector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在处理数组时，通常会将数组的有关信息记录在一些单元中，称为“内情向量”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对于静态数组，内情向量可放在符号表中；对于可变数组，运行时建立相应的内情向量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例： 对于静态数组说明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，可以在符号表中建立如下形式的内情向量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5893" y="3921452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32361" y="3921452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67955" y="4286577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24424" y="4286577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67955" y="4896177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524424" y="4896177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583174" y="5353377"/>
            <a:ext cx="697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520866" y="535337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06466" y="573437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542297" y="573437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08138" y="453105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22538" y="453105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14825" y="3848487"/>
            <a:ext cx="28479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维的下界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维的上界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数组元素的类型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数组首元素的地址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数组维数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25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5B18E2C-CB2C-4702-A4D7-9A9E946B5831}"/>
              </a:ext>
            </a:extLst>
          </p:cNvPr>
          <p:cNvSpPr txBox="1">
            <a:spLocks noChangeArrowheads="1"/>
          </p:cNvSpPr>
          <p:nvPr/>
        </p:nvSpPr>
        <p:spPr>
          <a:xfrm>
            <a:off x="605242" y="379382"/>
            <a:ext cx="5262157" cy="160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数组元素地址的计算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 := A[i</a:t>
            </a:r>
            <a:r>
              <a:rPr kumimoji="0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,i</a:t>
            </a:r>
            <a:r>
              <a:rPr kumimoji="0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,…,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+ Y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A[i</a:t>
            </a:r>
            <a:r>
              <a:rPr kumimoji="0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,i</a:t>
            </a:r>
            <a:r>
              <a:rPr kumimoji="0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,…,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:= X + Y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97FFA7-8CB6-4764-8FCC-FC1C67DA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5826D-FED1-4CAF-87C5-5663EDB6DBD2}"/>
              </a:ext>
            </a:extLst>
          </p:cNvPr>
          <p:cNvSpPr txBox="1">
            <a:spLocks noChangeArrowheads="1"/>
          </p:cNvSpPr>
          <p:nvPr/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000" dirty="0">
                <a:solidFill>
                  <a:srgbClr val="0000FF"/>
                </a:solidFill>
                <a:latin typeface="宋体" panose="02010600030101010101" pitchFamily="2" charset="-122"/>
              </a:rPr>
              <a:t>数组元素地址计算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9153E-0593-4FCD-A6AB-D1574E1FB9F0}"/>
              </a:ext>
            </a:extLst>
          </p:cNvPr>
          <p:cNvSpPr txBox="1">
            <a:spLocks noChangeArrowheads="1"/>
          </p:cNvSpPr>
          <p:nvPr/>
        </p:nvSpPr>
        <p:spPr>
          <a:xfrm>
            <a:off x="603209" y="1447800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维数组，按行存放，每个元素宽度为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维的下界</a:t>
            </a: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维的上界</a:t>
            </a: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维可取值的个数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r>
              <a:rPr kumimoji="0" lang="en-US" altLang="zh-CN" sz="2400" b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+ 1)</a:t>
            </a: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的第一个元素相对地址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A[i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,…,i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相对地址公式 </a:t>
            </a:r>
          </a:p>
          <a:p>
            <a:pPr lvl="0" fontAlgn="auto">
              <a:lnSpc>
                <a:spcPct val="90000"/>
              </a:lnSpc>
              <a:spcBef>
                <a:spcPct val="50000"/>
              </a:spcBef>
              <a:buClr>
                <a:srgbClr val="4F81BD"/>
              </a:buClr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((…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</a:rPr>
              <a:t>)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en-US" altLang="zh-CN" sz="2400" dirty="0">
                <a:solidFill>
                  <a:srgbClr val="C00000"/>
                </a:solidFill>
              </a:rPr>
              <a:t>)…) ×n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+i</a:t>
            </a:r>
            <a:r>
              <a:rPr lang="en-US" altLang="zh-CN" sz="2400" baseline="-30000" dirty="0">
                <a:solidFill>
                  <a:srgbClr val="C00000"/>
                </a:solidFill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)×w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</a:p>
          <a:p>
            <a:pPr lvl="0" fontAlgn="auto">
              <a:lnSpc>
                <a:spcPct val="90000"/>
              </a:lnSpc>
              <a:spcBef>
                <a:spcPct val="50000"/>
              </a:spcBef>
              <a:buClr>
                <a:srgbClr val="4F81BD"/>
              </a:buClr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((…((l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</a:rPr>
              <a:t>) 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en-US" altLang="zh-CN" sz="2400" dirty="0">
                <a:solidFill>
                  <a:srgbClr val="0070C0"/>
                </a:solidFill>
              </a:rPr>
              <a:t>)…+l</a:t>
            </a:r>
            <a:r>
              <a:rPr lang="en-US" altLang="zh-CN" sz="2400" baseline="-30000" dirty="0">
                <a:solidFill>
                  <a:srgbClr val="0070C0"/>
                </a:solidFill>
              </a:rPr>
              <a:t>n-1</a:t>
            </a:r>
            <a:r>
              <a:rPr lang="en-US" altLang="zh-CN" sz="2400" dirty="0">
                <a:solidFill>
                  <a:srgbClr val="0070C0"/>
                </a:solidFill>
              </a:rPr>
              <a:t>) ×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+l</a:t>
            </a:r>
            <a:r>
              <a:rPr lang="en-US" altLang="zh-CN" sz="2400" baseline="-30000" dirty="0">
                <a:solidFill>
                  <a:srgbClr val="0070C0"/>
                </a:solidFill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)×w </a:t>
            </a:r>
          </a:p>
          <a:p>
            <a:pPr lvl="0" fontAlgn="auto">
              <a:lnSpc>
                <a:spcPct val="90000"/>
              </a:lnSpc>
              <a:spcBef>
                <a:spcPct val="50000"/>
              </a:spcBef>
              <a:buClr>
                <a:srgbClr val="4F81BD"/>
              </a:buClr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 = ((…((l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</a:rPr>
              <a:t>)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en-US" altLang="zh-CN" sz="2400" dirty="0">
                <a:solidFill>
                  <a:srgbClr val="0070C0"/>
                </a:solidFill>
              </a:rPr>
              <a:t>)…+ l</a:t>
            </a:r>
            <a:r>
              <a:rPr lang="en-US" altLang="zh-CN" sz="2400" baseline="-30000" dirty="0">
                <a:solidFill>
                  <a:srgbClr val="0070C0"/>
                </a:solidFill>
              </a:rPr>
              <a:t>n-1</a:t>
            </a:r>
            <a:r>
              <a:rPr lang="en-US" altLang="zh-CN" sz="2400" dirty="0">
                <a:solidFill>
                  <a:srgbClr val="0070C0"/>
                </a:solidFill>
              </a:rPr>
              <a:t>) ×</a:t>
            </a:r>
            <a:r>
              <a:rPr lang="en-US" altLang="zh-CN" sz="2400" dirty="0" err="1">
                <a:solidFill>
                  <a:srgbClr val="0070C0"/>
                </a:solidFill>
              </a:rPr>
              <a:t>n</a:t>
            </a:r>
            <a:r>
              <a:rPr lang="en-US" altLang="zh-CN" sz="2400" baseline="-30000" dirty="0" err="1">
                <a:solidFill>
                  <a:srgbClr val="0070C0"/>
                </a:solidFill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)×w </a:t>
            </a:r>
          </a:p>
          <a:p>
            <a:pPr lvl="0" fontAlgn="auto">
              <a:lnSpc>
                <a:spcPct val="90000"/>
              </a:lnSpc>
              <a:spcBef>
                <a:spcPct val="50000"/>
              </a:spcBef>
              <a:buClr>
                <a:srgbClr val="4F81BD"/>
              </a:buClr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008EE9F-4CEA-413A-B383-FD8ED5CD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34400"/>
            <a:ext cx="1729264" cy="539933"/>
          </a:xfrm>
          <a:prstGeom prst="wedgeRoundRectCallout">
            <a:avLst>
              <a:gd name="adj1" fmla="val -135831"/>
              <a:gd name="adj2" fmla="val 140191"/>
              <a:gd name="adj3" fmla="val 16667"/>
            </a:avLst>
          </a:prstGeom>
          <a:solidFill>
            <a:srgbClr val="C0504D"/>
          </a:solidFill>
          <a:ln w="25400" cap="rnd" cmpd="sng" algn="ctr">
            <a:solidFill>
              <a:sysClr val="window" lastClr="FFFFFF"/>
            </a:solidFill>
            <a:prstDash val="solid"/>
            <a:headEnd/>
            <a:tailEnd type="none" w="lg" len="lg"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可变部分</a:t>
            </a:r>
            <a:endParaRPr kumimoji="0" lang="en-GB" altLang="zh-CN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89766897-169D-4690-8BAA-A70027A6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140233"/>
            <a:ext cx="1729264" cy="539933"/>
          </a:xfrm>
          <a:prstGeom prst="wedgeRoundRectCallout">
            <a:avLst>
              <a:gd name="adj1" fmla="val -58819"/>
              <a:gd name="adj2" fmla="val -152836"/>
              <a:gd name="adj3" fmla="val 16667"/>
            </a:avLst>
          </a:prstGeom>
          <a:solidFill>
            <a:srgbClr val="4F81BD"/>
          </a:solidFill>
          <a:ln w="25400" cap="rnd" cmpd="sng" algn="ctr">
            <a:solidFill>
              <a:sysClr val="window" lastClr="FFFFFF"/>
            </a:solidFill>
            <a:prstDash val="solid"/>
            <a:headEnd/>
            <a:tailEnd type="none" w="lg" len="lg"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不变部分</a:t>
            </a:r>
            <a:endParaRPr kumimoji="0" lang="en-GB" altLang="zh-CN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9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27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5B18E2C-CB2C-4702-A4D7-9A9E946B583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609601"/>
            <a:ext cx="5262157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40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 a[3][5][8]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a[i</a:t>
            </a:r>
            <a:r>
              <a:rPr kumimoji="0" lang="en-US" altLang="zh-CN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][i</a:t>
            </a:r>
            <a:r>
              <a:rPr kumimoji="0" lang="en-US" altLang="zh-CN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2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][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i</a:t>
            </a:r>
            <a:r>
              <a:rPr kumimoji="0" lang="en-US" altLang="zh-CN" b="0" i="0" u="none" strike="noStrike" kern="1200" cap="none" spc="0" normalizeH="0" baseline="-3000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k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]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的地址？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F25819-D118-4D6E-A9C9-4231214530BE}"/>
              </a:ext>
            </a:extLst>
          </p:cNvPr>
          <p:cNvSpPr txBox="1"/>
          <p:nvPr/>
        </p:nvSpPr>
        <p:spPr>
          <a:xfrm>
            <a:off x="473267" y="3011314"/>
            <a:ext cx="850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=3, n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=5, n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][i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-30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base +((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)*w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                                = base +((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)*4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                                =  base +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 +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*32 +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*4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2E02C0-BCFD-443F-AFD6-CC5C7957407A}"/>
              </a:ext>
            </a:extLst>
          </p:cNvPr>
          <p:cNvSpPr txBox="1"/>
          <p:nvPr/>
        </p:nvSpPr>
        <p:spPr>
          <a:xfrm>
            <a:off x="559903" y="1829584"/>
            <a:ext cx="7242562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auto">
              <a:lnSpc>
                <a:spcPct val="90000"/>
              </a:lnSpc>
              <a:spcBef>
                <a:spcPct val="50000"/>
              </a:spcBef>
              <a:buClr>
                <a:srgbClr val="4F81BD"/>
              </a:buClr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((…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)…) ×n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2400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)×w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lvl="0" algn="l" fontAlgn="auto">
              <a:lnSpc>
                <a:spcPct val="90000"/>
              </a:lnSpc>
              <a:spcBef>
                <a:spcPct val="50000"/>
              </a:spcBef>
              <a:buClr>
                <a:srgbClr val="4F81BD"/>
              </a:buClr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base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((…((l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)…+l</a:t>
            </a:r>
            <a:r>
              <a:rPr lang="en-US" altLang="zh-CN" sz="2400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×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-30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altLang="zh-CN" sz="2400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)×w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FAF6069-6E5F-43A7-A3C0-662E83B5151E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4720905"/>
            <a:ext cx="571500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40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 a[3][5]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a[1][4] 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的地址？ 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(1*5+4)*4=36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DFFFF9CE-A683-4001-B1E5-F93BD2FEC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67255"/>
              </p:ext>
            </p:extLst>
          </p:nvPr>
        </p:nvGraphicFramePr>
        <p:xfrm>
          <a:off x="6553200" y="4906788"/>
          <a:ext cx="1752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311371996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816494746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87180213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50596944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1824114790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695576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226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9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6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9D1054-6F47-4D16-B153-A537A10C52E6}"/>
              </a:ext>
            </a:extLst>
          </p:cNvPr>
          <p:cNvSpPr txBox="1">
            <a:spLocks noChangeArrowheads="1"/>
          </p:cNvSpPr>
          <p:nvPr/>
        </p:nvSpPr>
        <p:spPr>
          <a:xfrm>
            <a:off x="666300" y="1600200"/>
            <a:ext cx="7887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文法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 → 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E | 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 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not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E | (E) 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j |true | false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用途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用于逻辑演算，计算逻辑值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用于控制语句的条件式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7C1BFA-F5B1-4986-98CE-B61831BCAFB9}"/>
              </a:ext>
            </a:extLst>
          </p:cNvPr>
          <p:cNvSpPr txBox="1"/>
          <p:nvPr/>
        </p:nvSpPr>
        <p:spPr>
          <a:xfrm>
            <a:off x="1828800" y="175922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37130E-7183-4AC6-ACB8-1521B189A027}"/>
              </a:ext>
            </a:extLst>
          </p:cNvPr>
          <p:cNvSpPr txBox="1"/>
          <p:nvPr/>
        </p:nvSpPr>
        <p:spPr>
          <a:xfrm>
            <a:off x="2895600" y="1759226"/>
            <a:ext cx="87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DDE517-5601-44B3-81E2-E6F5830CA636}"/>
              </a:ext>
            </a:extLst>
          </p:cNvPr>
          <p:cNvSpPr txBox="1"/>
          <p:nvPr/>
        </p:nvSpPr>
        <p:spPr>
          <a:xfrm>
            <a:off x="4086450" y="1759225"/>
            <a:ext cx="74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586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754A6-73E2-41A5-B011-7285CD4EB712}"/>
              </a:ext>
            </a:extLst>
          </p:cNvPr>
          <p:cNvSpPr txBox="1">
            <a:spLocks noChangeArrowheads="1"/>
          </p:cNvSpPr>
          <p:nvPr/>
        </p:nvSpPr>
        <p:spPr>
          <a:xfrm>
            <a:off x="617731" y="1165180"/>
            <a:ext cx="7887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计算布尔表达式的两种方法</a:t>
            </a: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2A7471-F0CD-482D-AF58-D7249CDED6C8}"/>
              </a:ext>
            </a:extLst>
          </p:cNvPr>
          <p:cNvSpPr txBox="1">
            <a:spLocks noChangeArrowheads="1"/>
          </p:cNvSpPr>
          <p:nvPr/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数值表示法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：如同计算算术表达式一样,一步步算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		      1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and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0)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=1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(1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and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0)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=1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=1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=1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and C&gt;D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B2DFA-22A2-4C55-ACC4-52A18F6B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531" y="4724398"/>
            <a:ext cx="261969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defTabSz="45720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(1) 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 :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C&gt;D</a:t>
            </a:r>
          </a:p>
          <a:p>
            <a:pPr algn="just" defTabSz="45720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(2)  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:= B and 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algn="just" defTabSz="45720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(3)  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  := A or 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CD8BAA-357E-42E5-818D-4370365CDDE0}"/>
              </a:ext>
            </a:extLst>
          </p:cNvPr>
          <p:cNvSpPr txBox="1"/>
          <p:nvPr/>
        </p:nvSpPr>
        <p:spPr>
          <a:xfrm>
            <a:off x="1182950" y="4724398"/>
            <a:ext cx="28729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(1)  (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C, D, T1)</a:t>
            </a:r>
          </a:p>
          <a:p>
            <a:pPr algn="l" defTabSz="45720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(2)  (and, B, T1, T2)</a:t>
            </a:r>
          </a:p>
          <a:p>
            <a:pPr algn="l" defTabSz="45720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(3)  (or, A, T2, T3)</a:t>
            </a:r>
          </a:p>
        </p:txBody>
      </p:sp>
    </p:spTree>
    <p:extLst>
      <p:ext uri="{BB962C8B-B14F-4D97-AF65-F5344CB8AC3E}">
        <p14:creationId xmlns:p14="http://schemas.microsoft.com/office/powerpoint/2010/main" val="16142391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1058726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源程序的不同表示形式</a:t>
            </a:r>
            <a:r>
              <a:rPr kumimoji="0"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也称为中间表示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。其作用：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8.3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</a:p>
        </p:txBody>
      </p:sp>
      <p:sp>
        <p:nvSpPr>
          <p:cNvPr id="4" name="Rectangle 192"/>
          <p:cNvSpPr>
            <a:spLocks noChangeArrowheads="1"/>
          </p:cNvSpPr>
          <p:nvPr/>
        </p:nvSpPr>
        <p:spPr bwMode="auto">
          <a:xfrm>
            <a:off x="232776" y="1679012"/>
            <a:ext cx="784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lvl="1" indent="-441325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源语言和目标语言之间的桥梁（前端与后端），避开二者之间较大的语义跨度，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使编译程序的逻辑结构更加简单明确，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有利于进行与目标机器无关的优化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有利于编译程序的重定向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移植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5E89B13E-18DB-47BD-9F27-AC85859331F6}"/>
              </a:ext>
            </a:extLst>
          </p:cNvPr>
          <p:cNvGrpSpPr>
            <a:grpSpLocks/>
          </p:cNvGrpSpPr>
          <p:nvPr/>
        </p:nvGrpSpPr>
        <p:grpSpPr bwMode="auto">
          <a:xfrm>
            <a:off x="1447303" y="4029432"/>
            <a:ext cx="6269311" cy="609600"/>
            <a:chOff x="929" y="1104"/>
            <a:chExt cx="3457" cy="384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F035320-8BF1-4F4C-A50F-170529DE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1104"/>
              <a:ext cx="852" cy="384"/>
            </a:xfrm>
            <a:prstGeom prst="rect">
              <a:avLst/>
            </a:prstGeom>
            <a:solidFill>
              <a:srgbClr val="4F81BD"/>
            </a:solidFill>
            <a:ln w="25400" cap="rnd" cmpd="sng" algn="ctr">
              <a:solidFill>
                <a:sysClr val="window" lastClr="FFFFFF"/>
              </a:solidFill>
              <a:prstDash val="solid"/>
              <a:headEnd type="none" w="lg" len="lg"/>
              <a:tailEnd type="none" w="lg" len="lg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源语言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E2E9E15C-FD31-48AF-BFC5-A6FD0D1C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104"/>
              <a:ext cx="852" cy="384"/>
            </a:xfrm>
            <a:prstGeom prst="rect">
              <a:avLst/>
            </a:prstGeom>
            <a:solidFill>
              <a:srgbClr val="4F81BD"/>
            </a:solidFill>
            <a:ln w="25400" cap="rnd" cmpd="sng" algn="ctr">
              <a:solidFill>
                <a:sysClr val="window" lastClr="FFFFFF"/>
              </a:solidFill>
              <a:prstDash val="solid"/>
              <a:headEnd type="none" w="lg" len="lg"/>
              <a:tailEnd type="none" w="lg" len="lg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中间语言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FEAB2FA0-951F-4159-8C3A-832F2C1A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104"/>
              <a:ext cx="852" cy="384"/>
            </a:xfrm>
            <a:prstGeom prst="rect">
              <a:avLst/>
            </a:prstGeom>
            <a:solidFill>
              <a:srgbClr val="4F81BD"/>
            </a:solidFill>
            <a:ln w="25400" cap="rnd" cmpd="sng" algn="ctr">
              <a:solidFill>
                <a:sysClr val="window" lastClr="FFFFFF"/>
              </a:solidFill>
              <a:prstDash val="solid"/>
              <a:headEnd type="none" w="lg" len="lg"/>
              <a:tailEnd type="none" w="lg" len="lg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目标语言</a:t>
              </a: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230476F7-1647-4B88-A433-F81220223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1296"/>
              <a:ext cx="445" cy="0"/>
            </a:xfrm>
            <a:prstGeom prst="line">
              <a:avLst/>
            </a:prstGeom>
            <a:noFill/>
            <a:ln w="25400" cap="rnd" cmpd="sng" algn="ctr">
              <a:solidFill>
                <a:srgbClr val="4F81BD"/>
              </a:solidFill>
              <a:prstDash val="solid"/>
              <a:headEnd type="none" w="lg" len="lg"/>
              <a:tailEnd type="stealth" w="lg" len="lg"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AC259B13-351E-473B-BFAD-4781A1945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296"/>
              <a:ext cx="443" cy="0"/>
            </a:xfrm>
            <a:prstGeom prst="line">
              <a:avLst/>
            </a:prstGeom>
            <a:noFill/>
            <a:ln w="25400" cap="rnd" cmpd="sng" algn="ctr">
              <a:solidFill>
                <a:srgbClr val="4F81BD"/>
              </a:solidFill>
              <a:prstDash val="solid"/>
              <a:headEnd type="none" w="lg" len="lg"/>
              <a:tailEnd type="stealth" w="lg" len="lg"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FB90EA-4872-4A7E-9702-E9C6CE6E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998" y="3800832"/>
            <a:ext cx="130572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AAABD-E65A-4029-BB6E-40F53838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428" y="3810672"/>
            <a:ext cx="91763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BFC6DE-C057-450F-B0AC-E4511F179289}"/>
              </a:ext>
            </a:extLst>
          </p:cNvPr>
          <p:cNvSpPr txBox="1"/>
          <p:nvPr/>
        </p:nvSpPr>
        <p:spPr>
          <a:xfrm>
            <a:off x="109545" y="3293358"/>
            <a:ext cx="88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Fortran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0D517-3D0C-493A-8EC0-9AFF45ADCCF6}"/>
              </a:ext>
            </a:extLst>
          </p:cNvPr>
          <p:cNvSpPr txBox="1"/>
          <p:nvPr/>
        </p:nvSpPr>
        <p:spPr>
          <a:xfrm>
            <a:off x="68790" y="3882866"/>
            <a:ext cx="88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COBOL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11DCF8-4330-45D6-9AE0-611D4D47345F}"/>
              </a:ext>
            </a:extLst>
          </p:cNvPr>
          <p:cNvSpPr txBox="1"/>
          <p:nvPr/>
        </p:nvSpPr>
        <p:spPr>
          <a:xfrm>
            <a:off x="0" y="4480660"/>
            <a:ext cx="88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Lisp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B1493A-BBE4-4CE5-8D52-9FAEC599BB31}"/>
              </a:ext>
            </a:extLst>
          </p:cNvPr>
          <p:cNvSpPr txBox="1"/>
          <p:nvPr/>
        </p:nvSpPr>
        <p:spPr>
          <a:xfrm>
            <a:off x="112858" y="5078454"/>
            <a:ext cx="70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…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6C329ED-D912-41AB-99A1-B86F97CBD36F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 bwMode="auto">
          <a:xfrm>
            <a:off x="990600" y="3478024"/>
            <a:ext cx="456703" cy="856208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6B389B-502F-49C2-A67A-98D32E767DE8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 bwMode="auto">
          <a:xfrm>
            <a:off x="949845" y="4067532"/>
            <a:ext cx="497458" cy="2667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574515-743F-4692-884D-874B6F1640D4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 bwMode="auto">
          <a:xfrm flipV="1">
            <a:off x="881055" y="4334232"/>
            <a:ext cx="566248" cy="331094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B431D04-FDBE-4A88-8524-5099BB3BB98E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 bwMode="auto">
          <a:xfrm flipV="1">
            <a:off x="819273" y="4334232"/>
            <a:ext cx="628030" cy="928888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FB30554-1948-444E-BBF7-312AFA63B50A}"/>
              </a:ext>
            </a:extLst>
          </p:cNvPr>
          <p:cNvSpPr txBox="1"/>
          <p:nvPr/>
        </p:nvSpPr>
        <p:spPr>
          <a:xfrm>
            <a:off x="7966286" y="3233090"/>
            <a:ext cx="111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PowerPC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69C8F5-D906-4C32-A257-6E34C0C187F6}"/>
              </a:ext>
            </a:extLst>
          </p:cNvPr>
          <p:cNvSpPr txBox="1"/>
          <p:nvPr/>
        </p:nvSpPr>
        <p:spPr>
          <a:xfrm>
            <a:off x="8077199" y="3765325"/>
            <a:ext cx="76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x86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B9A69F-69DF-427E-BC16-D2DF4B6D1C82}"/>
              </a:ext>
            </a:extLst>
          </p:cNvPr>
          <p:cNvSpPr txBox="1"/>
          <p:nvPr/>
        </p:nvSpPr>
        <p:spPr>
          <a:xfrm>
            <a:off x="8074750" y="4319323"/>
            <a:ext cx="753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ARM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0705D8-31E6-47DB-8F84-98B4E4A21AB2}"/>
              </a:ext>
            </a:extLst>
          </p:cNvPr>
          <p:cNvSpPr txBox="1"/>
          <p:nvPr/>
        </p:nvSpPr>
        <p:spPr>
          <a:xfrm>
            <a:off x="8044933" y="4914158"/>
            <a:ext cx="70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…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43B392A-CD91-4B2A-9C10-378E1B5403F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 bwMode="auto">
          <a:xfrm flipV="1">
            <a:off x="7716614" y="3417756"/>
            <a:ext cx="249672" cy="91647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AF4694C-A818-4D37-9F59-D680D0BDEC06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 flipV="1">
            <a:off x="7716614" y="3949991"/>
            <a:ext cx="360585" cy="38424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88F1054-485E-4FF3-8731-C1FA7CC1B6FB}"/>
              </a:ext>
            </a:extLst>
          </p:cNvPr>
          <p:cNvCxnSpPr>
            <a:stCxn id="15" idx="3"/>
            <a:endCxn id="42" idx="1"/>
          </p:cNvCxnSpPr>
          <p:nvPr/>
        </p:nvCxnSpPr>
        <p:spPr bwMode="auto">
          <a:xfrm>
            <a:off x="7716614" y="4334232"/>
            <a:ext cx="358136" cy="169757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85ECD28-3DB9-4ABC-B588-F730157276C0}"/>
              </a:ext>
            </a:extLst>
          </p:cNvPr>
          <p:cNvCxnSpPr>
            <a:stCxn id="15" idx="3"/>
            <a:endCxn id="44" idx="1"/>
          </p:cNvCxnSpPr>
          <p:nvPr/>
        </p:nvCxnSpPr>
        <p:spPr bwMode="auto">
          <a:xfrm>
            <a:off x="7716614" y="4334232"/>
            <a:ext cx="328319" cy="7645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67852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D6535E-20B2-4FF9-8251-7DC0726BB4DB}"/>
              </a:ext>
            </a:extLst>
          </p:cNvPr>
          <p:cNvSpPr txBox="1">
            <a:spLocks noChangeArrowheads="1"/>
          </p:cNvSpPr>
          <p:nvPr/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带优化的翻译法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短路，避免不必要的求值）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解释成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A then true else B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and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解释成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A then B else false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把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not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解释成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A then false else true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被很多高级语言采用，用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于条件表达式中布尔表达式的计算</a:t>
            </a:r>
          </a:p>
        </p:txBody>
      </p:sp>
    </p:spTree>
    <p:extLst>
      <p:ext uri="{BB962C8B-B14F-4D97-AF65-F5344CB8AC3E}">
        <p14:creationId xmlns:p14="http://schemas.microsoft.com/office/powerpoint/2010/main" val="28642875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直接对布尔表达式求值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数值计算法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8.3.3.4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布尔表达式的翻译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0BC35-C20A-453A-AE9C-4159F0304E86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9AAC56-554E-4912-9B9C-F77DBBDCBC3D}"/>
              </a:ext>
            </a:extLst>
          </p:cNvPr>
          <p:cNvSpPr txBox="1">
            <a:spLocks noChangeArrowheads="1"/>
          </p:cNvSpPr>
          <p:nvPr/>
        </p:nvSpPr>
        <p:spPr>
          <a:xfrm>
            <a:off x="666678" y="1587648"/>
            <a:ext cx="7887600" cy="4352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400" kern="0" dirty="0"/>
              <a:t>a or b and not c </a:t>
            </a:r>
            <a:r>
              <a:rPr lang="zh-CN" altLang="en-US" sz="2400" kern="0" dirty="0"/>
              <a:t>翻译成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T</a:t>
            </a:r>
            <a:r>
              <a:rPr lang="en-US" altLang="zh-CN" sz="2400" kern="0" baseline="-30000" dirty="0"/>
              <a:t>1 </a:t>
            </a:r>
            <a:r>
              <a:rPr lang="en-US" altLang="zh-CN" sz="2400" kern="0" dirty="0"/>
              <a:t>:= not c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T</a:t>
            </a:r>
            <a:r>
              <a:rPr lang="en-US" altLang="zh-CN" sz="2400" kern="0" baseline="-30000" dirty="0"/>
              <a:t>2 </a:t>
            </a:r>
            <a:r>
              <a:rPr lang="en-US" altLang="zh-CN" sz="2400" kern="0" dirty="0"/>
              <a:t>:= b and T</a:t>
            </a:r>
            <a:r>
              <a:rPr lang="en-US" altLang="zh-CN" sz="2400" kern="0" baseline="-30000" dirty="0"/>
              <a:t>1</a:t>
            </a:r>
            <a:endParaRPr lang="en-US" altLang="zh-CN" sz="2400" kern="0" dirty="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T</a:t>
            </a:r>
            <a:r>
              <a:rPr lang="en-US" altLang="zh-CN" sz="2400" kern="0" baseline="-30000" dirty="0"/>
              <a:t>3 </a:t>
            </a:r>
            <a:r>
              <a:rPr lang="en-US" altLang="zh-CN" sz="2400" kern="0" dirty="0"/>
              <a:t>:= a or T</a:t>
            </a:r>
            <a:r>
              <a:rPr lang="en-US" altLang="zh-CN" sz="2400" kern="0" baseline="-30000" dirty="0"/>
              <a:t>2</a:t>
            </a:r>
            <a:endParaRPr lang="en-US" altLang="zh-CN" sz="2400" kern="0" dirty="0"/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400" kern="0" dirty="0"/>
              <a:t>a&lt;b</a:t>
            </a:r>
            <a:r>
              <a:rPr lang="zh-CN" altLang="en-US" sz="2400" kern="0" dirty="0"/>
              <a:t>的关系表达式可等价地写成</a:t>
            </a:r>
            <a:endParaRPr lang="en-US" altLang="zh-CN" sz="2400" kern="0" dirty="0"/>
          </a:p>
          <a:p>
            <a:pPr marL="457200" lvl="1" indent="0" eaLnBrk="1" hangingPunct="1">
              <a:lnSpc>
                <a:spcPct val="85000"/>
              </a:lnSpc>
              <a:spcBef>
                <a:spcPct val="50000"/>
              </a:spcBef>
              <a:buNone/>
            </a:pPr>
            <a:r>
              <a:rPr lang="en-US" altLang="zh-CN" sz="2400" kern="0" dirty="0">
                <a:solidFill>
                  <a:srgbClr val="0000FF"/>
                </a:solidFill>
              </a:rPr>
              <a:t>if a&lt;b then true else false </a:t>
            </a:r>
            <a:r>
              <a:rPr lang="en-US" altLang="zh-CN" sz="2400" kern="0" dirty="0"/>
              <a:t>，</a:t>
            </a:r>
            <a:r>
              <a:rPr lang="zh-CN" altLang="en-US" sz="2400" kern="0" dirty="0"/>
              <a:t>翻译成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/>
              <a:t> 	100: </a:t>
            </a:r>
            <a:r>
              <a:rPr lang="en-US" altLang="zh-CN" sz="2400" kern="0" dirty="0"/>
              <a:t>if a&lt;b </a:t>
            </a:r>
            <a:r>
              <a:rPr lang="en-US" altLang="zh-CN" sz="2400" kern="0" dirty="0" err="1"/>
              <a:t>goto</a:t>
            </a:r>
            <a:r>
              <a:rPr lang="en-US" altLang="zh-CN" sz="2400" kern="0" dirty="0"/>
              <a:t> 103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101: </a:t>
            </a:r>
            <a:r>
              <a:rPr lang="en-US" altLang="zh-CN" sz="2400" kern="0" dirty="0">
                <a:solidFill>
                  <a:srgbClr val="0000FF"/>
                </a:solidFill>
              </a:rPr>
              <a:t>T</a:t>
            </a:r>
            <a:r>
              <a:rPr lang="en-US" altLang="zh-CN" sz="2400" kern="0" dirty="0"/>
              <a:t> := 0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102: </a:t>
            </a:r>
            <a:r>
              <a:rPr lang="en-US" altLang="zh-CN" sz="2400" kern="0" dirty="0" err="1"/>
              <a:t>goto</a:t>
            </a:r>
            <a:r>
              <a:rPr lang="en-US" altLang="zh-CN" sz="2400" kern="0" dirty="0"/>
              <a:t> 104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>
                <a:solidFill>
                  <a:srgbClr val="D60093"/>
                </a:solidFill>
              </a:rPr>
              <a:t>103</a:t>
            </a:r>
            <a:r>
              <a:rPr lang="en-US" altLang="zh-CN" sz="2400" kern="0" dirty="0"/>
              <a:t>: </a:t>
            </a:r>
            <a:r>
              <a:rPr lang="en-US" altLang="zh-CN" sz="2400" kern="0" dirty="0">
                <a:solidFill>
                  <a:srgbClr val="0000FF"/>
                </a:solidFill>
              </a:rPr>
              <a:t>T</a:t>
            </a:r>
            <a:r>
              <a:rPr lang="en-US" altLang="zh-CN" sz="2400" kern="0" dirty="0"/>
              <a:t> := 1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>
                <a:solidFill>
                  <a:srgbClr val="D60093"/>
                </a:solidFill>
              </a:rPr>
              <a:t>104:</a:t>
            </a:r>
            <a:endParaRPr lang="zh-CN" altLang="en-US" sz="2400" kern="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8861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8.3.3.4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布尔表达式的翻译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0BC35-C20A-453A-AE9C-4159F0304E86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D2B0FC-24F4-4DA3-BF4E-83B51B4A2403}"/>
              </a:ext>
            </a:extLst>
          </p:cNvPr>
          <p:cNvSpPr txBox="1">
            <a:spLocks noChangeArrowheads="1"/>
          </p:cNvSpPr>
          <p:nvPr/>
        </p:nvSpPr>
        <p:spPr>
          <a:xfrm>
            <a:off x="628200" y="1121222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三地址代码按顺序写入到输出文件中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nextstat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：三地址语句的地址</a:t>
            </a:r>
            <a:r>
              <a:rPr lang="zh-CN" altLang="en-US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索引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zh-CN" altLang="en-US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每生产一条指令，</a:t>
            </a: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nextstat+1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5C9B5F5-5F9F-4074-AE58-43FCEF47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99" y="3324059"/>
            <a:ext cx="3815999" cy="504825"/>
          </a:xfrm>
          <a:prstGeom prst="rect">
            <a:avLst/>
          </a:prstGeom>
          <a:solidFill>
            <a:srgbClr val="4F81BD"/>
          </a:solidFill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pitchFamily="34" charset="-122"/>
              </a:rPr>
              <a:t>0: if a&lt;b </a:t>
            </a:r>
            <a:r>
              <a:rPr lang="en-US" altLang="zh-CN" sz="2400" kern="0" dirty="0" err="1">
                <a:solidFill>
                  <a:prstClr val="white"/>
                </a:solidFill>
                <a:latin typeface="微软雅黑" panose="020B0503020204020204" pitchFamily="34" charset="-122"/>
              </a:rPr>
              <a:t>goto</a:t>
            </a: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pitchFamily="34" charset="-122"/>
              </a:rPr>
              <a:t> nextstat+3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3F2D959-84C5-4599-936A-82B51EA2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0" y="3828884"/>
            <a:ext cx="3815998" cy="504825"/>
          </a:xfrm>
          <a:prstGeom prst="rect">
            <a:avLst/>
          </a:prstGeom>
          <a:solidFill>
            <a:srgbClr val="4F81BD"/>
          </a:solidFill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rPr>
              <a:t>1</a:t>
            </a: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pitchFamily="34" charset="-122"/>
              </a:rPr>
              <a:t>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rPr>
              <a:t>t := 0</a:t>
            </a:r>
            <a:endParaRPr kumimoji="0" lang="en-GB" altLang="zh-CN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F9FD605-8375-437D-83B0-0C853C15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99" y="4332121"/>
            <a:ext cx="3815997" cy="504825"/>
          </a:xfrm>
          <a:prstGeom prst="rect">
            <a:avLst/>
          </a:prstGeom>
          <a:solidFill>
            <a:srgbClr val="4F81BD"/>
          </a:solidFill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pitchFamily="34" charset="-122"/>
              </a:rPr>
              <a:t>2: g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rPr>
              <a:t>oto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rPr>
              <a:t> nextat+2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E803063-6E3D-454D-9BBE-B53EA717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0" y="4836946"/>
            <a:ext cx="3815996" cy="504825"/>
          </a:xfrm>
          <a:prstGeom prst="rect">
            <a:avLst/>
          </a:prstGeom>
          <a:solidFill>
            <a:srgbClr val="4F81BD"/>
          </a:solidFill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rPr>
              <a:t>3: t := 1</a:t>
            </a:r>
            <a:endParaRPr kumimoji="0" lang="en-GB" altLang="zh-CN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5710544-F7E5-4062-BEF9-BABEEF6DB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0" y="3324060"/>
            <a:ext cx="3816000" cy="2738119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0848A5-9140-4DBA-9629-3A346C7FCA8F}"/>
              </a:ext>
            </a:extLst>
          </p:cNvPr>
          <p:cNvGrpSpPr/>
          <p:nvPr/>
        </p:nvGrpSpPr>
        <p:grpSpPr>
          <a:xfrm>
            <a:off x="838200" y="3229900"/>
            <a:ext cx="1404000" cy="461665"/>
            <a:chOff x="9430816" y="4029983"/>
            <a:chExt cx="1404000" cy="461665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7DFDB73-05B2-411A-8CCD-10C8D23E1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94C7F6-FEB8-4266-BBC0-456EF8AF0F78}"/>
                </a:ext>
              </a:extLst>
            </p:cNvPr>
            <p:cNvSpPr txBox="1"/>
            <p:nvPr/>
          </p:nvSpPr>
          <p:spPr>
            <a:xfrm>
              <a:off x="9430816" y="40299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182AA0-5C90-4207-B20A-C3D70D8B5DD3}"/>
              </a:ext>
            </a:extLst>
          </p:cNvPr>
          <p:cNvGrpSpPr/>
          <p:nvPr/>
        </p:nvGrpSpPr>
        <p:grpSpPr>
          <a:xfrm>
            <a:off x="838200" y="3727444"/>
            <a:ext cx="1404000" cy="461665"/>
            <a:chOff x="9430816" y="4029983"/>
            <a:chExt cx="1404000" cy="461665"/>
          </a:xfrm>
        </p:grpSpPr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7BE894C2-5345-4289-A0DA-C960C86C7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B82FAA8-A054-4281-B7B3-C5A895F9A52B}"/>
                </a:ext>
              </a:extLst>
            </p:cNvPr>
            <p:cNvSpPr txBox="1"/>
            <p:nvPr/>
          </p:nvSpPr>
          <p:spPr>
            <a:xfrm>
              <a:off x="9430816" y="40299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87290B-1AE3-4546-A55D-B283FB9F5A41}"/>
              </a:ext>
            </a:extLst>
          </p:cNvPr>
          <p:cNvGrpSpPr/>
          <p:nvPr/>
        </p:nvGrpSpPr>
        <p:grpSpPr>
          <a:xfrm>
            <a:off x="838200" y="4224988"/>
            <a:ext cx="1404000" cy="461665"/>
            <a:chOff x="9430816" y="4029983"/>
            <a:chExt cx="1404000" cy="461665"/>
          </a:xfrm>
        </p:grpSpPr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E4EF0123-F1F4-4132-B61F-F5C6556E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923386-A370-44C9-8DDD-96DF8A091477}"/>
                </a:ext>
              </a:extLst>
            </p:cNvPr>
            <p:cNvSpPr txBox="1"/>
            <p:nvPr/>
          </p:nvSpPr>
          <p:spPr>
            <a:xfrm>
              <a:off x="9430816" y="40299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DFD4FD-9379-4A36-83E7-178EDD25AB67}"/>
              </a:ext>
            </a:extLst>
          </p:cNvPr>
          <p:cNvGrpSpPr/>
          <p:nvPr/>
        </p:nvGrpSpPr>
        <p:grpSpPr>
          <a:xfrm>
            <a:off x="838200" y="4722532"/>
            <a:ext cx="1404000" cy="461665"/>
            <a:chOff x="9430816" y="4029983"/>
            <a:chExt cx="1404000" cy="461665"/>
          </a:xfrm>
        </p:grpSpPr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8D00EBC4-A3BC-4FD4-8513-D7E914AB2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0BDD30F-C889-4407-ADAB-423FAD187207}"/>
                </a:ext>
              </a:extLst>
            </p:cNvPr>
            <p:cNvSpPr txBox="1"/>
            <p:nvPr/>
          </p:nvSpPr>
          <p:spPr>
            <a:xfrm>
              <a:off x="9430816" y="40299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38D94BC-5F4B-4AC2-B0A3-9FE27A808BFF}"/>
              </a:ext>
            </a:extLst>
          </p:cNvPr>
          <p:cNvGrpSpPr/>
          <p:nvPr/>
        </p:nvGrpSpPr>
        <p:grpSpPr>
          <a:xfrm>
            <a:off x="838200" y="5220076"/>
            <a:ext cx="1404000" cy="461665"/>
            <a:chOff x="9430816" y="4029983"/>
            <a:chExt cx="1404000" cy="461665"/>
          </a:xfrm>
        </p:grpSpPr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DF2BFB6E-71A7-4AF6-85A5-819E0873C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D28D49-D6F7-40EE-B418-E189096DA1CA}"/>
                </a:ext>
              </a:extLst>
            </p:cNvPr>
            <p:cNvSpPr txBox="1"/>
            <p:nvPr/>
          </p:nvSpPr>
          <p:spPr>
            <a:xfrm>
              <a:off x="9430816" y="4029983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E33753B-C4C4-4D6B-A64A-919EA92A857D}"/>
              </a:ext>
            </a:extLst>
          </p:cNvPr>
          <p:cNvSpPr txBox="1"/>
          <p:nvPr/>
        </p:nvSpPr>
        <p:spPr>
          <a:xfrm>
            <a:off x="2244561" y="5336104"/>
            <a:ext cx="3815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</a:rPr>
              <a:t>4</a:t>
            </a:r>
            <a:r>
              <a:rPr lang="en-US" altLang="zh-CN" sz="2400" dirty="0"/>
              <a:t>:</a:t>
            </a:r>
            <a:endParaRPr lang="zh-CN" altLang="en-US" dirty="0"/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F5399562-F036-46F7-9B84-4D62F01F1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05207"/>
              </p:ext>
            </p:extLst>
          </p:nvPr>
        </p:nvGraphicFramePr>
        <p:xfrm>
          <a:off x="6253546" y="3324057"/>
          <a:ext cx="2738054" cy="247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19">
                  <a:extLst>
                    <a:ext uri="{9D8B030D-6E8A-4147-A177-3AD203B41FA5}">
                      <a16:colId xmlns:a16="http://schemas.microsoft.com/office/drawing/2014/main" val="1732163851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3051580885"/>
                    </a:ext>
                  </a:extLst>
                </a:gridCol>
              </a:tblGrid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 a&lt;b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3555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:=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208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86288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:= 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58036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44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40962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||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‘or’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33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D6A70AF-1D7C-4E89-B65A-54BE8FF4E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596" y="3422695"/>
            <a:ext cx="2412000" cy="685800"/>
          </a:xfrm>
          <a:prstGeom prst="rect">
            <a:avLst/>
          </a:prstGeom>
          <a:solidFill>
            <a:srgbClr val="4F81BD"/>
          </a:solidFill>
          <a:ln w="19050" cap="rnd" cmpd="sng" algn="ctr">
            <a:solidFill>
              <a:srgbClr val="4F81BD">
                <a:shade val="50000"/>
              </a:srgbClr>
            </a:solidFill>
            <a:prstDash val="solid"/>
            <a:headEnd/>
            <a:tailEnd type="none" w="med" len="lg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code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808A99D-844B-4CBD-9FF9-F284888D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596" y="4091536"/>
            <a:ext cx="2412000" cy="685800"/>
          </a:xfrm>
          <a:prstGeom prst="rect">
            <a:avLst/>
          </a:prstGeom>
          <a:solidFill>
            <a:srgbClr val="9BBB59"/>
          </a:solidFill>
          <a:ln w="19050" cap="rnd" cmpd="sng" algn="ctr">
            <a:solidFill>
              <a:srgbClr val="9BBB59">
                <a:shade val="50000"/>
              </a:srgbClr>
            </a:solidFill>
            <a:prstDash val="solid"/>
            <a:headEnd/>
            <a:tailEnd type="none" w="med" len="lg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code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946C6B9-2AD6-4712-8237-4A2374E2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596" y="4778592"/>
            <a:ext cx="2412000" cy="685800"/>
          </a:xfrm>
          <a:prstGeom prst="rect">
            <a:avLst/>
          </a:prstGeom>
          <a:gradFill rotWithShape="1">
            <a:gsLst>
              <a:gs pos="0">
                <a:srgbClr val="F79646">
                  <a:tint val="65000"/>
                  <a:lumMod val="110000"/>
                </a:srgbClr>
              </a:gs>
              <a:gs pos="88000">
                <a:srgbClr val="F7964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F79646"/>
            </a:solidFill>
            <a:prstDash val="solid"/>
            <a:headEnd/>
            <a:tailEnd type="none" w="med" len="lg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:=T</a:t>
            </a:r>
            <a:r>
              <a:rPr kumimoji="0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964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rgbClr val="00964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A43C49C-AFB9-4A50-AF0A-9019AB0A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64" y="3757265"/>
            <a:ext cx="503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E</a:t>
            </a:r>
            <a:r>
              <a:rPr lang="en-GB" altLang="zh-CN" sz="2400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57FB6E18-F942-4223-8FAA-3CF84802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598" y="3763615"/>
            <a:ext cx="370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en-GB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A9649E96-2E8C-496B-92B2-88BFE08C1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520" y="3765202"/>
            <a:ext cx="503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rgbClr val="009644"/>
                </a:solidFill>
                <a:ea typeface="宋体" panose="02010600030101010101" pitchFamily="2" charset="-122"/>
              </a:rPr>
              <a:t>E</a:t>
            </a:r>
            <a:r>
              <a:rPr lang="en-GB" altLang="zh-CN" sz="2400" baseline="-25000" dirty="0">
                <a:solidFill>
                  <a:srgbClr val="009644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8E46A43D-6951-434B-A8AC-18BD0D71E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464" y="3331814"/>
            <a:ext cx="597597" cy="43048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01C52617-B728-445A-A04A-C11A609AF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060" y="3331816"/>
            <a:ext cx="70587" cy="4318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3FC6571B-51D0-48BE-AE2A-F2A439011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060" y="3331816"/>
            <a:ext cx="645398" cy="42545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33E9B07D-0624-4A7C-A820-01F9FAC2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879" y="2819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AA5E34D-FAAB-4143-9BFD-1EF9A40D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596" y="3420645"/>
            <a:ext cx="2412000" cy="2738119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GB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2C8AD6-8CB9-499B-94F5-021BD92C0CE8}"/>
              </a:ext>
            </a:extLst>
          </p:cNvPr>
          <p:cNvGrpSpPr/>
          <p:nvPr/>
        </p:nvGrpSpPr>
        <p:grpSpPr>
          <a:xfrm>
            <a:off x="4106010" y="4728881"/>
            <a:ext cx="1404000" cy="461665"/>
            <a:chOff x="9430816" y="4029983"/>
            <a:chExt cx="1404000" cy="461665"/>
          </a:xfrm>
        </p:grpSpPr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FEA0B35C-B942-4702-B42C-7A64D7A50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479DFAC-F88E-4615-BE13-805C42F347A5}"/>
                </a:ext>
              </a:extLst>
            </p:cNvPr>
            <p:cNvSpPr txBox="1"/>
            <p:nvPr/>
          </p:nvSpPr>
          <p:spPr>
            <a:xfrm>
              <a:off x="9430816" y="402998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933BBE-2806-4A5F-BF08-E6A9BECAF177}"/>
              </a:ext>
            </a:extLst>
          </p:cNvPr>
          <p:cNvGrpSpPr/>
          <p:nvPr/>
        </p:nvGrpSpPr>
        <p:grpSpPr>
          <a:xfrm>
            <a:off x="4106010" y="5226425"/>
            <a:ext cx="1404000" cy="461665"/>
            <a:chOff x="9430816" y="4029983"/>
            <a:chExt cx="1404000" cy="461665"/>
          </a:xfrm>
        </p:grpSpPr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BBA0F56D-DA63-4E6D-8B34-5EE196942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0816" y="4491648"/>
              <a:ext cx="14040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E48DF5-14A2-4457-8C01-7E843633165A}"/>
                </a:ext>
              </a:extLst>
            </p:cNvPr>
            <p:cNvSpPr txBox="1"/>
            <p:nvPr/>
          </p:nvSpPr>
          <p:spPr>
            <a:xfrm>
              <a:off x="9430816" y="402998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</a:rPr>
                <a:t>nextstat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CB691A0-C680-4F67-A3C6-CACA2FAFA5BD}"/>
              </a:ext>
            </a:extLst>
          </p:cNvPr>
          <p:cNvSpPr txBox="1"/>
          <p:nvPr/>
        </p:nvSpPr>
        <p:spPr>
          <a:xfrm>
            <a:off x="309721" y="4139721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/>
                <a:ea typeface="黑体" panose="02010609060101010101" pitchFamily="49" charset="-122"/>
              </a:rPr>
              <a:t>E</a:t>
            </a:r>
            <a:r>
              <a:rPr lang="en-US" altLang="zh-CN" sz="2400" baseline="-30000" dirty="0">
                <a:solidFill>
                  <a:srgbClr val="0070C0"/>
                </a:solidFill>
                <a:latin typeface="Arial" panose="020B0604020202020204"/>
                <a:ea typeface="黑体" panose="02010609060101010101" pitchFamily="49" charset="-122"/>
              </a:rPr>
              <a:t> 1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/>
                <a:ea typeface="黑体" panose="02010609060101010101" pitchFamily="49" charset="-122"/>
              </a:rPr>
              <a:t>.place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= T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sz="2400" baseline="-250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1F6F4A-51B3-45A6-9E4A-154BA14A386D}"/>
              </a:ext>
            </a:extLst>
          </p:cNvPr>
          <p:cNvSpPr txBox="1"/>
          <p:nvPr/>
        </p:nvSpPr>
        <p:spPr>
          <a:xfrm>
            <a:off x="2530944" y="4121511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9644"/>
                </a:solidFill>
                <a:latin typeface="Arial" panose="020B0604020202020204"/>
                <a:ea typeface="黑体" panose="02010609060101010101" pitchFamily="49" charset="-122"/>
              </a:rPr>
              <a:t>E</a:t>
            </a:r>
            <a:r>
              <a:rPr lang="en-US" altLang="zh-CN" sz="2400" baseline="-30000" dirty="0">
                <a:solidFill>
                  <a:srgbClr val="009644"/>
                </a:solidFill>
                <a:latin typeface="Arial" panose="020B0604020202020204"/>
                <a:ea typeface="黑体" panose="02010609060101010101" pitchFamily="49" charset="-122"/>
              </a:rPr>
              <a:t> 2</a:t>
            </a:r>
            <a:r>
              <a:rPr lang="en-US" altLang="zh-CN" sz="2400" dirty="0">
                <a:solidFill>
                  <a:srgbClr val="009644"/>
                </a:solidFill>
                <a:latin typeface="Arial" panose="020B0604020202020204"/>
                <a:ea typeface="黑体" panose="02010609060101010101" pitchFamily="49" charset="-122"/>
              </a:rPr>
              <a:t>.place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T</a:t>
            </a:r>
            <a:r>
              <a:rPr lang="en-US" altLang="zh-CN" sz="2400" baseline="-250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endParaRPr lang="zh-CN" altLang="en-US" sz="2400" baseline="-25000" dirty="0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||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‘and’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‘not’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.palce)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.place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34</a:t>
            </a:fld>
            <a:endParaRPr lang="en-US" altLang="zh-CN" sz="1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31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 ‘if‘ </a:t>
            </a:r>
            <a:r>
              <a:rPr lang="en-US" altLang="zh-CN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‘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nextstat+3)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(‘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35</a:t>
            </a:fld>
            <a:endParaRPr lang="en-US" altLang="zh-CN" sz="1800" dirty="0">
              <a:ea typeface="宋体" charset="-122"/>
            </a:endParaRPr>
          </a:p>
        </p:txBody>
      </p:sp>
      <p:graphicFrame>
        <p:nvGraphicFramePr>
          <p:cNvPr id="9" name="表格 28">
            <a:extLst>
              <a:ext uri="{FF2B5EF4-FFF2-40B4-BE49-F238E27FC236}">
                <a16:creationId xmlns:a16="http://schemas.microsoft.com/office/drawing/2014/main" id="{A2C64ACE-82A8-4660-8DF3-B22F11AFC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9463"/>
              </p:ext>
            </p:extLst>
          </p:nvPr>
        </p:nvGraphicFramePr>
        <p:xfrm>
          <a:off x="5796346" y="2294926"/>
          <a:ext cx="2738054" cy="247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19">
                  <a:extLst>
                    <a:ext uri="{9D8B030D-6E8A-4147-A177-3AD203B41FA5}">
                      <a16:colId xmlns:a16="http://schemas.microsoft.com/office/drawing/2014/main" val="1732163851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3051580885"/>
                    </a:ext>
                  </a:extLst>
                </a:gridCol>
              </a:tblGrid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 a&lt;b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3555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:=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208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86288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:= 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58036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44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93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33400" y="533400"/>
            <a:ext cx="781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9847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例如，表示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</a:rPr>
              <a:t>a≤x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and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</a:rPr>
              <a:t>x≤b</a:t>
            </a:r>
            <a:r>
              <a:rPr lang="zh-CN" altLang="en-US" sz="2000" b="1" dirty="0">
                <a:latin typeface="宋体" pitchFamily="2" charset="-122"/>
              </a:rPr>
              <a:t>对应目标代码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三地址码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如下，其中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为临时变量。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36</a:t>
            </a:fld>
            <a:endParaRPr lang="en-US" altLang="zh-CN" sz="1800" dirty="0">
              <a:ea typeface="宋体" charset="-122"/>
            </a:endParaRPr>
          </a:p>
        </p:txBody>
      </p:sp>
      <p:graphicFrame>
        <p:nvGraphicFramePr>
          <p:cNvPr id="9" name="表格 28">
            <a:extLst>
              <a:ext uri="{FF2B5EF4-FFF2-40B4-BE49-F238E27FC236}">
                <a16:creationId xmlns:a16="http://schemas.microsoft.com/office/drawing/2014/main" id="{CF68EB00-5118-4E55-A596-97059D91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75645"/>
              </p:ext>
            </p:extLst>
          </p:nvPr>
        </p:nvGraphicFramePr>
        <p:xfrm>
          <a:off x="1561464" y="1629698"/>
          <a:ext cx="3600132" cy="445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59">
                  <a:extLst>
                    <a:ext uri="{9D8B030D-6E8A-4147-A177-3AD203B41FA5}">
                      <a16:colId xmlns:a16="http://schemas.microsoft.com/office/drawing/2014/main" val="1732163851"/>
                    </a:ext>
                  </a:extLst>
                </a:gridCol>
                <a:gridCol w="2763273">
                  <a:extLst>
                    <a:ext uri="{9D8B030D-6E8A-4147-A177-3AD203B41FA5}">
                      <a16:colId xmlns:a16="http://schemas.microsoft.com/office/drawing/2014/main" val="3051580885"/>
                    </a:ext>
                  </a:extLst>
                </a:gridCol>
              </a:tblGrid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 a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3555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 :=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208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86288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 := 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58036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x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44779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 := 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40681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829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 :=1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41029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 := t1 and t2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11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93937B-29FD-40B6-9381-19DA88B7CC2C}"/>
                  </a:ext>
                </a:extLst>
              </p:cNvPr>
              <p:cNvSpPr txBox="1"/>
              <p:nvPr/>
            </p:nvSpPr>
            <p:spPr>
              <a:xfrm>
                <a:off x="0" y="1764505"/>
                <a:ext cx="2133600" cy="16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微软雅黑" panose="020B0503020204020204" pitchFamily="34" charset="-122"/>
                  </a:rPr>
                  <a:t>a </a:t>
                </a:r>
                <a:r>
                  <a:rPr lang="zh-CN" altLang="en-US" sz="3200" dirty="0"/>
                  <a:t>≤ </a:t>
                </a:r>
                <a:r>
                  <a:rPr lang="en-US" altLang="zh-CN" sz="3200" dirty="0">
                    <a:latin typeface="微软雅黑" panose="020B0503020204020204" pitchFamily="34" charset="-122"/>
                  </a:rPr>
                  <a:t>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/>
                        </m:eqAr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93937B-29FD-40B6-9381-19DA88B7C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4505"/>
                <a:ext cx="2133600" cy="1664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BCF9D-F301-4223-86A3-57A3E757D4EF}"/>
                  </a:ext>
                </a:extLst>
              </p:cNvPr>
              <p:cNvSpPr txBox="1"/>
              <p:nvPr/>
            </p:nvSpPr>
            <p:spPr>
              <a:xfrm>
                <a:off x="0" y="3823623"/>
                <a:ext cx="2209800" cy="16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微软雅黑" panose="020B0503020204020204" pitchFamily="34" charset="-122"/>
                  </a:rPr>
                  <a:t>x </a:t>
                </a:r>
                <a:r>
                  <a:rPr lang="zh-CN" altLang="en-US" sz="3200" dirty="0"/>
                  <a:t>≤ </a:t>
                </a:r>
                <a:r>
                  <a:rPr lang="en-US" altLang="zh-CN" sz="3200" dirty="0"/>
                  <a:t>b</a:t>
                </a:r>
                <a:r>
                  <a:rPr lang="en-US" altLang="zh-CN" sz="3200" dirty="0">
                    <a:latin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/>
                        </m:eqAr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BCF9D-F301-4223-86A3-57A3E757D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23623"/>
                <a:ext cx="2209800" cy="1664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890B31B-7A3E-4420-AEDC-F5DB414009BC}"/>
              </a:ext>
            </a:extLst>
          </p:cNvPr>
          <p:cNvSpPr txBox="1"/>
          <p:nvPr/>
        </p:nvSpPr>
        <p:spPr>
          <a:xfrm>
            <a:off x="1637981" y="61699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不够优化！</a:t>
            </a:r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058178D5-2508-48AB-8CB7-62A18BC30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97903"/>
              </p:ext>
            </p:extLst>
          </p:nvPr>
        </p:nvGraphicFramePr>
        <p:xfrm>
          <a:off x="5543868" y="1629698"/>
          <a:ext cx="3600132" cy="445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59">
                  <a:extLst>
                    <a:ext uri="{9D8B030D-6E8A-4147-A177-3AD203B41FA5}">
                      <a16:colId xmlns:a16="http://schemas.microsoft.com/office/drawing/2014/main" val="1732163851"/>
                    </a:ext>
                  </a:extLst>
                </a:gridCol>
                <a:gridCol w="2763273">
                  <a:extLst>
                    <a:ext uri="{9D8B030D-6E8A-4147-A177-3AD203B41FA5}">
                      <a16:colId xmlns:a16="http://schemas.microsoft.com/office/drawing/2014/main" val="3051580885"/>
                    </a:ext>
                  </a:extLst>
                </a:gridCol>
              </a:tblGrid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 a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3555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208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x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86288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 := 0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58036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44779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 := 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40681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8294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41029"/>
                  </a:ext>
                </a:extLst>
              </a:tr>
              <a:tr h="494742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119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8.3.3.4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布尔表达式的翻译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B295CE7-11BD-4B70-82C8-B123ADEF65D6}"/>
              </a:ext>
            </a:extLst>
          </p:cNvPr>
          <p:cNvSpPr txBox="1">
            <a:spLocks noChangeArrowheads="1"/>
          </p:cNvSpPr>
          <p:nvPr/>
        </p:nvSpPr>
        <p:spPr>
          <a:xfrm>
            <a:off x="628200" y="1960528"/>
            <a:ext cx="7887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40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E.code</a:t>
            </a: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, </a:t>
            </a:r>
            <a:r>
              <a:rPr lang="en-US" altLang="zh-CN" sz="240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E.place</a:t>
            </a:r>
            <a:endParaRPr lang="en-US" altLang="zh-CN" sz="24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Gen(),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newtemp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, ||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fontAlgn="auto">
              <a:buClr>
                <a:srgbClr val="4F81BD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语义函数</a:t>
            </a:r>
            <a:r>
              <a:rPr lang="en-US" altLang="zh-CN" sz="2400" dirty="0" err="1">
                <a:solidFill>
                  <a:srgbClr val="0000FF"/>
                </a:solidFill>
              </a:rPr>
              <a:t>newlabel</a:t>
            </a:r>
            <a:r>
              <a:rPr lang="zh-CN" altLang="en-US" sz="2400" dirty="0">
                <a:solidFill>
                  <a:srgbClr val="0000FF"/>
                </a:solidFill>
              </a:rPr>
              <a:t>，返回一个新的符号标号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对于一个布尔表达式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设置两个继承属性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E.true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为‘真’时控制流转向的标号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E.false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为‘假’时控制流转向的标号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8F149-AD2B-446A-A33D-35B21602E380}"/>
              </a:ext>
            </a:extLst>
          </p:cNvPr>
          <p:cNvSpPr txBox="1"/>
          <p:nvPr/>
        </p:nvSpPr>
        <p:spPr>
          <a:xfrm>
            <a:off x="628200" y="1102450"/>
            <a:ext cx="81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优化的翻译模式（重新设计属性和语义计算规则）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75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8.3.3.4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布尔表达式的翻译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B295CE7-11BD-4B70-82C8-B123ADEF65D6}"/>
              </a:ext>
            </a:extLst>
          </p:cNvPr>
          <p:cNvSpPr txBox="1">
            <a:spLocks noChangeArrowheads="1"/>
          </p:cNvSpPr>
          <p:nvPr/>
        </p:nvSpPr>
        <p:spPr>
          <a:xfrm>
            <a:off x="628200" y="1960528"/>
            <a:ext cx="7887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altLang="zh-CN" sz="240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E.code</a:t>
            </a: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, </a:t>
            </a:r>
            <a:r>
              <a:rPr lang="en-US" altLang="zh-CN" sz="240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E.place</a:t>
            </a:r>
            <a:endParaRPr lang="en-US" altLang="zh-CN" sz="24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Gen(),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newtemp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, ||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fontAlgn="auto">
              <a:buClr>
                <a:srgbClr val="4F81BD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语义函数</a:t>
            </a:r>
            <a:r>
              <a:rPr lang="en-US" altLang="zh-CN" sz="2400" dirty="0" err="1">
                <a:solidFill>
                  <a:srgbClr val="0000FF"/>
                </a:solidFill>
              </a:rPr>
              <a:t>newlabel</a:t>
            </a:r>
            <a:r>
              <a:rPr lang="zh-CN" altLang="en-US" sz="2400" dirty="0">
                <a:solidFill>
                  <a:srgbClr val="0000FF"/>
                </a:solidFill>
              </a:rPr>
              <a:t>，返回一个新的符号标号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对于一个布尔表达式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设置两个继承属性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E.true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为‘真’时控制流转向的标号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E.false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为‘假’时控制流转向的标号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8F149-AD2B-446A-A33D-35B21602E380}"/>
              </a:ext>
            </a:extLst>
          </p:cNvPr>
          <p:cNvSpPr txBox="1"/>
          <p:nvPr/>
        </p:nvSpPr>
        <p:spPr>
          <a:xfrm>
            <a:off x="628200" y="1102450"/>
            <a:ext cx="81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优化的翻译模式（重新设计属性和语义计算规则）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1844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翻译布尔表达式之短路代码（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3085445"/>
            <a:ext cx="8763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gen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39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82581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3000" y="81188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28800" y="81188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-121920" y="58328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75360" y="823257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newlabel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" y="123860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157388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94970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3000" y="193577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   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28800" y="193577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-121920" y="175289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44880" y="1954887"/>
            <a:ext cx="576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newlabel;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237023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 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22960" y="270551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81000" y="3128367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 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5638800" y="354687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新标号标识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E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5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5" grpId="0"/>
      <p:bldP spid="16" grpId="0"/>
      <p:bldP spid="16" grpId="1"/>
      <p:bldP spid="17" grpId="0"/>
      <p:bldP spid="17" grpId="1"/>
      <p:bldP spid="18" grpId="0"/>
      <p:bldP spid="19" grpId="0"/>
      <p:bldP spid="20" grpId="0"/>
      <p:bldP spid="23" grpId="0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8.3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09600" y="1737187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kumimoji="0"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不同层次不同目的之分。常见中间表示形式：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83704" y="10668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8.3.1 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常见的中间表示的形式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76200" y="2382559"/>
            <a:ext cx="8208962" cy="232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Abstract syntax tree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抽象语法树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有向无环图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Three-address code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三地址码，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P-code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（特别用于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Pasal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语言实现）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编译器的输出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, 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虚拟机的输入）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SSA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静态单赋值形式）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47358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457200"/>
            <a:ext cx="633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逻辑表达式翻译举例（</a:t>
            </a:r>
            <a:r>
              <a:rPr lang="en-US" altLang="zh-CN" b="1" dirty="0">
                <a:latin typeface="+mn-ea"/>
              </a:rPr>
              <a:t>L-</a:t>
            </a:r>
            <a:r>
              <a:rPr lang="zh-CN" altLang="en-US" b="1" dirty="0">
                <a:latin typeface="+mn-ea"/>
              </a:rPr>
              <a:t>翻译模式）：</a:t>
            </a:r>
            <a:r>
              <a:rPr lang="en-US" altLang="zh-CN" b="1" dirty="0">
                <a:latin typeface="+mn-ea"/>
              </a:rPr>
              <a:t>a&lt;b or c&lt;d and e&lt;f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1194" y="39769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2998" y="47327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16697" y="47100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80311" y="47723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89008" y="53200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88814" y="5363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12838" y="54446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9670" y="5363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41349" y="60182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19774" y="53957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38985" y="53971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23512" y="58525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738920" y="59160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82324" y="5867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028295" y="5981122"/>
            <a:ext cx="5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32354" y="59931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cxnSp>
        <p:nvCxnSpPr>
          <p:cNvPr id="22" name="直接连接符 21"/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1387798" y="4346239"/>
            <a:ext cx="708196" cy="3864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2"/>
            <a:endCxn id="8" idx="0"/>
          </p:cNvCxnSpPr>
          <p:nvPr/>
        </p:nvCxnSpPr>
        <p:spPr bwMode="auto">
          <a:xfrm>
            <a:off x="2095994" y="4346239"/>
            <a:ext cx="1289117" cy="426137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4" idx="2"/>
            <a:endCxn id="6" idx="0"/>
          </p:cNvCxnSpPr>
          <p:nvPr/>
        </p:nvCxnSpPr>
        <p:spPr bwMode="auto">
          <a:xfrm>
            <a:off x="2095994" y="4346239"/>
            <a:ext cx="2925503" cy="363853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cxnSpLocks/>
            <a:stCxn id="5" idx="2"/>
          </p:cNvCxnSpPr>
          <p:nvPr/>
        </p:nvCxnSpPr>
        <p:spPr bwMode="auto">
          <a:xfrm flipH="1">
            <a:off x="944146" y="5102060"/>
            <a:ext cx="443652" cy="332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9" idx="2"/>
            <a:endCxn id="16" idx="0"/>
          </p:cNvCxnSpPr>
          <p:nvPr/>
        </p:nvCxnSpPr>
        <p:spPr bwMode="auto">
          <a:xfrm flipH="1">
            <a:off x="2652112" y="5689421"/>
            <a:ext cx="441696" cy="1631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  <a:stCxn id="10" idx="2"/>
            <a:endCxn id="13" idx="0"/>
          </p:cNvCxnSpPr>
          <p:nvPr/>
        </p:nvCxnSpPr>
        <p:spPr bwMode="auto">
          <a:xfrm flipH="1">
            <a:off x="7046149" y="5732552"/>
            <a:ext cx="47465" cy="285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2"/>
            <a:endCxn id="14" idx="0"/>
          </p:cNvCxnSpPr>
          <p:nvPr/>
        </p:nvCxnSpPr>
        <p:spPr bwMode="auto">
          <a:xfrm flipH="1">
            <a:off x="1348374" y="5102060"/>
            <a:ext cx="39424" cy="2936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>
            <a:stCxn id="9" idx="2"/>
            <a:endCxn id="17" idx="0"/>
          </p:cNvCxnSpPr>
          <p:nvPr/>
        </p:nvCxnSpPr>
        <p:spPr bwMode="auto">
          <a:xfrm flipH="1">
            <a:off x="2967520" y="5689421"/>
            <a:ext cx="126288" cy="22663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cxnSpLocks/>
            <a:stCxn id="10" idx="2"/>
            <a:endCxn id="20" idx="0"/>
          </p:cNvCxnSpPr>
          <p:nvPr/>
        </p:nvCxnSpPr>
        <p:spPr bwMode="auto">
          <a:xfrm>
            <a:off x="7093614" y="5732552"/>
            <a:ext cx="467340" cy="260577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stCxn id="6" idx="2"/>
            <a:endCxn id="11" idx="0"/>
          </p:cNvCxnSpPr>
          <p:nvPr/>
        </p:nvCxnSpPr>
        <p:spPr bwMode="auto">
          <a:xfrm>
            <a:off x="5021497" y="5079424"/>
            <a:ext cx="396141" cy="36524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3093808" y="5079424"/>
            <a:ext cx="1927689" cy="2406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2"/>
            <a:endCxn id="15" idx="0"/>
          </p:cNvCxnSpPr>
          <p:nvPr/>
        </p:nvCxnSpPr>
        <p:spPr bwMode="auto">
          <a:xfrm>
            <a:off x="1387798" y="5102060"/>
            <a:ext cx="279787" cy="29505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9" idx="2"/>
            <a:endCxn id="18" idx="0"/>
          </p:cNvCxnSpPr>
          <p:nvPr/>
        </p:nvCxnSpPr>
        <p:spPr bwMode="auto">
          <a:xfrm>
            <a:off x="3093808" y="5689421"/>
            <a:ext cx="217116" cy="178381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cxnSpLocks/>
            <a:stCxn id="10" idx="2"/>
            <a:endCxn id="19" idx="0"/>
          </p:cNvCxnSpPr>
          <p:nvPr/>
        </p:nvCxnSpPr>
        <p:spPr bwMode="auto">
          <a:xfrm>
            <a:off x="7093614" y="5732552"/>
            <a:ext cx="1206026" cy="248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>
            <a:stCxn id="6" idx="2"/>
            <a:endCxn id="10" idx="0"/>
          </p:cNvCxnSpPr>
          <p:nvPr/>
        </p:nvCxnSpPr>
        <p:spPr bwMode="auto">
          <a:xfrm>
            <a:off x="5021497" y="5079424"/>
            <a:ext cx="2072117" cy="28379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>
          <a:xfrm>
            <a:off x="4103298" y="803148"/>
            <a:ext cx="479228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(‘if‘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12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||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085597" y="2225153"/>
            <a:ext cx="5020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57" name="矩形 56"/>
          <p:cNvSpPr/>
          <p:nvPr/>
        </p:nvSpPr>
        <p:spPr>
          <a:xfrm>
            <a:off x="5244270" y="3983381"/>
            <a:ext cx="2545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if c&lt;d  goto l2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l2:if e&lt;f  goto ltrue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19863" y="1528141"/>
            <a:ext cx="484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60" name="矩形 59"/>
          <p:cNvSpPr/>
          <p:nvPr/>
        </p:nvSpPr>
        <p:spPr>
          <a:xfrm>
            <a:off x="1582514" y="4651763"/>
            <a:ext cx="196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a&lt;b  goto ltrue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l1</a:t>
            </a:r>
          </a:p>
        </p:txBody>
      </p:sp>
      <p:sp>
        <p:nvSpPr>
          <p:cNvPr id="61" name="矩形 60"/>
          <p:cNvSpPr/>
          <p:nvPr/>
        </p:nvSpPr>
        <p:spPr>
          <a:xfrm>
            <a:off x="3329367" y="5278031"/>
            <a:ext cx="1631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l2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83207" y="5035586"/>
            <a:ext cx="1633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e&lt;f  goto ltrue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09800" y="2882205"/>
            <a:ext cx="1911112" cy="138499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E:code: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if a&lt;b  goto ltrue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l1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l1: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l2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l2:if e&lt;f  goto </a:t>
            </a:r>
            <a:r>
              <a:rPr lang="en-US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930D7B-7773-4985-B052-3741BB0064DD}"/>
              </a:ext>
            </a:extLst>
          </p:cNvPr>
          <p:cNvSpPr txBox="1"/>
          <p:nvPr/>
        </p:nvSpPr>
        <p:spPr>
          <a:xfrm>
            <a:off x="630602" y="39769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ltrue,lfalse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0F19760-0260-43B3-B1B0-AAD4B8ED4B70}"/>
              </a:ext>
            </a:extLst>
          </p:cNvPr>
          <p:cNvSpPr txBox="1"/>
          <p:nvPr/>
        </p:nvSpPr>
        <p:spPr>
          <a:xfrm>
            <a:off x="158091" y="47139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(ltrue,l1)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A1FA9A2-795F-4F78-9466-BA8AFCA19A0F}"/>
              </a:ext>
            </a:extLst>
          </p:cNvPr>
          <p:cNvSpPr txBox="1"/>
          <p:nvPr/>
        </p:nvSpPr>
        <p:spPr>
          <a:xfrm>
            <a:off x="3570314" y="470214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ltrue,lfalse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E77EA1A-2008-4FC0-81FD-AC85EF6A5CC9}"/>
              </a:ext>
            </a:extLst>
          </p:cNvPr>
          <p:cNvSpPr txBox="1"/>
          <p:nvPr/>
        </p:nvSpPr>
        <p:spPr>
          <a:xfrm>
            <a:off x="1947268" y="53257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(l2,lfalse)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7F9EEAE-6D10-4364-A349-CC93835BB0CB}"/>
              </a:ext>
            </a:extLst>
          </p:cNvPr>
          <p:cNvSpPr txBox="1"/>
          <p:nvPr/>
        </p:nvSpPr>
        <p:spPr>
          <a:xfrm>
            <a:off x="5660474" y="535875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ltrue,lfalse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1" grpId="0"/>
      <p:bldP spid="62" grpId="0"/>
      <p:bldP spid="63" grpId="0" animBg="1"/>
      <p:bldP spid="7" grpId="0"/>
      <p:bldP spid="79" grpId="0"/>
      <p:bldP spid="106" grpId="0"/>
      <p:bldP spid="119" grpId="0"/>
      <p:bldP spid="1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457200"/>
            <a:ext cx="633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逻辑表达式翻译举例（</a:t>
            </a:r>
            <a:r>
              <a:rPr lang="en-US" altLang="zh-CN" b="1" dirty="0">
                <a:latin typeface="+mn-ea"/>
              </a:rPr>
              <a:t>L-</a:t>
            </a:r>
            <a:r>
              <a:rPr lang="zh-CN" altLang="en-US" b="1" dirty="0">
                <a:latin typeface="+mn-ea"/>
              </a:rPr>
              <a:t>翻译模式）：</a:t>
            </a:r>
            <a:r>
              <a:rPr lang="en-US" altLang="zh-CN" b="1" dirty="0">
                <a:latin typeface="+mn-ea"/>
              </a:rPr>
              <a:t>a&lt;b or c&lt;d and e&lt;f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1194" y="39769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2998" y="47327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16697" y="47100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80311" y="47723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89008" y="53200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88814" y="5363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12838" y="54446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9670" y="5363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41349" y="60182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19774" y="53957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38985" y="53971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23512" y="58525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738920" y="59160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82324" y="5867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028295" y="5981122"/>
            <a:ext cx="5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32354" y="59931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cxnSp>
        <p:nvCxnSpPr>
          <p:cNvPr id="22" name="直接连接符 21"/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1387798" y="4346239"/>
            <a:ext cx="708196" cy="3864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2"/>
            <a:endCxn id="8" idx="0"/>
          </p:cNvCxnSpPr>
          <p:nvPr/>
        </p:nvCxnSpPr>
        <p:spPr bwMode="auto">
          <a:xfrm>
            <a:off x="2095994" y="4346239"/>
            <a:ext cx="1289117" cy="426137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4" idx="2"/>
            <a:endCxn id="6" idx="0"/>
          </p:cNvCxnSpPr>
          <p:nvPr/>
        </p:nvCxnSpPr>
        <p:spPr bwMode="auto">
          <a:xfrm>
            <a:off x="2095994" y="4346239"/>
            <a:ext cx="2925503" cy="363853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cxnSpLocks/>
            <a:stCxn id="5" idx="2"/>
          </p:cNvCxnSpPr>
          <p:nvPr/>
        </p:nvCxnSpPr>
        <p:spPr bwMode="auto">
          <a:xfrm flipH="1">
            <a:off x="944146" y="5102060"/>
            <a:ext cx="443652" cy="332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9" idx="2"/>
            <a:endCxn id="16" idx="0"/>
          </p:cNvCxnSpPr>
          <p:nvPr/>
        </p:nvCxnSpPr>
        <p:spPr bwMode="auto">
          <a:xfrm flipH="1">
            <a:off x="2652112" y="5689421"/>
            <a:ext cx="441696" cy="1631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  <a:stCxn id="10" idx="2"/>
            <a:endCxn id="13" idx="0"/>
          </p:cNvCxnSpPr>
          <p:nvPr/>
        </p:nvCxnSpPr>
        <p:spPr bwMode="auto">
          <a:xfrm flipH="1">
            <a:off x="7046149" y="5732552"/>
            <a:ext cx="47465" cy="285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2"/>
            <a:endCxn id="14" idx="0"/>
          </p:cNvCxnSpPr>
          <p:nvPr/>
        </p:nvCxnSpPr>
        <p:spPr bwMode="auto">
          <a:xfrm flipH="1">
            <a:off x="1348374" y="5102060"/>
            <a:ext cx="39424" cy="2936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>
            <a:stCxn id="9" idx="2"/>
            <a:endCxn id="17" idx="0"/>
          </p:cNvCxnSpPr>
          <p:nvPr/>
        </p:nvCxnSpPr>
        <p:spPr bwMode="auto">
          <a:xfrm flipH="1">
            <a:off x="2967520" y="5689421"/>
            <a:ext cx="126288" cy="22663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cxnSpLocks/>
            <a:stCxn id="10" idx="2"/>
            <a:endCxn id="20" idx="0"/>
          </p:cNvCxnSpPr>
          <p:nvPr/>
        </p:nvCxnSpPr>
        <p:spPr bwMode="auto">
          <a:xfrm>
            <a:off x="7093614" y="5732552"/>
            <a:ext cx="467340" cy="260577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stCxn id="6" idx="2"/>
            <a:endCxn id="11" idx="0"/>
          </p:cNvCxnSpPr>
          <p:nvPr/>
        </p:nvCxnSpPr>
        <p:spPr bwMode="auto">
          <a:xfrm>
            <a:off x="5021497" y="5079424"/>
            <a:ext cx="396141" cy="36524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3093808" y="5079424"/>
            <a:ext cx="1927689" cy="2406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2"/>
            <a:endCxn id="15" idx="0"/>
          </p:cNvCxnSpPr>
          <p:nvPr/>
        </p:nvCxnSpPr>
        <p:spPr bwMode="auto">
          <a:xfrm>
            <a:off x="1387798" y="5102060"/>
            <a:ext cx="279787" cy="29505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9" idx="2"/>
            <a:endCxn id="18" idx="0"/>
          </p:cNvCxnSpPr>
          <p:nvPr/>
        </p:nvCxnSpPr>
        <p:spPr bwMode="auto">
          <a:xfrm>
            <a:off x="3093808" y="5689421"/>
            <a:ext cx="217116" cy="178381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cxnSpLocks/>
            <a:stCxn id="10" idx="2"/>
            <a:endCxn id="19" idx="0"/>
          </p:cNvCxnSpPr>
          <p:nvPr/>
        </p:nvCxnSpPr>
        <p:spPr bwMode="auto">
          <a:xfrm>
            <a:off x="7093614" y="5732552"/>
            <a:ext cx="1206026" cy="248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>
            <a:stCxn id="6" idx="2"/>
            <a:endCxn id="10" idx="0"/>
          </p:cNvCxnSpPr>
          <p:nvPr/>
        </p:nvCxnSpPr>
        <p:spPr bwMode="auto">
          <a:xfrm>
            <a:off x="5021497" y="5079424"/>
            <a:ext cx="2072117" cy="28379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>
          <a:xfrm>
            <a:off x="4103298" y="803148"/>
            <a:ext cx="479228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(‘if‘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12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||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085597" y="2225153"/>
            <a:ext cx="5020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57" name="矩形 56"/>
          <p:cNvSpPr/>
          <p:nvPr/>
        </p:nvSpPr>
        <p:spPr>
          <a:xfrm>
            <a:off x="5244270" y="3983381"/>
            <a:ext cx="2545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if c&lt;d  goto l2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l2:if e&lt;f  goto ltrue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19863" y="1528141"/>
            <a:ext cx="484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60" name="矩形 59"/>
          <p:cNvSpPr/>
          <p:nvPr/>
        </p:nvSpPr>
        <p:spPr>
          <a:xfrm>
            <a:off x="1582514" y="4651763"/>
            <a:ext cx="196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a&lt;b  goto ltrue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l1</a:t>
            </a:r>
          </a:p>
        </p:txBody>
      </p:sp>
      <p:sp>
        <p:nvSpPr>
          <p:cNvPr id="61" name="矩形 60"/>
          <p:cNvSpPr/>
          <p:nvPr/>
        </p:nvSpPr>
        <p:spPr>
          <a:xfrm>
            <a:off x="3329367" y="5278031"/>
            <a:ext cx="1631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l2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83207" y="5035586"/>
            <a:ext cx="1633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e&lt;f  goto ltrue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lfalse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09800" y="2882205"/>
            <a:ext cx="1911112" cy="138499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E:code: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if a&lt;b  goto ltrue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l1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l1: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l2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l2:if e&lt;f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930D7B-7773-4985-B052-3741BB0064DD}"/>
              </a:ext>
            </a:extLst>
          </p:cNvPr>
          <p:cNvSpPr txBox="1"/>
          <p:nvPr/>
        </p:nvSpPr>
        <p:spPr>
          <a:xfrm>
            <a:off x="630602" y="39769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ltrue,lfalse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0F19760-0260-43B3-B1B0-AAD4B8ED4B70}"/>
              </a:ext>
            </a:extLst>
          </p:cNvPr>
          <p:cNvSpPr txBox="1"/>
          <p:nvPr/>
        </p:nvSpPr>
        <p:spPr>
          <a:xfrm>
            <a:off x="158091" y="47139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(ltrue,l1)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A1FA9A2-795F-4F78-9466-BA8AFCA19A0F}"/>
              </a:ext>
            </a:extLst>
          </p:cNvPr>
          <p:cNvSpPr txBox="1"/>
          <p:nvPr/>
        </p:nvSpPr>
        <p:spPr>
          <a:xfrm>
            <a:off x="3570314" y="470214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ltrue,lfalse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E77EA1A-2008-4FC0-81FD-AC85EF6A5CC9}"/>
              </a:ext>
            </a:extLst>
          </p:cNvPr>
          <p:cNvSpPr txBox="1"/>
          <p:nvPr/>
        </p:nvSpPr>
        <p:spPr>
          <a:xfrm>
            <a:off x="1947268" y="53257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(l2,lfalse)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7F9EEAE-6D10-4364-A349-CC93835BB0CB}"/>
              </a:ext>
            </a:extLst>
          </p:cNvPr>
          <p:cNvSpPr txBox="1"/>
          <p:nvPr/>
        </p:nvSpPr>
        <p:spPr>
          <a:xfrm>
            <a:off x="5660474" y="535875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ltrue,lfalse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0" name="Rectangle 1027">
            <a:extLst>
              <a:ext uri="{FF2B5EF4-FFF2-40B4-BE49-F238E27FC236}">
                <a16:creationId xmlns:a16="http://schemas.microsoft.com/office/drawing/2014/main" id="{9AD25865-2B10-45B1-9384-B749FA976095}"/>
              </a:ext>
            </a:extLst>
          </p:cNvPr>
          <p:cNvSpPr txBox="1">
            <a:spLocks noChangeArrowheads="1"/>
          </p:cNvSpPr>
          <p:nvPr/>
        </p:nvSpPr>
        <p:spPr>
          <a:xfrm>
            <a:off x="628200" y="1520936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S → if E then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S → if E then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 else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S → while E do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1</a:t>
            </a:r>
          </a:p>
          <a:p>
            <a:pPr fontAlgn="auto">
              <a:buClr>
                <a:srgbClr val="4F81BD"/>
              </a:buClr>
            </a:pP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S → S</a:t>
            </a:r>
            <a:r>
              <a:rPr lang="en-US" altLang="zh-CN" sz="2400" baseline="-300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1</a:t>
            </a: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; S</a:t>
            </a:r>
            <a:r>
              <a:rPr lang="en-US" altLang="zh-CN" sz="2400" baseline="-300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2</a:t>
            </a:r>
            <a:endParaRPr lang="en-US" altLang="zh-CN" sz="24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为布尔表达式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656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2" name="标题 3">
            <a:extLst>
              <a:ext uri="{FF2B5EF4-FFF2-40B4-BE49-F238E27FC236}">
                <a16:creationId xmlns:a16="http://schemas.microsoft.com/office/drawing/2014/main" id="{47E210E5-EE4B-4CC4-8D7E-B3D3A4819C2E}"/>
              </a:ext>
            </a:extLst>
          </p:cNvPr>
          <p:cNvSpPr txBox="1">
            <a:spLocks/>
          </p:cNvSpPr>
          <p:nvPr/>
        </p:nvSpPr>
        <p:spPr>
          <a:xfrm>
            <a:off x="494400" y="1079762"/>
            <a:ext cx="3315600" cy="50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if-then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rPr>
              <a:t>语句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78F8EA6-5786-40B1-8C1C-8E30592CFD44}"/>
              </a:ext>
            </a:extLst>
          </p:cNvPr>
          <p:cNvSpPr txBox="1">
            <a:spLocks noChangeArrowheads="1"/>
          </p:cNvSpPr>
          <p:nvPr/>
        </p:nvSpPr>
        <p:spPr>
          <a:xfrm>
            <a:off x="448130" y="1625394"/>
            <a:ext cx="7887600" cy="410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S → if E then S</a:t>
            </a:r>
            <a:r>
              <a:rPr kumimoji="0" lang="en-US" altLang="zh-CN" sz="2400" b="0" i="0" u="none" strike="noStrike" kern="1200" cap="none" spc="0" normalizeH="0" baseline="-3000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26CA5AF5-EB33-4595-83C0-0B317E5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447" y="3886200"/>
            <a:ext cx="2209800" cy="6858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</a:rPr>
              <a:t>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</a:rPr>
              <a:t>.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</a:rPr>
              <a:t>code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BA23762-059D-4F05-9CD8-95E4E9C4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447" y="4572000"/>
            <a:ext cx="2209800" cy="6096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S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.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code</a:t>
            </a: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0A406019-37ED-4A4C-9D2A-FB898752B321}"/>
              </a:ext>
            </a:extLst>
          </p:cNvPr>
          <p:cNvGrpSpPr>
            <a:grpSpLocks/>
          </p:cNvGrpSpPr>
          <p:nvPr/>
        </p:nvGrpSpPr>
        <p:grpSpPr bwMode="auto">
          <a:xfrm>
            <a:off x="4002647" y="4038600"/>
            <a:ext cx="609600" cy="152400"/>
            <a:chOff x="2976" y="2688"/>
            <a:chExt cx="384" cy="96"/>
          </a:xfrm>
        </p:grpSpPr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33EEFD7-E2EA-42B8-9FF6-2230B373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681E32B3-F999-4C32-9DD6-28C96983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48" cy="96"/>
            </a:xfrm>
            <a:prstGeom prst="ellipse">
              <a:avLst/>
            </a:prstGeom>
            <a:solidFill>
              <a:srgbClr val="009644"/>
            </a:solidFill>
            <a:ln w="19050">
              <a:solidFill>
                <a:srgbClr val="339933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9" name="Rectangle 13">
            <a:extLst>
              <a:ext uri="{FF2B5EF4-FFF2-40B4-BE49-F238E27FC236}">
                <a16:creationId xmlns:a16="http://schemas.microsoft.com/office/drawing/2014/main" id="{53919C51-BC71-4D4A-AC7C-A60AF865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447" y="3798276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9933"/>
                </a:solidFill>
                <a:latin typeface="微软雅黑" panose="020B0503020204020204" pitchFamily="34" charset="-122"/>
              </a:rPr>
              <a:t>To </a:t>
            </a:r>
            <a:r>
              <a:rPr kumimoji="1" lang="en-US" altLang="zh-CN" sz="2400" dirty="0" err="1">
                <a:solidFill>
                  <a:srgbClr val="339933"/>
                </a:solidFill>
                <a:latin typeface="微软雅黑" panose="020B0503020204020204" pitchFamily="34" charset="-122"/>
              </a:rPr>
              <a:t>E.true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650DAA0D-BC79-4C7C-AA4B-19D421E6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785" y="4208585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To </a:t>
            </a:r>
            <a:r>
              <a:rPr kumimoji="1"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E.false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8ACE62A3-E840-4A2D-B202-F7BF538EEFA5}"/>
              </a:ext>
            </a:extLst>
          </p:cNvPr>
          <p:cNvGrpSpPr>
            <a:grpSpLocks/>
          </p:cNvGrpSpPr>
          <p:nvPr/>
        </p:nvGrpSpPr>
        <p:grpSpPr bwMode="auto">
          <a:xfrm>
            <a:off x="4002647" y="4343400"/>
            <a:ext cx="609600" cy="152400"/>
            <a:chOff x="2976" y="2688"/>
            <a:chExt cx="384" cy="96"/>
          </a:xfrm>
        </p:grpSpPr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EC845098-1D57-4C73-8547-9AE984C1E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518595B0-64A4-480F-AF5B-27120B7EB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48" cy="96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93F7643B-DB13-4D9D-A58E-01BEA393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447" y="5181600"/>
            <a:ext cx="2209800" cy="6096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rPr>
              <a:t>……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41C1B5D9-CD5F-4098-9945-B73488CA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7" y="44196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339933"/>
                </a:solidFill>
                <a:latin typeface="微软雅黑" panose="020B0503020204020204" pitchFamily="34" charset="-122"/>
              </a:rPr>
              <a:t>E.true:</a:t>
            </a:r>
            <a:endParaRPr kumimoji="1" lang="en-US" altLang="zh-CN" sz="240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53849F31-0CAA-4F58-AA9F-A9A6661A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47" y="50292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E.false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1755643A-FA0D-4A45-94DB-0F913B33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3099137"/>
            <a:ext cx="79200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id="{81274661-4149-4A6B-B61B-0E5C157F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211449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B1730E4E-BC20-4D37-942E-79B0311B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158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id="{94BA57C0-D6F5-4424-8EBB-EF911117C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15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17C524D7-032F-4FE7-B75F-46313E46D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719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B31F71BE-1367-4363-8F13-0F47ADEB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21336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3266568F-17F9-44D6-B5BF-CFBA9B83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449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3" name="圆角矩形标注 28">
            <a:extLst>
              <a:ext uri="{FF2B5EF4-FFF2-40B4-BE49-F238E27FC236}">
                <a16:creationId xmlns:a16="http://schemas.microsoft.com/office/drawing/2014/main" id="{494096F3-0533-463D-A163-0D660D9843C7}"/>
              </a:ext>
            </a:extLst>
          </p:cNvPr>
          <p:cNvSpPr/>
          <p:nvPr/>
        </p:nvSpPr>
        <p:spPr bwMode="auto">
          <a:xfrm>
            <a:off x="4343400" y="1600200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新标号标识</a:t>
            </a:r>
            <a:r>
              <a:rPr lang="en-US" altLang="zh-CN" dirty="0"/>
              <a:t>S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59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59166 -1.48148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59167 -1.48148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48148E-6 L 0.4875 0.0733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 autoUpdateAnimBg="0"/>
      <p:bldP spid="25" grpId="0" animBg="1" autoUpdateAnimBg="0"/>
      <p:bldP spid="29" grpId="0" autoUpdateAnimBg="0"/>
      <p:bldP spid="31" grpId="0" autoUpdateAnimBg="0"/>
      <p:bldP spid="35" grpId="0" animBg="1" autoUpdateAnimBg="0"/>
      <p:bldP spid="36" grpId="0" autoUpdateAnimBg="0"/>
      <p:bldP spid="37" grpId="0" autoUpdateAnimBg="0"/>
      <p:bldP spid="46" grpId="0"/>
      <p:bldP spid="48" grpId="0"/>
      <p:bldP spid="49" grpId="0"/>
      <p:bldP spid="49" grpId="1"/>
      <p:bldP spid="50" grpId="0"/>
      <p:bldP spid="51" grpId="0"/>
      <p:bldP spid="52" grpId="0"/>
      <p:bldP spid="53" grpId="0" animBg="1"/>
      <p:bldP spid="5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F1FC2BF4-127E-4984-8BFF-42C4FE2A2BBB}"/>
              </a:ext>
            </a:extLst>
          </p:cNvPr>
          <p:cNvSpPr txBox="1">
            <a:spLocks/>
          </p:cNvSpPr>
          <p:nvPr/>
        </p:nvSpPr>
        <p:spPr>
          <a:xfrm>
            <a:off x="494400" y="1027080"/>
            <a:ext cx="3772800" cy="47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if-then-else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0EED85-1F65-42DB-BF3D-CB728434DD5E}"/>
              </a:ext>
            </a:extLst>
          </p:cNvPr>
          <p:cNvSpPr txBox="1">
            <a:spLocks noChangeArrowheads="1"/>
          </p:cNvSpPr>
          <p:nvPr/>
        </p:nvSpPr>
        <p:spPr>
          <a:xfrm>
            <a:off x="433985" y="1585485"/>
            <a:ext cx="7887600" cy="47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→ if E then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else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-300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4C4A47D-04EE-4931-9F58-4522A9AA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51" y="4275508"/>
            <a:ext cx="2209800" cy="3600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E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.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code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224C244-78A2-458A-A207-CABBE014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51" y="4643256"/>
            <a:ext cx="2209800" cy="3600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S</a:t>
            </a:r>
            <a:r>
              <a:rPr kumimoji="1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.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code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0E718D3-AB66-482D-B62B-FAA992FA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51" y="5365500"/>
            <a:ext cx="2209800" cy="3600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S</a:t>
            </a:r>
            <a:r>
              <a:rPr kumimoji="1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2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.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code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D04E48E-5D80-4220-9952-7E0D893EF951}"/>
              </a:ext>
            </a:extLst>
          </p:cNvPr>
          <p:cNvGrpSpPr>
            <a:grpSpLocks/>
          </p:cNvGrpSpPr>
          <p:nvPr/>
        </p:nvGrpSpPr>
        <p:grpSpPr bwMode="auto">
          <a:xfrm>
            <a:off x="4370951" y="4314144"/>
            <a:ext cx="609600" cy="152400"/>
            <a:chOff x="2976" y="2688"/>
            <a:chExt cx="384" cy="96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583A737-D0B7-41C6-9C98-013B1ED80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00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EA8349F3-30C1-4C80-B046-0B6836BA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48" cy="96"/>
            </a:xfrm>
            <a:prstGeom prst="ellipse">
              <a:avLst/>
            </a:prstGeom>
            <a:solidFill>
              <a:srgbClr val="009644"/>
            </a:solidFill>
            <a:ln w="19050">
              <a:solidFill>
                <a:srgbClr val="339933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en-US" sz="200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C93A5D8-CA59-4C61-A75C-972C54B68BB5}"/>
              </a:ext>
            </a:extLst>
          </p:cNvPr>
          <p:cNvGrpSpPr/>
          <p:nvPr/>
        </p:nvGrpSpPr>
        <p:grpSpPr>
          <a:xfrm>
            <a:off x="4370951" y="5142404"/>
            <a:ext cx="939058" cy="790685"/>
            <a:chOff x="3538644" y="5142404"/>
            <a:chExt cx="939058" cy="790685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9F08E2D-EF5E-435D-BE12-177884D9BF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3407" y="5218604"/>
              <a:ext cx="834295" cy="714485"/>
            </a:xfrm>
            <a:custGeom>
              <a:avLst/>
              <a:gdLst>
                <a:gd name="T0" fmla="*/ 912 w 912"/>
                <a:gd name="T1" fmla="*/ 0 h 624"/>
                <a:gd name="T2" fmla="*/ 0 w 912"/>
                <a:gd name="T3" fmla="*/ 0 h 624"/>
                <a:gd name="T4" fmla="*/ 0 w 912"/>
                <a:gd name="T5" fmla="*/ 624 h 624"/>
                <a:gd name="T6" fmla="*/ 720 w 91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624"/>
                <a:gd name="T14" fmla="*/ 912 w 91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624">
                  <a:moveTo>
                    <a:pt x="912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720" y="624"/>
                  </a:lnTo>
                </a:path>
              </a:pathLst>
            </a:custGeom>
            <a:noFill/>
            <a:ln w="19050" cap="flat" cmpd="sng">
              <a:solidFill>
                <a:sysClr val="windowText" lastClr="000000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235F4C0-6959-4D00-8DA8-E711ECBFDF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38644" y="5142404"/>
              <a:ext cx="72000" cy="152399"/>
            </a:xfrm>
            <a:prstGeom prst="ellips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669090E6-6861-4F2C-9791-8E65D249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751" y="4085544"/>
            <a:ext cx="99049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339933"/>
                </a:solidFill>
                <a:latin typeface="Arial" panose="020B0604020202020204"/>
                <a:ea typeface="宋体" panose="02010600030101010101" pitchFamily="2" charset="-122"/>
              </a:rPr>
              <a:t>To </a:t>
            </a:r>
            <a:r>
              <a:rPr kumimoji="1" lang="en-US" altLang="zh-CN" sz="1800" dirty="0" err="1">
                <a:solidFill>
                  <a:srgbClr val="339933"/>
                </a:solidFill>
                <a:latin typeface="Arial" panose="020B0604020202020204"/>
                <a:ea typeface="宋体" panose="02010600030101010101" pitchFamily="2" charset="-122"/>
              </a:rPr>
              <a:t>E.true</a:t>
            </a:r>
            <a:endParaRPr kumimoji="1" lang="en-US" altLang="zh-CN" sz="180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76029F5-4149-4B1C-B68A-042BF6BC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862" y="4290392"/>
            <a:ext cx="1007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To </a:t>
            </a:r>
            <a:r>
              <a:rPr kumimoji="1" lang="en-US" altLang="zh-CN" sz="1800" dirty="0" err="1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E.false</a:t>
            </a:r>
            <a:endParaRPr kumimoji="1" lang="en-US" altLang="zh-CN" sz="180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5E5C25E-4F6B-4F4C-A7F7-7F0A2D20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51" y="5003252"/>
            <a:ext cx="2209800" cy="3600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goto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S.next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866F238F-AC02-4EC2-BB97-5AE5983E985B}"/>
              </a:ext>
            </a:extLst>
          </p:cNvPr>
          <p:cNvGrpSpPr>
            <a:grpSpLocks/>
          </p:cNvGrpSpPr>
          <p:nvPr/>
        </p:nvGrpSpPr>
        <p:grpSpPr bwMode="auto">
          <a:xfrm>
            <a:off x="4370951" y="4509616"/>
            <a:ext cx="609600" cy="152400"/>
            <a:chOff x="2976" y="2688"/>
            <a:chExt cx="384" cy="96"/>
          </a:xfrm>
        </p:grpSpPr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EDA7C37-E10C-4332-B870-7EAD1F12F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00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82CA692E-12E9-4FBE-9173-B9FE3523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48" cy="96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en-US" sz="200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7" name="Rectangle 19">
            <a:extLst>
              <a:ext uri="{FF2B5EF4-FFF2-40B4-BE49-F238E27FC236}">
                <a16:creationId xmlns:a16="http://schemas.microsoft.com/office/drawing/2014/main" id="{553D866D-C28D-4EDF-9118-EDFFFCBC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07" y="56388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 err="1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S.next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A9204FA-EA7C-4F9D-8972-8C353D996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51" y="5725500"/>
            <a:ext cx="2209800" cy="3600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B6FFFDC-D0CB-4978-B7DE-EB1EEADA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166" y="4510708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 err="1">
                <a:solidFill>
                  <a:srgbClr val="339933"/>
                </a:solidFill>
                <a:latin typeface="Arial" panose="020B0604020202020204"/>
                <a:ea typeface="宋体" panose="02010600030101010101" pitchFamily="2" charset="-122"/>
              </a:rPr>
              <a:t>E.true</a:t>
            </a:r>
            <a:r>
              <a:rPr kumimoji="1" lang="en-US" altLang="zh-CN" sz="2000" dirty="0">
                <a:solidFill>
                  <a:srgbClr val="339933"/>
                </a:solidFill>
                <a:latin typeface="Arial" panose="020B0604020202020204"/>
                <a:ea typeface="宋体" panose="02010600030101010101" pitchFamily="2" charset="-122"/>
              </a:rPr>
              <a:t>: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F106C5FA-C540-47C4-9E88-636613F4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59" y="523129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 err="1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E.false</a:t>
            </a:r>
            <a:r>
              <a:rPr kumimoji="1" lang="en-US" altLang="zh-CN" sz="200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B29C7F1E-B7A4-4FF5-BA39-3E8DE801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59" y="3254514"/>
            <a:ext cx="7392341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goto’S.next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774340BF-6A52-472A-9064-61BF60248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207133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id="{BC66C275-69DF-47A1-87E3-CF0AD2830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07264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416B69B2-4BF9-4DDD-B65F-7F474830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7264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</a:t>
            </a:r>
            <a:endParaRPr lang="pt-BR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D7C8D9B9-5E41-4CCE-B92E-30C4AA70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288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DEDE486C-ABA1-4C73-B214-17E3AD40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83" y="20752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baseline="-25000" dirty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3" name="Text Box 12">
            <a:extLst>
              <a:ext uri="{FF2B5EF4-FFF2-40B4-BE49-F238E27FC236}">
                <a16:creationId xmlns:a16="http://schemas.microsoft.com/office/drawing/2014/main" id="{4CC2C21B-D032-4DAB-A3C8-5C880E9E5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7520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pt-BR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1AE8C92-9EE8-4787-BF90-FF8AF8BB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438400"/>
            <a:ext cx="35480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08D7CE15-475D-4919-A324-AFB30E6D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19400"/>
            <a:ext cx="35480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28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55833 -1.48148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55833 -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55833 -2.96296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1.48148E-6 L 0.45139 0.0520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259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2.96296E-6 L 0.33472 0.1032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 autoUpdateAnimBg="0"/>
      <p:bldP spid="12" grpId="0" animBg="1" autoUpdateAnimBg="0"/>
      <p:bldP spid="13" grpId="0" animBg="1" autoUpdateAnimBg="0"/>
      <p:bldP spid="21" grpId="0" autoUpdateAnimBg="0"/>
      <p:bldP spid="22" grpId="0" autoUpdateAnimBg="0"/>
      <p:bldP spid="23" grpId="0" animBg="1" autoUpdateAnimBg="0"/>
      <p:bldP spid="27" grpId="0" autoUpdateAnimBg="0"/>
      <p:bldP spid="28" grpId="0" animBg="1" autoUpdateAnimBg="0"/>
      <p:bldP spid="29" grpId="0" autoUpdateAnimBg="0"/>
      <p:bldP spid="30" grpId="0" autoUpdateAnimBg="0"/>
      <p:bldP spid="47" grpId="0"/>
      <p:bldP spid="49" grpId="0"/>
      <p:bldP spid="50" grpId="0"/>
      <p:bldP spid="50" grpId="1"/>
      <p:bldP spid="51" grpId="0"/>
      <p:bldP spid="52" grpId="0"/>
      <p:bldP spid="53" grpId="0"/>
      <p:bldP spid="53" grpId="1"/>
      <p:bldP spid="54" grpId="0"/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3" name="标题 3">
            <a:extLst>
              <a:ext uri="{FF2B5EF4-FFF2-40B4-BE49-F238E27FC236}">
                <a16:creationId xmlns:a16="http://schemas.microsoft.com/office/drawing/2014/main" id="{47653B10-A2B8-425F-A88A-6705F34A3C86}"/>
              </a:ext>
            </a:extLst>
          </p:cNvPr>
          <p:cNvSpPr txBox="1">
            <a:spLocks/>
          </p:cNvSpPr>
          <p:nvPr/>
        </p:nvSpPr>
        <p:spPr>
          <a:xfrm>
            <a:off x="591481" y="915168"/>
            <a:ext cx="2761319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while-do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B66D68E-9FF4-4CA2-9E53-8E81CEB3A6C6}"/>
              </a:ext>
            </a:extLst>
          </p:cNvPr>
          <p:cNvSpPr txBox="1">
            <a:spLocks noChangeArrowheads="1"/>
          </p:cNvSpPr>
          <p:nvPr/>
        </p:nvSpPr>
        <p:spPr>
          <a:xfrm>
            <a:off x="591481" y="1389175"/>
            <a:ext cx="7887600" cy="50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→ while E do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5A1E1263-CDF3-48F2-AA24-6C133980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739" y="3716225"/>
            <a:ext cx="2209800" cy="6858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</a:rPr>
              <a:t>E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</a:rPr>
              <a:t>.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</a:rPr>
              <a:t>code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BF6CBD8B-0D49-4510-8391-0A341AC7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739" y="4402025"/>
            <a:ext cx="2209800" cy="6096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S</a:t>
            </a:r>
            <a:r>
              <a:rPr kumimoji="1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.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code</a:t>
            </a: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6F99A043-C697-4A77-9B21-8AD7645AA2E3}"/>
              </a:ext>
            </a:extLst>
          </p:cNvPr>
          <p:cNvGrpSpPr>
            <a:grpSpLocks/>
          </p:cNvGrpSpPr>
          <p:nvPr/>
        </p:nvGrpSpPr>
        <p:grpSpPr bwMode="auto">
          <a:xfrm>
            <a:off x="4870939" y="3868625"/>
            <a:ext cx="609600" cy="152400"/>
            <a:chOff x="2976" y="2688"/>
            <a:chExt cx="384" cy="96"/>
          </a:xfrm>
        </p:grpSpPr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414F9384-8FE7-4B70-A1D9-8EF18E08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19050">
              <a:solidFill>
                <a:srgbClr val="339933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0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F223C376-BE45-4195-9080-0757E694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48" cy="96"/>
            </a:xfrm>
            <a:prstGeom prst="ellipse">
              <a:avLst/>
            </a:prstGeom>
            <a:solidFill>
              <a:srgbClr val="009644"/>
            </a:solidFill>
            <a:ln w="19050">
              <a:solidFill>
                <a:srgbClr val="339933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en-US" sz="20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0" name="Rectangle 13">
            <a:extLst>
              <a:ext uri="{FF2B5EF4-FFF2-40B4-BE49-F238E27FC236}">
                <a16:creationId xmlns:a16="http://schemas.microsoft.com/office/drawing/2014/main" id="{0834122C-1913-457B-908F-BE2715CC6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739" y="3616578"/>
            <a:ext cx="122506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339933"/>
                </a:solidFill>
                <a:latin typeface="微软雅黑" panose="020B0503020204020204" pitchFamily="34" charset="-122"/>
              </a:rPr>
              <a:t>To </a:t>
            </a:r>
            <a:r>
              <a:rPr kumimoji="1" lang="en-US" altLang="zh-CN" sz="2000" dirty="0" err="1">
                <a:solidFill>
                  <a:srgbClr val="339933"/>
                </a:solidFill>
                <a:latin typeface="微软雅黑" panose="020B0503020204020204" pitchFamily="34" charset="-122"/>
              </a:rPr>
              <a:t>E.true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ADD93605-5513-4CE4-88A1-F020D130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10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</a:rPr>
              <a:t>To </a:t>
            </a:r>
            <a:r>
              <a:rPr kumimoji="1"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E.false</a:t>
            </a:r>
            <a:endParaRPr kumimoji="1" lang="en-US" altLang="zh-CN" sz="20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32FE51C-2F0C-4FCF-BFC3-CFC2D59D1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739" y="5011625"/>
            <a:ext cx="2209800" cy="4572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rPr>
              <a:t>goto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rPr>
              <a:t> S</a:t>
            </a:r>
            <a:r>
              <a:rPr kumimoji="1" lang="en-US" altLang="zh-CN" sz="2000" kern="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rPr>
              <a:t>.next</a:t>
            </a:r>
          </a:p>
        </p:txBody>
      </p:sp>
      <p:grpSp>
        <p:nvGrpSpPr>
          <p:cNvPr id="33" name="Group 16">
            <a:extLst>
              <a:ext uri="{FF2B5EF4-FFF2-40B4-BE49-F238E27FC236}">
                <a16:creationId xmlns:a16="http://schemas.microsoft.com/office/drawing/2014/main" id="{EC527192-BC55-4A5C-9BC8-9394BA0BCC39}"/>
              </a:ext>
            </a:extLst>
          </p:cNvPr>
          <p:cNvGrpSpPr>
            <a:grpSpLocks/>
          </p:cNvGrpSpPr>
          <p:nvPr/>
        </p:nvGrpSpPr>
        <p:grpSpPr bwMode="auto">
          <a:xfrm>
            <a:off x="4870939" y="4173425"/>
            <a:ext cx="609600" cy="152400"/>
            <a:chOff x="2976" y="2688"/>
            <a:chExt cx="384" cy="96"/>
          </a:xfrm>
        </p:grpSpPr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5AC8A4CB-1725-498A-BFDB-8A833F382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6"/>
              <a:ext cx="33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0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FA049709-A84C-47AF-BC38-D3FB851B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48" cy="96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en-US" sz="20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6" name="Rectangle 19">
            <a:extLst>
              <a:ext uri="{FF2B5EF4-FFF2-40B4-BE49-F238E27FC236}">
                <a16:creationId xmlns:a16="http://schemas.microsoft.com/office/drawing/2014/main" id="{21A659AF-22DD-43BB-89CB-5BF83870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139" y="3487625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S</a:t>
            </a:r>
            <a:r>
              <a:rPr kumimoji="1" lang="en-US" altLang="zh-CN" sz="2000" kern="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0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.next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</a:rPr>
              <a:t>: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CE35946D-4649-4FF4-9C82-248A0E72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739" y="5468825"/>
            <a:ext cx="2209800" cy="6096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</a:rPr>
              <a:t>……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743D86A5-A544-4800-9275-DF15D76F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139" y="4249625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 err="1">
                <a:solidFill>
                  <a:srgbClr val="339933"/>
                </a:solidFill>
                <a:latin typeface="微软雅黑" panose="020B0503020204020204" pitchFamily="34" charset="-122"/>
              </a:rPr>
              <a:t>E.true</a:t>
            </a:r>
            <a:r>
              <a:rPr kumimoji="1" lang="en-US" altLang="zh-CN" sz="2000" dirty="0">
                <a:solidFill>
                  <a:srgbClr val="339933"/>
                </a:solidFill>
                <a:latin typeface="微软雅黑" panose="020B0503020204020204" pitchFamily="34" charset="-122"/>
              </a:rPr>
              <a:t>: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048E3BB9-B420-4F9F-B9A7-4E80BE3F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139" y="5316425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E.false</a:t>
            </a:r>
            <a:r>
              <a:rPr kumimoji="1"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3C766100-3F5F-4153-851C-650DB702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38" y="1895588"/>
            <a:ext cx="8578361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  while 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do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｝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000" b="1" baseline="-250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Font typeface="Symbol" pitchFamily="18" charset="2"/>
              <a:buNone/>
            </a:pPr>
            <a:r>
              <a:rPr lang="zh-CN" altLang="en-US" sz="2000" b="1" baseline="-250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||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.next)}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id="{7A307AF6-F97A-428B-86B1-5C200D41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17" y="1693778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04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  <p:bldP spid="30" grpId="0" autoUpdateAnimBg="0"/>
      <p:bldP spid="31" grpId="0" autoUpdateAnimBg="0"/>
      <p:bldP spid="32" grpId="0" animBg="1" autoUpdateAnimBg="0"/>
      <p:bldP spid="36" grpId="0" autoUpdateAnimBg="0"/>
      <p:bldP spid="37" grpId="0" animBg="1" autoUpdateAnimBg="0"/>
      <p:bldP spid="38" grpId="0" autoUpdateAnimBg="0"/>
      <p:bldP spid="39" grpId="0" autoUpdateAnimBg="0"/>
      <p:bldP spid="40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9E552E3-CF99-4F2B-9916-20B3C1EA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14607"/>
            <a:ext cx="7238999" cy="1231106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Symbol" pitchFamily="18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S   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newlabel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 } </a:t>
            </a:r>
            <a:r>
              <a:rPr lang="en-US" altLang="zh-CN" b="1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 ;</a:t>
            </a:r>
          </a:p>
          <a:p>
            <a:pPr algn="l">
              <a:spcBef>
                <a:spcPts val="1200"/>
              </a:spcBef>
              <a:buFont typeface="Symbol" pitchFamily="18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S.next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sym typeface="Symbol" pitchFamily="18" charset="2"/>
              </a:rPr>
              <a:t> }</a:t>
            </a:r>
            <a:r>
              <a:rPr lang="en-US" altLang="zh-CN" b="1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 S</a:t>
            </a:r>
            <a:r>
              <a:rPr lang="en-US" altLang="zh-CN" b="1" baseline="-25000" dirty="0">
                <a:solidFill>
                  <a:srgbClr val="000000"/>
                </a:solidFill>
                <a:latin typeface="宋体"/>
                <a:ea typeface="宋体"/>
                <a:sym typeface="Symbol" pitchFamily="18" charset="2"/>
              </a:rPr>
              <a:t>2</a:t>
            </a: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      { </a:t>
            </a:r>
            <a:r>
              <a:rPr lang="en-US" altLang="zh-CN" b="1" dirty="0" err="1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S.code</a:t>
            </a:r>
            <a:r>
              <a:rPr lang="en-US" altLang="zh-CN" b="1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 := S</a:t>
            </a:r>
            <a:r>
              <a:rPr lang="en-US" altLang="zh-CN" b="1" baseline="-25000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.code  || gen(S</a:t>
            </a:r>
            <a:r>
              <a:rPr lang="en-US" altLang="zh-CN" b="1" baseline="-25000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.next ‘:’)|| S</a:t>
            </a:r>
            <a:r>
              <a:rPr lang="en-US" altLang="zh-CN" b="1" baseline="-25000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.code}</a:t>
            </a:r>
            <a:r>
              <a:rPr lang="en-US" altLang="zh-CN" b="1" baseline="-25000" dirty="0">
                <a:solidFill>
                  <a:srgbClr val="0070C0"/>
                </a:solidFill>
                <a:latin typeface="宋体"/>
                <a:ea typeface="宋体"/>
                <a:sym typeface="Symbol" pitchFamily="18" charset="2"/>
              </a:rPr>
              <a:t>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AE0E8C7-5D74-49C9-906F-6FA3C27B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628" y="348615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1</a:t>
            </a: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.code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419E361-EE3F-46AA-A7B9-443F9C08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403" y="434340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2</a:t>
            </a: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7B059A0-D432-4E5B-B693-26ECA2B24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324" y="4905375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S.next: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17DF1C0A-B22F-4236-812F-E1428292D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347" y="32766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2D615CF-C39B-480E-9F7A-61CD09A1B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347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32EF6FEC-31DA-430C-AC72-C3DAD5F07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347" y="4114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3C005075-6C69-4E7E-B4AC-13899AAA7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347" y="4953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A8CFF39-98C8-4F7B-82CD-F969B176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00" y="492442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……</a:t>
            </a:r>
            <a:endParaRPr kumimoji="0" lang="en-US" altLang="zh-CN" sz="2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10AB1A21-DB4E-4B21-96EA-3563FADCF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535" y="32766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ADF3F26-AF45-447D-AC3B-B76D0F75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49" y="4095750"/>
            <a:ext cx="1255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1</a:t>
            </a:r>
            <a:r>
              <a:rPr kumimoji="0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.next: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7EEBD69-D814-48E6-92E1-D78EC97E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86135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顺序复合语句（</a:t>
            </a:r>
            <a:r>
              <a:rPr lang="en-US" altLang="zh-CN" sz="2400" i="1" dirty="0">
                <a:solidFill>
                  <a:srgbClr val="0070C0"/>
                </a:solidFill>
                <a:latin typeface="微软雅黑" panose="020B0503020204020204" pitchFamily="34" charset="-122"/>
              </a:rPr>
              <a:t>L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翻译模式）</a:t>
            </a:r>
            <a:endParaRPr lang="en-US" altLang="zh-CN" sz="2400" baseline="-25000" dirty="0">
              <a:solidFill>
                <a:srgbClr val="0070C0"/>
              </a:solidFill>
              <a:latin typeface="微软雅黑" panose="020B0503020204020204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494804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6106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D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gen(E. true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gen(‘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8.3.3.6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9C0D1C-F6C1-4A0A-8984-1E947C17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412163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6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基本思想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03212" marR="0" lvl="1" indent="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生成一个跳转指令时，暂时不指定该跳转指令的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目标标号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。这样的指令都被放入由跳转指令组成的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列表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中。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同一个列表中的所有跳转指令具有相同的目标标号。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等到能够确定正确的目标标号时，才去填充这些指令的目标标号</a:t>
            </a:r>
          </a:p>
        </p:txBody>
      </p:sp>
    </p:spTree>
    <p:extLst>
      <p:ext uri="{BB962C8B-B14F-4D97-AF65-F5344CB8AC3E}">
        <p14:creationId xmlns:p14="http://schemas.microsoft.com/office/powerpoint/2010/main" val="26062774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381000" y="914400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（抽象语法树）表示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</a:p>
          <a:p>
            <a:pPr marL="712788" lvl="1" indent="-255588" algn="l">
              <a:buFontTx/>
              <a:buChar char="•"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Directed Acyclic Graph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有向无圈图，通过优化技术得到改进型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– AST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DAG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35591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4255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1336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8638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6858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4938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5146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9906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676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7526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4384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31242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7432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752600" y="3581400"/>
            <a:ext cx="196850" cy="4137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1788767" y="3870325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9144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12192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133600" y="46323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447800" y="46164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057400" y="42513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676400" y="42846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3429000" y="4267200"/>
            <a:ext cx="152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54375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559175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873375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482975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01975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38100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42672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367459" y="3983036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808287" y="4556124"/>
            <a:ext cx="1230313" cy="12350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F49A2BA-8A8B-46FE-8469-DE16EF5BCB69}"/>
              </a:ext>
            </a:extLst>
          </p:cNvPr>
          <p:cNvGrpSpPr/>
          <p:nvPr/>
        </p:nvGrpSpPr>
        <p:grpSpPr>
          <a:xfrm>
            <a:off x="4800600" y="2209800"/>
            <a:ext cx="3962400" cy="3429000"/>
            <a:chOff x="4800600" y="2209800"/>
            <a:chExt cx="3962400" cy="3429000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673975" y="3962400"/>
              <a:ext cx="4794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2060"/>
                  </a:solidFill>
                  <a:ea typeface="宋体" pitchFamily="2" charset="-122"/>
                </a:rPr>
                <a:t>^</a:t>
              </a:r>
              <a:endParaRPr lang="en-US" altLang="zh-CN" sz="2000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540375" y="2209800"/>
              <a:ext cx="4032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3810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6978650" y="327660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/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800600" y="2727325"/>
              <a:ext cx="3810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5608638" y="3336925"/>
              <a:ext cx="33496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2060"/>
                  </a:solidFill>
                  <a:ea typeface="宋体" pitchFamily="2" charset="-122"/>
                </a:rPr>
                <a:t>*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6629400" y="3946525"/>
              <a:ext cx="3810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V="1">
              <a:off x="5105400" y="25146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5791200" y="2514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H="1">
              <a:off x="5867400" y="30480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6553200" y="3048000"/>
              <a:ext cx="406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7239000" y="3581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H="1">
              <a:off x="6858000" y="3614738"/>
              <a:ext cx="152400" cy="347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5867400" y="3581400"/>
              <a:ext cx="762000" cy="10668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5029200" y="3913188"/>
              <a:ext cx="3810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H="1">
              <a:off x="5334000" y="3581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 flipH="1">
              <a:off x="7010400" y="4267200"/>
              <a:ext cx="685800" cy="3810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6705600" y="4495800"/>
              <a:ext cx="381000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2060"/>
                  </a:solidFill>
                  <a:ea typeface="宋体" pitchFamily="2" charset="-122"/>
                </a:rPr>
                <a:t>-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010400" y="5241925"/>
              <a:ext cx="4794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6324600" y="5226050"/>
              <a:ext cx="3810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6934200" y="4860925"/>
              <a:ext cx="228600" cy="396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 flipH="1">
              <a:off x="6553200" y="4894263"/>
              <a:ext cx="152400" cy="347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7924800" y="4191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8382000" y="4556125"/>
              <a:ext cx="3810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2060"/>
                  </a:solidFill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59" name="椭圆 58"/>
          <p:cNvSpPr/>
          <p:nvPr/>
        </p:nvSpPr>
        <p:spPr bwMode="auto">
          <a:xfrm>
            <a:off x="6226175" y="44767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96D02E-5A59-4486-A6C8-2366ECEB2B1D}"/>
              </a:ext>
            </a:extLst>
          </p:cNvPr>
          <p:cNvGrpSpPr/>
          <p:nvPr/>
        </p:nvGrpSpPr>
        <p:grpSpPr>
          <a:xfrm>
            <a:off x="8029495" y="2395215"/>
            <a:ext cx="705009" cy="612990"/>
            <a:chOff x="8057653" y="2713306"/>
            <a:chExt cx="705009" cy="612990"/>
          </a:xfrm>
        </p:grpSpPr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352F29CB-3F50-454D-B191-E3E39A4BC62A}"/>
                </a:ext>
              </a:extLst>
            </p:cNvPr>
            <p:cNvSpPr/>
            <p:nvPr/>
          </p:nvSpPr>
          <p:spPr bwMode="auto">
            <a:xfrm rot="5225928">
              <a:off x="8139043" y="2699286"/>
              <a:ext cx="609600" cy="637639"/>
            </a:xfrm>
            <a:prstGeom prst="circularArrow">
              <a:avLst/>
            </a:prstGeom>
            <a:solidFill>
              <a:srgbClr val="FF0000">
                <a:alpha val="9600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70" name="箭头: 环形 69">
              <a:extLst>
                <a:ext uri="{FF2B5EF4-FFF2-40B4-BE49-F238E27FC236}">
                  <a16:creationId xmlns:a16="http://schemas.microsoft.com/office/drawing/2014/main" id="{8CAAA6AB-976E-4827-B092-38A742328395}"/>
                </a:ext>
              </a:extLst>
            </p:cNvPr>
            <p:cNvSpPr/>
            <p:nvPr/>
          </p:nvSpPr>
          <p:spPr bwMode="auto">
            <a:xfrm rot="16200000">
              <a:off x="8052563" y="2721786"/>
              <a:ext cx="609600" cy="599420"/>
            </a:xfrm>
            <a:prstGeom prst="circularArrow">
              <a:avLst/>
            </a:prstGeom>
            <a:solidFill>
              <a:srgbClr val="FF0000">
                <a:alpha val="9600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5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8.3.3.6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L-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属性文法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翻译模式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VS   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S-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属性文法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翻译模式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623536"/>
            <a:ext cx="8686800" cy="423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en-US" altLang="zh-CN" sz="2200" dirty="0">
                <a:latin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i="1" dirty="0" err="1">
                <a:latin typeface="微软雅黑" panose="020B0503020204020204" pitchFamily="34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  “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真链”，链表中的元素表示 一系列跳转语句的地址，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                      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E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E.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latin typeface="微软雅黑" panose="020B0503020204020204" pitchFamily="34" charset="-122"/>
                <a:sym typeface="Symbol" pitchFamily="18" charset="2"/>
              </a:rPr>
              <a:t>falselist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 “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假链”，链表中的元素表示 一系列跳转语句的地址，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E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为假的标号</a:t>
            </a:r>
            <a:endParaRPr lang="zh-CN" altLang="en-US" sz="2000" i="1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S. </a:t>
            </a:r>
            <a:r>
              <a:rPr lang="en-US" altLang="zh-CN" sz="2000" i="1" dirty="0" err="1">
                <a:latin typeface="微软雅黑" panose="020B0503020204020204" pitchFamily="34" charset="-122"/>
                <a:sym typeface="Symbol" pitchFamily="18" charset="2"/>
              </a:rPr>
              <a:t>nextlist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:“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next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链”，链表中的元素表示 一系列跳转语句的地址，这些跳转语句的目标标号是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S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之后的下条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TAC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语句的标号 </a:t>
            </a:r>
            <a:endParaRPr lang="en-US" altLang="zh-CN" sz="2000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dirty="0" err="1">
                <a:latin typeface="微软雅黑" panose="020B0503020204020204" pitchFamily="34" charset="-122"/>
                <a:sym typeface="Symbol" pitchFamily="18" charset="2"/>
              </a:rPr>
              <a:t>S.breaklist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 “break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链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”,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跳出直接包围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语句的下条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TAC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语句标号</a:t>
            </a:r>
            <a:endParaRPr lang="en-US" altLang="zh-CN" sz="2000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dirty="0" err="1">
                <a:latin typeface="微软雅黑" panose="020B0503020204020204" pitchFamily="34" charset="-122"/>
                <a:sym typeface="Symbol" pitchFamily="18" charset="2"/>
              </a:rPr>
              <a:t>M.gotostm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 处理到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时下一条待生成语句的标号。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3563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8.3.3.6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L-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属性文法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翻译模式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VS   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S-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属性文法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sym typeface="Symbol" pitchFamily="18" charset="2"/>
              </a:rPr>
              <a:t>翻译模式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623536"/>
            <a:ext cx="8686800" cy="423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en-US" altLang="zh-CN" sz="2200" dirty="0">
                <a:latin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i="1" dirty="0" err="1">
                <a:latin typeface="微软雅黑" panose="020B0503020204020204" pitchFamily="34" charset="-122"/>
                <a:sym typeface="Symbol" pitchFamily="18" charset="2"/>
              </a:rPr>
              <a:t>E.truelist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  “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真链”，链表中的元素表示 一系列跳转语句的地址，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                      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E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E.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latin typeface="微软雅黑" panose="020B0503020204020204" pitchFamily="34" charset="-122"/>
                <a:sym typeface="Symbol" pitchFamily="18" charset="2"/>
              </a:rPr>
              <a:t>falselist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 “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假链”，链表中的元素表示 一系列跳转语句的地址，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E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为假的标号</a:t>
            </a:r>
            <a:endParaRPr lang="zh-CN" altLang="en-US" sz="2000" i="1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S. </a:t>
            </a:r>
            <a:r>
              <a:rPr lang="en-US" altLang="zh-CN" sz="2000" i="1" dirty="0" err="1">
                <a:latin typeface="微软雅黑" panose="020B0503020204020204" pitchFamily="34" charset="-122"/>
                <a:sym typeface="Symbol" pitchFamily="18" charset="2"/>
              </a:rPr>
              <a:t>nextlist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:“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next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链”，链表中的元素表示 一系列跳转语句的地址，这些跳转语句的目标标号是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S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之后的下条</a:t>
            </a:r>
            <a:r>
              <a:rPr lang="en-US" altLang="zh-CN" sz="2000" i="1" dirty="0">
                <a:latin typeface="微软雅黑" panose="020B0503020204020204" pitchFamily="34" charset="-122"/>
                <a:sym typeface="Symbol" pitchFamily="18" charset="2"/>
              </a:rPr>
              <a:t>TAC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语句的标号 </a:t>
            </a:r>
            <a:endParaRPr lang="en-US" altLang="zh-CN" sz="2000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dirty="0" err="1">
                <a:latin typeface="微软雅黑" panose="020B0503020204020204" pitchFamily="34" charset="-122"/>
                <a:sym typeface="Symbol" pitchFamily="18" charset="2"/>
              </a:rPr>
              <a:t>S.breaklist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 “break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链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”,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跳出直接包围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语句的下条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TAC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语句标号</a:t>
            </a:r>
            <a:endParaRPr lang="en-US" altLang="zh-CN" sz="2000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dirty="0" err="1">
                <a:latin typeface="微软雅黑" panose="020B0503020204020204" pitchFamily="34" charset="-122"/>
                <a:sym typeface="Symbol" pitchFamily="18" charset="2"/>
              </a:rPr>
              <a:t>M.gotostm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 处理到</a:t>
            </a:r>
            <a:r>
              <a:rPr lang="en-US" altLang="zh-CN" sz="2000" dirty="0">
                <a:latin typeface="微软雅黑" panose="020B0503020204020204" pitchFamily="34" charset="-122"/>
                <a:sym typeface="Symbol" pitchFamily="18" charset="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sym typeface="Symbol" pitchFamily="18" charset="2"/>
              </a:rPr>
              <a:t>时下一条待生成语句的标号。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92659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3400" y="609600"/>
            <a:ext cx="7924800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语义函数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过程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makelist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i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) 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创建只有一个结点 </a:t>
            </a: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的列表，</a:t>
            </a:r>
            <a:r>
              <a:rPr lang="en-US" altLang="zh-CN" sz="2400" dirty="0" err="1">
                <a:latin typeface="微软雅黑" panose="020B0503020204020204" pitchFamily="34" charset="-122"/>
                <a:sym typeface="Symbol" pitchFamily="18" charset="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是一条目标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TAC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语句的标号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merge(p</a:t>
            </a:r>
            <a:r>
              <a:rPr lang="en-US" altLang="zh-CN" sz="2400" baseline="-25000" dirty="0">
                <a:latin typeface="微软雅黑" panose="020B0503020204020204" pitchFamily="34" charset="-122"/>
                <a:sym typeface="Symbol" pitchFamily="18" charset="2"/>
              </a:rPr>
              <a:t>1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,p</a:t>
            </a:r>
            <a:r>
              <a:rPr lang="en-US" altLang="zh-CN" sz="2400" baseline="-25000" dirty="0">
                <a:latin typeface="微软雅黑" panose="020B0503020204020204" pitchFamily="34" charset="-122"/>
                <a:sym typeface="Symbol" pitchFamily="18" charset="2"/>
              </a:rPr>
              <a:t>2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) 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连接两个链表 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latin typeface="微软雅黑" panose="020B0503020204020204" pitchFamily="34" charset="-122"/>
                <a:sym typeface="Symbol" pitchFamily="18" charset="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和 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latin typeface="微软雅黑" panose="020B0503020204020204" pitchFamily="34" charset="-122"/>
                <a:sym typeface="Symbol" pitchFamily="18" charset="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，将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p2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链接在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p1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后面，返回合并后的链首</a:t>
            </a:r>
            <a:endParaRPr lang="zh-CN" altLang="en-US" sz="2400" i="1" dirty="0">
              <a:latin typeface="微软雅黑" panose="020B0503020204020204" pitchFamily="34" charset="-122"/>
              <a:sym typeface="Symbol" pitchFamily="18" charset="2"/>
            </a:endParaRP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backpatch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p,i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) 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将链表 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p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中每个元素所指向的跳转语句的标号置为 </a:t>
            </a:r>
            <a:r>
              <a:rPr lang="en-US" altLang="zh-CN" sz="2400" dirty="0" err="1">
                <a:latin typeface="微软雅黑" panose="020B0503020204020204" pitchFamily="34" charset="-122"/>
                <a:sym typeface="Symbol" pitchFamily="18" charset="2"/>
              </a:rPr>
              <a:t>i</a:t>
            </a:r>
            <a:endParaRPr lang="en-US" altLang="zh-CN" sz="2400" i="1" dirty="0">
              <a:latin typeface="微软雅黑" panose="020B0503020204020204" pitchFamily="34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nextstm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:  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下一条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TAC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emit (…) 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输出一条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TAC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语句，并使 </a:t>
            </a:r>
            <a:r>
              <a:rPr lang="en-US" altLang="zh-CN" sz="2400" i="1" dirty="0" err="1">
                <a:latin typeface="微软雅黑" panose="020B0503020204020204" pitchFamily="34" charset="-122"/>
                <a:sym typeface="Symbol" pitchFamily="18" charset="2"/>
              </a:rPr>
              <a:t>nextstm</a:t>
            </a:r>
            <a:r>
              <a:rPr lang="en-US" altLang="zh-CN" sz="2400" i="1" dirty="0">
                <a:latin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sym typeface="Symbol" pitchFamily="18" charset="2"/>
              </a:rPr>
              <a:t>加</a:t>
            </a:r>
            <a:r>
              <a:rPr lang="en-US" altLang="zh-CN" sz="2400" dirty="0">
                <a:latin typeface="微软雅黑" panose="020B0503020204020204" pitchFamily="34" charset="-122"/>
                <a:sym typeface="Symbol" pitchFamily="18" charset="2"/>
              </a:rPr>
              <a:t>1                  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60960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处理布尔表达式的翻译模式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9600" y="1184890"/>
            <a:ext cx="7924800" cy="48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1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            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10817" y="5914700"/>
            <a:ext cx="8534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这里可以规定产生式的优先级依次递增来解决冲突问题（下同）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53</a:t>
            </a:fld>
            <a:endParaRPr lang="en-US" altLang="zh-CN" sz="1800" dirty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45720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处理布尔表达式的翻译模式（续）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600" y="9906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emit ( ‘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530088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布尔表达式：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a&lt;b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e&lt;f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的翻译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657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4343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8" idx="2"/>
            <a:endCxn id="15" idx="0"/>
          </p:cNvCxnSpPr>
          <p:nvPr/>
        </p:nvCxnSpPr>
        <p:spPr bwMode="auto">
          <a:xfrm flipH="1">
            <a:off x="1905000" y="4038600"/>
            <a:ext cx="1143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8" idx="2"/>
            <a:endCxn id="16" idx="0"/>
          </p:cNvCxnSpPr>
          <p:nvPr/>
        </p:nvCxnSpPr>
        <p:spPr bwMode="auto">
          <a:xfrm flipH="1">
            <a:off x="2743200" y="4038600"/>
            <a:ext cx="3048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8" idx="2"/>
            <a:endCxn id="17" idx="0"/>
          </p:cNvCxnSpPr>
          <p:nvPr/>
        </p:nvCxnSpPr>
        <p:spPr bwMode="auto">
          <a:xfrm>
            <a:off x="3048000" y="4038600"/>
            <a:ext cx="1524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066800" y="4953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4953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endCxn id="24" idx="0"/>
          </p:cNvCxnSpPr>
          <p:nvPr/>
        </p:nvCxnSpPr>
        <p:spPr bwMode="auto">
          <a:xfrm flipH="1">
            <a:off x="1371600" y="46482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25" idx="0"/>
          </p:cNvCxnSpPr>
          <p:nvPr/>
        </p:nvCxnSpPr>
        <p:spPr bwMode="auto">
          <a:xfrm>
            <a:off x="1905000" y="46482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endCxn id="26" idx="0"/>
          </p:cNvCxnSpPr>
          <p:nvPr/>
        </p:nvCxnSpPr>
        <p:spPr bwMode="auto">
          <a:xfrm>
            <a:off x="1905000" y="46482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505200" y="4953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0" y="5029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连接符 32"/>
          <p:cNvCxnSpPr>
            <a:stCxn id="17" idx="2"/>
            <a:endCxn id="30" idx="0"/>
          </p:cNvCxnSpPr>
          <p:nvPr/>
        </p:nvCxnSpPr>
        <p:spPr bwMode="auto">
          <a:xfrm flipH="1">
            <a:off x="3810000" y="4724400"/>
            <a:ext cx="7620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7" idx="2"/>
            <a:endCxn id="31" idx="0"/>
          </p:cNvCxnSpPr>
          <p:nvPr/>
        </p:nvCxnSpPr>
        <p:spPr bwMode="auto">
          <a:xfrm>
            <a:off x="4572000" y="47244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17" idx="2"/>
            <a:endCxn id="32" idx="0"/>
          </p:cNvCxnSpPr>
          <p:nvPr/>
        </p:nvCxnSpPr>
        <p:spPr bwMode="auto">
          <a:xfrm>
            <a:off x="4572000" y="4724400"/>
            <a:ext cx="16002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971800" y="5715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c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0" y="5715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d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3276600" y="54102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37" idx="0"/>
          </p:cNvCxnSpPr>
          <p:nvPr/>
        </p:nvCxnSpPr>
        <p:spPr bwMode="auto">
          <a:xfrm>
            <a:off x="3810000" y="54102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3810000" y="54102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334000" y="5715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7000" y="5715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638800" y="54102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6172200" y="54102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6172200" y="54102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029200" y="12192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029200" y="1619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990600" y="45206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={1}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209800" y="3886200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667000" y="52826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={3}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0" y="2000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240042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956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8" idx="2"/>
            <a:endCxn id="57" idx="0"/>
          </p:cNvCxnSpPr>
          <p:nvPr/>
        </p:nvCxnSpPr>
        <p:spPr bwMode="auto">
          <a:xfrm>
            <a:off x="3048000" y="4038600"/>
            <a:ext cx="152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28956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57" idx="2"/>
            <a:endCxn id="60" idx="0"/>
          </p:cNvCxnSpPr>
          <p:nvPr/>
        </p:nvCxnSpPr>
        <p:spPr bwMode="auto">
          <a:xfrm>
            <a:off x="3200400" y="4712732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800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17" idx="2"/>
            <a:endCxn id="68" idx="0"/>
          </p:cNvCxnSpPr>
          <p:nvPr/>
        </p:nvCxnSpPr>
        <p:spPr bwMode="auto">
          <a:xfrm>
            <a:off x="4572000" y="47244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4800600" y="5726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8" idx="2"/>
            <a:endCxn id="70" idx="0"/>
          </p:cNvCxnSpPr>
          <p:nvPr/>
        </p:nvCxnSpPr>
        <p:spPr bwMode="auto">
          <a:xfrm>
            <a:off x="5105400" y="5398532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667000" y="45382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4343400" y="529895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943600" y="52826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={5}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29200" y="278118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029200" y="318129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4343400" y="457200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74676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4770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55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921" y="938697"/>
            <a:ext cx="4359137" cy="83099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2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(‘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if’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 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 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zh-CN" altLang="en-US" sz="1200" dirty="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DBFFD44C-5469-4214-BF79-641604CFA91A}"/>
              </a:ext>
            </a:extLst>
          </p:cNvPr>
          <p:cNvCxnSpPr>
            <a:stCxn id="51" idx="0"/>
          </p:cNvCxnSpPr>
          <p:nvPr/>
        </p:nvCxnSpPr>
        <p:spPr bwMode="auto">
          <a:xfrm rot="5400000" flipH="1" flipV="1">
            <a:off x="2952750" y="1733550"/>
            <a:ext cx="2438400" cy="1866900"/>
          </a:xfrm>
          <a:prstGeom prst="curvedConnector3">
            <a:avLst>
              <a:gd name="adj1" fmla="val 117392"/>
            </a:avLst>
          </a:prstGeom>
          <a:solidFill>
            <a:srgbClr val="993366">
              <a:alpha val="96001"/>
            </a:srgbClr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01EC0F50-048D-4420-B41F-9D56500D3857}"/>
              </a:ext>
            </a:extLst>
          </p:cNvPr>
          <p:cNvCxnSpPr>
            <a:stCxn id="48" idx="1"/>
            <a:endCxn id="81" idx="1"/>
          </p:cNvCxnSpPr>
          <p:nvPr/>
        </p:nvCxnSpPr>
        <p:spPr bwMode="auto">
          <a:xfrm rot="10800000" flipV="1">
            <a:off x="5029200" y="1419255"/>
            <a:ext cx="12700" cy="1561980"/>
          </a:xfrm>
          <a:prstGeom prst="curvedConnector3">
            <a:avLst>
              <a:gd name="adj1" fmla="val 1800000"/>
            </a:avLst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3819104-D806-4361-B28F-0116ACB02F61}"/>
              </a:ext>
            </a:extLst>
          </p:cNvPr>
          <p:cNvCxnSpPr>
            <a:stCxn id="56" idx="1"/>
            <a:endCxn id="82" idx="1"/>
          </p:cNvCxnSpPr>
          <p:nvPr/>
        </p:nvCxnSpPr>
        <p:spPr bwMode="auto">
          <a:xfrm rot="10800000" flipV="1">
            <a:off x="5029200" y="2600475"/>
            <a:ext cx="12700" cy="780870"/>
          </a:xfrm>
          <a:prstGeom prst="curvedConnector3">
            <a:avLst>
              <a:gd name="adj1" fmla="val 1800000"/>
            </a:avLst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7EF3E76-540D-4120-B0AF-64F59840AD7A}"/>
              </a:ext>
            </a:extLst>
          </p:cNvPr>
          <p:cNvCxnSpPr>
            <a:stCxn id="51" idx="3"/>
            <a:endCxn id="56" idx="1"/>
          </p:cNvCxnSpPr>
          <p:nvPr/>
        </p:nvCxnSpPr>
        <p:spPr bwMode="auto">
          <a:xfrm flipV="1">
            <a:off x="4267200" y="2600475"/>
            <a:ext cx="762000" cy="1578113"/>
          </a:xfrm>
          <a:prstGeom prst="curvedConnector3">
            <a:avLst>
              <a:gd name="adj1" fmla="val 6522"/>
            </a:avLst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4E4C688-0652-4BAB-A68F-D26AD584167D}"/>
              </a:ext>
            </a:extLst>
          </p:cNvPr>
          <p:cNvSpPr txBox="1"/>
          <p:nvPr/>
        </p:nvSpPr>
        <p:spPr>
          <a:xfrm>
            <a:off x="275811" y="1827025"/>
            <a:ext cx="4381500" cy="800219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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M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  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backpatch(E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.falselist,M.gotostm)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E.truelist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:= merge(E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.truelist, 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.truelist)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E.falselist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:= 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.falselist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}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50E6373-17C2-48A6-A3A4-FC98B3A86176}"/>
              </a:ext>
            </a:extLst>
          </p:cNvPr>
          <p:cNvSpPr txBox="1"/>
          <p:nvPr/>
        </p:nvSpPr>
        <p:spPr>
          <a:xfrm>
            <a:off x="262558" y="2687531"/>
            <a:ext cx="4381500" cy="800219"/>
          </a:xfrm>
          <a:prstGeom prst="rect">
            <a:avLst/>
          </a:prstGeom>
          <a:noFill/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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M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 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{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backpatch(E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.truelist,M.gotostm)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E.falselist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:= merge(E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.falselist, 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.falselist)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E.truelist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:= E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.truelist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}</a:t>
            </a:r>
          </a:p>
        </p:txBody>
      </p:sp>
      <p:sp>
        <p:nvSpPr>
          <p:cNvPr id="76" name="流程图: 文档 75">
            <a:extLst>
              <a:ext uri="{FF2B5EF4-FFF2-40B4-BE49-F238E27FC236}">
                <a16:creationId xmlns:a16="http://schemas.microsoft.com/office/drawing/2014/main" id="{B1400DC5-F1FC-4AF9-B898-5FE77447F410}"/>
              </a:ext>
            </a:extLst>
          </p:cNvPr>
          <p:cNvSpPr/>
          <p:nvPr/>
        </p:nvSpPr>
        <p:spPr bwMode="auto">
          <a:xfrm>
            <a:off x="5141844" y="1260950"/>
            <a:ext cx="3264452" cy="2964958"/>
          </a:xfrm>
          <a:prstGeom prst="flowChartDocumen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4318D47-0DC4-4C98-8FA5-FDFDFA1748FF}"/>
              </a:ext>
            </a:extLst>
          </p:cNvPr>
          <p:cNvSpPr txBox="1"/>
          <p:nvPr/>
        </p:nvSpPr>
        <p:spPr>
          <a:xfrm>
            <a:off x="271669" y="3536890"/>
            <a:ext cx="2690191" cy="275415"/>
          </a:xfrm>
          <a:prstGeom prst="rect">
            <a:avLst/>
          </a:prstGeom>
          <a:noFill/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M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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{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M.gotostm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:=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nextstm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}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D517CD8-5EF7-42F0-80D8-C67299082A48}"/>
              </a:ext>
            </a:extLst>
          </p:cNvPr>
          <p:cNvSpPr txBox="1"/>
          <p:nvPr/>
        </p:nvSpPr>
        <p:spPr>
          <a:xfrm>
            <a:off x="6119731" y="749841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IR</a:t>
            </a:r>
            <a:r>
              <a:rPr lang="zh-CN" altLang="en-US" sz="24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196835C-9BE6-4B6D-9B33-1557BEAF0EC8}"/>
              </a:ext>
            </a:extLst>
          </p:cNvPr>
          <p:cNvSpPr txBox="1"/>
          <p:nvPr/>
        </p:nvSpPr>
        <p:spPr>
          <a:xfrm>
            <a:off x="5223013" y="4198899"/>
            <a:ext cx="3117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if E then 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else 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7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8" grpId="0"/>
      <p:bldP spid="49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7" grpId="2"/>
      <p:bldP spid="60" grpId="0"/>
      <p:bldP spid="60" grpId="1"/>
      <p:bldP spid="60" grpId="2"/>
      <p:bldP spid="60" grpId="3"/>
      <p:bldP spid="68" grpId="0"/>
      <p:bldP spid="68" grpId="1"/>
      <p:bldP spid="68" grpId="2"/>
      <p:bldP spid="68" grpId="3"/>
      <p:bldP spid="70" grpId="0"/>
      <p:bldP spid="70" grpId="1"/>
      <p:bldP spid="70" grpId="2"/>
      <p:bldP spid="70" grpId="3"/>
      <p:bldP spid="77" grpId="0"/>
      <p:bldP spid="77" grpId="1"/>
      <p:bldP spid="78" grpId="0"/>
      <p:bldP spid="78" grpId="1"/>
      <p:bldP spid="80" grpId="0"/>
      <p:bldP spid="80" grpId="1"/>
      <p:bldP spid="81" grpId="0"/>
      <p:bldP spid="82" grpId="0"/>
      <p:bldP spid="83" grpId="0"/>
      <p:bldP spid="83" grpId="1"/>
      <p:bldP spid="84" grpId="0"/>
      <p:bldP spid="85" grpId="0"/>
      <p:bldP spid="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533400" y="52792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分支语句的翻译模式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7924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E.truelist,M.gotostm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56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0960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处理循环、复合的翻译模式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59247" y="1382286"/>
            <a:ext cx="707310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示例：翻译语句</a:t>
            </a:r>
            <a:endParaRPr lang="en-US" altLang="zh-CN" dirty="0"/>
          </a:p>
        </p:txBody>
      </p:sp>
      <p:sp>
        <p:nvSpPr>
          <p:cNvPr id="17613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将下面的语句翻译为</a:t>
            </a:r>
            <a:r>
              <a:rPr lang="en-US" altLang="zh-CN" dirty="0"/>
              <a:t>TAC</a:t>
            </a:r>
            <a:br>
              <a:rPr lang="zh-CN" altLang="en-US" dirty="0"/>
            </a:br>
            <a:r>
              <a:rPr lang="zh-CN" altLang="en-US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while a&lt;b do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	if c&lt;d then x:=y+z;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E(</a:t>
            </a:r>
            <a:r>
              <a:rPr lang="en-US" altLang="zh-CN" dirty="0" err="1"/>
              <a:t>truelist;falselist</a:t>
            </a:r>
            <a:r>
              <a:rPr lang="en-US" altLang="zh-CN" dirty="0"/>
              <a:t>);      E(101,102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/>
              <a:t> 103,104)</a:t>
            </a:r>
          </a:p>
          <a:p>
            <a:pPr eaLnBrk="1" hangingPunct="1"/>
            <a:r>
              <a:rPr lang="en-US" altLang="zh-CN" dirty="0"/>
              <a:t>S(</a:t>
            </a:r>
            <a:r>
              <a:rPr lang="en-US" altLang="zh-CN" dirty="0" err="1"/>
              <a:t>nextlist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M(</a:t>
            </a:r>
            <a:r>
              <a:rPr lang="en-US" altLang="zh-CN" dirty="0" err="1"/>
              <a:t>gotostm</a:t>
            </a:r>
            <a:r>
              <a:rPr lang="en-US" altLang="zh-CN" dirty="0"/>
              <a:t>);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259182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1"/>
          <p:cNvSpPr txBox="1">
            <a:spLocks noChangeArrowheads="1"/>
          </p:cNvSpPr>
          <p:nvPr/>
        </p:nvSpPr>
        <p:spPr>
          <a:xfrm>
            <a:off x="200065" y="2611784"/>
            <a:ext cx="2737127" cy="27996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a&lt;b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__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 </a:t>
            </a:r>
            <a:r>
              <a:rPr lang="en-US" altLang="zh-CN" sz="2000" dirty="0" err="1">
                <a:solidFill>
                  <a:srgbClr val="0066FF"/>
                </a:solidFill>
              </a:rPr>
              <a:t>goto</a:t>
            </a:r>
            <a:r>
              <a:rPr lang="en-US" altLang="zh-CN" sz="2000" dirty="0">
                <a:solidFill>
                  <a:srgbClr val="0066FF"/>
                </a:solidFill>
              </a:rPr>
              <a:t>  __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102 if c&lt;d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__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103 </a:t>
            </a:r>
            <a:r>
              <a:rPr lang="en-US" altLang="zh-CN" sz="2000" dirty="0" err="1">
                <a:solidFill>
                  <a:srgbClr val="FF3300"/>
                </a:solidFill>
              </a:rPr>
              <a:t>goto</a:t>
            </a:r>
            <a:r>
              <a:rPr lang="en-US" altLang="zh-CN" sz="2000" dirty="0">
                <a:solidFill>
                  <a:srgbClr val="FF3300"/>
                </a:solidFill>
              </a:rPr>
              <a:t> __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104 t</a:t>
            </a:r>
            <a:r>
              <a:rPr lang="en-US" altLang="zh-CN" sz="2000" dirty="0">
                <a:solidFill>
                  <a:srgbClr val="008000"/>
                </a:solidFill>
              </a:rPr>
              <a:t> :=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y + z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105 x := t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106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100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8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80135" y="1881645"/>
            <a:ext cx="4923635" cy="672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4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while a&lt;b do if c&lt;d then x:=y+z; </a:t>
            </a:r>
            <a:endParaRPr kumimoji="0" lang="zh-CN" altLang="en-US" sz="2304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08486" y="6082683"/>
            <a:ext cx="761747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while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966176" y="6055252"/>
            <a:ext cx="325730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78351" y="6060476"/>
            <a:ext cx="33214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633631" y="6061783"/>
            <a:ext cx="325730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100711" y="5705199"/>
            <a:ext cx="296501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397213" y="5705199"/>
            <a:ext cx="65309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97212" y="5705199"/>
            <a:ext cx="329156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78351" y="5349918"/>
            <a:ext cx="35298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013727" y="6082683"/>
            <a:ext cx="46679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945028" y="6082683"/>
            <a:ext cx="31130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276796" y="6076151"/>
            <a:ext cx="31130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588971" y="6081375"/>
            <a:ext cx="33214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944250" y="6082682"/>
            <a:ext cx="325730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588971" y="5370817"/>
            <a:ext cx="35298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248590" y="6060477"/>
            <a:ext cx="678391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then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066783" y="6055253"/>
            <a:ext cx="31130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8260096" y="6060476"/>
            <a:ext cx="33214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8520024" y="6061783"/>
            <a:ext cx="31130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 flipV="1">
            <a:off x="8141235" y="5112196"/>
            <a:ext cx="237724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8378958" y="5112196"/>
            <a:ext cx="58778" cy="10070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8378958" y="5112196"/>
            <a:ext cx="236418" cy="4741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8022373" y="5527558"/>
            <a:ext cx="35298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8474309" y="5527558"/>
            <a:ext cx="318706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8200012" y="5882838"/>
            <a:ext cx="0" cy="2965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8615376" y="5884145"/>
            <a:ext cx="0" cy="2951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8206169" y="4758222"/>
            <a:ext cx="318706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7375816" y="6060477"/>
            <a:ext cx="31130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672318" y="6060476"/>
            <a:ext cx="40267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:=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7494680" y="4342859"/>
            <a:ext cx="415363" cy="17176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H="1">
            <a:off x="7849959" y="4342859"/>
            <a:ext cx="60084" cy="17763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7910041" y="4342860"/>
            <a:ext cx="411447" cy="4271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7758233" y="4024153"/>
            <a:ext cx="318706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38" name="Line 60"/>
          <p:cNvSpPr>
            <a:spLocks noChangeShapeType="1"/>
          </p:cNvSpPr>
          <p:nvPr/>
        </p:nvSpPr>
        <p:spPr bwMode="auto">
          <a:xfrm flipH="1">
            <a:off x="5122668" y="3830839"/>
            <a:ext cx="1717618" cy="22518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" name="Line 61"/>
          <p:cNvSpPr>
            <a:spLocks noChangeShapeType="1"/>
          </p:cNvSpPr>
          <p:nvPr/>
        </p:nvSpPr>
        <p:spPr bwMode="auto">
          <a:xfrm flipH="1">
            <a:off x="5774448" y="3830840"/>
            <a:ext cx="1065838" cy="16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" name="Line 62"/>
          <p:cNvSpPr>
            <a:spLocks noChangeShapeType="1"/>
          </p:cNvSpPr>
          <p:nvPr/>
        </p:nvSpPr>
        <p:spPr bwMode="auto">
          <a:xfrm flipH="1">
            <a:off x="6663952" y="3830839"/>
            <a:ext cx="176333" cy="22518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Line 63"/>
          <p:cNvSpPr>
            <a:spLocks noChangeShapeType="1"/>
          </p:cNvSpPr>
          <p:nvPr/>
        </p:nvSpPr>
        <p:spPr bwMode="auto">
          <a:xfrm>
            <a:off x="6866410" y="3843900"/>
            <a:ext cx="983549" cy="2455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6602562" y="3513438"/>
            <a:ext cx="318706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zh-CN" altLang="en-GB" sz="19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5097369" y="2602733"/>
            <a:ext cx="318706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44" name="Text Box 72"/>
          <p:cNvSpPr txBox="1">
            <a:spLocks noChangeArrowheads="1"/>
          </p:cNvSpPr>
          <p:nvPr/>
        </p:nvSpPr>
        <p:spPr bwMode="auto">
          <a:xfrm>
            <a:off x="6812858" y="3514745"/>
            <a:ext cx="777777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(103)</a:t>
            </a:r>
          </a:p>
        </p:txBody>
      </p:sp>
      <p:sp>
        <p:nvSpPr>
          <p:cNvPr id="45" name="Text Box 73"/>
          <p:cNvSpPr txBox="1">
            <a:spLocks noChangeArrowheads="1"/>
          </p:cNvSpPr>
          <p:nvPr/>
        </p:nvSpPr>
        <p:spPr bwMode="auto">
          <a:xfrm>
            <a:off x="3463960" y="5180818"/>
            <a:ext cx="74922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(100</a:t>
            </a:r>
            <a:r>
              <a:rPr kumimoji="0" lang="zh-CN" altLang="en-US" sz="1975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101)</a:t>
            </a:r>
          </a:p>
        </p:txBody>
      </p:sp>
      <p:sp>
        <p:nvSpPr>
          <p:cNvPr id="46" name="Text Box 82"/>
          <p:cNvSpPr txBox="1">
            <a:spLocks noChangeArrowheads="1"/>
          </p:cNvSpPr>
          <p:nvPr/>
        </p:nvSpPr>
        <p:spPr bwMode="auto">
          <a:xfrm>
            <a:off x="2372936" y="6026517"/>
            <a:ext cx="335348" cy="4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633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</a:p>
        </p:txBody>
      </p:sp>
      <p:sp>
        <p:nvSpPr>
          <p:cNvPr id="47" name="Line 83"/>
          <p:cNvSpPr>
            <a:spLocks noChangeShapeType="1"/>
          </p:cNvSpPr>
          <p:nvPr/>
        </p:nvSpPr>
        <p:spPr bwMode="auto">
          <a:xfrm>
            <a:off x="2514239" y="5846265"/>
            <a:ext cx="1307" cy="2951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" name="Text Box 84"/>
          <p:cNvSpPr txBox="1">
            <a:spLocks noChangeArrowheads="1"/>
          </p:cNvSpPr>
          <p:nvPr/>
        </p:nvSpPr>
        <p:spPr bwMode="auto">
          <a:xfrm>
            <a:off x="2337906" y="5509271"/>
            <a:ext cx="39626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2574323" y="5488372"/>
            <a:ext cx="710558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(100)</a:t>
            </a:r>
            <a:endParaRPr kumimoji="0" lang="en-GB" altLang="zh-CN" sz="1975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Text Box 87"/>
          <p:cNvSpPr txBox="1">
            <a:spLocks noChangeArrowheads="1"/>
          </p:cNvSpPr>
          <p:nvPr/>
        </p:nvSpPr>
        <p:spPr bwMode="auto">
          <a:xfrm>
            <a:off x="4505218" y="6019986"/>
            <a:ext cx="335348" cy="4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633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</a:p>
        </p:txBody>
      </p:sp>
      <p:sp>
        <p:nvSpPr>
          <p:cNvPr id="51" name="Line 88"/>
          <p:cNvSpPr>
            <a:spLocks noChangeShapeType="1"/>
          </p:cNvSpPr>
          <p:nvPr/>
        </p:nvSpPr>
        <p:spPr bwMode="auto">
          <a:xfrm>
            <a:off x="4647222" y="5846265"/>
            <a:ext cx="1306" cy="2965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2" name="Text Box 89"/>
          <p:cNvSpPr txBox="1">
            <a:spLocks noChangeArrowheads="1"/>
          </p:cNvSpPr>
          <p:nvPr/>
        </p:nvSpPr>
        <p:spPr bwMode="auto">
          <a:xfrm>
            <a:off x="4412109" y="5510578"/>
            <a:ext cx="39626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</a:p>
        </p:txBody>
      </p:sp>
      <p:sp>
        <p:nvSpPr>
          <p:cNvPr id="53" name="Text Box 90"/>
          <p:cNvSpPr txBox="1">
            <a:spLocks noChangeArrowheads="1"/>
          </p:cNvSpPr>
          <p:nvPr/>
        </p:nvSpPr>
        <p:spPr bwMode="auto">
          <a:xfrm>
            <a:off x="4648526" y="5489679"/>
            <a:ext cx="710558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(102)</a:t>
            </a:r>
            <a:endParaRPr kumimoji="0" lang="en-GB" altLang="zh-CN" sz="1975" b="0" i="0" u="none" strike="noStrike" kern="1200" cap="none" spc="0" normalizeH="0" baseline="0" noProof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5893310" y="5253262"/>
            <a:ext cx="710558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(102</a:t>
            </a:r>
            <a:r>
              <a:rPr kumimoji="0" lang="zh-CN" altLang="en-US" sz="1975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103)</a:t>
            </a:r>
          </a:p>
        </p:txBody>
      </p:sp>
      <p:sp>
        <p:nvSpPr>
          <p:cNvPr id="55" name="Text Box 92"/>
          <p:cNvSpPr txBox="1">
            <a:spLocks noChangeArrowheads="1"/>
          </p:cNvSpPr>
          <p:nvPr/>
        </p:nvSpPr>
        <p:spPr bwMode="auto">
          <a:xfrm>
            <a:off x="6792704" y="5984160"/>
            <a:ext cx="335348" cy="4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633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</a:p>
        </p:txBody>
      </p:sp>
      <p:sp>
        <p:nvSpPr>
          <p:cNvPr id="56" name="Line 93"/>
          <p:cNvSpPr>
            <a:spLocks noChangeShapeType="1"/>
          </p:cNvSpPr>
          <p:nvPr/>
        </p:nvSpPr>
        <p:spPr bwMode="auto">
          <a:xfrm>
            <a:off x="6958215" y="5750354"/>
            <a:ext cx="0" cy="3552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" name="Text Box 94"/>
          <p:cNvSpPr txBox="1">
            <a:spLocks noChangeArrowheads="1"/>
          </p:cNvSpPr>
          <p:nvPr/>
        </p:nvSpPr>
        <p:spPr bwMode="auto">
          <a:xfrm>
            <a:off x="6722730" y="5451800"/>
            <a:ext cx="396262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</a:p>
        </p:txBody>
      </p:sp>
      <p:sp>
        <p:nvSpPr>
          <p:cNvPr id="58" name="Text Box 95"/>
          <p:cNvSpPr txBox="1">
            <a:spLocks noChangeArrowheads="1"/>
          </p:cNvSpPr>
          <p:nvPr/>
        </p:nvSpPr>
        <p:spPr bwMode="auto">
          <a:xfrm>
            <a:off x="6959148" y="5430901"/>
            <a:ext cx="710558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endParaRPr kumimoji="0" lang="en-GB" altLang="zh-CN" sz="1975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Line 96"/>
          <p:cNvSpPr>
            <a:spLocks noChangeShapeType="1"/>
          </p:cNvSpPr>
          <p:nvPr/>
        </p:nvSpPr>
        <p:spPr bwMode="auto">
          <a:xfrm flipH="1" flipV="1">
            <a:off x="6840286" y="3830839"/>
            <a:ext cx="114599" cy="1657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" name="Text Box 98"/>
          <p:cNvSpPr txBox="1">
            <a:spLocks noChangeArrowheads="1"/>
          </p:cNvSpPr>
          <p:nvPr/>
        </p:nvSpPr>
        <p:spPr bwMode="auto">
          <a:xfrm>
            <a:off x="2301282" y="3306093"/>
            <a:ext cx="504000" cy="3600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104</a:t>
            </a:r>
          </a:p>
        </p:txBody>
      </p:sp>
      <p:sp>
        <p:nvSpPr>
          <p:cNvPr id="61" name="Text Box 102"/>
          <p:cNvSpPr txBox="1">
            <a:spLocks noChangeArrowheads="1"/>
          </p:cNvSpPr>
          <p:nvPr/>
        </p:nvSpPr>
        <p:spPr bwMode="auto">
          <a:xfrm>
            <a:off x="1479841" y="3653119"/>
            <a:ext cx="504000" cy="3600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</a:t>
            </a:r>
          </a:p>
        </p:txBody>
      </p:sp>
      <p:sp>
        <p:nvSpPr>
          <p:cNvPr id="62" name="Text Box 103"/>
          <p:cNvSpPr txBox="1">
            <a:spLocks noChangeArrowheads="1"/>
          </p:cNvSpPr>
          <p:nvPr/>
        </p:nvSpPr>
        <p:spPr bwMode="auto">
          <a:xfrm>
            <a:off x="2239200" y="2652124"/>
            <a:ext cx="504000" cy="3600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102</a:t>
            </a:r>
          </a:p>
        </p:txBody>
      </p:sp>
      <p:sp>
        <p:nvSpPr>
          <p:cNvPr id="63" name="Text Box 104"/>
          <p:cNvSpPr txBox="1">
            <a:spLocks noChangeArrowheads="1"/>
          </p:cNvSpPr>
          <p:nvPr/>
        </p:nvSpPr>
        <p:spPr bwMode="auto">
          <a:xfrm>
            <a:off x="5297696" y="2608260"/>
            <a:ext cx="777777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975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(101)</a:t>
            </a:r>
          </a:p>
        </p:txBody>
      </p:sp>
      <p:sp>
        <p:nvSpPr>
          <p:cNvPr id="64" name="Text Box 105"/>
          <p:cNvSpPr txBox="1">
            <a:spLocks noChangeArrowheads="1"/>
          </p:cNvSpPr>
          <p:nvPr/>
        </p:nvSpPr>
        <p:spPr bwMode="auto">
          <a:xfrm>
            <a:off x="1535290" y="3012124"/>
            <a:ext cx="504000" cy="3600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107</a:t>
            </a:r>
          </a:p>
        </p:txBody>
      </p:sp>
      <p:sp>
        <p:nvSpPr>
          <p:cNvPr id="65" name="Text Box 106"/>
          <p:cNvSpPr txBox="1">
            <a:spLocks noChangeArrowheads="1"/>
          </p:cNvSpPr>
          <p:nvPr/>
        </p:nvSpPr>
        <p:spPr bwMode="auto">
          <a:xfrm>
            <a:off x="8828282" y="6023904"/>
            <a:ext cx="255198" cy="396262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75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GB" altLang="zh-CN" sz="1975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14"/>
          <p:cNvSpPr>
            <a:spLocks noChangeShapeType="1"/>
          </p:cNvSpPr>
          <p:nvPr/>
        </p:nvSpPr>
        <p:spPr bwMode="auto">
          <a:xfrm flipV="1">
            <a:off x="5477947" y="5667320"/>
            <a:ext cx="296501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 flipV="1">
            <a:off x="5774448" y="5667320"/>
            <a:ext cx="0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 flipH="1" flipV="1">
            <a:off x="5774449" y="5667320"/>
            <a:ext cx="295195" cy="415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 flipV="1">
            <a:off x="1744903" y="2928556"/>
            <a:ext cx="3483192" cy="3154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 flipV="1">
            <a:off x="2633101" y="2947962"/>
            <a:ext cx="2590485" cy="26018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" name="Line 119"/>
          <p:cNvSpPr>
            <a:spLocks noChangeShapeType="1"/>
          </p:cNvSpPr>
          <p:nvPr/>
        </p:nvSpPr>
        <p:spPr bwMode="auto">
          <a:xfrm flipV="1">
            <a:off x="3463828" y="2947963"/>
            <a:ext cx="1759758" cy="24241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" name="Line 120"/>
          <p:cNvSpPr>
            <a:spLocks noChangeShapeType="1"/>
          </p:cNvSpPr>
          <p:nvPr/>
        </p:nvSpPr>
        <p:spPr bwMode="auto">
          <a:xfrm flipV="1">
            <a:off x="4233164" y="2942641"/>
            <a:ext cx="1007060" cy="31400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3" name="Line 121"/>
          <p:cNvSpPr>
            <a:spLocks noChangeShapeType="1"/>
          </p:cNvSpPr>
          <p:nvPr/>
        </p:nvSpPr>
        <p:spPr bwMode="auto">
          <a:xfrm flipV="1">
            <a:off x="4648526" y="2942641"/>
            <a:ext cx="591697" cy="26071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" name="Line 122"/>
          <p:cNvSpPr>
            <a:spLocks noChangeShapeType="1"/>
          </p:cNvSpPr>
          <p:nvPr/>
        </p:nvSpPr>
        <p:spPr bwMode="auto">
          <a:xfrm>
            <a:off x="5240224" y="2947963"/>
            <a:ext cx="1422423" cy="6464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96039" y="61869"/>
            <a:ext cx="7398641" cy="11098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ts val="600"/>
              </a:spcBef>
              <a:buNone/>
            </a:pPr>
            <a:r>
              <a:rPr lang="en-US" altLang="zh-CN" sz="1800" dirty="0">
                <a:latin typeface="+mn-lt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1800" u="sng" dirty="0">
                <a:latin typeface="+mn-lt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800" dirty="0">
                <a:latin typeface="+mn-lt"/>
                <a:ea typeface="宋体" pitchFamily="2" charset="-122"/>
                <a:sym typeface="Symbol" pitchFamily="18" charset="2"/>
              </a:rPr>
              <a:t> := E  { </a:t>
            </a:r>
            <a:r>
              <a:rPr lang="en-US" altLang="zh-CN" sz="1800" dirty="0" err="1">
                <a:latin typeface="+mn-lt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1800" dirty="0">
                <a:latin typeface="+mn-lt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latin typeface="+mn-lt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800" dirty="0">
                <a:latin typeface="+mn-lt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1800" u="sng" dirty="0">
                <a:latin typeface="+mn-lt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800" dirty="0">
                <a:latin typeface="+mn-lt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1800" dirty="0" err="1">
                <a:latin typeface="+mn-lt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1800" dirty="0">
                <a:latin typeface="+mn-lt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E→E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+E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E.place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:=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newtemp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;</a:t>
            </a:r>
            <a:r>
              <a:rPr lang="pt-BR" altLang="zh-CN" sz="1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1800" dirty="0">
                <a:latin typeface="+mn-lt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1800" baseline="-25000" dirty="0">
                <a:latin typeface="+mn-lt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800" dirty="0">
                <a:latin typeface="+mn-lt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1800" baseline="-25000" dirty="0">
                <a:latin typeface="+mn-lt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800" dirty="0">
                <a:latin typeface="+mn-lt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1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gen(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E.place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‘:=’ E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.place ‘+’ E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.place)}</a:t>
            </a: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109291" y="78056"/>
            <a:ext cx="4168806" cy="16965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9620" bIns="2962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S→while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 do M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{	backpatch(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E.truelist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M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.togostm);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backpatch(S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.nextlist, M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.gotostm);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S.nextlist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E.falselist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algn="just" defTabSz="4572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emit</a:t>
            </a:r>
            <a:r>
              <a:rPr lang="en-US" altLang="zh-CN" sz="1800" dirty="0">
                <a:solidFill>
                  <a:prstClr val="black"/>
                </a:solidFill>
              </a:rPr>
              <a:t>(‘</a:t>
            </a:r>
            <a:r>
              <a:rPr lang="en-US" altLang="zh-CN" sz="1800" dirty="0" err="1">
                <a:solidFill>
                  <a:prstClr val="black"/>
                </a:solidFill>
              </a:rPr>
              <a:t>goto</a:t>
            </a:r>
            <a:r>
              <a:rPr lang="en-US" altLang="zh-CN" sz="1800" dirty="0">
                <a:solidFill>
                  <a:prstClr val="black"/>
                </a:solidFill>
              </a:rPr>
              <a:t>‘,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.gotostm) }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{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M.gotostm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nextstm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}</a:t>
            </a:r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106932" y="84983"/>
            <a:ext cx="5229208" cy="1578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S→if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E  then  M  S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	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{ backpatch(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E.truelist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M.gotostm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S.nextlist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:=merge(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E.falselist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S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.nextlist) }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{ M.</a:t>
            </a:r>
            <a:r>
              <a:rPr lang="en-US" altLang="zh-CN" sz="1800" dirty="0" err="1">
                <a:solidFill>
                  <a:prstClr val="black"/>
                </a:solidFill>
              </a:rPr>
              <a:t>gotostm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nextstm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}</a:t>
            </a: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109291" y="76200"/>
            <a:ext cx="5338139" cy="17148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E→id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id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{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E.truelist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makelist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nextstm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E.falselist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makelist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(nextstm+1);</a:t>
            </a:r>
          </a:p>
          <a:p>
            <a:pPr lvl="0" algn="l" defTabSz="457200" eaLnBrk="1" fontAlgn="auto" hangingPunct="1">
              <a:spcBef>
                <a:spcPct val="10000"/>
              </a:spcBef>
              <a:spcAft>
                <a:spcPts val="0"/>
              </a:spcAft>
              <a:buClr>
                <a:srgbClr val="EEECE1"/>
              </a:buClr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emit(‘if’ id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.place  </a:t>
            </a:r>
            <a:r>
              <a:rPr lang="en-US" altLang="zh-CN" sz="1800" dirty="0" err="1">
                <a:solidFill>
                  <a:prstClr val="black"/>
                </a:solidFill>
              </a:rPr>
              <a:t>relop.op</a:t>
            </a:r>
            <a:r>
              <a:rPr lang="en-US" altLang="zh-CN" sz="1800" dirty="0">
                <a:solidFill>
                  <a:prstClr val="black"/>
                </a:solidFill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id</a:t>
            </a:r>
            <a:r>
              <a:rPr kumimoji="0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.place ‘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goto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_’);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 emit(‘</a:t>
            </a:r>
            <a:r>
              <a:rPr lang="en-US" altLang="zh-CN" sz="1800" dirty="0" err="1">
                <a:solidFill>
                  <a:prstClr val="black"/>
                </a:solidFill>
              </a:rPr>
              <a:t>goto</a:t>
            </a:r>
            <a:r>
              <a:rPr lang="en-US" altLang="zh-CN" sz="1800" dirty="0">
                <a:solidFill>
                  <a:prstClr val="black"/>
                </a:solidFill>
              </a:rPr>
              <a:t> _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’)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EA659-7D18-432D-8578-1145A1E4F15C}"/>
              </a:ext>
            </a:extLst>
          </p:cNvPr>
          <p:cNvSpPr txBox="1"/>
          <p:nvPr/>
        </p:nvSpPr>
        <p:spPr>
          <a:xfrm>
            <a:off x="954487" y="2141068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IR</a:t>
            </a:r>
            <a:r>
              <a:rPr lang="zh-CN" altLang="en-US" sz="2400" dirty="0"/>
              <a:t>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5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  <p:bldP spid="21" grpId="0" uiExpand="1"/>
      <p:bldP spid="22" grpId="0" uiExpand="1"/>
      <p:bldP spid="23" grpId="0" uiExpand="1"/>
      <p:bldP spid="24" grpId="0" uiExpand="1" animBg="1"/>
      <p:bldP spid="25" grpId="0" uiExpand="1" animBg="1"/>
      <p:bldP spid="26" grpId="0" uiExpand="1" animBg="1"/>
      <p:bldP spid="27" grpId="0" uiExpand="1"/>
      <p:bldP spid="28" grpId="0" uiExpand="1"/>
      <p:bldP spid="29" grpId="0" uiExpand="1" animBg="1"/>
      <p:bldP spid="30" grpId="0" uiExpand="1" animBg="1"/>
      <p:bldP spid="31" grpId="0" uiExpand="1"/>
      <p:bldP spid="32" grpId="0" uiExpand="1"/>
      <p:bldP spid="33" grpId="0" uiExpand="1"/>
      <p:bldP spid="34" grpId="0" uiExpand="1" animBg="1"/>
      <p:bldP spid="35" grpId="0" uiExpand="1" animBg="1"/>
      <p:bldP spid="36" grpId="0" uiExpand="1" animBg="1"/>
      <p:bldP spid="37" grpId="0" uiExpand="1"/>
      <p:bldP spid="38" grpId="0" uiExpand="1" animBg="1"/>
      <p:bldP spid="39" grpId="0" uiExpand="1" animBg="1"/>
      <p:bldP spid="40" grpId="0" uiExpand="1" animBg="1"/>
      <p:bldP spid="41" grpId="0" uiExpand="1" animBg="1"/>
      <p:bldP spid="42" grpId="0" uiExpand="1"/>
      <p:bldP spid="43" grpId="0" uiExpand="1"/>
      <p:bldP spid="44" grpId="0" uiExpand="1"/>
      <p:bldP spid="45" grpId="0"/>
      <p:bldP spid="46" grpId="0"/>
      <p:bldP spid="47" grpId="0" animBg="1"/>
      <p:bldP spid="48" grpId="0"/>
      <p:bldP spid="49" grpId="0"/>
      <p:bldP spid="50" grpId="0" uiExpand="1"/>
      <p:bldP spid="51" grpId="0" uiExpand="1" animBg="1"/>
      <p:bldP spid="52" grpId="0" uiExpand="1"/>
      <p:bldP spid="53" grpId="0" uiExpand="1"/>
      <p:bldP spid="54" grpId="0" uiExpand="1"/>
      <p:bldP spid="55" grpId="0" uiExpand="1"/>
      <p:bldP spid="56" grpId="0" uiExpand="1" animBg="1"/>
      <p:bldP spid="57" grpId="0" uiExpand="1"/>
      <p:bldP spid="58" grpId="0" uiExpand="1"/>
      <p:bldP spid="59" grpId="0" uiExpand="1" animBg="1"/>
      <p:bldP spid="60" grpId="0" uiExpand="1" animBg="1"/>
      <p:bldP spid="61" grpId="0" uiExpand="1" animBg="1"/>
      <p:bldP spid="62" grpId="0" uiExpand="1" animBg="1"/>
      <p:bldP spid="63" grpId="0" uiExpand="1"/>
      <p:bldP spid="64" grpId="0" animBg="1"/>
      <p:bldP spid="65" grpId="0" uiExpand="1" animBg="1"/>
      <p:bldP spid="66" grpId="0" uiExpand="1" animBg="1"/>
      <p:bldP spid="67" grpId="0" uiExpand="1" animBg="1"/>
      <p:bldP spid="68" grpId="0" uiExpand="1" animBg="1"/>
      <p:bldP spid="69" grpId="0" uiExpand="1" animBg="1"/>
      <p:bldP spid="70" grpId="0" uiExpand="1" animBg="1"/>
      <p:bldP spid="71" grpId="0" uiExpand="1" animBg="1"/>
      <p:bldP spid="72" grpId="0" uiExpand="1" animBg="1"/>
      <p:bldP spid="73" grpId="0" uiExpand="1" animBg="1"/>
      <p:bldP spid="74" grpId="0" uiExpand="1" animBg="1"/>
      <p:bldP spid="75" grpId="0" uiExpand="1" animBg="1"/>
      <p:bldP spid="75" grpId="1" uiExpand="1" animBg="1"/>
      <p:bldP spid="76" grpId="1" animBg="1"/>
      <p:bldP spid="76" grpId="2" uiExpand="1" animBg="1"/>
      <p:bldP spid="76" grpId="3" uiExpand="1" animBg="1"/>
      <p:bldP spid="76" grpId="4" uiExpand="1" animBg="1"/>
      <p:bldP spid="77" grpId="0" uiExpand="1" animBg="1"/>
      <p:bldP spid="77" grpId="1" uiExpand="1" animBg="1"/>
      <p:bldP spid="77" grpId="2" uiExpand="1" animBg="1"/>
      <p:bldP spid="77" grpId="3" uiExpand="1" animBg="1"/>
      <p:bldP spid="78" grpId="0" animBg="1"/>
      <p:bldP spid="78" grpId="1" uiExpand="1" animBg="1"/>
      <p:bldP spid="78" grpId="2" uiExpand="1" animBg="1"/>
      <p:bldP spid="78" grpId="3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76200" y="9144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    AST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（抽象语法树）表示，不同于语法（推导）树，去掉了一些次要的成分，简洁地把语法单元结构表达出来了。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例如语句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if E then S1 else S2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209800" y="3276600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533400" y="3260725"/>
            <a:ext cx="533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if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1066800" y="2743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14478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219200" y="3260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 flipV="1">
            <a:off x="19812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1524000" y="3245604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then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505200" y="3272988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19400" y="3241992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else</a:t>
            </a: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438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6670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219200" y="409569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1371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22860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4384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5814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37338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676400" y="495300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语法推导树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324600" y="3483114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85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019800" y="1981200"/>
            <a:ext cx="1828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if_then_else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58674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5181600" y="3467239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70866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6096000" y="493389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696200" y="3480138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/>
      <p:bldP spid="82" grpId="0" animBg="1"/>
      <p:bldP spid="83" grpId="0"/>
      <p:bldP spid="89" grpId="0" animBg="1"/>
      <p:bldP spid="96" grpId="0"/>
      <p:bldP spid="9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增加 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</a:rPr>
              <a:t>break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语句后控制语句处理的翻译模式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998319"/>
            <a:ext cx="863419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 D ; S M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backpatch(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backpatch(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.nextlist,merge(N.nextlist,S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.breaklist,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/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增加 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</a:rPr>
              <a:t>break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语句后控制语句处理的翻译模式（续）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6456" y="1074509"/>
            <a:ext cx="79565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“”;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M1.gotostm)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break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S.nextlist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“”</a:t>
            </a:r>
            <a:r>
              <a:rPr lang="zh-CN" altLang="en-US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emit (‘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1197382"/>
            <a:ext cx="7848600" cy="380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简单过程调用的翻译</a:t>
            </a: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示例：过程调用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  将被翻译为：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, 2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过程调用语句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8.3.3.7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过程调用的语法制导翻译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457200"/>
            <a:ext cx="426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简单过程调用的翻译模式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138701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call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( A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中的每一项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 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S.code || gen(‘param’ p )</a:t>
            </a:r>
            <a:r>
              <a:rPr lang="zh-CN" altLang="pt-BR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gen(‘call’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 +1;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append(A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.arglist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A.code := A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E.code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  </a:t>
            </a:r>
          </a:p>
          <a:p>
            <a:pPr algn="l">
              <a:buClr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0;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334000" y="581561"/>
            <a:ext cx="3602038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A.n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参数个数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A.arglist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实参地址的列表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创建实参地址结点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append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在实参表中添加结点 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174552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本章研究语义分析和中间代码生成基本原理和方法。  介绍了几种常见的中间语言表示形式。抽象语法树、三地址码（四元组式）。介绍了几种为了翻译方便而设计的几种重要属性，如关系表达式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的真出口和假出口。 代码开始标号等。“拉链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①符号表的作用于基本实现技术；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③基本语法规则的语义规则设计。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28600" y="3048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079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  TAC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（三地址码或四元式）表示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 + B * ( C - D )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+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 / ( C - D ) ^N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FontTx/>
              <a:buNone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(1)  ( -    C     D     T1 )            T1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(2)  ( *    B     T1    T2)             T2 := B * T1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(3)  ( +   A     T2   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T3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             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T3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:= A + T2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(4)  ( -    C     D     T4)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T4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(5)  ( ^   T4    N     T5)              T5 := T4 ^ N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(6)  ( /    E     T5   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T6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            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T6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:= E / T5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(7)  (+   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T3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T6    T7)               T7 := T3 + T6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– TAC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与 四元式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2810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32906A-E60B-4E53-AB8F-6CCE51E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8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23A3D528-6245-4286-A184-959BF03F63A5}"/>
              </a:ext>
            </a:extLst>
          </p:cNvPr>
          <p:cNvSpPr txBox="1">
            <a:spLocks/>
          </p:cNvSpPr>
          <p:nvPr/>
        </p:nvSpPr>
        <p:spPr>
          <a:xfrm>
            <a:off x="628200" y="637337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抽象语法树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vs.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三地址代码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1C932C0-2FBE-453D-B31D-715DE41FBE47}"/>
              </a:ext>
            </a:extLst>
          </p:cNvPr>
          <p:cNvSpPr txBox="1">
            <a:spLocks noChangeArrowheads="1"/>
          </p:cNvSpPr>
          <p:nvPr/>
        </p:nvSpPr>
        <p:spPr>
          <a:xfrm>
            <a:off x="598577" y="1589254"/>
            <a:ext cx="7887600" cy="49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a:=b*(-c)+b*(-c)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的图表示法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511102-3B43-4036-8F10-898AA3F0B508}"/>
              </a:ext>
            </a:extLst>
          </p:cNvPr>
          <p:cNvSpPr txBox="1"/>
          <p:nvPr/>
        </p:nvSpPr>
        <p:spPr>
          <a:xfrm>
            <a:off x="264240" y="2832522"/>
            <a:ext cx="2180736" cy="2086725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-c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b * 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- c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b * 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 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:= T</a:t>
            </a:r>
            <a:r>
              <a:rPr kumimoji="0" lang="en-US" altLang="zh-CN" sz="2400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9A8B5C-9B4F-495F-ADBE-03B1AC832D7F}"/>
              </a:ext>
            </a:extLst>
          </p:cNvPr>
          <p:cNvGrpSpPr/>
          <p:nvPr/>
        </p:nvGrpSpPr>
        <p:grpSpPr>
          <a:xfrm>
            <a:off x="2444976" y="2014953"/>
            <a:ext cx="3358896" cy="3900735"/>
            <a:chOff x="4067270" y="1906794"/>
            <a:chExt cx="3358896" cy="3900735"/>
          </a:xfrm>
        </p:grpSpPr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id="{F65EB63B-BE87-4C74-B74A-15B479BB6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77" y="1906794"/>
              <a:ext cx="861822" cy="530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assign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8AC22A-15FB-46E4-99C5-5FDC5F5EAF43}"/>
                </a:ext>
              </a:extLst>
            </p:cNvPr>
            <p:cNvGrpSpPr/>
            <p:nvPr/>
          </p:nvGrpSpPr>
          <p:grpSpPr>
            <a:xfrm>
              <a:off x="4067270" y="2370852"/>
              <a:ext cx="3358896" cy="3436677"/>
              <a:chOff x="4067270" y="2370852"/>
              <a:chExt cx="3358896" cy="3436677"/>
            </a:xfrm>
          </p:grpSpPr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A1AF4AAA-BA3A-4B15-ABA9-DFFA966D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2377" y="2370852"/>
                <a:ext cx="464058" cy="320519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Rectangle 22">
                <a:extLst>
                  <a:ext uri="{FF2B5EF4-FFF2-40B4-BE49-F238E27FC236}">
                    <a16:creationId xmlns:a16="http://schemas.microsoft.com/office/drawing/2014/main" id="{8E4560A3-D731-448A-A7CF-1205AFA03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141" y="2617462"/>
                <a:ext cx="626269" cy="397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38" name="Line 23">
                <a:extLst>
                  <a:ext uri="{FF2B5EF4-FFF2-40B4-BE49-F238E27FC236}">
                    <a16:creationId xmlns:a16="http://schemas.microsoft.com/office/drawing/2014/main" id="{0FCA6866-15A8-4ADF-82AE-ED104A816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9023" y="2370852"/>
                <a:ext cx="397764" cy="19888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9" name="Rectangle 24">
                <a:extLst>
                  <a:ext uri="{FF2B5EF4-FFF2-40B4-BE49-F238E27FC236}">
                    <a16:creationId xmlns:a16="http://schemas.microsoft.com/office/drawing/2014/main" id="{C16AA071-61D4-4D9A-A5E0-5B5925C6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8671" y="2557514"/>
                <a:ext cx="626269" cy="397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40" name="Rectangle 25">
                <a:extLst>
                  <a:ext uri="{FF2B5EF4-FFF2-40B4-BE49-F238E27FC236}">
                    <a16:creationId xmlns:a16="http://schemas.microsoft.com/office/drawing/2014/main" id="{989E503E-F6D1-44D6-90BB-366D35E96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6804" y="3365262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</a:p>
            </p:txBody>
          </p:sp>
          <p:sp>
            <p:nvSpPr>
              <p:cNvPr id="41" name="Line 26">
                <a:extLst>
                  <a:ext uri="{FF2B5EF4-FFF2-40B4-BE49-F238E27FC236}">
                    <a16:creationId xmlns:a16="http://schemas.microsoft.com/office/drawing/2014/main" id="{5F37C939-0A76-41CA-8D33-A4E0F87A4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5041" y="3725360"/>
                <a:ext cx="282893" cy="380283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Line 27">
                <a:extLst>
                  <a:ext uri="{FF2B5EF4-FFF2-40B4-BE49-F238E27FC236}">
                    <a16:creationId xmlns:a16="http://schemas.microsoft.com/office/drawing/2014/main" id="{7DA695FC-D395-4713-8C57-3AD40D147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44247" y="3725360"/>
                <a:ext cx="344379" cy="380283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3" name="Rectangle 28">
                <a:extLst>
                  <a:ext uri="{FF2B5EF4-FFF2-40B4-BE49-F238E27FC236}">
                    <a16:creationId xmlns:a16="http://schemas.microsoft.com/office/drawing/2014/main" id="{CCB91252-E236-41A4-9D20-73FE6C9E9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815" y="4024468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44" name="Rectangle 29">
                <a:extLst>
                  <a:ext uri="{FF2B5EF4-FFF2-40B4-BE49-F238E27FC236}">
                    <a16:creationId xmlns:a16="http://schemas.microsoft.com/office/drawing/2014/main" id="{A97D19F4-6506-4F38-BAD5-02614CE72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247" y="3976940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uminus</a:t>
                </a:r>
                <a:endPara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Line 30">
                <a:extLst>
                  <a:ext uri="{FF2B5EF4-FFF2-40B4-BE49-F238E27FC236}">
                    <a16:creationId xmlns:a16="http://schemas.microsoft.com/office/drawing/2014/main" id="{58CE23F4-2420-4100-AE3E-8A016A188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5255" y="4377349"/>
                <a:ext cx="0" cy="402185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6" name="Rectangle 31">
                <a:extLst>
                  <a:ext uri="{FF2B5EF4-FFF2-40B4-BE49-F238E27FC236}">
                    <a16:creationId xmlns:a16="http://schemas.microsoft.com/office/drawing/2014/main" id="{92410636-304F-4914-93A1-F2E7A00C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344" y="4690053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id="{F164C6A5-F946-4576-9B71-C10889A6A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180" y="5277177"/>
                <a:ext cx="1325880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抽象语法树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ectangle 33">
                <a:extLst>
                  <a:ext uri="{FF2B5EF4-FFF2-40B4-BE49-F238E27FC236}">
                    <a16:creationId xmlns:a16="http://schemas.microsoft.com/office/drawing/2014/main" id="{B0E4A5A9-B5B6-4D28-A0CD-25A84E9B4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269" y="3365262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</a:p>
            </p:txBody>
          </p:sp>
          <p:sp>
            <p:nvSpPr>
              <p:cNvPr id="49" name="Line 34">
                <a:extLst>
                  <a:ext uri="{FF2B5EF4-FFF2-40B4-BE49-F238E27FC236}">
                    <a16:creationId xmlns:a16="http://schemas.microsoft.com/office/drawing/2014/main" id="{5F06132F-ECDA-4011-9C11-EC18D776B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6435" y="2975114"/>
                <a:ext cx="530352" cy="423394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0" name="Line 35">
                <a:extLst>
                  <a:ext uri="{FF2B5EF4-FFF2-40B4-BE49-F238E27FC236}">
                    <a16:creationId xmlns:a16="http://schemas.microsoft.com/office/drawing/2014/main" id="{47BAB6F8-A3EA-4023-96F1-C2D8FBBC2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7114" y="2975114"/>
                <a:ext cx="515201" cy="368050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1" name="Line 36">
                <a:extLst>
                  <a:ext uri="{FF2B5EF4-FFF2-40B4-BE49-F238E27FC236}">
                    <a16:creationId xmlns:a16="http://schemas.microsoft.com/office/drawing/2014/main" id="{8F2B3E82-D84B-48AA-88E3-7F5CC6EF3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1141" y="3695334"/>
                <a:ext cx="322706" cy="332868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2" name="Line 37">
                <a:extLst>
                  <a:ext uri="{FF2B5EF4-FFF2-40B4-BE49-F238E27FC236}">
                    <a16:creationId xmlns:a16="http://schemas.microsoft.com/office/drawing/2014/main" id="{1844995C-1224-4630-AA79-C0BEA36B5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2915" y="3708230"/>
                <a:ext cx="282892" cy="332868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3" name="Rectangle 38">
                <a:extLst>
                  <a:ext uri="{FF2B5EF4-FFF2-40B4-BE49-F238E27FC236}">
                    <a16:creationId xmlns:a16="http://schemas.microsoft.com/office/drawing/2014/main" id="{B73A23E5-C181-47DC-ACAC-337F548C3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270" y="3984006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986D2A88-B368-40EB-9203-E1474FE0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712" y="3984006"/>
                <a:ext cx="861822" cy="530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uminus</a:t>
                </a:r>
                <a:endPara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Line 40">
                <a:extLst>
                  <a:ext uri="{FF2B5EF4-FFF2-40B4-BE49-F238E27FC236}">
                    <a16:creationId xmlns:a16="http://schemas.microsoft.com/office/drawing/2014/main" id="{4B4586F2-0F0B-47F6-831E-C29812031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8291" y="4505517"/>
                <a:ext cx="15907" cy="274017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02BBB8C4-1508-4013-8392-CF4A1C16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822" y="4852555"/>
                <a:ext cx="648943" cy="274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</p:grpSp>
      </p:grp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73C8C6-A8CB-431C-8F77-04498D2F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88969"/>
              </p:ext>
            </p:extLst>
          </p:nvPr>
        </p:nvGraphicFramePr>
        <p:xfrm>
          <a:off x="5235129" y="1064606"/>
          <a:ext cx="37684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9">
                  <a:extLst>
                    <a:ext uri="{9D8B030D-6E8A-4147-A177-3AD203B41FA5}">
                      <a16:colId xmlns:a16="http://schemas.microsoft.com/office/drawing/2014/main" val="4035930815"/>
                    </a:ext>
                  </a:extLst>
                </a:gridCol>
                <a:gridCol w="868422">
                  <a:extLst>
                    <a:ext uri="{9D8B030D-6E8A-4147-A177-3AD203B41FA5}">
                      <a16:colId xmlns:a16="http://schemas.microsoft.com/office/drawing/2014/main" val="34110945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180360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3542679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217010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op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arg1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arg2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highlight>
                            <a:srgbClr val="0000FF"/>
                          </a:highlight>
                        </a:rPr>
                        <a:t>result</a:t>
                      </a:r>
                      <a:endParaRPr lang="zh-CN" altLang="en-US" sz="1600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4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uminus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6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uminus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3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6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+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assign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1632"/>
                  </a:ext>
                </a:extLst>
              </a:tr>
            </a:tbl>
          </a:graphicData>
        </a:graphic>
      </p:graphicFrame>
      <p:sp>
        <p:nvSpPr>
          <p:cNvPr id="57" name="Rectangle 32">
            <a:extLst>
              <a:ext uri="{FF2B5EF4-FFF2-40B4-BE49-F238E27FC236}">
                <a16:creationId xmlns:a16="http://schemas.microsoft.com/office/drawing/2014/main" id="{13FA7ED3-C2D4-43F4-B080-C796293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26" y="4928507"/>
            <a:ext cx="132588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三地址码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962700CD-B3F8-4530-8F38-9A4051D5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636" y="3684591"/>
            <a:ext cx="132588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四元式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120266-716B-4BF5-AB60-2DCCA82C5E80}"/>
              </a:ext>
            </a:extLst>
          </p:cNvPr>
          <p:cNvSpPr/>
          <p:nvPr/>
        </p:nvSpPr>
        <p:spPr bwMode="auto">
          <a:xfrm>
            <a:off x="2666481" y="3506667"/>
            <a:ext cx="1660683" cy="182189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EEF5CDB-801A-44E3-81D0-F05BF245AD7B}"/>
              </a:ext>
            </a:extLst>
          </p:cNvPr>
          <p:cNvSpPr/>
          <p:nvPr/>
        </p:nvSpPr>
        <p:spPr bwMode="auto">
          <a:xfrm>
            <a:off x="4343163" y="3462546"/>
            <a:ext cx="1660683" cy="182189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40E818AC-DB48-4793-AE82-59921B3E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– AST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TAC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32906A-E60B-4E53-AB8F-6CCE51E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23A3D528-6245-4286-A184-959BF03F63A5}"/>
              </a:ext>
            </a:extLst>
          </p:cNvPr>
          <p:cNvSpPr txBox="1">
            <a:spLocks/>
          </p:cNvSpPr>
          <p:nvPr/>
        </p:nvSpPr>
        <p:spPr>
          <a:xfrm>
            <a:off x="628200" y="637337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有向无环图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vs.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三地址代码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1C932C0-2FBE-453D-B31D-715DE41FBE47}"/>
              </a:ext>
            </a:extLst>
          </p:cNvPr>
          <p:cNvSpPr txBox="1">
            <a:spLocks noChangeArrowheads="1"/>
          </p:cNvSpPr>
          <p:nvPr/>
        </p:nvSpPr>
        <p:spPr>
          <a:xfrm>
            <a:off x="598577" y="1589254"/>
            <a:ext cx="7887600" cy="49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a:=b*(-c)+b*(-c)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的图表示法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511102-3B43-4036-8F10-898AA3F0B508}"/>
              </a:ext>
            </a:extLst>
          </p:cNvPr>
          <p:cNvSpPr txBox="1"/>
          <p:nvPr/>
        </p:nvSpPr>
        <p:spPr>
          <a:xfrm>
            <a:off x="394252" y="2838411"/>
            <a:ext cx="2272747" cy="2086725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  <a:t>抽象语法树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  <a:t>对应的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三地址代码：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-c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b *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- c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4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b *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4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</a:p>
          <a:p>
            <a:pPr marL="0" marR="0" lvl="0" indent="0" algn="just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:=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6451E6-F406-4275-9693-A98284041850}"/>
              </a:ext>
            </a:extLst>
          </p:cNvPr>
          <p:cNvSpPr txBox="1"/>
          <p:nvPr/>
        </p:nvSpPr>
        <p:spPr>
          <a:xfrm>
            <a:off x="2743601" y="2868582"/>
            <a:ext cx="2346024" cy="1754326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有向无环图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对应的三地址代码：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- c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b *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:=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:= T</a:t>
            </a:r>
            <a:r>
              <a:rPr kumimoji="0" lang="en-US" altLang="zh-CN" b="0" i="0" u="none" strike="noStrike" kern="0" cap="none" spc="0" normalizeH="0" baseline="-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9BCAAEF6-C835-490B-B2CD-B37651C1B2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3688" y="1690631"/>
            <a:ext cx="3182112" cy="4110228"/>
            <a:chOff x="3216" y="1104"/>
            <a:chExt cx="2304" cy="2976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E46574FD-56A8-4F25-9144-A4C744FA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0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微软雅黑" panose="020B0503020204020204" pitchFamily="34" charset="-122"/>
                </a:rPr>
                <a:t>assign</a:t>
              </a:r>
            </a:p>
          </p:txBody>
        </p:sp>
        <p:sp>
          <p:nvSpPr>
            <p:cNvPr id="61" name="Line 5">
              <a:extLst>
                <a:ext uri="{FF2B5EF4-FFF2-40B4-BE49-F238E27FC236}">
                  <a16:creationId xmlns:a16="http://schemas.microsoft.com/office/drawing/2014/main" id="{3585A27C-8A68-40FA-8DFB-EAE7B4FB1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440"/>
              <a:ext cx="43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6796238B-B2EF-43E6-B73B-CFA71445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76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956ECBFD-0024-43F8-A3AB-A1740FB8E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4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54D71AC-1A64-4F5B-AC9F-FDF073C1E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D9115D35-3AD8-4D7C-A89B-E95C2C6A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微软雅黑" panose="020B0503020204020204" pitchFamily="34" charset="-122"/>
                </a:rPr>
                <a:t>*</a:t>
              </a: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9CC71BBE-3CD8-42D9-AE1A-004AABAD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064"/>
              <a:ext cx="248" cy="336"/>
            </a:xfrm>
            <a:custGeom>
              <a:avLst/>
              <a:gdLst>
                <a:gd name="T0" fmla="*/ 248 w 248"/>
                <a:gd name="T1" fmla="*/ 0 h 336"/>
                <a:gd name="T2" fmla="*/ 8 w 248"/>
                <a:gd name="T3" fmla="*/ 144 h 336"/>
                <a:gd name="T4" fmla="*/ 200 w 248"/>
                <a:gd name="T5" fmla="*/ 336 h 336"/>
                <a:gd name="T6" fmla="*/ 0 60000 65536"/>
                <a:gd name="T7" fmla="*/ 0 60000 65536"/>
                <a:gd name="T8" fmla="*/ 0 60000 65536"/>
                <a:gd name="T9" fmla="*/ 0 w 248"/>
                <a:gd name="T10" fmla="*/ 0 h 336"/>
                <a:gd name="T11" fmla="*/ 248 w 24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336">
                  <a:moveTo>
                    <a:pt x="248" y="0"/>
                  </a:moveTo>
                  <a:cubicBezTo>
                    <a:pt x="132" y="44"/>
                    <a:pt x="16" y="88"/>
                    <a:pt x="8" y="144"/>
                  </a:cubicBezTo>
                  <a:cubicBezTo>
                    <a:pt x="0" y="200"/>
                    <a:pt x="100" y="268"/>
                    <a:pt x="200" y="33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AE1D534D-628F-4AB9-A46C-6ECC5A5FA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2064"/>
              <a:ext cx="240" cy="336"/>
            </a:xfrm>
            <a:custGeom>
              <a:avLst/>
              <a:gdLst>
                <a:gd name="T0" fmla="*/ 0 w 240"/>
                <a:gd name="T1" fmla="*/ 0 h 336"/>
                <a:gd name="T2" fmla="*/ 240 w 240"/>
                <a:gd name="T3" fmla="*/ 144 h 336"/>
                <a:gd name="T4" fmla="*/ 0 w 240"/>
                <a:gd name="T5" fmla="*/ 336 h 336"/>
                <a:gd name="T6" fmla="*/ 0 60000 65536"/>
                <a:gd name="T7" fmla="*/ 0 60000 65536"/>
                <a:gd name="T8" fmla="*/ 0 60000 65536"/>
                <a:gd name="T9" fmla="*/ 0 w 240"/>
                <a:gd name="T10" fmla="*/ 0 h 336"/>
                <a:gd name="T11" fmla="*/ 240 w 24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36">
                  <a:moveTo>
                    <a:pt x="0" y="0"/>
                  </a:moveTo>
                  <a:cubicBezTo>
                    <a:pt x="120" y="44"/>
                    <a:pt x="240" y="88"/>
                    <a:pt x="240" y="144"/>
                  </a:cubicBezTo>
                  <a:cubicBezTo>
                    <a:pt x="240" y="200"/>
                    <a:pt x="120" y="268"/>
                    <a:pt x="0" y="33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7A67A2DD-2706-4701-AC7F-9107DAF42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2496"/>
              <a:ext cx="43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EBF64E17-51A3-40B5-B9C5-9B0A325D2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96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F6B93C21-9D40-43CC-8A73-270B923F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E8F77049-5D9A-48C9-B5D0-A6F4255C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8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 err="1">
                  <a:latin typeface="微软雅黑" panose="020B0503020204020204" pitchFamily="34" charset="-122"/>
                </a:rPr>
                <a:t>uminus</a:t>
              </a:r>
              <a:endParaRPr kumimoji="1" lang="en-US" altLang="zh-CN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04EAC87-549E-4BE1-8354-EF6D9BFD2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12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A018DAA6-9691-4611-BB0C-FB9B8202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408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id="{9A7AEF70-604F-4AE2-AE2D-620A4A06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96"/>
              <a:ext cx="9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buNone/>
              </a:pPr>
              <a:r>
                <a:rPr lang="zh-CN" altLang="zh-CN" sz="2800" dirty="0"/>
                <a:t>有向无环图</a:t>
              </a:r>
            </a:p>
          </p:txBody>
        </p:sp>
      </p:grpSp>
      <p:sp>
        <p:nvSpPr>
          <p:cNvPr id="24" name="Text Box 23">
            <a:extLst>
              <a:ext uri="{FF2B5EF4-FFF2-40B4-BE49-F238E27FC236}">
                <a16:creationId xmlns:a16="http://schemas.microsoft.com/office/drawing/2014/main" id="{1422725E-737F-4010-829B-BDD3E6CD4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– DAG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TAC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03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2.5|3.7|14.4|43.7|2.4|7.1|2.6|9.5|18.1|3.2|7.8|22.3|11.9|2.2|15|12.2|4.3|3.8|15.5|3.9|23.6|3.2|8.9|2.7|6.9|7.4|6.4|13.1|2.2|17|2.4|12.1|2.6|22.4|1.9|18.9|2.1|4.3|3.4|5.1|5|1.9|2.8|14.3|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75.5|19.1|19.8|27.3|38|1.3|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.7|2.1|4.7|3.7|9.1|15.6|0.9|1.1|2.9|1.2|1.4|6.4|1.1|1.2|8.9|1|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|1.8|12.5|1.1|17.4|1.4|1.8|44.5|3.3|8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5.5|16.9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5.5|16.9|9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8.1|42|39.2|40|15.6|45.9|2.4|37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0.1|20.9|61.5|61.1|69.5|39|41.4|29.3|42.7|3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0.1|20.9|61.5|61.1|69.5|39|41.4|29.3|42.7|3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1|4.1|1.5|1.7|0.8|3.1|3.7|0.8|22.7|1.7|15.6|48.6|1.2|2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3.4|6.5|1.2|3.2|1.5|2|2.1|3.1|4.2|2.3|3.4|1|4.4|20.3|14|35.2|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5.1|1|1.4|1.9|7.5|4.6|13.2|2|1.9|7|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1|78.3|2.5|39.4|50.6|1.2|41.6|3.9|12.8|58.5|1.1|36|1.4|2.7|147.8|0.9|120.4|14.4|26.6|11.8|3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0.7|8.1|6.9|56.8|2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10.3|13.5|10.3|2.2|4.5|2.2|2.5|17.6|9|3.1|5.8|1.5|5.6|8.9|0.7|1.1|8.2|16.3|4.9|2.1|4.5|0.7|0.7|3.1|5.9|9.8|3.9|7.9|4.3|3.7|2.1|9.5|0.7|1.4|9.5|13.5|1.5|4.5|0.7|0.9|0.4|0.5|9.1|0.7|0.7|0.6|1.1|1|48.2|11.5|30.6|12.2|0.9|2.9|20.7|18.2|9.6|0.8|8.4|1.1|26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1.8|18.2|14.3|9.6|17|8.9|15.1|26.1|10.2|20.4|19.3|12|12.1|12.4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.1|7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1|28.1|18.9|5.2|22|1.3|22.3|17.7|17.6|20|6.9|10.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46306</TotalTime>
  <Words>8773</Words>
  <Application>Microsoft Office PowerPoint</Application>
  <PresentationFormat>全屏显示(4:3)</PresentationFormat>
  <Paragraphs>1240</Paragraphs>
  <Slides>64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2" baseType="lpstr">
      <vt:lpstr>黑体</vt:lpstr>
      <vt:lpstr>华文隶书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Wingdings 3</vt:lpstr>
      <vt:lpstr>默认设计模板</vt:lpstr>
      <vt:lpstr>1_默认设计模板</vt:lpstr>
      <vt:lpstr>平面(MOOC)</vt:lpstr>
      <vt:lpstr>Visio</vt:lpstr>
      <vt:lpstr>第8章　静态语义分析和中间代码生成 （3）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示例：翻译语句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茂林</cp:lastModifiedBy>
  <cp:revision>940</cp:revision>
  <cp:lastPrinted>1601-01-01T00:00:00Z</cp:lastPrinted>
  <dcterms:created xsi:type="dcterms:W3CDTF">1601-01-01T00:00:00Z</dcterms:created>
  <dcterms:modified xsi:type="dcterms:W3CDTF">2021-06-24T00:43:11Z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