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 id="2147483692" r:id="rId2"/>
  </p:sldMasterIdLst>
  <p:notesMasterIdLst>
    <p:notesMasterId r:id="rId57"/>
  </p:notesMasterIdLst>
  <p:handoutMasterIdLst>
    <p:handoutMasterId r:id="rId58"/>
  </p:handoutMasterIdLst>
  <p:sldIdLst>
    <p:sldId id="256" r:id="rId3"/>
    <p:sldId id="263" r:id="rId4"/>
    <p:sldId id="264" r:id="rId5"/>
    <p:sldId id="265" r:id="rId6"/>
    <p:sldId id="312" r:id="rId7"/>
    <p:sldId id="343" r:id="rId8"/>
    <p:sldId id="346" r:id="rId9"/>
    <p:sldId id="313" r:id="rId10"/>
    <p:sldId id="314" r:id="rId11"/>
    <p:sldId id="269" r:id="rId12"/>
    <p:sldId id="272" r:id="rId13"/>
    <p:sldId id="347" r:id="rId14"/>
    <p:sldId id="275" r:id="rId15"/>
    <p:sldId id="276" r:id="rId16"/>
    <p:sldId id="344" r:id="rId17"/>
    <p:sldId id="277" r:id="rId18"/>
    <p:sldId id="345" r:id="rId19"/>
    <p:sldId id="278" r:id="rId20"/>
    <p:sldId id="315" r:id="rId21"/>
    <p:sldId id="316" r:id="rId22"/>
    <p:sldId id="351" r:id="rId23"/>
    <p:sldId id="378" r:id="rId24"/>
    <p:sldId id="285" r:id="rId25"/>
    <p:sldId id="326" r:id="rId26"/>
    <p:sldId id="352" r:id="rId27"/>
    <p:sldId id="327" r:id="rId28"/>
    <p:sldId id="353" r:id="rId29"/>
    <p:sldId id="354" r:id="rId30"/>
    <p:sldId id="355" r:id="rId31"/>
    <p:sldId id="368" r:id="rId32"/>
    <p:sldId id="369" r:id="rId33"/>
    <p:sldId id="370" r:id="rId34"/>
    <p:sldId id="363" r:id="rId35"/>
    <p:sldId id="372" r:id="rId36"/>
    <p:sldId id="373" r:id="rId37"/>
    <p:sldId id="371" r:id="rId38"/>
    <p:sldId id="374" r:id="rId39"/>
    <p:sldId id="377" r:id="rId40"/>
    <p:sldId id="375" r:id="rId41"/>
    <p:sldId id="293" r:id="rId42"/>
    <p:sldId id="331" r:id="rId43"/>
    <p:sldId id="295" r:id="rId44"/>
    <p:sldId id="332" r:id="rId45"/>
    <p:sldId id="333" r:id="rId46"/>
    <p:sldId id="335" r:id="rId47"/>
    <p:sldId id="301" r:id="rId48"/>
    <p:sldId id="336" r:id="rId49"/>
    <p:sldId id="337" r:id="rId50"/>
    <p:sldId id="338" r:id="rId51"/>
    <p:sldId id="339" r:id="rId52"/>
    <p:sldId id="340" r:id="rId53"/>
    <p:sldId id="341" r:id="rId54"/>
    <p:sldId id="342" r:id="rId55"/>
    <p:sldId id="310" r:id="rId56"/>
  </p:sldIdLst>
  <p:sldSz cx="9144000" cy="6858000" type="screen4x3"/>
  <p:notesSz cx="6858000" cy="9144000"/>
  <p:custDataLst>
    <p:tags r:id="rId59"/>
  </p:custDataLst>
  <p:defaultTextStyle>
    <a:defPPr>
      <a:defRPr lang="zh-CN"/>
    </a:defPPr>
    <a:lvl1pPr algn="ctr" rtl="0" eaLnBrk="0" fontAlgn="base" hangingPunct="0">
      <a:spcBef>
        <a:spcPct val="0"/>
      </a:spcBef>
      <a:spcAft>
        <a:spcPct val="0"/>
      </a:spcAft>
      <a:defRPr kern="1200">
        <a:solidFill>
          <a:schemeClr val="tx1"/>
        </a:solidFill>
        <a:latin typeface="Arial" charset="0"/>
        <a:ea typeface="微软雅黑" pitchFamily="34" charset="-122"/>
        <a:cs typeface="+mn-cs"/>
      </a:defRPr>
    </a:lvl1pPr>
    <a:lvl2pPr marL="457200" algn="ctr" rtl="0" eaLnBrk="0" fontAlgn="base" hangingPunct="0">
      <a:spcBef>
        <a:spcPct val="0"/>
      </a:spcBef>
      <a:spcAft>
        <a:spcPct val="0"/>
      </a:spcAft>
      <a:defRPr kern="1200">
        <a:solidFill>
          <a:schemeClr val="tx1"/>
        </a:solidFill>
        <a:latin typeface="Arial" charset="0"/>
        <a:ea typeface="微软雅黑" pitchFamily="34" charset="-122"/>
        <a:cs typeface="+mn-cs"/>
      </a:defRPr>
    </a:lvl2pPr>
    <a:lvl3pPr marL="914400" algn="ctr" rtl="0" eaLnBrk="0" fontAlgn="base" hangingPunct="0">
      <a:spcBef>
        <a:spcPct val="0"/>
      </a:spcBef>
      <a:spcAft>
        <a:spcPct val="0"/>
      </a:spcAft>
      <a:defRPr kern="1200">
        <a:solidFill>
          <a:schemeClr val="tx1"/>
        </a:solidFill>
        <a:latin typeface="Arial" charset="0"/>
        <a:ea typeface="微软雅黑" pitchFamily="34" charset="-122"/>
        <a:cs typeface="+mn-cs"/>
      </a:defRPr>
    </a:lvl3pPr>
    <a:lvl4pPr marL="1371600" algn="ctr" rtl="0" eaLnBrk="0" fontAlgn="base" hangingPunct="0">
      <a:spcBef>
        <a:spcPct val="0"/>
      </a:spcBef>
      <a:spcAft>
        <a:spcPct val="0"/>
      </a:spcAft>
      <a:defRPr kern="1200">
        <a:solidFill>
          <a:schemeClr val="tx1"/>
        </a:solidFill>
        <a:latin typeface="Arial" charset="0"/>
        <a:ea typeface="微软雅黑" pitchFamily="34" charset="-122"/>
        <a:cs typeface="+mn-cs"/>
      </a:defRPr>
    </a:lvl4pPr>
    <a:lvl5pPr marL="1828800" algn="ctr" rtl="0" eaLnBrk="0" fontAlgn="base" hangingPunct="0">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374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60093"/>
    <a:srgbClr val="FF0000"/>
    <a:srgbClr val="FF3300"/>
    <a:srgbClr val="66FF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autoAdjust="0"/>
  </p:normalViewPr>
  <p:slideViewPr>
    <p:cSldViewPr>
      <p:cViewPr varScale="1">
        <p:scale>
          <a:sx n="72" d="100"/>
          <a:sy n="72" d="100"/>
        </p:scale>
        <p:origin x="1308" y="60"/>
      </p:cViewPr>
      <p:guideLst>
        <p:guide orient="horz" pos="2160"/>
        <p:guide pos="3744"/>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49" d="100"/>
          <a:sy n="49" d="100"/>
        </p:scale>
        <p:origin x="-28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gs" Target="tags/tag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614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032CC0F5-B764-45BC-BC58-17B91E0A68CD}" type="slidenum">
              <a:rPr lang="en-US" altLang="zh-CN"/>
              <a:pPr/>
              <a:t>‹#›</a:t>
            </a:fld>
            <a:endParaRPr lang="en-US" altLang="zh-CN"/>
          </a:p>
        </p:txBody>
      </p:sp>
    </p:spTree>
    <p:extLst>
      <p:ext uri="{BB962C8B-B14F-4D97-AF65-F5344CB8AC3E}">
        <p14:creationId xmlns:p14="http://schemas.microsoft.com/office/powerpoint/2010/main" val="42630362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1034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34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4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72B79472-355A-44BE-9E33-43CBF8D66FAE}" type="slidenum">
              <a:rPr lang="en-US" altLang="zh-CN"/>
              <a:pPr/>
              <a:t>‹#›</a:t>
            </a:fld>
            <a:endParaRPr lang="en-US" altLang="zh-CN"/>
          </a:p>
        </p:txBody>
      </p:sp>
    </p:spTree>
    <p:extLst>
      <p:ext uri="{BB962C8B-B14F-4D97-AF65-F5344CB8AC3E}">
        <p14:creationId xmlns:p14="http://schemas.microsoft.com/office/powerpoint/2010/main" val="4085834407"/>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928168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228600" y="10668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01EC7D15-1EA6-4059-945F-BCB92DF1FBBE}" type="slidenum">
              <a:rPr lang="en-US" altLang="zh-CN"/>
              <a:pPr/>
              <a:t>‹#›</a:t>
            </a:fld>
            <a:endParaRPr lang="en-US" altLang="zh-CN"/>
          </a:p>
          <a:p>
            <a:endParaRPr lang="en-US" altLang="zh-CN"/>
          </a:p>
        </p:txBody>
      </p:sp>
    </p:spTree>
    <p:extLst>
      <p:ext uri="{BB962C8B-B14F-4D97-AF65-F5344CB8AC3E}">
        <p14:creationId xmlns:p14="http://schemas.microsoft.com/office/powerpoint/2010/main" val="3660494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0"/>
            <a:ext cx="6191250" cy="55927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42EFB30B-073C-4885-8AA2-427C80E6BD2B}" type="slidenum">
              <a:rPr lang="en-US" altLang="zh-CN"/>
              <a:pPr/>
              <a:t>‹#›</a:t>
            </a:fld>
            <a:endParaRPr lang="en-US" altLang="zh-CN"/>
          </a:p>
          <a:p>
            <a:endParaRPr lang="en-US" altLang="zh-CN"/>
          </a:p>
        </p:txBody>
      </p:sp>
    </p:spTree>
    <p:extLst>
      <p:ext uri="{BB962C8B-B14F-4D97-AF65-F5344CB8AC3E}">
        <p14:creationId xmlns:p14="http://schemas.microsoft.com/office/powerpoint/2010/main" val="2839477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3349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228600" y="10668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419600" y="10668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629400" y="6477000"/>
            <a:ext cx="2133600" cy="244475"/>
          </a:xfrm>
          <a:prstGeom prst="rect">
            <a:avLst/>
          </a:prstGeom>
        </p:spPr>
        <p:txBody>
          <a:bodyPr/>
          <a:lstStyle>
            <a:lvl1pPr>
              <a:defRPr/>
            </a:lvl1pPr>
          </a:lstStyle>
          <a:p>
            <a:fld id="{6417E3F1-433D-49FB-929D-0CB1EB2026DE}" type="slidenum">
              <a:rPr lang="en-US" altLang="zh-CN"/>
              <a:pPr/>
              <a:t>‹#›</a:t>
            </a:fld>
            <a:endParaRPr lang="en-US" altLang="zh-CN"/>
          </a:p>
          <a:p>
            <a:endParaRPr lang="en-US" altLang="zh-CN"/>
          </a:p>
        </p:txBody>
      </p:sp>
    </p:spTree>
    <p:extLst>
      <p:ext uri="{BB962C8B-B14F-4D97-AF65-F5344CB8AC3E}">
        <p14:creationId xmlns:p14="http://schemas.microsoft.com/office/powerpoint/2010/main" val="3018324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28600" y="0"/>
            <a:ext cx="8458200" cy="55927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629400" y="6477000"/>
            <a:ext cx="2133600" cy="244475"/>
          </a:xfrm>
          <a:prstGeom prst="rect">
            <a:avLst/>
          </a:prstGeom>
        </p:spPr>
        <p:txBody>
          <a:bodyPr/>
          <a:lstStyle>
            <a:lvl1pPr>
              <a:defRPr/>
            </a:lvl1pPr>
          </a:lstStyle>
          <a:p>
            <a:fld id="{0563C4B5-D46A-49E1-A9D2-BEB4B287C140}" type="slidenum">
              <a:rPr lang="en-US" altLang="zh-CN"/>
              <a:pPr/>
              <a:t>‹#›</a:t>
            </a:fld>
            <a:endParaRPr lang="en-US" altLang="zh-CN"/>
          </a:p>
          <a:p>
            <a:endParaRPr lang="en-US" altLang="zh-CN"/>
          </a:p>
        </p:txBody>
      </p:sp>
    </p:spTree>
    <p:extLst>
      <p:ext uri="{BB962C8B-B14F-4D97-AF65-F5344CB8AC3E}">
        <p14:creationId xmlns:p14="http://schemas.microsoft.com/office/powerpoint/2010/main" val="1803573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3349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228600" y="10668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fld id="{5E05FD20-EFBA-4702-A3F1-5D425E04A90E}" type="slidenum">
              <a:rPr lang="en-US" altLang="zh-CN"/>
              <a:pPr/>
              <a:t>‹#›</a:t>
            </a:fld>
            <a:endParaRPr lang="en-US" altLang="zh-CN"/>
          </a:p>
        </p:txBody>
      </p:sp>
    </p:spTree>
    <p:extLst>
      <p:ext uri="{BB962C8B-B14F-4D97-AF65-F5344CB8AC3E}">
        <p14:creationId xmlns:p14="http://schemas.microsoft.com/office/powerpoint/2010/main" val="782515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91EFAC6-5A0B-4723-8AA6-3D3F3D98D5C5}" type="slidenum">
              <a:rPr lang="en-US" altLang="zh-CN"/>
              <a:pPr/>
              <a:t>‹#›</a:t>
            </a:fld>
            <a:endParaRPr lang="en-US" altLang="zh-CN"/>
          </a:p>
        </p:txBody>
      </p:sp>
    </p:spTree>
    <p:extLst>
      <p:ext uri="{BB962C8B-B14F-4D97-AF65-F5344CB8AC3E}">
        <p14:creationId xmlns:p14="http://schemas.microsoft.com/office/powerpoint/2010/main" val="3703764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0541313-7C87-4CE2-A67F-A8791D09C366}" type="slidenum">
              <a:rPr lang="en-US" altLang="zh-CN"/>
              <a:pPr/>
              <a:t>‹#›</a:t>
            </a:fld>
            <a:endParaRPr lang="en-US" altLang="zh-CN"/>
          </a:p>
        </p:txBody>
      </p:sp>
    </p:spTree>
    <p:extLst>
      <p:ext uri="{BB962C8B-B14F-4D97-AF65-F5344CB8AC3E}">
        <p14:creationId xmlns:p14="http://schemas.microsoft.com/office/powerpoint/2010/main" val="3914881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B9E4688-0E58-46CA-9C21-FD16D903A25D}" type="slidenum">
              <a:rPr lang="en-US" altLang="zh-CN"/>
              <a:pPr/>
              <a:t>‹#›</a:t>
            </a:fld>
            <a:endParaRPr lang="en-US" altLang="zh-CN"/>
          </a:p>
        </p:txBody>
      </p:sp>
    </p:spTree>
    <p:extLst>
      <p:ext uri="{BB962C8B-B14F-4D97-AF65-F5344CB8AC3E}">
        <p14:creationId xmlns:p14="http://schemas.microsoft.com/office/powerpoint/2010/main" val="1300704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28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19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335CD71-FA44-4F3F-8CEB-E0F407EEDB6D}" type="slidenum">
              <a:rPr lang="en-US" altLang="zh-CN"/>
              <a:pPr/>
              <a:t>‹#›</a:t>
            </a:fld>
            <a:endParaRPr lang="en-US" altLang="zh-CN"/>
          </a:p>
        </p:txBody>
      </p:sp>
    </p:spTree>
    <p:extLst>
      <p:ext uri="{BB962C8B-B14F-4D97-AF65-F5344CB8AC3E}">
        <p14:creationId xmlns:p14="http://schemas.microsoft.com/office/powerpoint/2010/main" val="34244074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F3A4353-EC8A-4DD2-A4FD-1999D954F13A}" type="slidenum">
              <a:rPr lang="en-US" altLang="zh-CN"/>
              <a:pPr/>
              <a:t>‹#›</a:t>
            </a:fld>
            <a:endParaRPr lang="en-US" altLang="zh-CN"/>
          </a:p>
        </p:txBody>
      </p:sp>
    </p:spTree>
    <p:extLst>
      <p:ext uri="{BB962C8B-B14F-4D97-AF65-F5344CB8AC3E}">
        <p14:creationId xmlns:p14="http://schemas.microsoft.com/office/powerpoint/2010/main" val="305895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灯片编号占位符 7"/>
          <p:cNvSpPr>
            <a:spLocks noGrp="1"/>
          </p:cNvSpPr>
          <p:nvPr>
            <p:ph type="sldNum" sz="quarter" idx="11"/>
          </p:nvPr>
        </p:nvSpPr>
        <p:spPr>
          <a:xfrm>
            <a:off x="6553200" y="6172200"/>
            <a:ext cx="2133600" cy="381000"/>
          </a:xfrm>
          <a:prstGeom prst="rect">
            <a:avLst/>
          </a:prstGeom>
        </p:spPr>
        <p:txBody>
          <a:bodyPr/>
          <a:lstStyle/>
          <a:p>
            <a:fld id="{19352E73-6586-482C-B492-E6FD81B48779}" type="slidenum">
              <a:rPr lang="en-US" altLang="zh-CN" smtClean="0"/>
              <a:pPr/>
              <a:t>‹#›</a:t>
            </a:fld>
            <a:endParaRPr lang="en-US" altLang="zh-CN" dirty="0"/>
          </a:p>
          <a:p>
            <a:endParaRPr lang="en-US" altLang="zh-CN" dirty="0"/>
          </a:p>
        </p:txBody>
      </p:sp>
    </p:spTree>
    <p:extLst>
      <p:ext uri="{BB962C8B-B14F-4D97-AF65-F5344CB8AC3E}">
        <p14:creationId xmlns:p14="http://schemas.microsoft.com/office/powerpoint/2010/main" val="35294302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1D8BE97-0AE4-45FC-961E-5152E7D77EDB}" type="slidenum">
              <a:rPr lang="en-US" altLang="zh-CN"/>
              <a:pPr/>
              <a:t>‹#›</a:t>
            </a:fld>
            <a:endParaRPr lang="en-US" altLang="zh-CN"/>
          </a:p>
        </p:txBody>
      </p:sp>
    </p:spTree>
    <p:extLst>
      <p:ext uri="{BB962C8B-B14F-4D97-AF65-F5344CB8AC3E}">
        <p14:creationId xmlns:p14="http://schemas.microsoft.com/office/powerpoint/2010/main" val="3964292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B774D79-D6C1-4F7A-9771-2ED1C8DE996C}" type="slidenum">
              <a:rPr lang="en-US" altLang="zh-CN"/>
              <a:pPr/>
              <a:t>‹#›</a:t>
            </a:fld>
            <a:endParaRPr lang="en-US" altLang="zh-CN"/>
          </a:p>
        </p:txBody>
      </p:sp>
    </p:spTree>
    <p:extLst>
      <p:ext uri="{BB962C8B-B14F-4D97-AF65-F5344CB8AC3E}">
        <p14:creationId xmlns:p14="http://schemas.microsoft.com/office/powerpoint/2010/main" val="5606328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EB55C0-F417-46B5-8C6B-D5499C966BC0}" type="slidenum">
              <a:rPr lang="en-US" altLang="zh-CN"/>
              <a:pPr/>
              <a:t>‹#›</a:t>
            </a:fld>
            <a:endParaRPr lang="en-US" altLang="zh-CN"/>
          </a:p>
        </p:txBody>
      </p:sp>
    </p:spTree>
    <p:extLst>
      <p:ext uri="{BB962C8B-B14F-4D97-AF65-F5344CB8AC3E}">
        <p14:creationId xmlns:p14="http://schemas.microsoft.com/office/powerpoint/2010/main" val="2876379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C068C21-EE39-4EBD-B58C-A0C05B4BA398}" type="slidenum">
              <a:rPr lang="en-US" altLang="zh-CN"/>
              <a:pPr/>
              <a:t>‹#›</a:t>
            </a:fld>
            <a:endParaRPr lang="en-US" altLang="zh-CN"/>
          </a:p>
        </p:txBody>
      </p:sp>
    </p:spTree>
    <p:extLst>
      <p:ext uri="{BB962C8B-B14F-4D97-AF65-F5344CB8AC3E}">
        <p14:creationId xmlns:p14="http://schemas.microsoft.com/office/powerpoint/2010/main" val="8228703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F496C03-1B51-473B-B868-2D60980CAE2A}" type="slidenum">
              <a:rPr lang="en-US" altLang="zh-CN"/>
              <a:pPr/>
              <a:t>‹#›</a:t>
            </a:fld>
            <a:endParaRPr lang="en-US" altLang="zh-CN"/>
          </a:p>
        </p:txBody>
      </p:sp>
    </p:spTree>
    <p:extLst>
      <p:ext uri="{BB962C8B-B14F-4D97-AF65-F5344CB8AC3E}">
        <p14:creationId xmlns:p14="http://schemas.microsoft.com/office/powerpoint/2010/main" val="22697214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0"/>
            <a:ext cx="6191250" cy="5592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E22ADD2-48BE-4629-BA11-CAB66AB22D03}" type="slidenum">
              <a:rPr lang="en-US" altLang="zh-CN"/>
              <a:pPr/>
              <a:t>‹#›</a:t>
            </a:fld>
            <a:endParaRPr lang="en-US" altLang="zh-CN"/>
          </a:p>
        </p:txBody>
      </p:sp>
    </p:spTree>
    <p:extLst>
      <p:ext uri="{BB962C8B-B14F-4D97-AF65-F5344CB8AC3E}">
        <p14:creationId xmlns:p14="http://schemas.microsoft.com/office/powerpoint/2010/main" val="893232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A131F9F7-2522-40F9-BF67-826A4745FB37}" type="slidenum">
              <a:rPr lang="en-US" altLang="zh-CN"/>
              <a:pPr/>
              <a:t>‹#›</a:t>
            </a:fld>
            <a:endParaRPr lang="en-US" altLang="zh-CN"/>
          </a:p>
          <a:p>
            <a:endParaRPr lang="en-US" altLang="zh-CN"/>
          </a:p>
        </p:txBody>
      </p:sp>
    </p:spTree>
    <p:extLst>
      <p:ext uri="{BB962C8B-B14F-4D97-AF65-F5344CB8AC3E}">
        <p14:creationId xmlns:p14="http://schemas.microsoft.com/office/powerpoint/2010/main" val="214837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228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19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6A2E6FCD-6FDA-4C89-AB14-F026A850FE63}" type="slidenum">
              <a:rPr lang="en-US" altLang="zh-CN"/>
              <a:pPr/>
              <a:t>‹#›</a:t>
            </a:fld>
            <a:endParaRPr lang="en-US" altLang="zh-CN"/>
          </a:p>
          <a:p>
            <a:endParaRPr lang="en-US" altLang="zh-CN"/>
          </a:p>
        </p:txBody>
      </p:sp>
    </p:spTree>
    <p:extLst>
      <p:ext uri="{BB962C8B-B14F-4D97-AF65-F5344CB8AC3E}">
        <p14:creationId xmlns:p14="http://schemas.microsoft.com/office/powerpoint/2010/main" val="3410508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8" name="页脚占位符 7"/>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9" name="灯片编号占位符 8"/>
          <p:cNvSpPr>
            <a:spLocks noGrp="1"/>
          </p:cNvSpPr>
          <p:nvPr>
            <p:ph type="sldNum" sz="quarter" idx="12"/>
          </p:nvPr>
        </p:nvSpPr>
        <p:spPr>
          <a:xfrm>
            <a:off x="6477000" y="6248400"/>
            <a:ext cx="2133600" cy="244475"/>
          </a:xfrm>
          <a:prstGeom prst="rect">
            <a:avLst/>
          </a:prstGeom>
        </p:spPr>
        <p:txBody>
          <a:bodyPr/>
          <a:lstStyle>
            <a:lvl1pPr>
              <a:defRPr/>
            </a:lvl1pPr>
          </a:lstStyle>
          <a:p>
            <a:fld id="{32FB8F29-AEE5-4D01-8BA2-2B644DAFF1AE}" type="slidenum">
              <a:rPr lang="en-US" altLang="zh-CN"/>
              <a:pPr/>
              <a:t>‹#›</a:t>
            </a:fld>
            <a:endParaRPr lang="en-US" altLang="zh-CN"/>
          </a:p>
          <a:p>
            <a:endParaRPr lang="en-US" altLang="zh-CN"/>
          </a:p>
        </p:txBody>
      </p:sp>
    </p:spTree>
    <p:extLst>
      <p:ext uri="{BB962C8B-B14F-4D97-AF65-F5344CB8AC3E}">
        <p14:creationId xmlns:p14="http://schemas.microsoft.com/office/powerpoint/2010/main" val="3120918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477000" y="6248400"/>
            <a:ext cx="2133600" cy="244475"/>
          </a:xfrm>
          <a:prstGeom prst="rect">
            <a:avLst/>
          </a:prstGeom>
        </p:spPr>
        <p:txBody>
          <a:bodyPr/>
          <a:lstStyle>
            <a:lvl1pPr>
              <a:defRPr/>
            </a:lvl1pPr>
          </a:lstStyle>
          <a:p>
            <a:fld id="{45768367-19B6-44BC-9951-BC83BC5A3A7D}" type="slidenum">
              <a:rPr lang="en-US" altLang="zh-CN"/>
              <a:pPr/>
              <a:t>‹#›</a:t>
            </a:fld>
            <a:endParaRPr lang="en-US" altLang="zh-CN"/>
          </a:p>
          <a:p>
            <a:endParaRPr lang="en-US" altLang="zh-CN"/>
          </a:p>
        </p:txBody>
      </p:sp>
    </p:spTree>
    <p:extLst>
      <p:ext uri="{BB962C8B-B14F-4D97-AF65-F5344CB8AC3E}">
        <p14:creationId xmlns:p14="http://schemas.microsoft.com/office/powerpoint/2010/main" val="1336715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3" name="页脚占位符 2"/>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4" name="灯片编号占位符 3"/>
          <p:cNvSpPr>
            <a:spLocks noGrp="1"/>
          </p:cNvSpPr>
          <p:nvPr>
            <p:ph type="sldNum" sz="quarter" idx="12"/>
          </p:nvPr>
        </p:nvSpPr>
        <p:spPr>
          <a:xfrm>
            <a:off x="6477000" y="6248400"/>
            <a:ext cx="2133600" cy="244475"/>
          </a:xfrm>
          <a:prstGeom prst="rect">
            <a:avLst/>
          </a:prstGeom>
        </p:spPr>
        <p:txBody>
          <a:bodyPr/>
          <a:lstStyle>
            <a:lvl1pPr>
              <a:defRPr/>
            </a:lvl1pPr>
          </a:lstStyle>
          <a:p>
            <a:fld id="{8D611F3A-53DE-4E73-A372-B7C8602DC65D}" type="slidenum">
              <a:rPr lang="en-US" altLang="zh-CN"/>
              <a:pPr/>
              <a:t>‹#›</a:t>
            </a:fld>
            <a:endParaRPr lang="en-US" altLang="zh-CN"/>
          </a:p>
          <a:p>
            <a:endParaRPr lang="en-US" altLang="zh-CN"/>
          </a:p>
        </p:txBody>
      </p:sp>
    </p:spTree>
    <p:extLst>
      <p:ext uri="{BB962C8B-B14F-4D97-AF65-F5344CB8AC3E}">
        <p14:creationId xmlns:p14="http://schemas.microsoft.com/office/powerpoint/2010/main" val="123165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FC7851B2-B141-4930-9AF0-69913F35A897}" type="slidenum">
              <a:rPr lang="en-US" altLang="zh-CN"/>
              <a:pPr/>
              <a:t>‹#›</a:t>
            </a:fld>
            <a:endParaRPr lang="en-US" altLang="zh-CN"/>
          </a:p>
          <a:p>
            <a:endParaRPr lang="en-US" altLang="zh-CN"/>
          </a:p>
        </p:txBody>
      </p:sp>
    </p:spTree>
    <p:extLst>
      <p:ext uri="{BB962C8B-B14F-4D97-AF65-F5344CB8AC3E}">
        <p14:creationId xmlns:p14="http://schemas.microsoft.com/office/powerpoint/2010/main" val="408011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AB257B05-CF89-42FF-AFC4-6029450014A9}" type="slidenum">
              <a:rPr lang="en-US" altLang="zh-CN"/>
              <a:pPr/>
              <a:t>‹#›</a:t>
            </a:fld>
            <a:endParaRPr lang="en-US" altLang="zh-CN"/>
          </a:p>
          <a:p>
            <a:endParaRPr lang="en-US" altLang="zh-CN"/>
          </a:p>
        </p:txBody>
      </p:sp>
    </p:spTree>
    <p:extLst>
      <p:ext uri="{BB962C8B-B14F-4D97-AF65-F5344CB8AC3E}">
        <p14:creationId xmlns:p14="http://schemas.microsoft.com/office/powerpoint/2010/main" val="144203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27" name="Rectangle 15"/>
          <p:cNvSpPr>
            <a:spLocks noChangeArrowheads="1"/>
          </p:cNvSpPr>
          <p:nvPr userDrawn="1"/>
        </p:nvSpPr>
        <p:spPr bwMode="auto">
          <a:xfrm>
            <a:off x="228600" y="838200"/>
            <a:ext cx="82296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8" name="Rectangle 16"/>
          <p:cNvSpPr>
            <a:spLocks noChangeArrowheads="1"/>
          </p:cNvSpPr>
          <p:nvPr userDrawn="1"/>
        </p:nvSpPr>
        <p:spPr bwMode="auto">
          <a:xfrm>
            <a:off x="228600" y="6096000"/>
            <a:ext cx="8229600" cy="45719"/>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15" r:id="rId12"/>
    <p:sldLayoutId id="2147483716" r:id="rId13"/>
    <p:sldLayoutId id="2147483717" r:id="rId14"/>
  </p:sldLayoutIdLst>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bwMode="auto">
          <a:xfrm>
            <a:off x="457200" y="0"/>
            <a:ext cx="822960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编译原理</a:t>
            </a:r>
            <a:r>
              <a:rPr lang="en-US" altLang="zh-CN"/>
              <a:t>-</a:t>
            </a:r>
            <a:r>
              <a:rPr lang="zh-CN" altLang="en-US"/>
              <a:t>华中科技大学 </a:t>
            </a:r>
            <a:r>
              <a:rPr lang="en-US" altLang="zh-CN"/>
              <a:t>–</a:t>
            </a:r>
            <a:r>
              <a:rPr lang="zh-CN" altLang="en-US"/>
              <a:t>徐丽萍</a:t>
            </a:r>
          </a:p>
        </p:txBody>
      </p:sp>
      <p:sp>
        <p:nvSpPr>
          <p:cNvPr id="240643" name="Rectangle 3"/>
          <p:cNvSpPr>
            <a:spLocks noGrp="1" noChangeArrowheads="1"/>
          </p:cNvSpPr>
          <p:nvPr>
            <p:ph type="body" idx="1"/>
          </p:nvPr>
        </p:nvSpPr>
        <p:spPr bwMode="auto">
          <a:xfrm>
            <a:off x="228600" y="1066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40644" name="Rectangle 4"/>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a:ea typeface="+mn-ea"/>
              </a:defRPr>
            </a:lvl1pPr>
          </a:lstStyle>
          <a:p>
            <a:endParaRPr lang="en-US" altLang="zh-CN"/>
          </a:p>
        </p:txBody>
      </p:sp>
      <p:sp>
        <p:nvSpPr>
          <p:cNvPr id="240645" name="Rectangle 5"/>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ea typeface="+mn-ea"/>
              </a:defRPr>
            </a:lvl1pPr>
          </a:lstStyle>
          <a:p>
            <a:endParaRPr lang="en-US" altLang="zh-CN"/>
          </a:p>
        </p:txBody>
      </p:sp>
      <p:sp>
        <p:nvSpPr>
          <p:cNvPr id="240646" name="Rectangle 6"/>
          <p:cNvSpPr>
            <a:spLocks noGrp="1" noChangeArrowheads="1"/>
          </p:cNvSpPr>
          <p:nvPr>
            <p:ph type="sldNum" sz="quarter" idx="4"/>
          </p:nvPr>
        </p:nvSpPr>
        <p:spPr bwMode="auto">
          <a:xfrm>
            <a:off x="66294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ea typeface="+mn-ea"/>
              </a:defRPr>
            </a:lvl1pPr>
          </a:lstStyle>
          <a:p>
            <a:fld id="{151EF2D8-4556-4595-AAFB-18A1313A10C9}" type="slidenum">
              <a:rPr lang="en-US" altLang="zh-CN"/>
              <a:pPr/>
              <a:t>‹#›</a:t>
            </a:fld>
            <a:endParaRPr lang="en-US" altLang="zh-CN"/>
          </a:p>
        </p:txBody>
      </p:sp>
      <p:sp>
        <p:nvSpPr>
          <p:cNvPr id="240647" name="Rectangle 7"/>
          <p:cNvSpPr>
            <a:spLocks noChangeArrowheads="1"/>
          </p:cNvSpPr>
          <p:nvPr userDrawn="1"/>
        </p:nvSpPr>
        <p:spPr bwMode="auto">
          <a:xfrm>
            <a:off x="152400" y="3048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48" name="Rectangle 8"/>
          <p:cNvSpPr>
            <a:spLocks noChangeArrowheads="1"/>
          </p:cNvSpPr>
          <p:nvPr userDrawn="1"/>
        </p:nvSpPr>
        <p:spPr bwMode="auto">
          <a:xfrm>
            <a:off x="3429000" y="63246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宋体" pitchFamily="2" charset="-122"/>
        </a:defRPr>
      </a:lvl2pPr>
      <a:lvl3pPr algn="l" rtl="0" fontAlgn="base">
        <a:spcBef>
          <a:spcPct val="0"/>
        </a:spcBef>
        <a:spcAft>
          <a:spcPct val="0"/>
        </a:spcAft>
        <a:defRPr sz="2000">
          <a:solidFill>
            <a:srgbClr val="0000FF"/>
          </a:solidFill>
          <a:latin typeface="华文隶书" pitchFamily="2" charset="-122"/>
          <a:ea typeface="宋体" pitchFamily="2" charset="-122"/>
        </a:defRPr>
      </a:lvl3pPr>
      <a:lvl4pPr algn="l" rtl="0" fontAlgn="base">
        <a:spcBef>
          <a:spcPct val="0"/>
        </a:spcBef>
        <a:spcAft>
          <a:spcPct val="0"/>
        </a:spcAft>
        <a:defRPr sz="2000">
          <a:solidFill>
            <a:srgbClr val="0000FF"/>
          </a:solidFill>
          <a:latin typeface="华文隶书" pitchFamily="2" charset="-122"/>
          <a:ea typeface="宋体" pitchFamily="2" charset="-122"/>
        </a:defRPr>
      </a:lvl4pPr>
      <a:lvl5pPr algn="l" rtl="0" fontAlgn="base">
        <a:spcBef>
          <a:spcPct val="0"/>
        </a:spcBef>
        <a:spcAft>
          <a:spcPct val="0"/>
        </a:spcAft>
        <a:defRPr sz="2000">
          <a:solidFill>
            <a:srgbClr val="0000FF"/>
          </a:solidFill>
          <a:latin typeface="华文隶书" pitchFamily="2" charset="-122"/>
          <a:ea typeface="宋体" pitchFamily="2" charset="-122"/>
        </a:defRPr>
      </a:lvl5pPr>
      <a:lvl6pPr marL="457200" algn="l" rtl="0" fontAlgn="base">
        <a:spcBef>
          <a:spcPct val="0"/>
        </a:spcBef>
        <a:spcAft>
          <a:spcPct val="0"/>
        </a:spcAft>
        <a:defRPr sz="2000">
          <a:solidFill>
            <a:srgbClr val="0000FF"/>
          </a:solidFill>
          <a:latin typeface="华文隶书" pitchFamily="2" charset="-122"/>
          <a:ea typeface="宋体" pitchFamily="2" charset="-122"/>
        </a:defRPr>
      </a:lvl6pPr>
      <a:lvl7pPr marL="914400" algn="l" rtl="0" fontAlgn="base">
        <a:spcBef>
          <a:spcPct val="0"/>
        </a:spcBef>
        <a:spcAft>
          <a:spcPct val="0"/>
        </a:spcAft>
        <a:defRPr sz="2000">
          <a:solidFill>
            <a:srgbClr val="0000FF"/>
          </a:solidFill>
          <a:latin typeface="华文隶书" pitchFamily="2" charset="-122"/>
          <a:ea typeface="宋体" pitchFamily="2" charset="-122"/>
        </a:defRPr>
      </a:lvl7pPr>
      <a:lvl8pPr marL="1371600" algn="l" rtl="0" fontAlgn="base">
        <a:spcBef>
          <a:spcPct val="0"/>
        </a:spcBef>
        <a:spcAft>
          <a:spcPct val="0"/>
        </a:spcAft>
        <a:defRPr sz="2000">
          <a:solidFill>
            <a:srgbClr val="0000FF"/>
          </a:solidFill>
          <a:latin typeface="华文隶书" pitchFamily="2" charset="-122"/>
          <a:ea typeface="宋体" pitchFamily="2" charset="-122"/>
        </a:defRPr>
      </a:lvl8pPr>
      <a:lvl9pPr marL="1828800" algn="l" rtl="0" fontAlgn="base">
        <a:spcBef>
          <a:spcPct val="0"/>
        </a:spcBef>
        <a:spcAft>
          <a:spcPct val="0"/>
        </a:spcAft>
        <a:defRPr sz="2000">
          <a:solidFill>
            <a:srgbClr val="0000FF"/>
          </a:solidFill>
          <a:latin typeface="华文隶书" pitchFamily="2" charset="-122"/>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4.xml"/><Relationship Id="rId1" Type="http://schemas.openxmlformats.org/officeDocument/2006/relationships/slideLayout" Target="../slideLayouts/slideLayout7.xml"/><Relationship Id="rId4" Type="http://schemas.openxmlformats.org/officeDocument/2006/relationships/slide" Target="slide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tags" Target="../tags/tag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tags" Target="../tags/tag5.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tags" Target="../tags/tag6.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tags" Target="../tags/tag7.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tags" Target="../tags/tag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066800" y="2280397"/>
            <a:ext cx="7315200" cy="1752600"/>
          </a:xfrm>
        </p:spPr>
        <p:txBody>
          <a:bodyPr/>
          <a:lstStyle/>
          <a:p>
            <a:pPr algn="ctr" eaLnBrk="1" hangingPunct="1"/>
            <a:r>
              <a:rPr lang="zh-CN" altLang="en-US" sz="4000" b="1" dirty="0">
                <a:latin typeface="+mn-ea"/>
                <a:ea typeface="+mn-ea"/>
              </a:rPr>
              <a:t>第</a:t>
            </a:r>
            <a:r>
              <a:rPr lang="en-US" altLang="zh-CN" sz="4000" b="1" dirty="0">
                <a:latin typeface="+mn-ea"/>
                <a:ea typeface="+mn-ea"/>
              </a:rPr>
              <a:t>9</a:t>
            </a:r>
            <a:r>
              <a:rPr lang="zh-CN" altLang="en-US" sz="4000" b="1" dirty="0">
                <a:latin typeface="+mn-ea"/>
                <a:ea typeface="+mn-ea"/>
              </a:rPr>
              <a:t>章　运行时存储组织</a:t>
            </a:r>
            <a:br>
              <a:rPr lang="en-US" altLang="zh-CN" sz="4000" b="1" dirty="0">
                <a:latin typeface="+mn-ea"/>
                <a:ea typeface="+mn-ea"/>
              </a:rPr>
            </a:br>
            <a:r>
              <a:rPr lang="en-US" altLang="zh-CN" sz="4000" b="1" dirty="0">
                <a:latin typeface="+mn-ea"/>
                <a:ea typeface="+mn-ea"/>
              </a:rPr>
              <a:t>Run-Time storage Management</a:t>
            </a:r>
            <a:endParaRPr lang="zh-CN" altLang="en-US" sz="4000" b="1" dirty="0">
              <a:latin typeface="+mn-ea"/>
              <a:ea typeface="+mn-ea"/>
            </a:endParaRPr>
          </a:p>
        </p:txBody>
      </p:sp>
      <p:sp>
        <p:nvSpPr>
          <p:cNvPr id="5123" name="Rectangle 3"/>
          <p:cNvSpPr>
            <a:spLocks noGrp="1" noChangeArrowheads="1"/>
          </p:cNvSpPr>
          <p:nvPr>
            <p:ph type="subTitle" idx="1"/>
          </p:nvPr>
        </p:nvSpPr>
        <p:spPr>
          <a:xfrm>
            <a:off x="914400" y="6172200"/>
            <a:ext cx="7391400" cy="685800"/>
          </a:xfrm>
        </p:spPr>
        <p:txBody>
          <a:bodyPr/>
          <a:lstStyle/>
          <a:p>
            <a:pPr>
              <a:lnSpc>
                <a:spcPct val="90000"/>
              </a:lnSpc>
            </a:pPr>
            <a:r>
              <a:rPr lang="zh-CN" altLang="en-US" sz="2800" b="1" dirty="0">
                <a:latin typeface="黑体" pitchFamily="49" charset="-122"/>
                <a:ea typeface="黑体" pitchFamily="49" charset="-122"/>
              </a:rPr>
              <a:t>编 译 原 理 课 程 组</a:t>
            </a:r>
            <a:endParaRPr lang="en-US" altLang="zh-CN" sz="2800" b="1" dirty="0">
              <a:latin typeface="黑体" pitchFamily="49" charset="-122"/>
              <a:ea typeface="黑体" pitchFamily="49" charset="-122"/>
            </a:endParaRPr>
          </a:p>
        </p:txBody>
      </p:sp>
      <p:sp>
        <p:nvSpPr>
          <p:cNvPr id="6" name="Rectangle 3"/>
          <p:cNvSpPr txBox="1">
            <a:spLocks noChangeArrowheads="1"/>
          </p:cNvSpPr>
          <p:nvPr/>
        </p:nvSpPr>
        <p:spPr>
          <a:xfrm>
            <a:off x="838200" y="304800"/>
            <a:ext cx="7391400" cy="685800"/>
          </a:xfrm>
          <a:prstGeom prst="rect">
            <a:avLst/>
          </a:prstGeom>
        </p:spPr>
        <p:txBody>
          <a:bodyPr/>
          <a:lstStyle/>
          <a:p>
            <a:pPr lvl="0" eaLnBrk="1" hangingPunct="1">
              <a:lnSpc>
                <a:spcPct val="90000"/>
              </a:lnSpc>
              <a:spcBef>
                <a:spcPct val="20000"/>
              </a:spcBef>
            </a:pPr>
            <a:r>
              <a:rPr lang="zh-CN" altLang="en-US" sz="2800" b="1" kern="0" dirty="0">
                <a:latin typeface="黑体" pitchFamily="49" charset="-122"/>
                <a:ea typeface="黑体" pitchFamily="49" charset="-122"/>
              </a:rPr>
              <a:t>华中科技大学  计算机科学与技术学院</a:t>
            </a:r>
            <a:endParaRPr lang="en-US" altLang="zh-CN" sz="2800" b="1" kern="0" dirty="0">
              <a:latin typeface="黑体" pitchFamily="49" charset="-122"/>
              <a:ea typeface="黑体" pitchFamily="49" charset="-122"/>
            </a:endParaRPr>
          </a:p>
        </p:txBody>
      </p:sp>
      <p:sp>
        <p:nvSpPr>
          <p:cNvPr id="8" name="Rectangle 4"/>
          <p:cNvSpPr>
            <a:spLocks noChangeArrowheads="1"/>
          </p:cNvSpPr>
          <p:nvPr/>
        </p:nvSpPr>
        <p:spPr bwMode="auto">
          <a:xfrm>
            <a:off x="381000" y="1093857"/>
            <a:ext cx="8305800" cy="707886"/>
          </a:xfrm>
          <a:prstGeom prst="rect">
            <a:avLst/>
          </a:prstGeom>
          <a:noFill/>
          <a:ln w="9525">
            <a:noFill/>
            <a:miter lim="800000"/>
            <a:headEnd/>
            <a:tailEnd/>
          </a:ln>
        </p:spPr>
        <p:txBody>
          <a:bodyPr wrap="square">
            <a:spAutoFit/>
          </a:bodyPr>
          <a:lstStyle/>
          <a:p>
            <a:r>
              <a:rPr lang="zh-CN" altLang="en-US" sz="4000" b="1" dirty="0">
                <a:solidFill>
                  <a:srgbClr val="FF0000"/>
                </a:solidFill>
                <a:latin typeface="+mn-ea"/>
                <a:ea typeface="+mn-ea"/>
              </a:rPr>
              <a:t>编译原理 </a:t>
            </a:r>
            <a:r>
              <a:rPr lang="en-US" altLang="zh-CN" sz="4000" b="1" dirty="0">
                <a:solidFill>
                  <a:srgbClr val="FF0000"/>
                </a:solidFill>
                <a:latin typeface="+mn-ea"/>
                <a:ea typeface="+mn-ea"/>
              </a:rPr>
              <a:t>Principles of Compiler</a:t>
            </a:r>
            <a:endParaRPr lang="zh-CN" altLang="en-US" sz="4000" b="1" dirty="0">
              <a:solidFill>
                <a:srgbClr val="FF0000"/>
              </a:solidFill>
              <a:latin typeface="+mn-ea"/>
              <a:ea typeface="+mn-ea"/>
            </a:endParaRPr>
          </a:p>
        </p:txBody>
      </p:sp>
      <p:sp>
        <p:nvSpPr>
          <p:cNvPr id="9" name="Text Box 17"/>
          <p:cNvSpPr txBox="1">
            <a:spLocks noChangeArrowheads="1"/>
          </p:cNvSpPr>
          <p:nvPr/>
        </p:nvSpPr>
        <p:spPr bwMode="auto">
          <a:xfrm>
            <a:off x="1467643" y="4203900"/>
            <a:ext cx="6513513" cy="57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9pPr>
          </a:lstStyle>
          <a:p>
            <a:pPr algn="ctr" eaLnBrk="1" hangingPunct="1">
              <a:lnSpc>
                <a:spcPct val="130000"/>
              </a:lnSpc>
              <a:spcAft>
                <a:spcPct val="50000"/>
              </a:spcAft>
            </a:pPr>
            <a:fld id="{BE7E03F2-260A-4EC1-BF85-F8D1985737F6}" type="datetime3">
              <a:rPr lang="zh-CN" altLang="en-US" sz="2700" smtClean="0">
                <a:latin typeface="+mn-lt"/>
                <a:ea typeface="+mn-ea"/>
                <a:cs typeface="+mn-ea"/>
                <a:sym typeface="+mn-lt"/>
              </a:rPr>
              <a:pPr algn="ctr" eaLnBrk="1" hangingPunct="1">
                <a:lnSpc>
                  <a:spcPct val="130000"/>
                </a:lnSpc>
                <a:spcAft>
                  <a:spcPct val="50000"/>
                </a:spcAft>
              </a:pPr>
              <a:t>2021年6月22日星期二</a:t>
            </a:fld>
            <a:endParaRPr lang="en-US" altLang="zh-CN" sz="2700" dirty="0">
              <a:latin typeface="+mn-lt"/>
              <a:ea typeface="+mn-ea"/>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609600" y="1050925"/>
            <a:ext cx="7924800" cy="451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06425">
              <a:defRPr kumimoji="1" sz="2400">
                <a:solidFill>
                  <a:schemeClr val="tx1"/>
                </a:solidFill>
                <a:latin typeface="Times New Roman" charset="0"/>
                <a:ea typeface="宋体" pitchFamily="2" charset="-122"/>
              </a:defRPr>
            </a:lvl1pPr>
            <a:lvl2pPr marL="763588">
              <a:defRPr kumimoji="1" sz="2400">
                <a:solidFill>
                  <a:schemeClr val="tx1"/>
                </a:solidFill>
                <a:latin typeface="Times New Roman" charset="0"/>
                <a:ea typeface="宋体" pitchFamily="2" charset="-122"/>
              </a:defRPr>
            </a:lvl2pPr>
            <a:lvl3pPr marL="954088">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b="1" dirty="0">
                <a:latin typeface="宋体" pitchFamily="2" charset="-122"/>
              </a:rPr>
              <a:t>所谓数据空间分配是将</a:t>
            </a:r>
            <a:r>
              <a:rPr lang="zh-CN" altLang="en-US" sz="2000" b="1" dirty="0">
                <a:solidFill>
                  <a:srgbClr val="FF0000"/>
                </a:solidFill>
                <a:latin typeface="宋体" pitchFamily="2" charset="-122"/>
              </a:rPr>
              <a:t>源程序数据对象名与给定的数据存储空间地址建立映射关系</a:t>
            </a:r>
            <a:r>
              <a:rPr lang="zh-CN" altLang="en-US" sz="2000" b="1" dirty="0">
                <a:latin typeface="宋体" pitchFamily="2" charset="-122"/>
              </a:rPr>
              <a:t>。数据对象名与数据存储地址可能是一对多的关系，因为在源程序中说明的一个数据对象，在运行时可能对应不同的存储地址，如递归程序中的局部变量。</a:t>
            </a:r>
          </a:p>
          <a:p>
            <a:pPr algn="l">
              <a:lnSpc>
                <a:spcPct val="150000"/>
              </a:lnSpc>
              <a:spcBef>
                <a:spcPct val="50000"/>
              </a:spcBef>
            </a:pPr>
            <a:r>
              <a:rPr lang="zh-CN" altLang="en-US" sz="2000" b="1" dirty="0"/>
              <a:t>源语言的结构特点、源语言的数据类型和源语言的作用域规则等等因素，将影响到存储空间的管理与组织的复杂程度，决定数据空间分配的基本策略。</a:t>
            </a:r>
            <a:endParaRPr lang="zh-CN" altLang="en-US" sz="2000" b="1" dirty="0">
              <a:latin typeface="宋体" pitchFamily="2" charset="-122"/>
            </a:endParaRPr>
          </a:p>
          <a:p>
            <a:pPr algn="l">
              <a:lnSpc>
                <a:spcPct val="150000"/>
              </a:lnSpc>
              <a:spcBef>
                <a:spcPct val="50000"/>
              </a:spcBef>
            </a:pPr>
            <a:r>
              <a:rPr lang="zh-CN" altLang="en-US" sz="2000" b="1" dirty="0"/>
              <a:t>常见的数据空间分配有</a:t>
            </a:r>
            <a:r>
              <a:rPr lang="zh-CN" altLang="en-US" sz="2000" b="1" dirty="0">
                <a:solidFill>
                  <a:srgbClr val="FF0000"/>
                </a:solidFill>
              </a:rPr>
              <a:t>静态存储分配</a:t>
            </a:r>
            <a:r>
              <a:rPr lang="zh-CN" altLang="en-US" sz="2000" b="1" dirty="0"/>
              <a:t>、</a:t>
            </a:r>
            <a:r>
              <a:rPr lang="zh-CN" altLang="en-US" sz="2000" b="1" dirty="0">
                <a:solidFill>
                  <a:srgbClr val="FF0000"/>
                </a:solidFill>
              </a:rPr>
              <a:t>栈式动态存储分配</a:t>
            </a:r>
            <a:r>
              <a:rPr lang="zh-CN" altLang="en-US" sz="2000" b="1" dirty="0"/>
              <a:t>和</a:t>
            </a:r>
            <a:r>
              <a:rPr lang="zh-CN" altLang="en-US" sz="2000" b="1" dirty="0">
                <a:solidFill>
                  <a:srgbClr val="FF0000"/>
                </a:solidFill>
              </a:rPr>
              <a:t>堆式存储分配</a:t>
            </a:r>
            <a:r>
              <a:rPr lang="zh-CN" altLang="en-US" sz="2000" b="1" dirty="0"/>
              <a:t>三种基本策略。</a:t>
            </a:r>
            <a:endParaRPr lang="zh-CN" altLang="en-US" sz="2000" b="1" dirty="0">
              <a:latin typeface="Tahoma" pitchFamily="34" charset="0"/>
            </a:endParaRPr>
          </a:p>
        </p:txBody>
      </p:sp>
      <p:sp>
        <p:nvSpPr>
          <p:cNvPr id="5" name="标题 1"/>
          <p:cNvSpPr txBox="1">
            <a:spLocks/>
          </p:cNvSpPr>
          <p:nvPr/>
        </p:nvSpPr>
        <p:spPr>
          <a:xfrm>
            <a:off x="381000" y="304800"/>
            <a:ext cx="8229600" cy="685800"/>
          </a:xfrm>
          <a:prstGeom prst="rect">
            <a:avLst/>
          </a:prstGeom>
        </p:spPr>
        <p:txBody>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en-US" altLang="zh-CN" sz="2800" b="1" dirty="0">
                <a:latin typeface="Times New Roman" charset="0"/>
                <a:ea typeface="黑体" pitchFamily="2" charset="-122"/>
              </a:rPr>
              <a:t>9.1.3 </a:t>
            </a:r>
            <a:r>
              <a:rPr lang="zh-CN" altLang="en-US" sz="2800" b="1" dirty="0">
                <a:latin typeface="Times New Roman" charset="0"/>
                <a:ea typeface="黑体" pitchFamily="2" charset="-122"/>
              </a:rPr>
              <a:t>存储分配策略</a:t>
            </a:r>
          </a:p>
        </p:txBody>
      </p:sp>
      <p:sp>
        <p:nvSpPr>
          <p:cNvPr id="4"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10</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4133326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9" name="Text Box 19"/>
          <p:cNvSpPr txBox="1">
            <a:spLocks noChangeArrowheads="1"/>
          </p:cNvSpPr>
          <p:nvPr/>
        </p:nvSpPr>
        <p:spPr bwMode="auto">
          <a:xfrm>
            <a:off x="580697" y="1143000"/>
            <a:ext cx="7648903"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95313">
              <a:defRPr kumimoji="1" sz="2400">
                <a:solidFill>
                  <a:schemeClr val="tx1"/>
                </a:solidFill>
                <a:latin typeface="Times New Roman" charset="0"/>
                <a:ea typeface="宋体" pitchFamily="2" charset="-122"/>
              </a:defRPr>
            </a:lvl1pPr>
            <a:lvl2pPr marL="763588">
              <a:defRPr kumimoji="1" sz="2400">
                <a:solidFill>
                  <a:schemeClr val="tx1"/>
                </a:solidFill>
                <a:latin typeface="Times New Roman" charset="0"/>
                <a:ea typeface="宋体" pitchFamily="2" charset="-122"/>
              </a:defRPr>
            </a:lvl2pPr>
            <a:lvl3pPr marL="954088">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b="1" dirty="0">
                <a:latin typeface="宋体" pitchFamily="2" charset="-122"/>
              </a:rPr>
              <a:t>在编译阶段能确定目标程序所需的全部数据空间大小前提下，编译程序将安排目标程序运行时的全部数据空间，并确定每个数据对象的存储地址。这种分配的策略称为</a:t>
            </a:r>
            <a:r>
              <a:rPr lang="zh-CN" altLang="en-US" sz="2000" b="1" dirty="0">
                <a:solidFill>
                  <a:srgbClr val="CC6600"/>
                </a:solidFill>
                <a:latin typeface="宋体" pitchFamily="2" charset="-122"/>
              </a:rPr>
              <a:t>静态存储分配</a:t>
            </a:r>
            <a:r>
              <a:rPr lang="zh-CN" altLang="en-US" sz="2000" b="1" dirty="0">
                <a:latin typeface="宋体" pitchFamily="2" charset="-122"/>
              </a:rPr>
              <a:t>。</a:t>
            </a:r>
          </a:p>
          <a:p>
            <a:pPr algn="l">
              <a:lnSpc>
                <a:spcPct val="150000"/>
              </a:lnSpc>
              <a:spcBef>
                <a:spcPct val="50000"/>
              </a:spcBef>
            </a:pPr>
            <a:r>
              <a:rPr lang="zh-CN" altLang="en-US" sz="2000" b="1" dirty="0">
                <a:latin typeface="宋体" pitchFamily="2" charset="-122"/>
              </a:rPr>
              <a:t>对于静态存储分配，数据空间仅需要有静态数据区即可。在源程序翻译时，对于所有数据对象，其分配的存储地址都是相对于静态数据区的偏移量。这个</a:t>
            </a:r>
            <a:r>
              <a:rPr lang="zh-CN" altLang="en-US" sz="2000" b="1" dirty="0">
                <a:solidFill>
                  <a:srgbClr val="0000FF"/>
                </a:solidFill>
                <a:latin typeface="宋体" pitchFamily="2" charset="-122"/>
              </a:rPr>
              <a:t>偏移量</a:t>
            </a:r>
            <a:r>
              <a:rPr lang="zh-CN" altLang="en-US" sz="2000" b="1" dirty="0">
                <a:latin typeface="宋体" pitchFamily="2" charset="-122"/>
              </a:rPr>
              <a:t>就是登记在符号表中数据对象的地址</a:t>
            </a:r>
            <a:r>
              <a:rPr lang="en-US" altLang="zh-CN" sz="2000" b="1" dirty="0">
                <a:latin typeface="宋体" pitchFamily="2" charset="-122"/>
              </a:rPr>
              <a:t>( </a:t>
            </a:r>
            <a:r>
              <a:rPr lang="en-US" altLang="zh-CN" sz="2000" b="1" dirty="0">
                <a:solidFill>
                  <a:srgbClr val="0000FF"/>
                </a:solidFill>
                <a:latin typeface="宋体" pitchFamily="2" charset="-122"/>
              </a:rPr>
              <a:t>.place</a:t>
            </a:r>
            <a:r>
              <a:rPr lang="en-US" altLang="zh-CN" sz="2000" b="1" dirty="0">
                <a:latin typeface="宋体" pitchFamily="2" charset="-122"/>
              </a:rPr>
              <a:t>)</a:t>
            </a:r>
            <a:r>
              <a:rPr lang="zh-CN" altLang="en-US" sz="2000" b="1" dirty="0">
                <a:latin typeface="宋体" pitchFamily="2" charset="-122"/>
              </a:rPr>
              <a:t>属性值。在目标程序运行时，访问数据对象的绝对地址是：</a:t>
            </a:r>
          </a:p>
          <a:p>
            <a:pPr algn="l">
              <a:lnSpc>
                <a:spcPct val="150000"/>
              </a:lnSpc>
              <a:spcBef>
                <a:spcPct val="50000"/>
              </a:spcBef>
            </a:pPr>
            <a:r>
              <a:rPr lang="zh-CN" altLang="en-US" sz="2000" b="1" dirty="0">
                <a:solidFill>
                  <a:srgbClr val="FF0000"/>
                </a:solidFill>
                <a:latin typeface="宋体" pitchFamily="2" charset="-122"/>
              </a:rPr>
              <a:t>绝对地址 ＝ 静态数据区首址 </a:t>
            </a:r>
            <a:r>
              <a:rPr lang="en-US" altLang="zh-CN" sz="2000" b="1" dirty="0">
                <a:solidFill>
                  <a:srgbClr val="FF0000"/>
                </a:solidFill>
                <a:latin typeface="宋体" pitchFamily="2" charset="-122"/>
              </a:rPr>
              <a:t>+ </a:t>
            </a:r>
            <a:r>
              <a:rPr lang="zh-CN" altLang="en-US" sz="2000" b="1" dirty="0">
                <a:solidFill>
                  <a:srgbClr val="FF0000"/>
                </a:solidFill>
                <a:latin typeface="宋体" pitchFamily="2" charset="-122"/>
              </a:rPr>
              <a:t>偏移量。  </a:t>
            </a:r>
          </a:p>
        </p:txBody>
      </p:sp>
      <p:sp>
        <p:nvSpPr>
          <p:cNvPr id="25620" name="Rectangle 20"/>
          <p:cNvSpPr>
            <a:spLocks noGrp="1" noChangeArrowheads="1"/>
          </p:cNvSpPr>
          <p:nvPr>
            <p:ph type="title"/>
          </p:nvPr>
        </p:nvSpPr>
        <p:spPr>
          <a:xfrm>
            <a:off x="493986" y="304800"/>
            <a:ext cx="4495800" cy="609600"/>
          </a:xfrm>
        </p:spPr>
        <p:txBody>
          <a:bodyPr/>
          <a:lstStyle/>
          <a:p>
            <a:r>
              <a:rPr lang="en-US" altLang="zh-CN" sz="2800" b="1" dirty="0">
                <a:solidFill>
                  <a:srgbClr val="CC0099"/>
                </a:solidFill>
                <a:latin typeface="黑体" pitchFamily="49" charset="-122"/>
                <a:ea typeface="黑体" pitchFamily="49" charset="-122"/>
              </a:rPr>
              <a:t>9.1.3.1</a:t>
            </a:r>
            <a:r>
              <a:rPr lang="zh-CN" altLang="en-US" sz="2800" b="1" dirty="0">
                <a:solidFill>
                  <a:srgbClr val="CC0099"/>
                </a:solidFill>
                <a:latin typeface="黑体" pitchFamily="49" charset="-122"/>
                <a:ea typeface="黑体" pitchFamily="49" charset="-122"/>
              </a:rPr>
              <a:t>　静态存储分配</a:t>
            </a:r>
          </a:p>
        </p:txBody>
      </p:sp>
      <p:sp>
        <p:nvSpPr>
          <p:cNvPr id="4"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11</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2921205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20" name="Rectangle 20"/>
          <p:cNvSpPr>
            <a:spLocks noGrp="1" noChangeArrowheads="1"/>
          </p:cNvSpPr>
          <p:nvPr>
            <p:ph type="title"/>
          </p:nvPr>
        </p:nvSpPr>
        <p:spPr>
          <a:xfrm>
            <a:off x="493986" y="304800"/>
            <a:ext cx="4495800" cy="609600"/>
          </a:xfrm>
        </p:spPr>
        <p:txBody>
          <a:bodyPr/>
          <a:lstStyle/>
          <a:p>
            <a:r>
              <a:rPr lang="en-US" altLang="zh-CN" sz="2800" b="1" dirty="0">
                <a:solidFill>
                  <a:srgbClr val="CC0099"/>
                </a:solidFill>
                <a:latin typeface="黑体" pitchFamily="49" charset="-122"/>
                <a:ea typeface="黑体" pitchFamily="49" charset="-122"/>
              </a:rPr>
              <a:t>9.1.3.1</a:t>
            </a:r>
            <a:r>
              <a:rPr lang="zh-CN" altLang="en-US" sz="2800" b="1" dirty="0">
                <a:solidFill>
                  <a:srgbClr val="CC0099"/>
                </a:solidFill>
                <a:latin typeface="黑体" pitchFamily="49" charset="-122"/>
                <a:ea typeface="黑体" pitchFamily="49" charset="-122"/>
              </a:rPr>
              <a:t>　静态存储分配</a:t>
            </a:r>
          </a:p>
        </p:txBody>
      </p:sp>
      <p:sp>
        <p:nvSpPr>
          <p:cNvPr id="4"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12</a:t>
            </a:fld>
            <a:endParaRPr lang="en-US" altLang="zh-CN" dirty="0">
              <a:latin typeface="宋体" pitchFamily="2" charset="-122"/>
              <a:ea typeface="宋体" pitchFamily="2" charset="-122"/>
            </a:endParaRPr>
          </a:p>
        </p:txBody>
      </p:sp>
      <p:sp>
        <p:nvSpPr>
          <p:cNvPr id="6" name="文本框 5">
            <a:extLst>
              <a:ext uri="{FF2B5EF4-FFF2-40B4-BE49-F238E27FC236}">
                <a16:creationId xmlns:a16="http://schemas.microsoft.com/office/drawing/2014/main" id="{23704883-3E34-43B4-91CE-BFEA19643A9A}"/>
              </a:ext>
            </a:extLst>
          </p:cNvPr>
          <p:cNvSpPr txBox="1"/>
          <p:nvPr/>
        </p:nvSpPr>
        <p:spPr>
          <a:xfrm>
            <a:off x="417786" y="1066800"/>
            <a:ext cx="3773214" cy="4801314"/>
          </a:xfrm>
          <a:prstGeom prst="rect">
            <a:avLst/>
          </a:prstGeom>
          <a:noFill/>
          <a:ln w="12700">
            <a:solidFill>
              <a:srgbClr val="FF0000"/>
            </a:solidFill>
          </a:ln>
        </p:spPr>
        <p:txBody>
          <a:bodyPr wrap="square">
            <a:spAutoFit/>
          </a:bodyPr>
          <a:lstStyle/>
          <a:p>
            <a:pPr algn="l"/>
            <a:r>
              <a:rPr lang="en-US" altLang="zh-CN" b="0" i="0" dirty="0">
                <a:solidFill>
                  <a:srgbClr val="000000"/>
                </a:solidFill>
                <a:effectLst/>
                <a:latin typeface="Menlo"/>
              </a:rPr>
              <a:t>#include </a:t>
            </a:r>
            <a:r>
              <a:rPr lang="en-US" altLang="zh-CN" b="0" i="0" dirty="0">
                <a:solidFill>
                  <a:srgbClr val="8B0000"/>
                </a:solidFill>
                <a:effectLst/>
                <a:latin typeface="Menlo"/>
              </a:rPr>
              <a:t>&lt;</a:t>
            </a:r>
            <a:r>
              <a:rPr lang="en-US" altLang="zh-CN" b="0" i="0" dirty="0">
                <a:solidFill>
                  <a:srgbClr val="AA1111"/>
                </a:solidFill>
                <a:effectLst/>
                <a:latin typeface="Menlo"/>
              </a:rPr>
              <a:t>iostream</a:t>
            </a:r>
            <a:r>
              <a:rPr lang="en-US" altLang="zh-CN" b="0" i="0" dirty="0">
                <a:solidFill>
                  <a:srgbClr val="8B0000"/>
                </a:solidFill>
                <a:effectLst/>
                <a:latin typeface="Menlo"/>
              </a:rPr>
              <a:t>&gt;</a:t>
            </a:r>
            <a:r>
              <a:rPr lang="en-US" altLang="zh-CN" b="0" i="0" dirty="0">
                <a:solidFill>
                  <a:srgbClr val="808080"/>
                </a:solidFill>
                <a:effectLst/>
                <a:latin typeface="Menlo"/>
              </a:rPr>
              <a:t> </a:t>
            </a:r>
          </a:p>
          <a:p>
            <a:pPr algn="l"/>
            <a:r>
              <a:rPr lang="en-US" altLang="zh-CN" b="0" i="0" dirty="0" err="1">
                <a:solidFill>
                  <a:srgbClr val="0055AA"/>
                </a:solidFill>
                <a:effectLst/>
                <a:latin typeface="Menlo"/>
              </a:rPr>
              <a:t>func</a:t>
            </a:r>
            <a:r>
              <a:rPr lang="en-US" altLang="zh-CN" b="0" i="0" dirty="0">
                <a:solidFill>
                  <a:srgbClr val="808000"/>
                </a:solidFill>
                <a:effectLst/>
                <a:latin typeface="Menlo"/>
              </a:rPr>
              <a:t>(</a:t>
            </a:r>
            <a:r>
              <a:rPr lang="en-US" altLang="zh-CN" b="0" i="0" dirty="0">
                <a:solidFill>
                  <a:srgbClr val="000000"/>
                </a:solidFill>
                <a:effectLst/>
                <a:latin typeface="Menlo"/>
              </a:rPr>
              <a:t>void</a:t>
            </a:r>
            <a:r>
              <a:rPr lang="en-US" altLang="zh-CN" b="0" i="0" dirty="0">
                <a:solidFill>
                  <a:srgbClr val="808000"/>
                </a:solidFill>
                <a:effectLst/>
                <a:latin typeface="Menlo"/>
              </a:rPr>
              <a:t>)</a:t>
            </a:r>
            <a:r>
              <a:rPr lang="en-US" altLang="zh-CN" b="0" i="0" dirty="0">
                <a:solidFill>
                  <a:srgbClr val="808080"/>
                </a:solidFill>
                <a:effectLst/>
                <a:latin typeface="Menlo"/>
              </a:rPr>
              <a:t>;</a:t>
            </a:r>
          </a:p>
          <a:p>
            <a:pPr algn="l"/>
            <a:r>
              <a:rPr lang="en-US" altLang="zh-CN" b="0" i="0" dirty="0">
                <a:solidFill>
                  <a:srgbClr val="000000"/>
                </a:solidFill>
                <a:effectLst/>
                <a:latin typeface="Menlo"/>
              </a:rPr>
              <a:t>static</a:t>
            </a:r>
            <a:r>
              <a:rPr lang="en-US" altLang="zh-CN" b="0" i="0" dirty="0">
                <a:solidFill>
                  <a:srgbClr val="808080"/>
                </a:solidFill>
                <a:effectLst/>
                <a:latin typeface="Menlo"/>
              </a:rPr>
              <a:t> </a:t>
            </a:r>
            <a:r>
              <a:rPr lang="en-US" altLang="zh-CN" b="0" i="0" dirty="0">
                <a:solidFill>
                  <a:srgbClr val="000000"/>
                </a:solidFill>
                <a:effectLst/>
                <a:latin typeface="Menlo"/>
              </a:rPr>
              <a:t>int</a:t>
            </a:r>
            <a:r>
              <a:rPr lang="en-US" altLang="zh-CN" b="0" i="0" dirty="0">
                <a:solidFill>
                  <a:srgbClr val="808080"/>
                </a:solidFill>
                <a:effectLst/>
                <a:latin typeface="Menlo"/>
              </a:rPr>
              <a:t> </a:t>
            </a:r>
            <a:r>
              <a:rPr lang="en-US" altLang="zh-CN" b="0" i="0" dirty="0">
                <a:solidFill>
                  <a:srgbClr val="0055AA"/>
                </a:solidFill>
                <a:effectLst/>
                <a:latin typeface="Menlo"/>
              </a:rPr>
              <a:t>count</a:t>
            </a:r>
            <a:r>
              <a:rPr lang="en-US" altLang="zh-CN" b="0" i="0" dirty="0">
                <a:solidFill>
                  <a:srgbClr val="808080"/>
                </a:solidFill>
                <a:effectLst/>
                <a:latin typeface="Menlo"/>
              </a:rPr>
              <a:t> = </a:t>
            </a:r>
            <a:r>
              <a:rPr lang="en-US" altLang="zh-CN" b="0" i="0" dirty="0">
                <a:solidFill>
                  <a:srgbClr val="800000"/>
                </a:solidFill>
                <a:effectLst/>
                <a:latin typeface="Menlo"/>
              </a:rPr>
              <a:t>10</a:t>
            </a:r>
            <a:r>
              <a:rPr lang="en-US" altLang="zh-CN" b="0" i="0" dirty="0">
                <a:solidFill>
                  <a:srgbClr val="808080"/>
                </a:solidFill>
                <a:effectLst/>
                <a:latin typeface="Menlo"/>
              </a:rPr>
              <a:t>; </a:t>
            </a:r>
            <a:r>
              <a:rPr lang="en-US" altLang="zh-CN" b="0" i="0" dirty="0">
                <a:solidFill>
                  <a:srgbClr val="000000"/>
                </a:solidFill>
                <a:effectLst/>
                <a:latin typeface="Menlo"/>
              </a:rPr>
              <a:t>/* </a:t>
            </a:r>
            <a:r>
              <a:rPr lang="zh-CN" altLang="en-US" b="0" i="0" dirty="0">
                <a:solidFill>
                  <a:srgbClr val="000000"/>
                </a:solidFill>
                <a:effectLst/>
                <a:latin typeface="Menlo"/>
              </a:rPr>
              <a:t>全局变量 *</a:t>
            </a:r>
            <a:r>
              <a:rPr lang="en-US" altLang="zh-CN" b="0" i="0" dirty="0">
                <a:solidFill>
                  <a:srgbClr val="000000"/>
                </a:solidFill>
                <a:effectLst/>
                <a:latin typeface="Menlo"/>
              </a:rPr>
              <a:t>/</a:t>
            </a:r>
          </a:p>
          <a:p>
            <a:pPr algn="l"/>
            <a:r>
              <a:rPr lang="en-US" altLang="zh-CN" dirty="0">
                <a:solidFill>
                  <a:srgbClr val="000000"/>
                </a:solidFill>
                <a:latin typeface="Menlo"/>
              </a:rPr>
              <a:t>i</a:t>
            </a:r>
            <a:r>
              <a:rPr lang="en-US" altLang="zh-CN" b="0" i="0" dirty="0">
                <a:solidFill>
                  <a:srgbClr val="000000"/>
                </a:solidFill>
                <a:effectLst/>
                <a:latin typeface="Menlo"/>
              </a:rPr>
              <a:t>nt</a:t>
            </a:r>
            <a:r>
              <a:rPr lang="en-US" altLang="zh-CN" b="0" i="0" dirty="0">
                <a:solidFill>
                  <a:srgbClr val="808080"/>
                </a:solidFill>
                <a:effectLst/>
                <a:latin typeface="Menlo"/>
              </a:rPr>
              <a:t> </a:t>
            </a:r>
            <a:r>
              <a:rPr lang="en-US" altLang="zh-CN" b="0" i="0" dirty="0">
                <a:solidFill>
                  <a:srgbClr val="0055AA"/>
                </a:solidFill>
                <a:effectLst/>
                <a:latin typeface="Menlo"/>
              </a:rPr>
              <a:t>main</a:t>
            </a:r>
            <a:r>
              <a:rPr lang="en-US" altLang="zh-CN" b="0" i="0" dirty="0">
                <a:solidFill>
                  <a:srgbClr val="808000"/>
                </a:solidFill>
                <a:effectLst/>
                <a:latin typeface="Menlo"/>
              </a:rPr>
              <a:t>()</a:t>
            </a:r>
            <a:r>
              <a:rPr lang="en-US" altLang="zh-CN" b="0" i="0" dirty="0">
                <a:solidFill>
                  <a:srgbClr val="808080"/>
                </a:solidFill>
                <a:effectLst/>
                <a:latin typeface="Menlo"/>
              </a:rPr>
              <a:t> </a:t>
            </a:r>
            <a:r>
              <a:rPr lang="en-US" altLang="zh-CN" b="0" i="0" dirty="0">
                <a:solidFill>
                  <a:srgbClr val="808000"/>
                </a:solidFill>
                <a:effectLst/>
                <a:latin typeface="Menlo"/>
              </a:rPr>
              <a:t>{</a:t>
            </a:r>
            <a:r>
              <a:rPr lang="en-US" altLang="zh-CN" b="0" i="0" dirty="0">
                <a:solidFill>
                  <a:srgbClr val="808080"/>
                </a:solidFill>
                <a:effectLst/>
                <a:latin typeface="Menlo"/>
              </a:rPr>
              <a:t> </a:t>
            </a:r>
          </a:p>
          <a:p>
            <a:pPr algn="l"/>
            <a:r>
              <a:rPr lang="en-US" altLang="zh-CN" dirty="0">
                <a:solidFill>
                  <a:srgbClr val="808080"/>
                </a:solidFill>
                <a:latin typeface="Menlo"/>
              </a:rPr>
              <a:t>     </a:t>
            </a:r>
            <a:r>
              <a:rPr lang="en-US" altLang="zh-CN" b="0" i="0" dirty="0">
                <a:solidFill>
                  <a:srgbClr val="008000"/>
                </a:solidFill>
                <a:effectLst/>
                <a:latin typeface="Menlo"/>
              </a:rPr>
              <a:t>while</a:t>
            </a:r>
            <a:r>
              <a:rPr lang="en-US" altLang="zh-CN" b="0" i="0" dirty="0">
                <a:solidFill>
                  <a:srgbClr val="808000"/>
                </a:solidFill>
                <a:effectLst/>
                <a:latin typeface="Menlo"/>
              </a:rPr>
              <a:t>(</a:t>
            </a:r>
            <a:r>
              <a:rPr lang="en-US" altLang="zh-CN" b="0" i="0" dirty="0">
                <a:solidFill>
                  <a:srgbClr val="0055AA"/>
                </a:solidFill>
                <a:effectLst/>
                <a:latin typeface="Menlo"/>
              </a:rPr>
              <a:t>count</a:t>
            </a:r>
            <a:r>
              <a:rPr lang="en-US" altLang="zh-CN" b="0" i="0" dirty="0">
                <a:solidFill>
                  <a:srgbClr val="808080"/>
                </a:solidFill>
                <a:effectLst/>
                <a:latin typeface="Menlo"/>
              </a:rPr>
              <a:t>--</a:t>
            </a:r>
            <a:r>
              <a:rPr lang="en-US" altLang="zh-CN" b="0" i="0" dirty="0">
                <a:solidFill>
                  <a:srgbClr val="808000"/>
                </a:solidFill>
                <a:effectLst/>
                <a:latin typeface="Menlo"/>
              </a:rPr>
              <a:t>)</a:t>
            </a:r>
            <a:r>
              <a:rPr lang="en-US" altLang="zh-CN" b="0" i="0" dirty="0">
                <a:solidFill>
                  <a:srgbClr val="808080"/>
                </a:solidFill>
                <a:effectLst/>
                <a:latin typeface="Menlo"/>
              </a:rPr>
              <a:t> </a:t>
            </a:r>
            <a:r>
              <a:rPr lang="en-US" altLang="zh-CN" b="0" i="0" dirty="0">
                <a:solidFill>
                  <a:srgbClr val="808000"/>
                </a:solidFill>
                <a:effectLst/>
                <a:latin typeface="Menlo"/>
              </a:rPr>
              <a:t>{</a:t>
            </a:r>
          </a:p>
          <a:p>
            <a:pPr algn="l"/>
            <a:r>
              <a:rPr lang="en-US" altLang="zh-CN" dirty="0">
                <a:solidFill>
                  <a:srgbClr val="808000"/>
                </a:solidFill>
                <a:latin typeface="Menlo"/>
              </a:rPr>
              <a:t>          </a:t>
            </a:r>
            <a:r>
              <a:rPr lang="en-US" altLang="zh-CN" b="0" i="0" dirty="0">
                <a:solidFill>
                  <a:srgbClr val="808080"/>
                </a:solidFill>
                <a:effectLst/>
                <a:latin typeface="Menlo"/>
              </a:rPr>
              <a:t> </a:t>
            </a:r>
            <a:r>
              <a:rPr lang="en-US" altLang="zh-CN" b="0" i="0" dirty="0" err="1">
                <a:solidFill>
                  <a:srgbClr val="0055AA"/>
                </a:solidFill>
                <a:effectLst/>
                <a:latin typeface="Menlo"/>
              </a:rPr>
              <a:t>func</a:t>
            </a:r>
            <a:r>
              <a:rPr lang="en-US" altLang="zh-CN" b="0" i="0" dirty="0">
                <a:solidFill>
                  <a:srgbClr val="808000"/>
                </a:solidFill>
                <a:effectLst/>
                <a:latin typeface="Menlo"/>
              </a:rPr>
              <a:t>()</a:t>
            </a:r>
            <a:r>
              <a:rPr lang="en-US" altLang="zh-CN" b="0" i="0" dirty="0">
                <a:solidFill>
                  <a:srgbClr val="808080"/>
                </a:solidFill>
                <a:effectLst/>
                <a:latin typeface="Menlo"/>
              </a:rPr>
              <a:t>;</a:t>
            </a:r>
          </a:p>
          <a:p>
            <a:pPr algn="l"/>
            <a:r>
              <a:rPr lang="en-US" altLang="zh-CN" dirty="0">
                <a:solidFill>
                  <a:srgbClr val="808080"/>
                </a:solidFill>
                <a:latin typeface="Menlo"/>
              </a:rPr>
              <a:t>    </a:t>
            </a:r>
            <a:r>
              <a:rPr lang="en-US" altLang="zh-CN" b="0" i="0" dirty="0">
                <a:solidFill>
                  <a:srgbClr val="808080"/>
                </a:solidFill>
                <a:effectLst/>
                <a:latin typeface="Menlo"/>
              </a:rPr>
              <a:t> </a:t>
            </a:r>
            <a:r>
              <a:rPr lang="en-US" altLang="zh-CN" b="0" i="0" dirty="0">
                <a:solidFill>
                  <a:srgbClr val="808000"/>
                </a:solidFill>
                <a:effectLst/>
                <a:latin typeface="Menlo"/>
              </a:rPr>
              <a:t>}</a:t>
            </a:r>
            <a:r>
              <a:rPr lang="en-US" altLang="zh-CN" b="0" i="0" dirty="0">
                <a:solidFill>
                  <a:srgbClr val="808080"/>
                </a:solidFill>
                <a:effectLst/>
                <a:latin typeface="Menlo"/>
              </a:rPr>
              <a:t> </a:t>
            </a:r>
          </a:p>
          <a:p>
            <a:pPr algn="l"/>
            <a:r>
              <a:rPr lang="en-US" altLang="zh-CN" dirty="0">
                <a:solidFill>
                  <a:srgbClr val="808080"/>
                </a:solidFill>
                <a:latin typeface="Menlo"/>
              </a:rPr>
              <a:t>     </a:t>
            </a:r>
            <a:r>
              <a:rPr lang="en-US" altLang="zh-CN" b="0" i="0" dirty="0">
                <a:solidFill>
                  <a:srgbClr val="008000"/>
                </a:solidFill>
                <a:effectLst/>
                <a:latin typeface="Menlo"/>
              </a:rPr>
              <a:t>return</a:t>
            </a:r>
            <a:r>
              <a:rPr lang="en-US" altLang="zh-CN" b="0" i="0" dirty="0">
                <a:solidFill>
                  <a:srgbClr val="808080"/>
                </a:solidFill>
                <a:effectLst/>
                <a:latin typeface="Menlo"/>
              </a:rPr>
              <a:t> </a:t>
            </a:r>
            <a:r>
              <a:rPr lang="en-US" altLang="zh-CN" b="0" i="0" dirty="0">
                <a:solidFill>
                  <a:srgbClr val="800000"/>
                </a:solidFill>
                <a:effectLst/>
                <a:latin typeface="Menlo"/>
              </a:rPr>
              <a:t>0</a:t>
            </a:r>
            <a:r>
              <a:rPr lang="en-US" altLang="zh-CN" b="0" i="0" dirty="0">
                <a:solidFill>
                  <a:srgbClr val="808080"/>
                </a:solidFill>
                <a:effectLst/>
                <a:latin typeface="Menlo"/>
              </a:rPr>
              <a:t>; </a:t>
            </a:r>
          </a:p>
          <a:p>
            <a:pPr algn="l"/>
            <a:r>
              <a:rPr lang="en-US" altLang="zh-CN" b="0" i="0" dirty="0">
                <a:solidFill>
                  <a:srgbClr val="808000"/>
                </a:solidFill>
                <a:effectLst/>
                <a:latin typeface="Menlo"/>
              </a:rPr>
              <a:t>}</a:t>
            </a:r>
          </a:p>
          <a:p>
            <a:pPr algn="l"/>
            <a:endParaRPr lang="en-US" altLang="zh-CN" b="0" i="0" dirty="0">
              <a:solidFill>
                <a:srgbClr val="808080"/>
              </a:solidFill>
              <a:effectLst/>
              <a:latin typeface="Menlo"/>
            </a:endParaRPr>
          </a:p>
          <a:p>
            <a:pPr algn="l"/>
            <a:r>
              <a:rPr lang="en-US" altLang="zh-CN" b="0" i="0" dirty="0">
                <a:solidFill>
                  <a:srgbClr val="000000"/>
                </a:solidFill>
                <a:effectLst/>
                <a:latin typeface="Menlo"/>
              </a:rPr>
              <a:t>void</a:t>
            </a:r>
            <a:r>
              <a:rPr lang="en-US" altLang="zh-CN" b="0" i="0" dirty="0">
                <a:solidFill>
                  <a:srgbClr val="808080"/>
                </a:solidFill>
                <a:effectLst/>
                <a:latin typeface="Menlo"/>
              </a:rPr>
              <a:t> </a:t>
            </a:r>
            <a:r>
              <a:rPr lang="en-US" altLang="zh-CN" b="0" i="0" dirty="0" err="1">
                <a:solidFill>
                  <a:srgbClr val="0055AA"/>
                </a:solidFill>
                <a:effectLst/>
                <a:latin typeface="Menlo"/>
              </a:rPr>
              <a:t>func</a:t>
            </a:r>
            <a:r>
              <a:rPr lang="en-US" altLang="zh-CN" b="0" i="0" dirty="0">
                <a:solidFill>
                  <a:srgbClr val="808000"/>
                </a:solidFill>
                <a:effectLst/>
                <a:latin typeface="Menlo"/>
              </a:rPr>
              <a:t>(</a:t>
            </a:r>
            <a:r>
              <a:rPr lang="en-US" altLang="zh-CN" b="0" i="0" dirty="0">
                <a:solidFill>
                  <a:srgbClr val="808080"/>
                </a:solidFill>
                <a:effectLst/>
                <a:latin typeface="Menlo"/>
              </a:rPr>
              <a:t> </a:t>
            </a:r>
            <a:r>
              <a:rPr lang="en-US" altLang="zh-CN" b="0" i="0" dirty="0">
                <a:solidFill>
                  <a:srgbClr val="000000"/>
                </a:solidFill>
                <a:effectLst/>
                <a:latin typeface="Menlo"/>
              </a:rPr>
              <a:t>void</a:t>
            </a:r>
            <a:r>
              <a:rPr lang="en-US" altLang="zh-CN" b="0" i="0" dirty="0">
                <a:solidFill>
                  <a:srgbClr val="808080"/>
                </a:solidFill>
                <a:effectLst/>
                <a:latin typeface="Menlo"/>
              </a:rPr>
              <a:t> </a:t>
            </a:r>
            <a:r>
              <a:rPr lang="en-US" altLang="zh-CN" b="0" i="0" dirty="0">
                <a:solidFill>
                  <a:srgbClr val="808000"/>
                </a:solidFill>
                <a:effectLst/>
                <a:latin typeface="Menlo"/>
              </a:rPr>
              <a:t>)</a:t>
            </a:r>
            <a:r>
              <a:rPr lang="en-US" altLang="zh-CN" b="0" i="0" dirty="0">
                <a:solidFill>
                  <a:srgbClr val="808080"/>
                </a:solidFill>
                <a:effectLst/>
                <a:latin typeface="Menlo"/>
              </a:rPr>
              <a:t> </a:t>
            </a:r>
            <a:r>
              <a:rPr lang="en-US" altLang="zh-CN" b="0" i="0" dirty="0">
                <a:solidFill>
                  <a:srgbClr val="808000"/>
                </a:solidFill>
                <a:effectLst/>
                <a:latin typeface="Menlo"/>
              </a:rPr>
              <a:t>{</a:t>
            </a:r>
            <a:r>
              <a:rPr lang="en-US" altLang="zh-CN" b="0" i="0" dirty="0">
                <a:solidFill>
                  <a:srgbClr val="808080"/>
                </a:solidFill>
                <a:effectLst/>
                <a:latin typeface="Menlo"/>
              </a:rPr>
              <a:t> </a:t>
            </a:r>
          </a:p>
          <a:p>
            <a:pPr algn="l"/>
            <a:r>
              <a:rPr lang="en-US" altLang="zh-CN" dirty="0">
                <a:solidFill>
                  <a:srgbClr val="808080"/>
                </a:solidFill>
                <a:latin typeface="Menlo"/>
              </a:rPr>
              <a:t>    </a:t>
            </a:r>
            <a:r>
              <a:rPr lang="en-US" altLang="zh-CN" b="0" i="0" dirty="0">
                <a:solidFill>
                  <a:srgbClr val="000000"/>
                </a:solidFill>
                <a:effectLst/>
                <a:latin typeface="Menlo"/>
              </a:rPr>
              <a:t>static</a:t>
            </a:r>
            <a:r>
              <a:rPr lang="en-US" altLang="zh-CN" b="0" i="0" dirty="0">
                <a:solidFill>
                  <a:srgbClr val="808080"/>
                </a:solidFill>
                <a:effectLst/>
                <a:latin typeface="Menlo"/>
              </a:rPr>
              <a:t> </a:t>
            </a:r>
            <a:r>
              <a:rPr lang="en-US" altLang="zh-CN" b="0" i="0" dirty="0">
                <a:solidFill>
                  <a:srgbClr val="000000"/>
                </a:solidFill>
                <a:effectLst/>
                <a:latin typeface="Menlo"/>
              </a:rPr>
              <a:t>int</a:t>
            </a:r>
            <a:r>
              <a:rPr lang="en-US" altLang="zh-CN" b="0" i="0" dirty="0">
                <a:solidFill>
                  <a:srgbClr val="808080"/>
                </a:solidFill>
                <a:effectLst/>
                <a:latin typeface="Menlo"/>
              </a:rPr>
              <a:t> </a:t>
            </a:r>
            <a:r>
              <a:rPr lang="en-US" altLang="zh-CN" b="0" i="0" dirty="0" err="1">
                <a:solidFill>
                  <a:srgbClr val="0055AA"/>
                </a:solidFill>
                <a:effectLst/>
                <a:latin typeface="Menlo"/>
              </a:rPr>
              <a:t>i</a:t>
            </a:r>
            <a:r>
              <a:rPr lang="en-US" altLang="zh-CN" b="0" i="0" dirty="0">
                <a:solidFill>
                  <a:srgbClr val="808080"/>
                </a:solidFill>
                <a:effectLst/>
                <a:latin typeface="Menlo"/>
              </a:rPr>
              <a:t> = </a:t>
            </a:r>
            <a:r>
              <a:rPr lang="en-US" altLang="zh-CN" b="0" i="0" dirty="0">
                <a:solidFill>
                  <a:srgbClr val="800000"/>
                </a:solidFill>
                <a:effectLst/>
                <a:latin typeface="Menlo"/>
              </a:rPr>
              <a:t>5</a:t>
            </a:r>
            <a:r>
              <a:rPr lang="en-US" altLang="zh-CN" b="0" i="0" dirty="0">
                <a:solidFill>
                  <a:srgbClr val="808080"/>
                </a:solidFill>
                <a:effectLst/>
                <a:latin typeface="Menlo"/>
              </a:rPr>
              <a:t>; </a:t>
            </a:r>
            <a:endParaRPr lang="en-US" altLang="zh-CN" b="0" i="0" dirty="0">
              <a:solidFill>
                <a:srgbClr val="AA5500"/>
              </a:solidFill>
              <a:effectLst/>
              <a:latin typeface="Menlo"/>
            </a:endParaRPr>
          </a:p>
          <a:p>
            <a:pPr algn="l"/>
            <a:r>
              <a:rPr lang="en-US" altLang="zh-CN" dirty="0">
                <a:solidFill>
                  <a:srgbClr val="AA5500"/>
                </a:solidFill>
                <a:latin typeface="Menlo"/>
              </a:rPr>
              <a:t>    </a:t>
            </a:r>
            <a:r>
              <a:rPr lang="en-US" altLang="zh-CN" b="0" i="0" dirty="0" err="1">
                <a:solidFill>
                  <a:srgbClr val="0055AA"/>
                </a:solidFill>
                <a:effectLst/>
                <a:latin typeface="Menlo"/>
              </a:rPr>
              <a:t>i</a:t>
            </a:r>
            <a:r>
              <a:rPr lang="en-US" altLang="zh-CN" b="0" i="0" dirty="0">
                <a:solidFill>
                  <a:srgbClr val="808080"/>
                </a:solidFill>
                <a:effectLst/>
                <a:latin typeface="Menlo"/>
              </a:rPr>
              <a:t>++; </a:t>
            </a:r>
          </a:p>
          <a:p>
            <a:pPr algn="l"/>
            <a:r>
              <a:rPr lang="en-US" altLang="zh-CN" dirty="0">
                <a:solidFill>
                  <a:srgbClr val="808080"/>
                </a:solidFill>
                <a:latin typeface="Menlo"/>
              </a:rPr>
              <a:t>   </a:t>
            </a:r>
            <a:r>
              <a:rPr lang="en-US" altLang="zh-CN" b="0" i="0" dirty="0">
                <a:solidFill>
                  <a:srgbClr val="0055AA"/>
                </a:solidFill>
                <a:effectLst/>
                <a:latin typeface="Menlo"/>
              </a:rPr>
              <a:t>std</a:t>
            </a:r>
            <a:r>
              <a:rPr lang="en-US" altLang="zh-CN" b="0" i="0" dirty="0">
                <a:solidFill>
                  <a:srgbClr val="808080"/>
                </a:solidFill>
                <a:effectLst/>
                <a:latin typeface="Menlo"/>
              </a:rPr>
              <a:t>::</a:t>
            </a:r>
            <a:r>
              <a:rPr lang="en-US" altLang="zh-CN" b="0" i="0" dirty="0" err="1">
                <a:solidFill>
                  <a:srgbClr val="0055AA"/>
                </a:solidFill>
                <a:effectLst/>
                <a:latin typeface="Menlo"/>
              </a:rPr>
              <a:t>cout</a:t>
            </a:r>
            <a:r>
              <a:rPr lang="en-US" altLang="zh-CN" b="0" i="0" dirty="0">
                <a:solidFill>
                  <a:srgbClr val="808080"/>
                </a:solidFill>
                <a:effectLst/>
                <a:latin typeface="Menlo"/>
              </a:rPr>
              <a:t> &lt;&lt; </a:t>
            </a:r>
            <a:r>
              <a:rPr lang="en-US" altLang="zh-CN" b="0" i="0" dirty="0">
                <a:solidFill>
                  <a:srgbClr val="8B0000"/>
                </a:solidFill>
                <a:effectLst/>
                <a:latin typeface="Menlo"/>
              </a:rPr>
              <a:t>"</a:t>
            </a:r>
            <a:r>
              <a:rPr lang="en-US" altLang="zh-CN" b="0" i="0" dirty="0" err="1">
                <a:solidFill>
                  <a:srgbClr val="AA1111"/>
                </a:solidFill>
                <a:effectLst/>
                <a:latin typeface="Menlo"/>
              </a:rPr>
              <a:t>i</a:t>
            </a:r>
            <a:r>
              <a:rPr lang="en-US" altLang="zh-CN" b="0" i="0" dirty="0">
                <a:solidFill>
                  <a:srgbClr val="AA1111"/>
                </a:solidFill>
                <a:effectLst/>
                <a:latin typeface="Menlo"/>
              </a:rPr>
              <a:t> =</a:t>
            </a:r>
            <a:r>
              <a:rPr lang="zh-CN" altLang="en-US" b="0" i="0" dirty="0">
                <a:solidFill>
                  <a:srgbClr val="AA1111"/>
                </a:solidFill>
                <a:effectLst/>
                <a:latin typeface="Menlo"/>
              </a:rPr>
              <a:t> </a:t>
            </a:r>
            <a:r>
              <a:rPr lang="en-US" altLang="zh-CN" b="0" i="0" dirty="0">
                <a:solidFill>
                  <a:srgbClr val="8B0000"/>
                </a:solidFill>
                <a:effectLst/>
                <a:latin typeface="Menlo"/>
              </a:rPr>
              <a:t>"</a:t>
            </a:r>
            <a:r>
              <a:rPr lang="zh-CN" altLang="en-US" b="0" i="0" dirty="0">
                <a:solidFill>
                  <a:srgbClr val="808080"/>
                </a:solidFill>
                <a:effectLst/>
                <a:latin typeface="Menlo"/>
              </a:rPr>
              <a:t> </a:t>
            </a:r>
            <a:r>
              <a:rPr lang="en-US" altLang="zh-CN" b="0" i="0" dirty="0">
                <a:solidFill>
                  <a:srgbClr val="808080"/>
                </a:solidFill>
                <a:effectLst/>
                <a:latin typeface="Menlo"/>
              </a:rPr>
              <a:t>&lt;&lt; </a:t>
            </a:r>
            <a:r>
              <a:rPr lang="en-US" altLang="zh-CN" b="0" i="0" dirty="0" err="1">
                <a:solidFill>
                  <a:srgbClr val="0055AA"/>
                </a:solidFill>
                <a:effectLst/>
                <a:latin typeface="Menlo"/>
              </a:rPr>
              <a:t>i</a:t>
            </a:r>
            <a:r>
              <a:rPr lang="en-US" altLang="zh-CN" b="0" i="0" dirty="0">
                <a:solidFill>
                  <a:srgbClr val="808080"/>
                </a:solidFill>
                <a:effectLst/>
                <a:latin typeface="Menlo"/>
              </a:rPr>
              <a:t> ; </a:t>
            </a:r>
            <a:r>
              <a:rPr lang="en-US" altLang="zh-CN" b="0" i="0" dirty="0">
                <a:solidFill>
                  <a:srgbClr val="0055AA"/>
                </a:solidFill>
                <a:effectLst/>
                <a:latin typeface="Menlo"/>
              </a:rPr>
              <a:t>std</a:t>
            </a:r>
            <a:r>
              <a:rPr lang="en-US" altLang="zh-CN" b="0" i="0" dirty="0">
                <a:solidFill>
                  <a:srgbClr val="808080"/>
                </a:solidFill>
                <a:effectLst/>
                <a:latin typeface="Menlo"/>
              </a:rPr>
              <a:t>::</a:t>
            </a:r>
            <a:r>
              <a:rPr lang="en-US" altLang="zh-CN" b="0" i="0" dirty="0" err="1">
                <a:solidFill>
                  <a:srgbClr val="0055AA"/>
                </a:solidFill>
                <a:effectLst/>
                <a:latin typeface="Menlo"/>
              </a:rPr>
              <a:t>cout</a:t>
            </a:r>
            <a:r>
              <a:rPr lang="en-US" altLang="zh-CN" b="0" i="0" dirty="0">
                <a:solidFill>
                  <a:srgbClr val="808080"/>
                </a:solidFill>
                <a:effectLst/>
                <a:latin typeface="Menlo"/>
              </a:rPr>
              <a:t> </a:t>
            </a:r>
          </a:p>
          <a:p>
            <a:pPr algn="l"/>
            <a:r>
              <a:rPr lang="en-US" altLang="zh-CN" dirty="0">
                <a:solidFill>
                  <a:srgbClr val="808080"/>
                </a:solidFill>
                <a:latin typeface="Menlo"/>
              </a:rPr>
              <a:t>                    </a:t>
            </a:r>
            <a:r>
              <a:rPr lang="en-US" altLang="zh-CN" b="0" i="0" dirty="0">
                <a:solidFill>
                  <a:srgbClr val="808080"/>
                </a:solidFill>
                <a:effectLst/>
                <a:latin typeface="Menlo"/>
              </a:rPr>
              <a:t>&lt;&lt; </a:t>
            </a:r>
            <a:r>
              <a:rPr lang="en-US" altLang="zh-CN" b="0" i="0" dirty="0">
                <a:solidFill>
                  <a:srgbClr val="8B0000"/>
                </a:solidFill>
                <a:effectLst/>
                <a:latin typeface="Menlo"/>
              </a:rPr>
              <a:t>"</a:t>
            </a:r>
            <a:r>
              <a:rPr lang="en-US" altLang="zh-CN" b="0" i="0" dirty="0">
                <a:solidFill>
                  <a:srgbClr val="AA1111"/>
                </a:solidFill>
                <a:effectLst/>
                <a:latin typeface="Menlo"/>
              </a:rPr>
              <a:t> , count =</a:t>
            </a:r>
            <a:r>
              <a:rPr lang="zh-CN" altLang="en-US" b="0" i="0" dirty="0">
                <a:solidFill>
                  <a:srgbClr val="AA1111"/>
                </a:solidFill>
                <a:effectLst/>
                <a:latin typeface="Menlo"/>
              </a:rPr>
              <a:t> </a:t>
            </a:r>
            <a:r>
              <a:rPr lang="en-US" altLang="zh-CN" b="0" i="0" dirty="0">
                <a:solidFill>
                  <a:srgbClr val="8B0000"/>
                </a:solidFill>
                <a:effectLst/>
                <a:latin typeface="Menlo"/>
              </a:rPr>
              <a:t>"</a:t>
            </a:r>
            <a:r>
              <a:rPr lang="zh-CN" altLang="en-US" b="0" i="0" dirty="0">
                <a:solidFill>
                  <a:srgbClr val="808080"/>
                </a:solidFill>
                <a:effectLst/>
                <a:latin typeface="Menlo"/>
              </a:rPr>
              <a:t> </a:t>
            </a:r>
            <a:endParaRPr lang="en-US" altLang="zh-CN" b="0" i="0" dirty="0">
              <a:solidFill>
                <a:srgbClr val="808080"/>
              </a:solidFill>
              <a:effectLst/>
              <a:latin typeface="Menlo"/>
            </a:endParaRPr>
          </a:p>
          <a:p>
            <a:pPr algn="l"/>
            <a:r>
              <a:rPr lang="en-US" altLang="zh-CN" dirty="0">
                <a:solidFill>
                  <a:srgbClr val="808080"/>
                </a:solidFill>
                <a:latin typeface="Menlo"/>
              </a:rPr>
              <a:t>                    </a:t>
            </a:r>
            <a:r>
              <a:rPr lang="en-US" altLang="zh-CN" b="0" i="0" dirty="0">
                <a:solidFill>
                  <a:srgbClr val="808080"/>
                </a:solidFill>
                <a:effectLst/>
                <a:latin typeface="Menlo"/>
              </a:rPr>
              <a:t>&lt;&lt; </a:t>
            </a:r>
            <a:r>
              <a:rPr lang="en-US" altLang="zh-CN" b="0" i="0" dirty="0">
                <a:solidFill>
                  <a:srgbClr val="0055AA"/>
                </a:solidFill>
                <a:effectLst/>
                <a:latin typeface="Menlo"/>
              </a:rPr>
              <a:t>count</a:t>
            </a:r>
            <a:r>
              <a:rPr lang="en-US" altLang="zh-CN" b="0" i="0" dirty="0">
                <a:solidFill>
                  <a:srgbClr val="808080"/>
                </a:solidFill>
                <a:effectLst/>
                <a:latin typeface="Menlo"/>
              </a:rPr>
              <a:t> &lt;&lt; </a:t>
            </a:r>
            <a:r>
              <a:rPr lang="en-US" altLang="zh-CN" b="0" i="0" dirty="0">
                <a:solidFill>
                  <a:srgbClr val="0055AA"/>
                </a:solidFill>
                <a:effectLst/>
                <a:latin typeface="Menlo"/>
              </a:rPr>
              <a:t>std</a:t>
            </a:r>
            <a:r>
              <a:rPr lang="en-US" altLang="zh-CN" b="0" i="0" dirty="0">
                <a:solidFill>
                  <a:srgbClr val="808080"/>
                </a:solidFill>
                <a:effectLst/>
                <a:latin typeface="Menlo"/>
              </a:rPr>
              <a:t>::</a:t>
            </a:r>
            <a:r>
              <a:rPr lang="en-US" altLang="zh-CN" b="0" i="0" dirty="0" err="1">
                <a:solidFill>
                  <a:srgbClr val="0055AA"/>
                </a:solidFill>
                <a:effectLst/>
                <a:latin typeface="Menlo"/>
              </a:rPr>
              <a:t>endl</a:t>
            </a:r>
            <a:r>
              <a:rPr lang="en-US" altLang="zh-CN" b="0" i="0" dirty="0">
                <a:solidFill>
                  <a:srgbClr val="808080"/>
                </a:solidFill>
                <a:effectLst/>
                <a:latin typeface="Menlo"/>
              </a:rPr>
              <a:t>; </a:t>
            </a:r>
          </a:p>
          <a:p>
            <a:pPr algn="l"/>
            <a:r>
              <a:rPr lang="en-US" altLang="zh-CN" b="0" i="0" dirty="0">
                <a:solidFill>
                  <a:srgbClr val="808000"/>
                </a:solidFill>
                <a:effectLst/>
                <a:latin typeface="Menlo"/>
              </a:rPr>
              <a:t>}</a:t>
            </a:r>
            <a:endParaRPr lang="zh-CN" altLang="en-US" dirty="0"/>
          </a:p>
        </p:txBody>
      </p:sp>
      <p:sp>
        <p:nvSpPr>
          <p:cNvPr id="8" name="文本框 7">
            <a:extLst>
              <a:ext uri="{FF2B5EF4-FFF2-40B4-BE49-F238E27FC236}">
                <a16:creationId xmlns:a16="http://schemas.microsoft.com/office/drawing/2014/main" id="{D0E3E350-3057-46DD-9E53-5E38982C4D9E}"/>
              </a:ext>
            </a:extLst>
          </p:cNvPr>
          <p:cNvSpPr txBox="1"/>
          <p:nvPr/>
        </p:nvSpPr>
        <p:spPr>
          <a:xfrm>
            <a:off x="4267202" y="1066800"/>
            <a:ext cx="4114798" cy="2031325"/>
          </a:xfrm>
          <a:prstGeom prst="rect">
            <a:avLst/>
          </a:prstGeom>
          <a:noFill/>
          <a:ln w="12700">
            <a:solidFill>
              <a:srgbClr val="FF0000"/>
            </a:solidFill>
          </a:ln>
        </p:spPr>
        <p:txBody>
          <a:bodyPr wrap="square">
            <a:spAutoFit/>
          </a:bodyPr>
          <a:lstStyle/>
          <a:p>
            <a:pPr algn="l"/>
            <a:r>
              <a:rPr lang="en-US" altLang="zh-CN" b="0" i="0" dirty="0">
                <a:solidFill>
                  <a:srgbClr val="000000"/>
                </a:solidFill>
                <a:effectLst/>
                <a:latin typeface="Menlo"/>
              </a:rPr>
              <a:t>#include </a:t>
            </a:r>
            <a:r>
              <a:rPr lang="en-US" altLang="zh-CN" b="0" i="0" dirty="0">
                <a:solidFill>
                  <a:srgbClr val="8B0000"/>
                </a:solidFill>
                <a:effectLst/>
                <a:latin typeface="Menlo"/>
              </a:rPr>
              <a:t>&lt;</a:t>
            </a:r>
            <a:r>
              <a:rPr lang="en-US" altLang="zh-CN" b="0" i="0" dirty="0">
                <a:solidFill>
                  <a:srgbClr val="AA1111"/>
                </a:solidFill>
                <a:effectLst/>
                <a:latin typeface="Menlo"/>
              </a:rPr>
              <a:t>iostream</a:t>
            </a:r>
            <a:r>
              <a:rPr lang="en-US" altLang="zh-CN" b="0" i="0" dirty="0">
                <a:solidFill>
                  <a:srgbClr val="8B0000"/>
                </a:solidFill>
                <a:effectLst/>
                <a:latin typeface="Menlo"/>
              </a:rPr>
              <a:t>&gt;</a:t>
            </a:r>
            <a:r>
              <a:rPr lang="en-US" altLang="zh-CN" b="0" i="0" dirty="0">
                <a:solidFill>
                  <a:srgbClr val="808080"/>
                </a:solidFill>
                <a:effectLst/>
                <a:latin typeface="Menlo"/>
              </a:rPr>
              <a:t> </a:t>
            </a:r>
          </a:p>
          <a:p>
            <a:pPr algn="l"/>
            <a:r>
              <a:rPr lang="en-US" altLang="zh-CN" b="0" i="0" dirty="0">
                <a:solidFill>
                  <a:srgbClr val="000000"/>
                </a:solidFill>
                <a:effectLst/>
                <a:latin typeface="Menlo"/>
              </a:rPr>
              <a:t>int</a:t>
            </a:r>
            <a:r>
              <a:rPr lang="en-US" altLang="zh-CN" b="0" i="0" dirty="0">
                <a:solidFill>
                  <a:srgbClr val="808080"/>
                </a:solidFill>
                <a:effectLst/>
                <a:latin typeface="Menlo"/>
              </a:rPr>
              <a:t> </a:t>
            </a:r>
            <a:r>
              <a:rPr lang="en-US" altLang="zh-CN" b="0" i="0" dirty="0">
                <a:solidFill>
                  <a:srgbClr val="0055AA"/>
                </a:solidFill>
                <a:effectLst/>
                <a:latin typeface="Menlo"/>
              </a:rPr>
              <a:t>count</a:t>
            </a:r>
            <a:r>
              <a:rPr lang="en-US" altLang="zh-CN" b="0" i="0" dirty="0">
                <a:solidFill>
                  <a:srgbClr val="808080"/>
                </a:solidFill>
                <a:effectLst/>
                <a:latin typeface="Menlo"/>
              </a:rPr>
              <a:t> ; </a:t>
            </a:r>
          </a:p>
          <a:p>
            <a:pPr algn="l"/>
            <a:r>
              <a:rPr lang="en-US" altLang="zh-CN" b="0" i="0" dirty="0">
                <a:solidFill>
                  <a:srgbClr val="000000"/>
                </a:solidFill>
                <a:effectLst/>
                <a:latin typeface="Menlo"/>
              </a:rPr>
              <a:t>extern</a:t>
            </a:r>
            <a:r>
              <a:rPr lang="en-US" altLang="zh-CN" b="0" i="0" dirty="0">
                <a:solidFill>
                  <a:srgbClr val="808080"/>
                </a:solidFill>
                <a:effectLst/>
                <a:latin typeface="Menlo"/>
              </a:rPr>
              <a:t> </a:t>
            </a:r>
            <a:r>
              <a:rPr lang="en-US" altLang="zh-CN" b="0" i="0" dirty="0">
                <a:solidFill>
                  <a:srgbClr val="000000"/>
                </a:solidFill>
                <a:effectLst/>
                <a:latin typeface="Menlo"/>
              </a:rPr>
              <a:t>void</a:t>
            </a:r>
            <a:r>
              <a:rPr lang="en-US" altLang="zh-CN" b="0" i="0" dirty="0">
                <a:solidFill>
                  <a:srgbClr val="808080"/>
                </a:solidFill>
                <a:effectLst/>
                <a:latin typeface="Menlo"/>
              </a:rPr>
              <a:t> </a:t>
            </a:r>
            <a:r>
              <a:rPr lang="en-US" altLang="zh-CN" b="0" i="0" dirty="0" err="1">
                <a:solidFill>
                  <a:srgbClr val="0055AA"/>
                </a:solidFill>
                <a:effectLst/>
                <a:latin typeface="Menlo"/>
              </a:rPr>
              <a:t>write_extern</a:t>
            </a:r>
            <a:r>
              <a:rPr lang="en-US" altLang="zh-CN" b="0" i="0" dirty="0">
                <a:solidFill>
                  <a:srgbClr val="808000"/>
                </a:solidFill>
                <a:effectLst/>
                <a:latin typeface="Menlo"/>
              </a:rPr>
              <a:t>()</a:t>
            </a:r>
            <a:r>
              <a:rPr lang="en-US" altLang="zh-CN" b="0" i="0" dirty="0">
                <a:solidFill>
                  <a:srgbClr val="808080"/>
                </a:solidFill>
                <a:effectLst/>
                <a:latin typeface="Menlo"/>
              </a:rPr>
              <a:t>; </a:t>
            </a:r>
          </a:p>
          <a:p>
            <a:pPr algn="l"/>
            <a:r>
              <a:rPr lang="en-US" altLang="zh-CN" b="0" i="0" dirty="0">
                <a:solidFill>
                  <a:srgbClr val="000000"/>
                </a:solidFill>
                <a:effectLst/>
                <a:latin typeface="Menlo"/>
              </a:rPr>
              <a:t>int</a:t>
            </a:r>
            <a:r>
              <a:rPr lang="en-US" altLang="zh-CN" b="0" i="0" dirty="0">
                <a:solidFill>
                  <a:srgbClr val="808080"/>
                </a:solidFill>
                <a:effectLst/>
                <a:latin typeface="Menlo"/>
              </a:rPr>
              <a:t> </a:t>
            </a:r>
            <a:r>
              <a:rPr lang="en-US" altLang="zh-CN" b="0" i="0" dirty="0">
                <a:solidFill>
                  <a:srgbClr val="0055AA"/>
                </a:solidFill>
                <a:effectLst/>
                <a:latin typeface="Menlo"/>
              </a:rPr>
              <a:t>main</a:t>
            </a:r>
            <a:r>
              <a:rPr lang="en-US" altLang="zh-CN" b="0" i="0" dirty="0">
                <a:solidFill>
                  <a:srgbClr val="808000"/>
                </a:solidFill>
                <a:effectLst/>
                <a:latin typeface="Menlo"/>
              </a:rPr>
              <a:t>()</a:t>
            </a:r>
            <a:r>
              <a:rPr lang="en-US" altLang="zh-CN" b="0" i="0" dirty="0">
                <a:solidFill>
                  <a:srgbClr val="808080"/>
                </a:solidFill>
                <a:effectLst/>
                <a:latin typeface="Menlo"/>
              </a:rPr>
              <a:t> </a:t>
            </a:r>
            <a:r>
              <a:rPr lang="en-US" altLang="zh-CN" b="0" i="0" dirty="0">
                <a:solidFill>
                  <a:srgbClr val="808000"/>
                </a:solidFill>
                <a:effectLst/>
                <a:latin typeface="Menlo"/>
              </a:rPr>
              <a:t>{</a:t>
            </a:r>
            <a:r>
              <a:rPr lang="en-US" altLang="zh-CN" b="0" i="0" dirty="0">
                <a:solidFill>
                  <a:srgbClr val="808080"/>
                </a:solidFill>
                <a:effectLst/>
                <a:latin typeface="Menlo"/>
              </a:rPr>
              <a:t> </a:t>
            </a:r>
          </a:p>
          <a:p>
            <a:pPr algn="l"/>
            <a:r>
              <a:rPr lang="en-US" altLang="zh-CN" dirty="0">
                <a:solidFill>
                  <a:srgbClr val="808080"/>
                </a:solidFill>
                <a:latin typeface="Menlo"/>
              </a:rPr>
              <a:t>    </a:t>
            </a:r>
            <a:r>
              <a:rPr lang="en-US" altLang="zh-CN" b="0" i="0" dirty="0">
                <a:solidFill>
                  <a:srgbClr val="0055AA"/>
                </a:solidFill>
                <a:effectLst/>
                <a:latin typeface="Menlo"/>
              </a:rPr>
              <a:t>count</a:t>
            </a:r>
            <a:r>
              <a:rPr lang="en-US" altLang="zh-CN" b="0" i="0" dirty="0">
                <a:solidFill>
                  <a:srgbClr val="808080"/>
                </a:solidFill>
                <a:effectLst/>
                <a:latin typeface="Menlo"/>
              </a:rPr>
              <a:t> = </a:t>
            </a:r>
            <a:r>
              <a:rPr lang="en-US" altLang="zh-CN" b="0" i="0" dirty="0">
                <a:solidFill>
                  <a:srgbClr val="800000"/>
                </a:solidFill>
                <a:effectLst/>
                <a:latin typeface="Menlo"/>
              </a:rPr>
              <a:t>5</a:t>
            </a:r>
            <a:r>
              <a:rPr lang="en-US" altLang="zh-CN" b="0" i="0" dirty="0">
                <a:solidFill>
                  <a:srgbClr val="808080"/>
                </a:solidFill>
                <a:effectLst/>
                <a:latin typeface="Menlo"/>
              </a:rPr>
              <a:t>; </a:t>
            </a:r>
          </a:p>
          <a:p>
            <a:pPr algn="l"/>
            <a:r>
              <a:rPr lang="en-US" altLang="zh-CN" dirty="0">
                <a:solidFill>
                  <a:srgbClr val="808080"/>
                </a:solidFill>
                <a:latin typeface="Menlo"/>
              </a:rPr>
              <a:t>    </a:t>
            </a:r>
            <a:r>
              <a:rPr lang="en-US" altLang="zh-CN" b="0" i="0" dirty="0" err="1">
                <a:solidFill>
                  <a:srgbClr val="0055AA"/>
                </a:solidFill>
                <a:effectLst/>
                <a:latin typeface="Menlo"/>
              </a:rPr>
              <a:t>write_extern</a:t>
            </a:r>
            <a:r>
              <a:rPr lang="en-US" altLang="zh-CN" b="0" i="0" dirty="0">
                <a:solidFill>
                  <a:srgbClr val="808000"/>
                </a:solidFill>
                <a:effectLst/>
                <a:latin typeface="Menlo"/>
              </a:rPr>
              <a:t>()</a:t>
            </a:r>
            <a:r>
              <a:rPr lang="en-US" altLang="zh-CN" b="0" i="0" dirty="0">
                <a:solidFill>
                  <a:srgbClr val="808080"/>
                </a:solidFill>
                <a:effectLst/>
                <a:latin typeface="Menlo"/>
              </a:rPr>
              <a:t>; </a:t>
            </a:r>
          </a:p>
          <a:p>
            <a:pPr algn="l"/>
            <a:r>
              <a:rPr lang="en-US" altLang="zh-CN" b="0" i="0" dirty="0">
                <a:solidFill>
                  <a:srgbClr val="808000"/>
                </a:solidFill>
                <a:effectLst/>
                <a:latin typeface="Menlo"/>
              </a:rPr>
              <a:t>}</a:t>
            </a:r>
            <a:endParaRPr lang="zh-CN" altLang="en-US" dirty="0"/>
          </a:p>
        </p:txBody>
      </p:sp>
      <p:sp>
        <p:nvSpPr>
          <p:cNvPr id="10" name="文本框 9">
            <a:extLst>
              <a:ext uri="{FF2B5EF4-FFF2-40B4-BE49-F238E27FC236}">
                <a16:creationId xmlns:a16="http://schemas.microsoft.com/office/drawing/2014/main" id="{1154B49B-028A-43DB-8806-B9C9E8436157}"/>
              </a:ext>
            </a:extLst>
          </p:cNvPr>
          <p:cNvSpPr txBox="1"/>
          <p:nvPr/>
        </p:nvSpPr>
        <p:spPr>
          <a:xfrm>
            <a:off x="4267202" y="3227763"/>
            <a:ext cx="4124737" cy="1754326"/>
          </a:xfrm>
          <a:prstGeom prst="rect">
            <a:avLst/>
          </a:prstGeom>
          <a:noFill/>
          <a:ln w="12700">
            <a:solidFill>
              <a:srgbClr val="FF0000"/>
            </a:solidFill>
          </a:ln>
        </p:spPr>
        <p:txBody>
          <a:bodyPr wrap="square">
            <a:spAutoFit/>
          </a:bodyPr>
          <a:lstStyle/>
          <a:p>
            <a:pPr algn="l"/>
            <a:r>
              <a:rPr lang="en-US" altLang="zh-CN" b="0" i="0" dirty="0">
                <a:solidFill>
                  <a:srgbClr val="000000"/>
                </a:solidFill>
                <a:effectLst/>
                <a:latin typeface="Menlo"/>
              </a:rPr>
              <a:t>#include </a:t>
            </a:r>
            <a:r>
              <a:rPr lang="en-US" altLang="zh-CN" b="0" i="0" dirty="0">
                <a:solidFill>
                  <a:srgbClr val="8B0000"/>
                </a:solidFill>
                <a:effectLst/>
                <a:latin typeface="Menlo"/>
              </a:rPr>
              <a:t>&lt;</a:t>
            </a:r>
            <a:r>
              <a:rPr lang="en-US" altLang="zh-CN" b="0" i="0" dirty="0">
                <a:solidFill>
                  <a:srgbClr val="AA1111"/>
                </a:solidFill>
                <a:effectLst/>
                <a:latin typeface="Menlo"/>
              </a:rPr>
              <a:t>iostream</a:t>
            </a:r>
            <a:r>
              <a:rPr lang="en-US" altLang="zh-CN" b="0" i="0" dirty="0">
                <a:solidFill>
                  <a:srgbClr val="8B0000"/>
                </a:solidFill>
                <a:effectLst/>
                <a:latin typeface="Menlo"/>
              </a:rPr>
              <a:t>&gt;</a:t>
            </a:r>
            <a:r>
              <a:rPr lang="en-US" altLang="zh-CN" b="0" i="0" dirty="0">
                <a:solidFill>
                  <a:srgbClr val="808080"/>
                </a:solidFill>
                <a:effectLst/>
                <a:latin typeface="Menlo"/>
              </a:rPr>
              <a:t> </a:t>
            </a:r>
          </a:p>
          <a:p>
            <a:pPr algn="l"/>
            <a:r>
              <a:rPr lang="en-US" altLang="zh-CN" b="0" i="0" dirty="0">
                <a:solidFill>
                  <a:srgbClr val="000000"/>
                </a:solidFill>
                <a:effectLst/>
                <a:latin typeface="Menlo"/>
              </a:rPr>
              <a:t>extern</a:t>
            </a:r>
            <a:r>
              <a:rPr lang="en-US" altLang="zh-CN" b="0" i="0" dirty="0">
                <a:solidFill>
                  <a:srgbClr val="808080"/>
                </a:solidFill>
                <a:effectLst/>
                <a:latin typeface="Menlo"/>
              </a:rPr>
              <a:t> </a:t>
            </a:r>
            <a:r>
              <a:rPr lang="en-US" altLang="zh-CN" b="0" i="0" dirty="0">
                <a:solidFill>
                  <a:srgbClr val="000000"/>
                </a:solidFill>
                <a:effectLst/>
                <a:latin typeface="Menlo"/>
              </a:rPr>
              <a:t>int</a:t>
            </a:r>
            <a:r>
              <a:rPr lang="en-US" altLang="zh-CN" b="0" i="0" dirty="0">
                <a:solidFill>
                  <a:srgbClr val="808080"/>
                </a:solidFill>
                <a:effectLst/>
                <a:latin typeface="Menlo"/>
              </a:rPr>
              <a:t> </a:t>
            </a:r>
            <a:r>
              <a:rPr lang="en-US" altLang="zh-CN" b="0" i="0" dirty="0">
                <a:solidFill>
                  <a:srgbClr val="0055AA"/>
                </a:solidFill>
                <a:effectLst/>
                <a:latin typeface="Menlo"/>
              </a:rPr>
              <a:t>count</a:t>
            </a:r>
            <a:r>
              <a:rPr lang="en-US" altLang="zh-CN" b="0" i="0" dirty="0">
                <a:solidFill>
                  <a:srgbClr val="808080"/>
                </a:solidFill>
                <a:effectLst/>
                <a:latin typeface="Menlo"/>
              </a:rPr>
              <a:t>;</a:t>
            </a:r>
          </a:p>
          <a:p>
            <a:pPr algn="l"/>
            <a:r>
              <a:rPr lang="en-US" altLang="zh-CN" b="0" i="0" dirty="0">
                <a:solidFill>
                  <a:srgbClr val="000000"/>
                </a:solidFill>
                <a:effectLst/>
                <a:latin typeface="Menlo"/>
              </a:rPr>
              <a:t>void</a:t>
            </a:r>
            <a:r>
              <a:rPr lang="en-US" altLang="zh-CN" b="0" i="0" dirty="0">
                <a:solidFill>
                  <a:srgbClr val="808080"/>
                </a:solidFill>
                <a:effectLst/>
                <a:latin typeface="Menlo"/>
              </a:rPr>
              <a:t> </a:t>
            </a:r>
            <a:r>
              <a:rPr lang="en-US" altLang="zh-CN" b="0" i="0" dirty="0" err="1">
                <a:solidFill>
                  <a:srgbClr val="0055AA"/>
                </a:solidFill>
                <a:effectLst/>
                <a:latin typeface="Menlo"/>
              </a:rPr>
              <a:t>write_extern</a:t>
            </a:r>
            <a:r>
              <a:rPr lang="en-US" altLang="zh-CN" b="0" i="0" dirty="0">
                <a:solidFill>
                  <a:srgbClr val="808000"/>
                </a:solidFill>
                <a:effectLst/>
                <a:latin typeface="Menlo"/>
              </a:rPr>
              <a:t>(</a:t>
            </a:r>
            <a:r>
              <a:rPr lang="en-US" altLang="zh-CN" b="0" i="0" dirty="0">
                <a:solidFill>
                  <a:srgbClr val="000000"/>
                </a:solidFill>
                <a:effectLst/>
                <a:latin typeface="Menlo"/>
              </a:rPr>
              <a:t>void</a:t>
            </a:r>
            <a:r>
              <a:rPr lang="en-US" altLang="zh-CN" b="0" i="0" dirty="0">
                <a:solidFill>
                  <a:srgbClr val="808000"/>
                </a:solidFill>
                <a:effectLst/>
                <a:latin typeface="Menlo"/>
              </a:rPr>
              <a:t>)</a:t>
            </a:r>
            <a:r>
              <a:rPr lang="en-US" altLang="zh-CN" b="0" i="0" dirty="0">
                <a:solidFill>
                  <a:srgbClr val="808080"/>
                </a:solidFill>
                <a:effectLst/>
                <a:latin typeface="Menlo"/>
              </a:rPr>
              <a:t> </a:t>
            </a:r>
            <a:r>
              <a:rPr lang="en-US" altLang="zh-CN" b="0" i="0" dirty="0">
                <a:solidFill>
                  <a:srgbClr val="808000"/>
                </a:solidFill>
                <a:effectLst/>
                <a:latin typeface="Menlo"/>
              </a:rPr>
              <a:t>{</a:t>
            </a:r>
            <a:r>
              <a:rPr lang="en-US" altLang="zh-CN" b="0" i="0" dirty="0">
                <a:solidFill>
                  <a:srgbClr val="808080"/>
                </a:solidFill>
                <a:effectLst/>
                <a:latin typeface="Menlo"/>
              </a:rPr>
              <a:t> </a:t>
            </a:r>
          </a:p>
          <a:p>
            <a:pPr algn="l"/>
            <a:r>
              <a:rPr lang="en-US" altLang="zh-CN" dirty="0">
                <a:solidFill>
                  <a:srgbClr val="0055AA"/>
                </a:solidFill>
                <a:latin typeface="Menlo"/>
              </a:rPr>
              <a:t>     s</a:t>
            </a:r>
            <a:r>
              <a:rPr lang="en-US" altLang="zh-CN" b="0" i="0" dirty="0">
                <a:solidFill>
                  <a:srgbClr val="0055AA"/>
                </a:solidFill>
                <a:effectLst/>
                <a:latin typeface="Menlo"/>
              </a:rPr>
              <a:t>td</a:t>
            </a:r>
            <a:r>
              <a:rPr lang="en-US" altLang="zh-CN" b="0" i="0" dirty="0">
                <a:solidFill>
                  <a:srgbClr val="808080"/>
                </a:solidFill>
                <a:effectLst/>
                <a:latin typeface="Menlo"/>
              </a:rPr>
              <a:t>::</a:t>
            </a:r>
            <a:r>
              <a:rPr lang="en-US" altLang="zh-CN" b="0" i="0" dirty="0" err="1">
                <a:solidFill>
                  <a:srgbClr val="0055AA"/>
                </a:solidFill>
                <a:effectLst/>
                <a:latin typeface="Menlo"/>
              </a:rPr>
              <a:t>cout</a:t>
            </a:r>
            <a:r>
              <a:rPr lang="en-US" altLang="zh-CN" b="0" i="0" dirty="0">
                <a:solidFill>
                  <a:srgbClr val="808080"/>
                </a:solidFill>
                <a:effectLst/>
                <a:latin typeface="Menlo"/>
              </a:rPr>
              <a:t> &lt;&lt; </a:t>
            </a:r>
            <a:r>
              <a:rPr lang="en-US" altLang="zh-CN" b="0" i="0" dirty="0">
                <a:solidFill>
                  <a:srgbClr val="8B0000"/>
                </a:solidFill>
                <a:effectLst/>
                <a:latin typeface="Menlo"/>
              </a:rPr>
              <a:t>"</a:t>
            </a:r>
            <a:r>
              <a:rPr lang="en-US" altLang="zh-CN" b="0" i="0" dirty="0">
                <a:solidFill>
                  <a:srgbClr val="AA1111"/>
                </a:solidFill>
                <a:effectLst/>
                <a:latin typeface="Menlo"/>
              </a:rPr>
              <a:t>Count = </a:t>
            </a:r>
            <a:r>
              <a:rPr lang="en-US" altLang="zh-CN" b="0" i="0" dirty="0">
                <a:solidFill>
                  <a:srgbClr val="8B0000"/>
                </a:solidFill>
                <a:effectLst/>
                <a:latin typeface="Menlo"/>
              </a:rPr>
              <a:t>"</a:t>
            </a:r>
            <a:r>
              <a:rPr lang="en-US" altLang="zh-CN" b="0" i="0" dirty="0">
                <a:solidFill>
                  <a:srgbClr val="808080"/>
                </a:solidFill>
                <a:effectLst/>
                <a:latin typeface="Menlo"/>
              </a:rPr>
              <a:t> &lt;&lt; </a:t>
            </a:r>
            <a:r>
              <a:rPr lang="en-US" altLang="zh-CN" b="0" i="0" dirty="0">
                <a:solidFill>
                  <a:srgbClr val="0055AA"/>
                </a:solidFill>
                <a:effectLst/>
                <a:latin typeface="Menlo"/>
              </a:rPr>
              <a:t>count</a:t>
            </a:r>
            <a:r>
              <a:rPr lang="en-US" altLang="zh-CN" b="0" i="0" dirty="0">
                <a:solidFill>
                  <a:srgbClr val="808080"/>
                </a:solidFill>
                <a:effectLst/>
                <a:latin typeface="Menlo"/>
              </a:rPr>
              <a:t> </a:t>
            </a:r>
          </a:p>
          <a:p>
            <a:pPr algn="l"/>
            <a:r>
              <a:rPr lang="en-US" altLang="zh-CN" dirty="0">
                <a:solidFill>
                  <a:srgbClr val="808080"/>
                </a:solidFill>
                <a:latin typeface="Menlo"/>
              </a:rPr>
              <a:t>                     </a:t>
            </a:r>
            <a:r>
              <a:rPr lang="en-US" altLang="zh-CN" b="0" i="0" dirty="0">
                <a:solidFill>
                  <a:srgbClr val="808080"/>
                </a:solidFill>
                <a:effectLst/>
                <a:latin typeface="Menlo"/>
              </a:rPr>
              <a:t>&lt;&lt; </a:t>
            </a:r>
            <a:r>
              <a:rPr lang="en-US" altLang="zh-CN" b="0" i="0" dirty="0">
                <a:solidFill>
                  <a:srgbClr val="0055AA"/>
                </a:solidFill>
                <a:effectLst/>
                <a:latin typeface="Menlo"/>
              </a:rPr>
              <a:t>std</a:t>
            </a:r>
            <a:r>
              <a:rPr lang="en-US" altLang="zh-CN" b="0" i="0" dirty="0">
                <a:solidFill>
                  <a:srgbClr val="808080"/>
                </a:solidFill>
                <a:effectLst/>
                <a:latin typeface="Menlo"/>
              </a:rPr>
              <a:t>::</a:t>
            </a:r>
            <a:r>
              <a:rPr lang="en-US" altLang="zh-CN" b="0" i="0" dirty="0" err="1">
                <a:solidFill>
                  <a:srgbClr val="0055AA"/>
                </a:solidFill>
                <a:effectLst/>
                <a:latin typeface="Menlo"/>
              </a:rPr>
              <a:t>endl</a:t>
            </a:r>
            <a:r>
              <a:rPr lang="en-US" altLang="zh-CN" b="0" i="0" dirty="0">
                <a:solidFill>
                  <a:srgbClr val="808080"/>
                </a:solidFill>
                <a:effectLst/>
                <a:latin typeface="Menlo"/>
              </a:rPr>
              <a:t>; </a:t>
            </a:r>
          </a:p>
          <a:p>
            <a:pPr algn="l"/>
            <a:r>
              <a:rPr lang="en-US" altLang="zh-CN" b="0" i="0" dirty="0">
                <a:solidFill>
                  <a:srgbClr val="808000"/>
                </a:solidFill>
                <a:effectLst/>
                <a:latin typeface="Menlo"/>
              </a:rPr>
              <a:t>}</a:t>
            </a:r>
            <a:endParaRPr lang="zh-CN" altLang="en-US" dirty="0"/>
          </a:p>
        </p:txBody>
      </p:sp>
      <p:sp>
        <p:nvSpPr>
          <p:cNvPr id="7" name="矩形 6">
            <a:extLst>
              <a:ext uri="{FF2B5EF4-FFF2-40B4-BE49-F238E27FC236}">
                <a16:creationId xmlns:a16="http://schemas.microsoft.com/office/drawing/2014/main" id="{9F2373A1-79F1-490E-83B0-5878E57A0606}"/>
              </a:ext>
            </a:extLst>
          </p:cNvPr>
          <p:cNvSpPr/>
          <p:nvPr/>
        </p:nvSpPr>
        <p:spPr bwMode="auto">
          <a:xfrm>
            <a:off x="457200" y="1649896"/>
            <a:ext cx="3544614" cy="304800"/>
          </a:xfrm>
          <a:prstGeom prst="rect">
            <a:avLst/>
          </a:prstGeom>
          <a:noFill/>
          <a:ln w="38100"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12" name="矩形 11">
            <a:extLst>
              <a:ext uri="{FF2B5EF4-FFF2-40B4-BE49-F238E27FC236}">
                <a16:creationId xmlns:a16="http://schemas.microsoft.com/office/drawing/2014/main" id="{4F8483FC-AEF0-4EA0-9836-92772372116C}"/>
              </a:ext>
            </a:extLst>
          </p:cNvPr>
          <p:cNvSpPr/>
          <p:nvPr/>
        </p:nvSpPr>
        <p:spPr bwMode="auto">
          <a:xfrm>
            <a:off x="609600" y="4118178"/>
            <a:ext cx="1600200" cy="304800"/>
          </a:xfrm>
          <a:prstGeom prst="rect">
            <a:avLst/>
          </a:prstGeom>
          <a:noFill/>
          <a:ln w="38100"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13" name="矩形 12">
            <a:extLst>
              <a:ext uri="{FF2B5EF4-FFF2-40B4-BE49-F238E27FC236}">
                <a16:creationId xmlns:a16="http://schemas.microsoft.com/office/drawing/2014/main" id="{997F9320-CA5C-4404-B885-152B69E2E5D8}"/>
              </a:ext>
            </a:extLst>
          </p:cNvPr>
          <p:cNvSpPr/>
          <p:nvPr/>
        </p:nvSpPr>
        <p:spPr bwMode="auto">
          <a:xfrm>
            <a:off x="4293362" y="1388230"/>
            <a:ext cx="1600200" cy="304800"/>
          </a:xfrm>
          <a:prstGeom prst="rect">
            <a:avLst/>
          </a:prstGeom>
          <a:noFill/>
          <a:ln w="38100"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14" name="矩形 13">
            <a:extLst>
              <a:ext uri="{FF2B5EF4-FFF2-40B4-BE49-F238E27FC236}">
                <a16:creationId xmlns:a16="http://schemas.microsoft.com/office/drawing/2014/main" id="{51B3CC68-31E5-4382-B9D2-B8B3FF703E32}"/>
              </a:ext>
            </a:extLst>
          </p:cNvPr>
          <p:cNvSpPr/>
          <p:nvPr/>
        </p:nvSpPr>
        <p:spPr bwMode="auto">
          <a:xfrm>
            <a:off x="4293362" y="3540780"/>
            <a:ext cx="1726438" cy="269220"/>
          </a:xfrm>
          <a:prstGeom prst="rect">
            <a:avLst/>
          </a:prstGeom>
          <a:noFill/>
          <a:ln w="38100"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Tree>
    <p:custDataLst>
      <p:tags r:id="rId1"/>
    </p:custDataLst>
    <p:extLst>
      <p:ext uri="{BB962C8B-B14F-4D97-AF65-F5344CB8AC3E}">
        <p14:creationId xmlns:p14="http://schemas.microsoft.com/office/powerpoint/2010/main" val="2472867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indefinite" fill="hold" grpId="0" nodeType="clickEffect">
                                  <p:stCondLst>
                                    <p:cond delay="0"/>
                                  </p:stCondLst>
                                  <p:endCondLst>
                                    <p:cond evt="onNext" delay="0">
                                      <p:tgtEl>
                                        <p:sldTgt/>
                                      </p:tgtEl>
                                    </p:cond>
                                  </p:endCondLst>
                                  <p:childTnLst>
                                    <p:anim calcmode="discrete" valueType="str">
                                      <p:cBhvr>
                                        <p:cTn id="6" dur="10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35" presetClass="emph" presetSubtype="0" repeatCount="indefinite" fill="hold" grpId="0" nodeType="clickEffect">
                                  <p:stCondLst>
                                    <p:cond delay="0"/>
                                  </p:stCondLst>
                                  <p:endCondLst>
                                    <p:cond evt="onNext" delay="0">
                                      <p:tgtEl>
                                        <p:sldTgt/>
                                      </p:tgtEl>
                                    </p:cond>
                                  </p:endCondLst>
                                  <p:childTnLst>
                                    <p:anim calcmode="discrete" valueType="str">
                                      <p:cBhvr>
                                        <p:cTn id="10" dur="1000" fill="hold"/>
                                        <p:tgtEl>
                                          <p:spTgt spid="12"/>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35" presetClass="emph" presetSubtype="0" repeatCount="indefinite" fill="hold" grpId="0" nodeType="clickEffect">
                                  <p:stCondLst>
                                    <p:cond delay="0"/>
                                  </p:stCondLst>
                                  <p:endCondLst>
                                    <p:cond evt="onNext" delay="0">
                                      <p:tgtEl>
                                        <p:sldTgt/>
                                      </p:tgtEl>
                                    </p:cond>
                                  </p:endCondLst>
                                  <p:childTnLst>
                                    <p:anim calcmode="discrete" valueType="str">
                                      <p:cBhvr>
                                        <p:cTn id="14" dur="1000" fill="hold"/>
                                        <p:tgtEl>
                                          <p:spTgt spid="13"/>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35" presetClass="emph" presetSubtype="0" repeatCount="indefinite" fill="hold" grpId="0" nodeType="clickEffect">
                                  <p:stCondLst>
                                    <p:cond delay="0"/>
                                  </p:stCondLst>
                                  <p:endCondLst>
                                    <p:cond evt="onNext" delay="0">
                                      <p:tgtEl>
                                        <p:sldTgt/>
                                      </p:tgtEl>
                                    </p:cond>
                                  </p:endCondLst>
                                  <p:childTnLst>
                                    <p:anim calcmode="discrete" valueType="str">
                                      <p:cBhvr>
                                        <p:cTn id="18" dur="1000" fill="hold"/>
                                        <p:tgtEl>
                                          <p:spTgt spid="1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3"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609600" y="1070496"/>
            <a:ext cx="7847013" cy="2053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kumimoji="1" sz="2400">
                <a:solidFill>
                  <a:schemeClr val="tx1"/>
                </a:solidFill>
                <a:latin typeface="Times New Roman" charset="0"/>
                <a:ea typeface="宋体" pitchFamily="2" charset="-122"/>
              </a:defRPr>
            </a:lvl1pPr>
            <a:lvl2pPr marL="862013">
              <a:defRPr kumimoji="1" sz="2400">
                <a:solidFill>
                  <a:schemeClr val="tx1"/>
                </a:solidFill>
                <a:latin typeface="Times New Roman" charset="0"/>
                <a:ea typeface="宋体" pitchFamily="2" charset="-122"/>
              </a:defRPr>
            </a:lvl2pPr>
            <a:lvl3pPr marL="1052513">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25000"/>
              </a:lnSpc>
              <a:spcBef>
                <a:spcPct val="50000"/>
              </a:spcBef>
            </a:pPr>
            <a:r>
              <a:rPr lang="zh-CN" altLang="en-US" sz="2000" dirty="0">
                <a:latin typeface="微软雅黑" panose="020B0503020204020204" pitchFamily="34" charset="-122"/>
                <a:ea typeface="微软雅黑" panose="020B0503020204020204" pitchFamily="34" charset="-122"/>
              </a:rPr>
              <a:t>如果源语言允许递归调用、可变数组和允许运行期间自由申请与释放空间，那么其需占用的存储空间在编译阶段无法确定，这样数据对象就需要采用动态存储分配的策略。</a:t>
            </a:r>
          </a:p>
          <a:p>
            <a:pPr algn="l">
              <a:lnSpc>
                <a:spcPct val="125000"/>
              </a:lnSpc>
              <a:spcBef>
                <a:spcPts val="300"/>
              </a:spcBef>
            </a:pPr>
            <a:r>
              <a:rPr lang="zh-CN" altLang="en-US" sz="2000" dirty="0">
                <a:latin typeface="微软雅黑" panose="020B0503020204020204" pitchFamily="34" charset="-122"/>
                <a:ea typeface="微软雅黑" panose="020B0503020204020204" pitchFamily="34" charset="-122"/>
              </a:rPr>
              <a:t>所谓</a:t>
            </a:r>
            <a:r>
              <a:rPr lang="zh-CN" altLang="en-US" sz="2000" dirty="0">
                <a:solidFill>
                  <a:srgbClr val="FF0000"/>
                </a:solidFill>
                <a:latin typeface="微软雅黑" panose="020B0503020204020204" pitchFamily="34" charset="-122"/>
                <a:ea typeface="微软雅黑" panose="020B0503020204020204" pitchFamily="34" charset="-122"/>
              </a:rPr>
              <a:t>动态存储分配</a:t>
            </a:r>
            <a:r>
              <a:rPr lang="zh-CN" altLang="en-US" sz="2000" dirty="0">
                <a:latin typeface="微软雅黑" panose="020B0503020204020204" pitchFamily="34" charset="-122"/>
                <a:ea typeface="微软雅黑" panose="020B0503020204020204" pitchFamily="34" charset="-122"/>
              </a:rPr>
              <a:t>是指在运行期间，动态进行存储地址分配。</a:t>
            </a:r>
          </a:p>
          <a:p>
            <a:pPr algn="l">
              <a:lnSpc>
                <a:spcPct val="125000"/>
              </a:lnSpc>
              <a:spcBef>
                <a:spcPts val="300"/>
              </a:spcBef>
            </a:pPr>
            <a:r>
              <a:rPr lang="zh-CN" altLang="en-US" sz="2000" dirty="0">
                <a:latin typeface="微软雅黑" panose="020B0503020204020204" pitchFamily="34" charset="-122"/>
                <a:ea typeface="微软雅黑" panose="020B0503020204020204" pitchFamily="34" charset="-122"/>
              </a:rPr>
              <a:t>这样的策略有栈式和堆式两种： </a:t>
            </a:r>
          </a:p>
        </p:txBody>
      </p:sp>
      <p:sp>
        <p:nvSpPr>
          <p:cNvPr id="35845" name="Text Box 5"/>
          <p:cNvSpPr txBox="1">
            <a:spLocks noChangeArrowheads="1"/>
          </p:cNvSpPr>
          <p:nvPr/>
        </p:nvSpPr>
        <p:spPr bwMode="auto">
          <a:xfrm>
            <a:off x="1524000" y="3124200"/>
            <a:ext cx="3657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b="1" dirty="0">
                <a:solidFill>
                  <a:srgbClr val="0000FF"/>
                </a:solidFill>
                <a:latin typeface="宋体" pitchFamily="2" charset="-122"/>
                <a:ea typeface="宋体" pitchFamily="2" charset="-122"/>
              </a:rPr>
              <a:t>1.</a:t>
            </a:r>
            <a:r>
              <a:rPr lang="zh-CN" altLang="en-US" sz="2000" b="1" dirty="0">
                <a:solidFill>
                  <a:srgbClr val="0000FF"/>
                </a:solidFill>
                <a:latin typeface="宋体" pitchFamily="2" charset="-122"/>
                <a:ea typeface="宋体" pitchFamily="2" charset="-122"/>
              </a:rPr>
              <a:t>栈式动态存储分配</a:t>
            </a:r>
          </a:p>
        </p:txBody>
      </p:sp>
      <p:sp>
        <p:nvSpPr>
          <p:cNvPr id="35846" name="Rectangle 6"/>
          <p:cNvSpPr>
            <a:spLocks noChangeArrowheads="1"/>
          </p:cNvSpPr>
          <p:nvPr/>
        </p:nvSpPr>
        <p:spPr bwMode="auto">
          <a:xfrm>
            <a:off x="1531883" y="3514849"/>
            <a:ext cx="320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b="1" dirty="0">
                <a:solidFill>
                  <a:srgbClr val="0000FF"/>
                </a:solidFill>
                <a:latin typeface="宋体" pitchFamily="2" charset="-122"/>
                <a:ea typeface="宋体" pitchFamily="2" charset="-122"/>
              </a:rPr>
              <a:t>2.</a:t>
            </a:r>
            <a:r>
              <a:rPr lang="zh-CN" altLang="en-US" sz="2000" b="1" dirty="0">
                <a:solidFill>
                  <a:srgbClr val="0000FF"/>
                </a:solidFill>
                <a:latin typeface="宋体" pitchFamily="2" charset="-122"/>
                <a:ea typeface="宋体" pitchFamily="2" charset="-122"/>
              </a:rPr>
              <a:t>堆式存储分配</a:t>
            </a:r>
          </a:p>
        </p:txBody>
      </p:sp>
      <p:sp>
        <p:nvSpPr>
          <p:cNvPr id="35847" name="Rectangle 7"/>
          <p:cNvSpPr>
            <a:spLocks noGrp="1" noChangeArrowheads="1"/>
          </p:cNvSpPr>
          <p:nvPr>
            <p:ph type="title"/>
          </p:nvPr>
        </p:nvSpPr>
        <p:spPr>
          <a:xfrm>
            <a:off x="533400" y="381000"/>
            <a:ext cx="3802063" cy="457200"/>
          </a:xfrm>
        </p:spPr>
        <p:txBody>
          <a:bodyPr/>
          <a:lstStyle/>
          <a:p>
            <a:r>
              <a:rPr lang="zh-CN" altLang="en-US" sz="2400" b="1" dirty="0">
                <a:solidFill>
                  <a:srgbClr val="CC0099"/>
                </a:solidFill>
                <a:latin typeface="Times New Roman" charset="0"/>
                <a:ea typeface="黑体" pitchFamily="2" charset="-122"/>
              </a:rPr>
              <a:t>动态存储分配</a:t>
            </a:r>
          </a:p>
        </p:txBody>
      </p:sp>
      <p:sp>
        <p:nvSpPr>
          <p:cNvPr id="7"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13</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1308844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txBox="1">
            <a:spLocks noChangeArrowheads="1"/>
          </p:cNvSpPr>
          <p:nvPr/>
        </p:nvSpPr>
        <p:spPr>
          <a:xfrm>
            <a:off x="533400" y="381000"/>
            <a:ext cx="3802063" cy="457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CC0099"/>
                </a:solidFill>
                <a:effectLst/>
                <a:uLnTx/>
                <a:uFillTx/>
                <a:latin typeface="Times New Roman" charset="0"/>
                <a:ea typeface="黑体" pitchFamily="2" charset="-122"/>
                <a:cs typeface="+mj-cs"/>
              </a:rPr>
              <a:t>9.1.3.2</a:t>
            </a:r>
            <a:r>
              <a:rPr kumimoji="0" lang="zh-CN" altLang="en-US" sz="2400" b="1" i="0" u="none" strike="noStrike" kern="0" cap="none" spc="0" normalizeH="0" baseline="0" noProof="0" dirty="0">
                <a:ln>
                  <a:noFill/>
                </a:ln>
                <a:solidFill>
                  <a:srgbClr val="CC0099"/>
                </a:solidFill>
                <a:effectLst/>
                <a:uLnTx/>
                <a:uFillTx/>
                <a:latin typeface="Times New Roman" charset="0"/>
                <a:ea typeface="黑体" pitchFamily="2" charset="-122"/>
                <a:cs typeface="+mj-cs"/>
              </a:rPr>
              <a:t>　栈式存储分配</a:t>
            </a:r>
          </a:p>
        </p:txBody>
      </p:sp>
      <p:sp>
        <p:nvSpPr>
          <p:cNvPr id="6" name="Rectangle 3"/>
          <p:cNvSpPr>
            <a:spLocks noChangeArrowheads="1"/>
          </p:cNvSpPr>
          <p:nvPr/>
        </p:nvSpPr>
        <p:spPr bwMode="auto">
          <a:xfrm>
            <a:off x="228600" y="1066800"/>
            <a:ext cx="8763000" cy="4323748"/>
          </a:xfrm>
          <a:prstGeom prst="rect">
            <a:avLst/>
          </a:prstGeom>
          <a:noFill/>
          <a:ln w="9525">
            <a:noFill/>
            <a:miter lim="800000"/>
            <a:headEnd/>
            <a:tailEnd/>
          </a:ln>
        </p:spPr>
        <p:txBody>
          <a:bodyPr wrap="square">
            <a:spAutoFit/>
          </a:bodyPr>
          <a:lstStyle/>
          <a:p>
            <a:pPr indent="600075" algn="l">
              <a:lnSpc>
                <a:spcPct val="120000"/>
              </a:lnSpc>
              <a:spcBef>
                <a:spcPct val="20000"/>
              </a:spcBef>
            </a:pPr>
            <a:r>
              <a:rPr lang="zh-CN" altLang="en-US" sz="2000" dirty="0">
                <a:latin typeface="微软雅黑" panose="020B0503020204020204" pitchFamily="34" charset="-122"/>
              </a:rPr>
              <a:t>把每个子程序各自的局部数据区作为一个栈。</a:t>
            </a:r>
          </a:p>
          <a:p>
            <a:pPr indent="600075" algn="l">
              <a:lnSpc>
                <a:spcPct val="120000"/>
              </a:lnSpc>
              <a:spcBef>
                <a:spcPct val="20000"/>
              </a:spcBef>
            </a:pPr>
            <a:r>
              <a:rPr lang="zh-CN" altLang="en-US" sz="2000" dirty="0">
                <a:latin typeface="微软雅黑" panose="020B0503020204020204" pitchFamily="34" charset="-122"/>
              </a:rPr>
              <a:t>当</a:t>
            </a:r>
            <a:r>
              <a:rPr lang="zh-CN" altLang="en-US" sz="2000" dirty="0">
                <a:solidFill>
                  <a:srgbClr val="0000FF"/>
                </a:solidFill>
                <a:latin typeface="微软雅黑" panose="020B0503020204020204" pitchFamily="34" charset="-122"/>
              </a:rPr>
              <a:t>调用子程序</a:t>
            </a:r>
            <a:r>
              <a:rPr lang="zh-CN" altLang="en-US" sz="2000" dirty="0">
                <a:latin typeface="微软雅黑" panose="020B0503020204020204" pitchFamily="34" charset="-122"/>
              </a:rPr>
              <a:t>时，在</a:t>
            </a:r>
            <a:r>
              <a:rPr lang="zh-CN" altLang="en-US" sz="2000" dirty="0">
                <a:solidFill>
                  <a:srgbClr val="0000FF"/>
                </a:solidFill>
                <a:latin typeface="微软雅黑" panose="020B0503020204020204" pitchFamily="34" charset="-122"/>
              </a:rPr>
              <a:t>栈顶</a:t>
            </a:r>
            <a:r>
              <a:rPr lang="zh-CN" altLang="en-US" sz="2000" dirty="0">
                <a:latin typeface="微软雅黑" panose="020B0503020204020204" pitchFamily="34" charset="-122"/>
              </a:rPr>
              <a:t>，给子程序</a:t>
            </a:r>
            <a:r>
              <a:rPr lang="zh-CN" altLang="en-US" sz="2000" dirty="0">
                <a:solidFill>
                  <a:srgbClr val="0000FF"/>
                </a:solidFill>
                <a:latin typeface="微软雅黑" panose="020B0503020204020204" pitchFamily="34" charset="-122"/>
              </a:rPr>
              <a:t>分配</a:t>
            </a:r>
            <a:r>
              <a:rPr lang="zh-CN" altLang="en-US" sz="2000" dirty="0">
                <a:latin typeface="微软雅黑" panose="020B0503020204020204" pitchFamily="34" charset="-122"/>
              </a:rPr>
              <a:t>所需的子程序</a:t>
            </a:r>
            <a:r>
              <a:rPr lang="zh-CN" altLang="en-US" sz="2000" dirty="0">
                <a:solidFill>
                  <a:srgbClr val="0000FF"/>
                </a:solidFill>
                <a:latin typeface="微软雅黑" panose="020B0503020204020204" pitchFamily="34" charset="-122"/>
              </a:rPr>
              <a:t>数据区</a:t>
            </a:r>
            <a:r>
              <a:rPr lang="zh-CN" altLang="en-US" sz="2000" dirty="0">
                <a:latin typeface="微软雅黑" panose="020B0503020204020204" pitchFamily="34" charset="-122"/>
              </a:rPr>
              <a:t>；</a:t>
            </a:r>
          </a:p>
          <a:p>
            <a:pPr indent="600075" algn="l">
              <a:lnSpc>
                <a:spcPct val="120000"/>
              </a:lnSpc>
              <a:spcBef>
                <a:spcPct val="20000"/>
              </a:spcBef>
            </a:pPr>
            <a:r>
              <a:rPr lang="zh-CN" altLang="en-US" sz="2000" dirty="0">
                <a:latin typeface="微软雅黑" panose="020B0503020204020204" pitchFamily="34" charset="-122"/>
              </a:rPr>
              <a:t>当</a:t>
            </a:r>
            <a:r>
              <a:rPr lang="zh-CN" altLang="en-US" sz="2000" dirty="0">
                <a:solidFill>
                  <a:srgbClr val="0000FF"/>
                </a:solidFill>
                <a:latin typeface="微软雅黑" panose="020B0503020204020204" pitchFamily="34" charset="-122"/>
              </a:rPr>
              <a:t>子程序返回</a:t>
            </a:r>
            <a:r>
              <a:rPr lang="zh-CN" altLang="en-US" sz="2000" dirty="0">
                <a:latin typeface="微软雅黑" panose="020B0503020204020204" pitchFamily="34" charset="-122"/>
              </a:rPr>
              <a:t>时，从栈顶，</a:t>
            </a:r>
            <a:r>
              <a:rPr lang="zh-CN" altLang="en-US" sz="2000" dirty="0">
                <a:solidFill>
                  <a:srgbClr val="0000FF"/>
                </a:solidFill>
                <a:latin typeface="微软雅黑" panose="020B0503020204020204" pitchFamily="34" charset="-122"/>
              </a:rPr>
              <a:t>收回</a:t>
            </a:r>
            <a:r>
              <a:rPr lang="zh-CN" altLang="en-US" sz="2000" dirty="0">
                <a:latin typeface="微软雅黑" panose="020B0503020204020204" pitchFamily="34" charset="-122"/>
              </a:rPr>
              <a:t>分配给子程序</a:t>
            </a:r>
            <a:r>
              <a:rPr lang="zh-CN" altLang="en-US" sz="2000" dirty="0">
                <a:solidFill>
                  <a:srgbClr val="0000FF"/>
                </a:solidFill>
                <a:latin typeface="微软雅黑" panose="020B0503020204020204" pitchFamily="34" charset="-122"/>
              </a:rPr>
              <a:t>所占用存储区</a:t>
            </a:r>
            <a:r>
              <a:rPr lang="zh-CN" altLang="en-US" sz="2000" dirty="0">
                <a:latin typeface="微软雅黑" panose="020B0503020204020204" pitchFamily="34" charset="-122"/>
              </a:rPr>
              <a:t>。</a:t>
            </a:r>
          </a:p>
          <a:p>
            <a:pPr indent="600075" algn="l">
              <a:lnSpc>
                <a:spcPct val="120000"/>
              </a:lnSpc>
              <a:spcBef>
                <a:spcPct val="20000"/>
              </a:spcBef>
            </a:pPr>
            <a:r>
              <a:rPr lang="zh-CN" altLang="en-US" sz="2000" dirty="0">
                <a:latin typeface="微软雅黑" panose="020B0503020204020204" pitchFamily="34" charset="-122"/>
              </a:rPr>
              <a:t>当子程序被</a:t>
            </a:r>
            <a:r>
              <a:rPr lang="zh-CN" altLang="en-US" sz="2000" dirty="0">
                <a:solidFill>
                  <a:srgbClr val="0000FF"/>
                </a:solidFill>
                <a:latin typeface="微软雅黑" panose="020B0503020204020204" pitchFamily="34" charset="-122"/>
              </a:rPr>
              <a:t>递归调用</a:t>
            </a:r>
            <a:r>
              <a:rPr lang="zh-CN" altLang="en-US" sz="2000" dirty="0">
                <a:latin typeface="微软雅黑" panose="020B0503020204020204" pitchFamily="34" charset="-122"/>
              </a:rPr>
              <a:t>时，同一个子程序可能在数据空间中同时拥有多个子程序数据区，每个数据区对应于同一个子程序的一次执行过程。</a:t>
            </a:r>
            <a:endParaRPr lang="en-US" altLang="zh-CN" sz="2000" dirty="0">
              <a:latin typeface="微软雅黑" panose="020B0503020204020204" pitchFamily="34" charset="-122"/>
            </a:endParaRPr>
          </a:p>
          <a:p>
            <a:pPr indent="504825" algn="l">
              <a:lnSpc>
                <a:spcPct val="140000"/>
              </a:lnSpc>
              <a:spcBef>
                <a:spcPct val="30000"/>
              </a:spcBef>
            </a:pPr>
            <a:r>
              <a:rPr lang="zh-CN" altLang="en-US" sz="2000" dirty="0">
                <a:latin typeface="微软雅黑" panose="020B0503020204020204" pitchFamily="34" charset="-122"/>
              </a:rPr>
              <a:t>采用这种分配策略，在编译过程中，对于所有数据对象，其</a:t>
            </a:r>
            <a:r>
              <a:rPr lang="zh-CN" altLang="en-US" sz="2000" dirty="0">
                <a:solidFill>
                  <a:srgbClr val="0000FF"/>
                </a:solidFill>
                <a:latin typeface="微软雅黑" panose="020B0503020204020204" pitchFamily="34" charset="-122"/>
              </a:rPr>
              <a:t>分配的存储地址</a:t>
            </a:r>
            <a:r>
              <a:rPr lang="zh-CN" altLang="en-US" sz="2000" dirty="0">
                <a:latin typeface="微软雅黑" panose="020B0503020204020204" pitchFamily="34" charset="-122"/>
              </a:rPr>
              <a:t>都是</a:t>
            </a:r>
            <a:r>
              <a:rPr lang="zh-CN" altLang="en-US" sz="2000" dirty="0">
                <a:solidFill>
                  <a:srgbClr val="0000FF"/>
                </a:solidFill>
                <a:latin typeface="微软雅黑" panose="020B0503020204020204" pitchFamily="34" charset="-122"/>
              </a:rPr>
              <a:t>相对于数据对象所在的子程序数据区的偏移量</a:t>
            </a:r>
            <a:r>
              <a:rPr lang="zh-CN" altLang="en-US" sz="2000" dirty="0">
                <a:latin typeface="微软雅黑" panose="020B0503020204020204" pitchFamily="34" charset="-122"/>
              </a:rPr>
              <a:t>。这个偏移量就是登记在符号表中数据对象的地址</a:t>
            </a:r>
            <a:r>
              <a:rPr lang="en-US" altLang="zh-CN" sz="2000" dirty="0">
                <a:solidFill>
                  <a:srgbClr val="0000FF"/>
                </a:solidFill>
                <a:latin typeface="微软雅黑" panose="020B0503020204020204" pitchFamily="34" charset="-122"/>
              </a:rPr>
              <a:t>(.place</a:t>
            </a:r>
            <a:r>
              <a:rPr lang="en-US" altLang="zh-CN" sz="2000" dirty="0">
                <a:latin typeface="微软雅黑" panose="020B0503020204020204" pitchFamily="34" charset="-122"/>
              </a:rPr>
              <a:t>)</a:t>
            </a:r>
            <a:r>
              <a:rPr lang="zh-CN" altLang="en-US" sz="2000" dirty="0">
                <a:latin typeface="微软雅黑" panose="020B0503020204020204" pitchFamily="34" charset="-122"/>
              </a:rPr>
              <a:t>属性值。</a:t>
            </a:r>
          </a:p>
          <a:p>
            <a:pPr indent="504825" algn="l">
              <a:lnSpc>
                <a:spcPct val="140000"/>
              </a:lnSpc>
            </a:pPr>
            <a:r>
              <a:rPr lang="zh-CN" altLang="en-US" sz="2000" dirty="0">
                <a:latin typeface="微软雅黑" panose="020B0503020204020204" pitchFamily="34" charset="-122"/>
              </a:rPr>
              <a:t>策略依据的是子程序调用与返回恰好符合栈的“</a:t>
            </a:r>
            <a:r>
              <a:rPr lang="zh-CN" altLang="en-US" sz="2000" dirty="0">
                <a:solidFill>
                  <a:srgbClr val="0000FF"/>
                </a:solidFill>
                <a:latin typeface="微软雅黑" panose="020B0503020204020204" pitchFamily="34" charset="-122"/>
              </a:rPr>
              <a:t>先进后出</a:t>
            </a:r>
            <a:r>
              <a:rPr lang="zh-CN" altLang="en-US" sz="2000" dirty="0">
                <a:latin typeface="微软雅黑" panose="020B0503020204020204" pitchFamily="34" charset="-122"/>
              </a:rPr>
              <a:t>”原则。这种策略适合于允许递归调用、或嵌套过程、或分程序结构的源语言。 </a:t>
            </a:r>
          </a:p>
        </p:txBody>
      </p:sp>
      <p:pic>
        <p:nvPicPr>
          <p:cNvPr id="61442" name="Picture 2"/>
          <p:cNvPicPr>
            <a:picLocks noChangeAspect="1" noChangeArrowheads="1"/>
          </p:cNvPicPr>
          <p:nvPr/>
        </p:nvPicPr>
        <p:blipFill>
          <a:blip r:embed="rId2" cstate="print"/>
          <a:srcRect l="12319" r="12728" b="86458"/>
          <a:stretch>
            <a:fillRect/>
          </a:stretch>
        </p:blipFill>
        <p:spPr bwMode="auto">
          <a:xfrm>
            <a:off x="-32084" y="0"/>
            <a:ext cx="9126358" cy="990600"/>
          </a:xfrm>
          <a:prstGeom prst="rect">
            <a:avLst/>
          </a:prstGeom>
          <a:noFill/>
          <a:ln w="9525">
            <a:noFill/>
            <a:miter lim="800000"/>
            <a:headEnd/>
            <a:tailEnd/>
          </a:ln>
        </p:spPr>
      </p:pic>
      <p:pic>
        <p:nvPicPr>
          <p:cNvPr id="10" name="Picture 2"/>
          <p:cNvPicPr>
            <a:picLocks noChangeAspect="1" noChangeArrowheads="1"/>
          </p:cNvPicPr>
          <p:nvPr/>
        </p:nvPicPr>
        <p:blipFill>
          <a:blip r:embed="rId2" cstate="print"/>
          <a:srcRect l="12319" t="88544" r="12728" b="1039"/>
          <a:stretch>
            <a:fillRect/>
          </a:stretch>
        </p:blipFill>
        <p:spPr bwMode="auto">
          <a:xfrm>
            <a:off x="-32084" y="6096000"/>
            <a:ext cx="9126358" cy="762000"/>
          </a:xfrm>
          <a:prstGeom prst="rect">
            <a:avLst/>
          </a:prstGeom>
          <a:noFill/>
          <a:ln w="9525">
            <a:noFill/>
            <a:miter lim="800000"/>
            <a:headEnd/>
            <a:tailEnd/>
          </a:ln>
        </p:spPr>
      </p:pic>
      <p:sp>
        <p:nvSpPr>
          <p:cNvPr id="7"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14</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818111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txBox="1">
            <a:spLocks noChangeArrowheads="1"/>
          </p:cNvSpPr>
          <p:nvPr/>
        </p:nvSpPr>
        <p:spPr>
          <a:xfrm>
            <a:off x="533400" y="381000"/>
            <a:ext cx="3802063" cy="457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CC0099"/>
                </a:solidFill>
                <a:effectLst/>
                <a:uLnTx/>
                <a:uFillTx/>
                <a:latin typeface="Times New Roman" charset="0"/>
                <a:ea typeface="黑体" pitchFamily="2" charset="-122"/>
                <a:cs typeface="+mj-cs"/>
              </a:rPr>
              <a:t>9.1.3.2</a:t>
            </a:r>
            <a:r>
              <a:rPr kumimoji="0" lang="zh-CN" altLang="en-US" sz="2400" b="1" i="0" u="none" strike="noStrike" kern="0" cap="none" spc="0" normalizeH="0" baseline="0" noProof="0" dirty="0">
                <a:ln>
                  <a:noFill/>
                </a:ln>
                <a:solidFill>
                  <a:srgbClr val="CC0099"/>
                </a:solidFill>
                <a:effectLst/>
                <a:uLnTx/>
                <a:uFillTx/>
                <a:latin typeface="Times New Roman" charset="0"/>
                <a:ea typeface="黑体" pitchFamily="2" charset="-122"/>
                <a:cs typeface="+mj-cs"/>
              </a:rPr>
              <a:t>　栈式存储分配</a:t>
            </a:r>
          </a:p>
        </p:txBody>
      </p:sp>
      <p:pic>
        <p:nvPicPr>
          <p:cNvPr id="61442" name="Picture 2"/>
          <p:cNvPicPr>
            <a:picLocks noChangeAspect="1" noChangeArrowheads="1"/>
          </p:cNvPicPr>
          <p:nvPr/>
        </p:nvPicPr>
        <p:blipFill>
          <a:blip r:embed="rId2" cstate="print"/>
          <a:srcRect l="12319" r="12728" b="86458"/>
          <a:stretch>
            <a:fillRect/>
          </a:stretch>
        </p:blipFill>
        <p:spPr bwMode="auto">
          <a:xfrm>
            <a:off x="-32084" y="0"/>
            <a:ext cx="9126358" cy="990600"/>
          </a:xfrm>
          <a:prstGeom prst="rect">
            <a:avLst/>
          </a:prstGeom>
          <a:noFill/>
          <a:ln w="9525">
            <a:noFill/>
            <a:miter lim="800000"/>
            <a:headEnd/>
            <a:tailEnd/>
          </a:ln>
        </p:spPr>
      </p:pic>
      <p:pic>
        <p:nvPicPr>
          <p:cNvPr id="10" name="Picture 2"/>
          <p:cNvPicPr>
            <a:picLocks noChangeAspect="1" noChangeArrowheads="1"/>
          </p:cNvPicPr>
          <p:nvPr/>
        </p:nvPicPr>
        <p:blipFill>
          <a:blip r:embed="rId2" cstate="print"/>
          <a:srcRect l="12319" t="88544" r="12728" b="1039"/>
          <a:stretch>
            <a:fillRect/>
          </a:stretch>
        </p:blipFill>
        <p:spPr bwMode="auto">
          <a:xfrm>
            <a:off x="-32084" y="6096000"/>
            <a:ext cx="9126358" cy="762000"/>
          </a:xfrm>
          <a:prstGeom prst="rect">
            <a:avLst/>
          </a:prstGeom>
          <a:noFill/>
          <a:ln w="9525">
            <a:noFill/>
            <a:miter lim="800000"/>
            <a:headEnd/>
            <a:tailEnd/>
          </a:ln>
        </p:spPr>
      </p:pic>
      <p:sp>
        <p:nvSpPr>
          <p:cNvPr id="7"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15</a:t>
            </a:fld>
            <a:endParaRPr lang="en-US" altLang="zh-CN" dirty="0">
              <a:latin typeface="宋体" pitchFamily="2" charset="-122"/>
              <a:ea typeface="宋体" pitchFamily="2" charset="-122"/>
            </a:endParaRPr>
          </a:p>
        </p:txBody>
      </p:sp>
      <p:sp>
        <p:nvSpPr>
          <p:cNvPr id="2" name="文本框 1">
            <a:extLst>
              <a:ext uri="{FF2B5EF4-FFF2-40B4-BE49-F238E27FC236}">
                <a16:creationId xmlns:a16="http://schemas.microsoft.com/office/drawing/2014/main" id="{A5CC564F-5572-4A9A-8632-9B85DEA01F56}"/>
              </a:ext>
            </a:extLst>
          </p:cNvPr>
          <p:cNvSpPr txBox="1"/>
          <p:nvPr/>
        </p:nvSpPr>
        <p:spPr>
          <a:xfrm>
            <a:off x="363108" y="1219200"/>
            <a:ext cx="3294492" cy="2585323"/>
          </a:xfrm>
          <a:prstGeom prst="rect">
            <a:avLst/>
          </a:prstGeom>
          <a:noFill/>
          <a:ln w="25400">
            <a:solidFill>
              <a:srgbClr val="FF3300"/>
            </a:solidFill>
          </a:ln>
        </p:spPr>
        <p:txBody>
          <a:bodyPr wrap="none" rtlCol="0">
            <a:spAutoFit/>
          </a:bodyPr>
          <a:lstStyle/>
          <a:p>
            <a:pPr algn="l"/>
            <a:r>
              <a:rPr lang="en-US" altLang="zh-CN" dirty="0">
                <a:solidFill>
                  <a:srgbClr val="0000FF"/>
                </a:solidFill>
              </a:rPr>
              <a:t>int</a:t>
            </a:r>
            <a:r>
              <a:rPr lang="zh-CN" altLang="en-US" dirty="0"/>
              <a:t>  </a:t>
            </a:r>
            <a:r>
              <a:rPr lang="en-US" altLang="zh-CN" dirty="0">
                <a:solidFill>
                  <a:srgbClr val="7030A0"/>
                </a:solidFill>
              </a:rPr>
              <a:t>factorial</a:t>
            </a:r>
            <a:r>
              <a:rPr lang="en-US" altLang="zh-CN" dirty="0"/>
              <a:t>(</a:t>
            </a:r>
            <a:r>
              <a:rPr lang="en-US" altLang="zh-CN" dirty="0">
                <a:solidFill>
                  <a:srgbClr val="0000FF"/>
                </a:solidFill>
              </a:rPr>
              <a:t>int</a:t>
            </a:r>
            <a:r>
              <a:rPr lang="en-US" altLang="zh-CN" dirty="0"/>
              <a:t> </a:t>
            </a:r>
            <a:r>
              <a:rPr lang="en-US" altLang="zh-CN" dirty="0">
                <a:solidFill>
                  <a:srgbClr val="00B0F0"/>
                </a:solidFill>
              </a:rPr>
              <a:t>n</a:t>
            </a:r>
            <a:r>
              <a:rPr lang="en-US" altLang="zh-CN" dirty="0"/>
              <a:t>) {</a:t>
            </a:r>
          </a:p>
          <a:p>
            <a:pPr algn="l"/>
            <a:r>
              <a:rPr lang="en-US" altLang="zh-CN" dirty="0"/>
              <a:t>    </a:t>
            </a:r>
            <a:r>
              <a:rPr lang="en-US" altLang="zh-CN" dirty="0">
                <a:solidFill>
                  <a:srgbClr val="0000FF"/>
                </a:solidFill>
              </a:rPr>
              <a:t>int</a:t>
            </a:r>
            <a:r>
              <a:rPr lang="en-US" altLang="zh-CN" dirty="0"/>
              <a:t> temp;</a:t>
            </a:r>
          </a:p>
          <a:p>
            <a:pPr algn="l"/>
            <a:endParaRPr lang="en-US" altLang="zh-CN" dirty="0"/>
          </a:p>
          <a:p>
            <a:pPr algn="l"/>
            <a:r>
              <a:rPr lang="en-US" altLang="zh-CN" dirty="0"/>
              <a:t>    </a:t>
            </a:r>
            <a:r>
              <a:rPr lang="en-US" altLang="zh-CN" dirty="0">
                <a:solidFill>
                  <a:srgbClr val="C00000"/>
                </a:solidFill>
              </a:rPr>
              <a:t>if</a:t>
            </a:r>
            <a:r>
              <a:rPr lang="en-US" altLang="zh-CN" dirty="0"/>
              <a:t> (n&lt;=1)  </a:t>
            </a:r>
            <a:r>
              <a:rPr lang="en-US" altLang="zh-CN" dirty="0">
                <a:solidFill>
                  <a:srgbClr val="C00000"/>
                </a:solidFill>
              </a:rPr>
              <a:t>return</a:t>
            </a:r>
            <a:r>
              <a:rPr lang="en-US" altLang="zh-CN" dirty="0"/>
              <a:t> 1;</a:t>
            </a:r>
          </a:p>
          <a:p>
            <a:pPr algn="l"/>
            <a:r>
              <a:rPr lang="en-US" altLang="zh-CN" dirty="0">
                <a:solidFill>
                  <a:srgbClr val="C00000"/>
                </a:solidFill>
              </a:rPr>
              <a:t>    else </a:t>
            </a:r>
            <a:r>
              <a:rPr lang="en-US" altLang="zh-CN" dirty="0"/>
              <a:t>{</a:t>
            </a:r>
          </a:p>
          <a:p>
            <a:pPr algn="l"/>
            <a:r>
              <a:rPr lang="en-US" altLang="zh-CN" dirty="0"/>
              <a:t>       temp = n – 1;</a:t>
            </a:r>
          </a:p>
          <a:p>
            <a:pPr algn="l"/>
            <a:r>
              <a:rPr lang="en-US" altLang="zh-CN" dirty="0"/>
              <a:t>       temp = n * </a:t>
            </a:r>
            <a:r>
              <a:rPr lang="en-US" altLang="zh-CN" dirty="0">
                <a:solidFill>
                  <a:srgbClr val="7030A0"/>
                </a:solidFill>
              </a:rPr>
              <a:t>factorial</a:t>
            </a:r>
            <a:r>
              <a:rPr lang="en-US" altLang="zh-CN" dirty="0"/>
              <a:t>(temp);</a:t>
            </a:r>
          </a:p>
          <a:p>
            <a:pPr algn="l"/>
            <a:r>
              <a:rPr lang="en-US" altLang="zh-CN" dirty="0">
                <a:solidFill>
                  <a:srgbClr val="C00000"/>
                </a:solidFill>
              </a:rPr>
              <a:t>       return </a:t>
            </a:r>
            <a:r>
              <a:rPr lang="en-US" altLang="zh-CN" dirty="0"/>
              <a:t>temp;</a:t>
            </a:r>
          </a:p>
          <a:p>
            <a:pPr algn="l"/>
            <a:r>
              <a:rPr lang="en-US" altLang="zh-CN" dirty="0"/>
              <a:t>} </a:t>
            </a:r>
            <a:endParaRPr lang="zh-CN" altLang="en-US" dirty="0"/>
          </a:p>
        </p:txBody>
      </p:sp>
      <p:sp>
        <p:nvSpPr>
          <p:cNvPr id="3" name="文本框 2">
            <a:extLst>
              <a:ext uri="{FF2B5EF4-FFF2-40B4-BE49-F238E27FC236}">
                <a16:creationId xmlns:a16="http://schemas.microsoft.com/office/drawing/2014/main" id="{D82E305F-3D4D-4EE9-B75E-6D3D222300CB}"/>
              </a:ext>
            </a:extLst>
          </p:cNvPr>
          <p:cNvSpPr txBox="1"/>
          <p:nvPr/>
        </p:nvSpPr>
        <p:spPr>
          <a:xfrm>
            <a:off x="3565450" y="1732722"/>
            <a:ext cx="4185761" cy="461665"/>
          </a:xfrm>
          <a:prstGeom prst="rect">
            <a:avLst/>
          </a:prstGeom>
          <a:noFill/>
        </p:spPr>
        <p:txBody>
          <a:bodyPr wrap="none" rtlCol="0">
            <a:spAutoFit/>
          </a:bodyPr>
          <a:lstStyle/>
          <a:p>
            <a:r>
              <a:rPr lang="zh-CN" altLang="en-US" sz="2400" dirty="0">
                <a:solidFill>
                  <a:srgbClr val="0000FF"/>
                </a:solidFill>
              </a:rPr>
              <a:t>每一次调用都要重新分配地址</a:t>
            </a:r>
          </a:p>
        </p:txBody>
      </p:sp>
      <p:cxnSp>
        <p:nvCxnSpPr>
          <p:cNvPr id="6" name="直接箭头连接符 5">
            <a:extLst>
              <a:ext uri="{FF2B5EF4-FFF2-40B4-BE49-F238E27FC236}">
                <a16:creationId xmlns:a16="http://schemas.microsoft.com/office/drawing/2014/main" id="{35D86716-EBA0-4CA9-BD84-143D3A408724}"/>
              </a:ext>
            </a:extLst>
          </p:cNvPr>
          <p:cNvCxnSpPr/>
          <p:nvPr/>
        </p:nvCxnSpPr>
        <p:spPr bwMode="auto">
          <a:xfrm flipH="1" flipV="1">
            <a:off x="1828801" y="1752600"/>
            <a:ext cx="1736649" cy="210954"/>
          </a:xfrm>
          <a:prstGeom prst="straightConnector1">
            <a:avLst/>
          </a:prstGeom>
          <a:solidFill>
            <a:srgbClr val="993366">
              <a:alpha val="96001"/>
            </a:srgbClr>
          </a:solidFill>
          <a:ln w="28575" cap="flat" cmpd="sng" algn="ctr">
            <a:solidFill>
              <a:srgbClr val="0000FF"/>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文本框 10">
            <a:extLst>
              <a:ext uri="{FF2B5EF4-FFF2-40B4-BE49-F238E27FC236}">
                <a16:creationId xmlns:a16="http://schemas.microsoft.com/office/drawing/2014/main" id="{8DEB0975-EFE0-4829-BEE0-B420C1B72B7D}"/>
              </a:ext>
            </a:extLst>
          </p:cNvPr>
          <p:cNvSpPr txBox="1"/>
          <p:nvPr/>
        </p:nvSpPr>
        <p:spPr>
          <a:xfrm>
            <a:off x="4211570" y="3372678"/>
            <a:ext cx="3539641" cy="2585323"/>
          </a:xfrm>
          <a:prstGeom prst="rect">
            <a:avLst/>
          </a:prstGeom>
          <a:noFill/>
          <a:ln w="25400">
            <a:solidFill>
              <a:srgbClr val="FF3300"/>
            </a:solidFill>
          </a:ln>
        </p:spPr>
        <p:txBody>
          <a:bodyPr wrap="square">
            <a:spAutoFit/>
          </a:bodyPr>
          <a:lstStyle/>
          <a:p>
            <a:pPr algn="l"/>
            <a:r>
              <a:rPr lang="en-US" altLang="zh-CN" b="0" i="0" dirty="0">
                <a:solidFill>
                  <a:srgbClr val="000000"/>
                </a:solidFill>
                <a:effectLst/>
                <a:latin typeface="Menlo"/>
              </a:rPr>
              <a:t>int</a:t>
            </a:r>
            <a:r>
              <a:rPr lang="en-US" altLang="zh-CN" b="0" i="0" dirty="0">
                <a:solidFill>
                  <a:srgbClr val="808080"/>
                </a:solidFill>
                <a:effectLst/>
                <a:latin typeface="Menlo"/>
              </a:rPr>
              <a:t> </a:t>
            </a:r>
            <a:r>
              <a:rPr lang="en-US" altLang="zh-CN" b="0" i="0" dirty="0">
                <a:solidFill>
                  <a:srgbClr val="0055AA"/>
                </a:solidFill>
                <a:effectLst/>
                <a:latin typeface="Menlo"/>
              </a:rPr>
              <a:t>max</a:t>
            </a:r>
            <a:r>
              <a:rPr lang="en-US" altLang="zh-CN" b="0" i="0" dirty="0">
                <a:solidFill>
                  <a:srgbClr val="808000"/>
                </a:solidFill>
                <a:effectLst/>
                <a:latin typeface="Menlo"/>
              </a:rPr>
              <a:t>(</a:t>
            </a:r>
            <a:r>
              <a:rPr lang="en-US" altLang="zh-CN" b="0" i="0" dirty="0">
                <a:solidFill>
                  <a:srgbClr val="000000"/>
                </a:solidFill>
                <a:effectLst/>
                <a:latin typeface="Menlo"/>
              </a:rPr>
              <a:t>int</a:t>
            </a:r>
            <a:r>
              <a:rPr lang="en-US" altLang="zh-CN" b="0" i="0" dirty="0">
                <a:solidFill>
                  <a:srgbClr val="808080"/>
                </a:solidFill>
                <a:effectLst/>
                <a:latin typeface="Menlo"/>
              </a:rPr>
              <a:t> </a:t>
            </a:r>
            <a:r>
              <a:rPr lang="en-US" altLang="zh-CN" b="0" i="0" dirty="0">
                <a:solidFill>
                  <a:srgbClr val="0055AA"/>
                </a:solidFill>
                <a:effectLst/>
                <a:latin typeface="Menlo"/>
              </a:rPr>
              <a:t>num1</a:t>
            </a:r>
            <a:r>
              <a:rPr lang="en-US" altLang="zh-CN" b="0" i="0" dirty="0">
                <a:solidFill>
                  <a:srgbClr val="808080"/>
                </a:solidFill>
                <a:effectLst/>
                <a:latin typeface="Menlo"/>
              </a:rPr>
              <a:t>, </a:t>
            </a:r>
            <a:r>
              <a:rPr lang="en-US" altLang="zh-CN" b="0" i="0" dirty="0">
                <a:solidFill>
                  <a:srgbClr val="000000"/>
                </a:solidFill>
                <a:effectLst/>
                <a:latin typeface="Menlo"/>
              </a:rPr>
              <a:t>int</a:t>
            </a:r>
            <a:r>
              <a:rPr lang="en-US" altLang="zh-CN" b="0" i="0" dirty="0">
                <a:solidFill>
                  <a:srgbClr val="808080"/>
                </a:solidFill>
                <a:effectLst/>
                <a:latin typeface="Menlo"/>
              </a:rPr>
              <a:t> </a:t>
            </a:r>
            <a:r>
              <a:rPr lang="en-US" altLang="zh-CN" b="0" i="0" dirty="0">
                <a:solidFill>
                  <a:srgbClr val="0055AA"/>
                </a:solidFill>
                <a:effectLst/>
                <a:latin typeface="Menlo"/>
              </a:rPr>
              <a:t>num2</a:t>
            </a:r>
            <a:r>
              <a:rPr lang="en-US" altLang="zh-CN" b="0" i="0" dirty="0">
                <a:solidFill>
                  <a:srgbClr val="808000"/>
                </a:solidFill>
                <a:effectLst/>
                <a:latin typeface="Menlo"/>
              </a:rPr>
              <a:t>)</a:t>
            </a:r>
            <a:r>
              <a:rPr lang="en-US" altLang="zh-CN" b="0" i="0" dirty="0">
                <a:solidFill>
                  <a:srgbClr val="808080"/>
                </a:solidFill>
                <a:effectLst/>
                <a:latin typeface="Menlo"/>
              </a:rPr>
              <a:t> </a:t>
            </a:r>
            <a:r>
              <a:rPr lang="en-US" altLang="zh-CN" b="0" i="0" dirty="0">
                <a:solidFill>
                  <a:srgbClr val="808000"/>
                </a:solidFill>
                <a:effectLst/>
                <a:latin typeface="Menlo"/>
              </a:rPr>
              <a:t>{</a:t>
            </a:r>
            <a:r>
              <a:rPr lang="en-US" altLang="zh-CN" b="0" i="0" dirty="0">
                <a:solidFill>
                  <a:srgbClr val="808080"/>
                </a:solidFill>
                <a:effectLst/>
                <a:latin typeface="Menlo"/>
              </a:rPr>
              <a:t> </a:t>
            </a:r>
          </a:p>
          <a:p>
            <a:pPr algn="l"/>
            <a:r>
              <a:rPr lang="en-US" altLang="zh-CN" b="0" i="0" dirty="0">
                <a:solidFill>
                  <a:srgbClr val="000000"/>
                </a:solidFill>
                <a:effectLst/>
                <a:latin typeface="Menlo"/>
              </a:rPr>
              <a:t>     int</a:t>
            </a:r>
            <a:r>
              <a:rPr lang="en-US" altLang="zh-CN" b="0" i="0" dirty="0">
                <a:solidFill>
                  <a:srgbClr val="808080"/>
                </a:solidFill>
                <a:effectLst/>
                <a:latin typeface="Menlo"/>
              </a:rPr>
              <a:t> </a:t>
            </a:r>
            <a:r>
              <a:rPr lang="en-US" altLang="zh-CN" b="0" i="0" dirty="0">
                <a:solidFill>
                  <a:srgbClr val="0055AA"/>
                </a:solidFill>
                <a:effectLst/>
                <a:latin typeface="Menlo"/>
              </a:rPr>
              <a:t>result</a:t>
            </a:r>
            <a:r>
              <a:rPr lang="en-US" altLang="zh-CN" b="0" i="0" dirty="0">
                <a:solidFill>
                  <a:srgbClr val="808080"/>
                </a:solidFill>
                <a:effectLst/>
                <a:latin typeface="Menlo"/>
              </a:rPr>
              <a:t>;</a:t>
            </a:r>
          </a:p>
          <a:p>
            <a:pPr algn="l"/>
            <a:endParaRPr lang="en-US" altLang="zh-CN" b="0" i="0" dirty="0">
              <a:solidFill>
                <a:srgbClr val="808080"/>
              </a:solidFill>
              <a:effectLst/>
              <a:latin typeface="Menlo"/>
            </a:endParaRPr>
          </a:p>
          <a:p>
            <a:pPr algn="l"/>
            <a:r>
              <a:rPr lang="en-US" altLang="zh-CN" b="0" i="0" dirty="0">
                <a:solidFill>
                  <a:srgbClr val="808080"/>
                </a:solidFill>
                <a:effectLst/>
                <a:latin typeface="Menlo"/>
              </a:rPr>
              <a:t>     </a:t>
            </a:r>
            <a:r>
              <a:rPr lang="en-US" altLang="zh-CN" b="0" i="0" dirty="0">
                <a:solidFill>
                  <a:srgbClr val="008000"/>
                </a:solidFill>
                <a:effectLst/>
                <a:latin typeface="Menlo"/>
              </a:rPr>
              <a:t>if</a:t>
            </a:r>
            <a:r>
              <a:rPr lang="en-US" altLang="zh-CN" b="0" i="0" dirty="0">
                <a:solidFill>
                  <a:srgbClr val="808080"/>
                </a:solidFill>
                <a:effectLst/>
                <a:latin typeface="Menlo"/>
              </a:rPr>
              <a:t> </a:t>
            </a:r>
            <a:r>
              <a:rPr lang="en-US" altLang="zh-CN" b="0" i="0" dirty="0">
                <a:solidFill>
                  <a:srgbClr val="808000"/>
                </a:solidFill>
                <a:effectLst/>
                <a:latin typeface="Menlo"/>
              </a:rPr>
              <a:t>(</a:t>
            </a:r>
            <a:r>
              <a:rPr lang="en-US" altLang="zh-CN" b="0" i="0" dirty="0">
                <a:solidFill>
                  <a:srgbClr val="0055AA"/>
                </a:solidFill>
                <a:effectLst/>
                <a:latin typeface="Menlo"/>
              </a:rPr>
              <a:t>num1</a:t>
            </a:r>
            <a:r>
              <a:rPr lang="en-US" altLang="zh-CN" b="0" i="0" dirty="0">
                <a:solidFill>
                  <a:srgbClr val="808080"/>
                </a:solidFill>
                <a:effectLst/>
                <a:latin typeface="Menlo"/>
              </a:rPr>
              <a:t> &gt; </a:t>
            </a:r>
            <a:r>
              <a:rPr lang="en-US" altLang="zh-CN" b="0" i="0" dirty="0">
                <a:solidFill>
                  <a:srgbClr val="0055AA"/>
                </a:solidFill>
                <a:effectLst/>
                <a:latin typeface="Menlo"/>
              </a:rPr>
              <a:t>num2</a:t>
            </a:r>
            <a:r>
              <a:rPr lang="en-US" altLang="zh-CN" b="0" i="0" dirty="0">
                <a:solidFill>
                  <a:srgbClr val="808000"/>
                </a:solidFill>
                <a:effectLst/>
                <a:latin typeface="Menlo"/>
              </a:rPr>
              <a:t>)</a:t>
            </a:r>
            <a:r>
              <a:rPr lang="en-US" altLang="zh-CN" b="0" i="0" dirty="0">
                <a:solidFill>
                  <a:srgbClr val="808080"/>
                </a:solidFill>
                <a:effectLst/>
                <a:latin typeface="Menlo"/>
              </a:rPr>
              <a:t> </a:t>
            </a:r>
          </a:p>
          <a:p>
            <a:pPr algn="l"/>
            <a:r>
              <a:rPr lang="en-US" altLang="zh-CN" dirty="0">
                <a:solidFill>
                  <a:srgbClr val="808080"/>
                </a:solidFill>
                <a:latin typeface="Menlo"/>
              </a:rPr>
              <a:t>          </a:t>
            </a:r>
            <a:r>
              <a:rPr lang="en-US" altLang="zh-CN" b="0" i="0" dirty="0">
                <a:solidFill>
                  <a:srgbClr val="0055AA"/>
                </a:solidFill>
                <a:effectLst/>
                <a:latin typeface="Menlo"/>
              </a:rPr>
              <a:t>result</a:t>
            </a:r>
            <a:r>
              <a:rPr lang="en-US" altLang="zh-CN" b="0" i="0" dirty="0">
                <a:solidFill>
                  <a:srgbClr val="808080"/>
                </a:solidFill>
                <a:effectLst/>
                <a:latin typeface="Menlo"/>
              </a:rPr>
              <a:t> = </a:t>
            </a:r>
            <a:r>
              <a:rPr lang="en-US" altLang="zh-CN" b="0" i="0" dirty="0">
                <a:solidFill>
                  <a:srgbClr val="0055AA"/>
                </a:solidFill>
                <a:effectLst/>
                <a:latin typeface="Menlo"/>
              </a:rPr>
              <a:t>num1</a:t>
            </a:r>
            <a:r>
              <a:rPr lang="en-US" altLang="zh-CN" b="0" i="0" dirty="0">
                <a:solidFill>
                  <a:srgbClr val="808080"/>
                </a:solidFill>
                <a:effectLst/>
                <a:latin typeface="Menlo"/>
              </a:rPr>
              <a:t>; </a:t>
            </a:r>
          </a:p>
          <a:p>
            <a:pPr algn="l"/>
            <a:r>
              <a:rPr lang="en-US" altLang="zh-CN" b="0" i="0" dirty="0">
                <a:solidFill>
                  <a:srgbClr val="008000"/>
                </a:solidFill>
                <a:effectLst/>
                <a:latin typeface="Menlo"/>
              </a:rPr>
              <a:t>     else</a:t>
            </a:r>
            <a:r>
              <a:rPr lang="en-US" altLang="zh-CN" b="0" i="0" dirty="0">
                <a:solidFill>
                  <a:srgbClr val="808080"/>
                </a:solidFill>
                <a:effectLst/>
                <a:latin typeface="Menlo"/>
              </a:rPr>
              <a:t> </a:t>
            </a:r>
            <a:r>
              <a:rPr lang="en-US" altLang="zh-CN" b="0" i="0" dirty="0">
                <a:solidFill>
                  <a:srgbClr val="0055AA"/>
                </a:solidFill>
                <a:effectLst/>
                <a:latin typeface="Menlo"/>
              </a:rPr>
              <a:t>result</a:t>
            </a:r>
            <a:r>
              <a:rPr lang="en-US" altLang="zh-CN" b="0" i="0" dirty="0">
                <a:solidFill>
                  <a:srgbClr val="808080"/>
                </a:solidFill>
                <a:effectLst/>
                <a:latin typeface="Menlo"/>
              </a:rPr>
              <a:t> = </a:t>
            </a:r>
            <a:r>
              <a:rPr lang="en-US" altLang="zh-CN" b="0" i="0" dirty="0">
                <a:solidFill>
                  <a:srgbClr val="0055AA"/>
                </a:solidFill>
                <a:effectLst/>
                <a:latin typeface="Menlo"/>
              </a:rPr>
              <a:t>num2</a:t>
            </a:r>
            <a:r>
              <a:rPr lang="en-US" altLang="zh-CN" b="0" i="0" dirty="0">
                <a:solidFill>
                  <a:srgbClr val="808080"/>
                </a:solidFill>
                <a:effectLst/>
                <a:latin typeface="Menlo"/>
              </a:rPr>
              <a:t>; </a:t>
            </a:r>
          </a:p>
          <a:p>
            <a:pPr algn="l"/>
            <a:endParaRPr lang="en-US" altLang="zh-CN" dirty="0">
              <a:solidFill>
                <a:srgbClr val="808080"/>
              </a:solidFill>
              <a:latin typeface="Menlo"/>
            </a:endParaRPr>
          </a:p>
          <a:p>
            <a:pPr algn="l"/>
            <a:r>
              <a:rPr lang="en-US" altLang="zh-CN" b="0" i="0" dirty="0">
                <a:solidFill>
                  <a:srgbClr val="008000"/>
                </a:solidFill>
                <a:effectLst/>
                <a:latin typeface="Menlo"/>
              </a:rPr>
              <a:t>     return</a:t>
            </a:r>
            <a:r>
              <a:rPr lang="en-US" altLang="zh-CN" b="0" i="0" dirty="0">
                <a:solidFill>
                  <a:srgbClr val="808080"/>
                </a:solidFill>
                <a:effectLst/>
                <a:latin typeface="Menlo"/>
              </a:rPr>
              <a:t> </a:t>
            </a:r>
            <a:r>
              <a:rPr lang="en-US" altLang="zh-CN" b="0" i="0" dirty="0">
                <a:solidFill>
                  <a:srgbClr val="0055AA"/>
                </a:solidFill>
                <a:effectLst/>
                <a:latin typeface="Menlo"/>
              </a:rPr>
              <a:t>result</a:t>
            </a:r>
            <a:r>
              <a:rPr lang="en-US" altLang="zh-CN" b="0" i="0" dirty="0">
                <a:solidFill>
                  <a:srgbClr val="808080"/>
                </a:solidFill>
                <a:effectLst/>
                <a:latin typeface="Menlo"/>
              </a:rPr>
              <a:t>; </a:t>
            </a:r>
          </a:p>
          <a:p>
            <a:pPr algn="l"/>
            <a:r>
              <a:rPr lang="en-US" altLang="zh-CN" b="0" i="0" dirty="0">
                <a:solidFill>
                  <a:srgbClr val="808000"/>
                </a:solidFill>
                <a:effectLst/>
                <a:latin typeface="Menlo"/>
              </a:rPr>
              <a:t>}</a:t>
            </a:r>
            <a:endParaRPr lang="zh-CN" altLang="en-US" dirty="0"/>
          </a:p>
        </p:txBody>
      </p:sp>
      <p:sp>
        <p:nvSpPr>
          <p:cNvPr id="13" name="文本框 12">
            <a:extLst>
              <a:ext uri="{FF2B5EF4-FFF2-40B4-BE49-F238E27FC236}">
                <a16:creationId xmlns:a16="http://schemas.microsoft.com/office/drawing/2014/main" id="{0E6807FB-45A6-4A42-BF99-AD018C535493}"/>
              </a:ext>
            </a:extLst>
          </p:cNvPr>
          <p:cNvSpPr txBox="1"/>
          <p:nvPr/>
        </p:nvSpPr>
        <p:spPr>
          <a:xfrm>
            <a:off x="460615" y="4488596"/>
            <a:ext cx="2236510" cy="830997"/>
          </a:xfrm>
          <a:prstGeom prst="rect">
            <a:avLst/>
          </a:prstGeom>
          <a:noFill/>
        </p:spPr>
        <p:txBody>
          <a:bodyPr wrap="none" rtlCol="0">
            <a:spAutoFit/>
          </a:bodyPr>
          <a:lstStyle/>
          <a:p>
            <a:pPr algn="l"/>
            <a:r>
              <a:rPr lang="zh-CN" altLang="en-US" sz="2400" dirty="0">
                <a:solidFill>
                  <a:srgbClr val="0000FF"/>
                </a:solidFill>
              </a:rPr>
              <a:t>活动记录</a:t>
            </a:r>
            <a:r>
              <a:rPr lang="en-US" altLang="zh-CN" sz="2400" dirty="0">
                <a:solidFill>
                  <a:srgbClr val="0000FF"/>
                </a:solidFill>
              </a:rPr>
              <a:t>(</a:t>
            </a:r>
            <a:r>
              <a:rPr lang="zh-CN" altLang="en-US" sz="2400" dirty="0">
                <a:solidFill>
                  <a:srgbClr val="0000FF"/>
                </a:solidFill>
              </a:rPr>
              <a:t>栈帧</a:t>
            </a:r>
            <a:r>
              <a:rPr lang="en-US" altLang="zh-CN" sz="2400" dirty="0">
                <a:solidFill>
                  <a:srgbClr val="0000FF"/>
                </a:solidFill>
              </a:rPr>
              <a:t>)</a:t>
            </a:r>
          </a:p>
          <a:p>
            <a:pPr algn="l"/>
            <a:r>
              <a:rPr lang="en-US" altLang="zh-CN" sz="2400" dirty="0">
                <a:solidFill>
                  <a:srgbClr val="0000FF"/>
                </a:solidFill>
              </a:rPr>
              <a:t>AR(Frame)</a:t>
            </a:r>
            <a:endParaRPr lang="zh-CN" altLang="en-US" sz="2400" dirty="0">
              <a:solidFill>
                <a:srgbClr val="0000FF"/>
              </a:solidFill>
            </a:endParaRPr>
          </a:p>
        </p:txBody>
      </p:sp>
    </p:spTree>
    <p:extLst>
      <p:ext uri="{BB962C8B-B14F-4D97-AF65-F5344CB8AC3E}">
        <p14:creationId xmlns:p14="http://schemas.microsoft.com/office/powerpoint/2010/main" val="2977652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457200" y="300335"/>
            <a:ext cx="4267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l"/>
            <a:r>
              <a:rPr lang="en-US" altLang="zh-CN" sz="2800" b="1" dirty="0">
                <a:solidFill>
                  <a:srgbClr val="CC0099"/>
                </a:solidFill>
                <a:latin typeface="黑体" pitchFamily="49" charset="-122"/>
                <a:ea typeface="黑体" pitchFamily="49" charset="-122"/>
                <a:cs typeface="+mj-cs"/>
              </a:rPr>
              <a:t>9.1.3.3  </a:t>
            </a:r>
            <a:r>
              <a:rPr lang="zh-CN" altLang="en-US" sz="2800" b="1" dirty="0">
                <a:solidFill>
                  <a:srgbClr val="CC0099"/>
                </a:solidFill>
                <a:latin typeface="黑体" pitchFamily="49" charset="-122"/>
                <a:ea typeface="黑体" pitchFamily="49" charset="-122"/>
                <a:cs typeface="+mj-cs"/>
              </a:rPr>
              <a:t>堆式存储分配</a:t>
            </a:r>
          </a:p>
        </p:txBody>
      </p:sp>
      <p:sp>
        <p:nvSpPr>
          <p:cNvPr id="5" name="Text Box 3"/>
          <p:cNvSpPr txBox="1">
            <a:spLocks noChangeArrowheads="1"/>
          </p:cNvSpPr>
          <p:nvPr/>
        </p:nvSpPr>
        <p:spPr bwMode="auto">
          <a:xfrm>
            <a:off x="457200" y="1158657"/>
            <a:ext cx="7772400" cy="3251852"/>
          </a:xfrm>
          <a:prstGeom prst="rect">
            <a:avLst/>
          </a:prstGeom>
          <a:solidFill>
            <a:schemeClr val="bg1"/>
          </a:solidFill>
          <a:ln w="9525">
            <a:noFill/>
            <a:miter lim="800000"/>
            <a:headEnd/>
            <a:tailEnd/>
          </a:ln>
        </p:spPr>
        <p:txBody>
          <a:bodyPr wrap="square">
            <a:spAutoFit/>
          </a:bodyPr>
          <a:lstStyle/>
          <a:p>
            <a:pPr indent="504825" algn="l">
              <a:lnSpc>
                <a:spcPct val="150000"/>
              </a:lnSpc>
              <a:spcBef>
                <a:spcPct val="30000"/>
              </a:spcBef>
            </a:pPr>
            <a:r>
              <a:rPr lang="zh-CN" altLang="en-US" sz="2000" b="1" dirty="0">
                <a:latin typeface="宋体" pitchFamily="2" charset="-122"/>
                <a:ea typeface="宋体" pitchFamily="2" charset="-122"/>
              </a:rPr>
              <a:t>对于源语言</a:t>
            </a:r>
            <a:r>
              <a:rPr lang="zh-CN" altLang="en-US" sz="2000" b="1" dirty="0">
                <a:solidFill>
                  <a:srgbClr val="0000FF"/>
                </a:solidFill>
                <a:latin typeface="宋体" pitchFamily="2" charset="-122"/>
                <a:ea typeface="宋体" pitchFamily="2" charset="-122"/>
              </a:rPr>
              <a:t>允许运行期间自由申请与释放存储空间</a:t>
            </a:r>
            <a:r>
              <a:rPr lang="zh-CN" altLang="en-US" sz="2000" b="1" dirty="0">
                <a:latin typeface="宋体" pitchFamily="2" charset="-122"/>
                <a:ea typeface="宋体" pitchFamily="2" charset="-122"/>
              </a:rPr>
              <a:t>，当数据对象的生存期与创建他的过程</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函数的执行周期无关时，例如过程</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函数结束后，数据对象仍然可以长期存在，这时栈式存储分配策略就不能满足这个要求了，这时适合于采用堆式存储分配。</a:t>
            </a:r>
          </a:p>
          <a:p>
            <a:pPr indent="504825" algn="l">
              <a:lnSpc>
                <a:spcPct val="150000"/>
              </a:lnSpc>
            </a:pPr>
            <a:r>
              <a:rPr lang="zh-CN" altLang="en-US" sz="2000" b="1" dirty="0">
                <a:latin typeface="宋体" pitchFamily="2" charset="-122"/>
                <a:ea typeface="宋体" pitchFamily="2" charset="-122"/>
              </a:rPr>
              <a:t>可能遇到的各种情况与操作系统给进程分配存储空间时遇到的极其相似，如同样会出现“碎片”现象等，其根本差异就在于分配的层次和分配对象的粒度。 </a:t>
            </a:r>
          </a:p>
        </p:txBody>
      </p:sp>
      <p:sp>
        <p:nvSpPr>
          <p:cNvPr id="4"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16</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1603811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457200" y="300335"/>
            <a:ext cx="4267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l"/>
            <a:r>
              <a:rPr lang="en-US" altLang="zh-CN" sz="2800" b="1" dirty="0">
                <a:solidFill>
                  <a:srgbClr val="CC0099"/>
                </a:solidFill>
                <a:latin typeface="黑体" pitchFamily="49" charset="-122"/>
                <a:ea typeface="黑体" pitchFamily="49" charset="-122"/>
                <a:cs typeface="+mj-cs"/>
              </a:rPr>
              <a:t>9.1.3.3  </a:t>
            </a:r>
            <a:r>
              <a:rPr lang="zh-CN" altLang="en-US" sz="2800" b="1" dirty="0">
                <a:solidFill>
                  <a:srgbClr val="CC0099"/>
                </a:solidFill>
                <a:latin typeface="黑体" pitchFamily="49" charset="-122"/>
                <a:ea typeface="黑体" pitchFamily="49" charset="-122"/>
                <a:cs typeface="+mj-cs"/>
              </a:rPr>
              <a:t>堆式存储分配</a:t>
            </a:r>
          </a:p>
        </p:txBody>
      </p:sp>
      <p:sp>
        <p:nvSpPr>
          <p:cNvPr id="4"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17</a:t>
            </a:fld>
            <a:endParaRPr lang="en-US" altLang="zh-CN" dirty="0">
              <a:latin typeface="宋体" pitchFamily="2" charset="-122"/>
              <a:ea typeface="宋体" pitchFamily="2" charset="-122"/>
            </a:endParaRPr>
          </a:p>
        </p:txBody>
      </p:sp>
      <p:sp>
        <p:nvSpPr>
          <p:cNvPr id="6" name="文本框 5">
            <a:extLst>
              <a:ext uri="{FF2B5EF4-FFF2-40B4-BE49-F238E27FC236}">
                <a16:creationId xmlns:a16="http://schemas.microsoft.com/office/drawing/2014/main" id="{79FFA4CD-9C84-4DD8-A90D-FFD581A74CB5}"/>
              </a:ext>
            </a:extLst>
          </p:cNvPr>
          <p:cNvSpPr txBox="1"/>
          <p:nvPr/>
        </p:nvSpPr>
        <p:spPr>
          <a:xfrm>
            <a:off x="304800" y="1447800"/>
            <a:ext cx="3962400" cy="3970318"/>
          </a:xfrm>
          <a:prstGeom prst="rect">
            <a:avLst/>
          </a:prstGeom>
          <a:noFill/>
          <a:ln w="22225">
            <a:solidFill>
              <a:srgbClr val="FF0000"/>
            </a:solidFill>
          </a:ln>
        </p:spPr>
        <p:txBody>
          <a:bodyPr wrap="square">
            <a:spAutoFit/>
          </a:bodyPr>
          <a:lstStyle/>
          <a:p>
            <a:pPr algn="l"/>
            <a:r>
              <a:rPr lang="en-US" altLang="zh-CN" b="0" i="0" dirty="0">
                <a:solidFill>
                  <a:srgbClr val="000000"/>
                </a:solidFill>
                <a:effectLst/>
                <a:latin typeface="Menlo"/>
              </a:rPr>
              <a:t>#include </a:t>
            </a:r>
            <a:r>
              <a:rPr lang="en-US" altLang="zh-CN" b="0" i="0" dirty="0">
                <a:solidFill>
                  <a:srgbClr val="8B0000"/>
                </a:solidFill>
                <a:effectLst/>
                <a:latin typeface="Menlo"/>
              </a:rPr>
              <a:t>&lt;</a:t>
            </a:r>
            <a:r>
              <a:rPr lang="en-US" altLang="zh-CN" b="0" i="0" dirty="0">
                <a:solidFill>
                  <a:srgbClr val="AA1111"/>
                </a:solidFill>
                <a:effectLst/>
                <a:latin typeface="Menlo"/>
              </a:rPr>
              <a:t>iostream</a:t>
            </a:r>
            <a:r>
              <a:rPr lang="en-US" altLang="zh-CN" b="0" i="0" dirty="0">
                <a:solidFill>
                  <a:srgbClr val="8B0000"/>
                </a:solidFill>
                <a:effectLst/>
                <a:latin typeface="Menlo"/>
              </a:rPr>
              <a:t>&gt;</a:t>
            </a:r>
            <a:r>
              <a:rPr lang="en-US" altLang="zh-CN" b="0" i="0" dirty="0">
                <a:solidFill>
                  <a:srgbClr val="808080"/>
                </a:solidFill>
                <a:effectLst/>
                <a:latin typeface="Menlo"/>
              </a:rPr>
              <a:t> </a:t>
            </a:r>
          </a:p>
          <a:p>
            <a:pPr algn="l"/>
            <a:r>
              <a:rPr lang="en-US" altLang="zh-CN" b="0" i="0" dirty="0">
                <a:solidFill>
                  <a:srgbClr val="008000"/>
                </a:solidFill>
                <a:effectLst/>
                <a:latin typeface="Menlo"/>
              </a:rPr>
              <a:t>using</a:t>
            </a:r>
            <a:r>
              <a:rPr lang="en-US" altLang="zh-CN" b="0" i="0" dirty="0">
                <a:solidFill>
                  <a:srgbClr val="808080"/>
                </a:solidFill>
                <a:effectLst/>
                <a:latin typeface="Menlo"/>
              </a:rPr>
              <a:t> </a:t>
            </a:r>
            <a:r>
              <a:rPr lang="en-US" altLang="zh-CN" b="0" i="0" dirty="0">
                <a:solidFill>
                  <a:srgbClr val="000000"/>
                </a:solidFill>
                <a:effectLst/>
                <a:latin typeface="Menlo"/>
              </a:rPr>
              <a:t>namespace</a:t>
            </a:r>
            <a:r>
              <a:rPr lang="en-US" altLang="zh-CN" b="0" i="0" dirty="0">
                <a:solidFill>
                  <a:srgbClr val="808080"/>
                </a:solidFill>
                <a:effectLst/>
                <a:latin typeface="Menlo"/>
              </a:rPr>
              <a:t> </a:t>
            </a:r>
            <a:r>
              <a:rPr lang="en-US" altLang="zh-CN" b="0" i="0" dirty="0">
                <a:solidFill>
                  <a:srgbClr val="0055AA"/>
                </a:solidFill>
                <a:effectLst/>
                <a:latin typeface="Menlo"/>
              </a:rPr>
              <a:t>std</a:t>
            </a:r>
            <a:r>
              <a:rPr lang="en-US" altLang="zh-CN" b="0" i="0" dirty="0">
                <a:solidFill>
                  <a:srgbClr val="808080"/>
                </a:solidFill>
                <a:effectLst/>
                <a:latin typeface="Menlo"/>
              </a:rPr>
              <a:t>;</a:t>
            </a:r>
          </a:p>
          <a:p>
            <a:pPr algn="l"/>
            <a:endParaRPr lang="en-US" altLang="zh-CN" b="0" i="0" dirty="0">
              <a:solidFill>
                <a:srgbClr val="808080"/>
              </a:solidFill>
              <a:effectLst/>
              <a:latin typeface="Menlo"/>
            </a:endParaRPr>
          </a:p>
          <a:p>
            <a:pPr algn="l"/>
            <a:r>
              <a:rPr lang="en-US" altLang="zh-CN" b="0" i="0" dirty="0">
                <a:solidFill>
                  <a:srgbClr val="808080"/>
                </a:solidFill>
                <a:effectLst/>
                <a:latin typeface="Menlo"/>
              </a:rPr>
              <a:t> </a:t>
            </a:r>
            <a:r>
              <a:rPr lang="en-US" altLang="zh-CN" b="0" i="0" dirty="0">
                <a:solidFill>
                  <a:srgbClr val="000000"/>
                </a:solidFill>
                <a:effectLst/>
                <a:latin typeface="Menlo"/>
              </a:rPr>
              <a:t>int</a:t>
            </a:r>
            <a:r>
              <a:rPr lang="en-US" altLang="zh-CN" b="0" i="0" dirty="0">
                <a:solidFill>
                  <a:srgbClr val="808080"/>
                </a:solidFill>
                <a:effectLst/>
                <a:latin typeface="Menlo"/>
              </a:rPr>
              <a:t> </a:t>
            </a:r>
            <a:r>
              <a:rPr lang="en-US" altLang="zh-CN" b="0" i="0" dirty="0">
                <a:solidFill>
                  <a:srgbClr val="0055AA"/>
                </a:solidFill>
                <a:effectLst/>
                <a:latin typeface="Menlo"/>
              </a:rPr>
              <a:t>main</a:t>
            </a:r>
            <a:r>
              <a:rPr lang="en-US" altLang="zh-CN" b="0" i="0" dirty="0">
                <a:solidFill>
                  <a:srgbClr val="808080"/>
                </a:solidFill>
                <a:effectLst/>
                <a:latin typeface="Menlo"/>
              </a:rPr>
              <a:t> </a:t>
            </a:r>
            <a:r>
              <a:rPr lang="en-US" altLang="zh-CN" b="0" i="0" dirty="0">
                <a:solidFill>
                  <a:srgbClr val="808000"/>
                </a:solidFill>
                <a:effectLst/>
                <a:latin typeface="Menlo"/>
              </a:rPr>
              <a:t>()</a:t>
            </a:r>
            <a:r>
              <a:rPr lang="en-US" altLang="zh-CN" b="0" i="0" dirty="0">
                <a:solidFill>
                  <a:srgbClr val="808080"/>
                </a:solidFill>
                <a:effectLst/>
                <a:latin typeface="Menlo"/>
              </a:rPr>
              <a:t> </a:t>
            </a:r>
            <a:r>
              <a:rPr lang="en-US" altLang="zh-CN" b="0" i="0" dirty="0">
                <a:solidFill>
                  <a:srgbClr val="808000"/>
                </a:solidFill>
                <a:effectLst/>
                <a:latin typeface="Menlo"/>
              </a:rPr>
              <a:t>{</a:t>
            </a:r>
            <a:r>
              <a:rPr lang="en-US" altLang="zh-CN" b="0" i="0" dirty="0">
                <a:solidFill>
                  <a:srgbClr val="808080"/>
                </a:solidFill>
                <a:effectLst/>
                <a:latin typeface="Menlo"/>
              </a:rPr>
              <a:t> </a:t>
            </a:r>
          </a:p>
          <a:p>
            <a:pPr algn="l"/>
            <a:r>
              <a:rPr lang="en-US" altLang="zh-CN" b="0" i="0" dirty="0">
                <a:solidFill>
                  <a:srgbClr val="000000"/>
                </a:solidFill>
                <a:effectLst/>
                <a:latin typeface="Menlo"/>
              </a:rPr>
              <a:t>       double</a:t>
            </a:r>
            <a:r>
              <a:rPr lang="en-US" altLang="zh-CN" b="0" i="0" dirty="0">
                <a:solidFill>
                  <a:srgbClr val="808080"/>
                </a:solidFill>
                <a:effectLst/>
                <a:latin typeface="Menlo"/>
              </a:rPr>
              <a:t>* </a:t>
            </a:r>
            <a:r>
              <a:rPr lang="en-US" altLang="zh-CN" b="0" i="0" dirty="0" err="1">
                <a:solidFill>
                  <a:srgbClr val="0055AA"/>
                </a:solidFill>
                <a:effectLst/>
                <a:latin typeface="Menlo"/>
              </a:rPr>
              <a:t>pvalue</a:t>
            </a:r>
            <a:r>
              <a:rPr lang="en-US" altLang="zh-CN" b="0" i="0" dirty="0">
                <a:solidFill>
                  <a:srgbClr val="808080"/>
                </a:solidFill>
                <a:effectLst/>
                <a:latin typeface="Menlo"/>
              </a:rPr>
              <a:t> = </a:t>
            </a:r>
            <a:r>
              <a:rPr lang="en-US" altLang="zh-CN" b="0" i="0" dirty="0">
                <a:solidFill>
                  <a:srgbClr val="000000"/>
                </a:solidFill>
                <a:effectLst/>
                <a:latin typeface="Menlo"/>
              </a:rPr>
              <a:t>NULL</a:t>
            </a:r>
            <a:r>
              <a:rPr lang="en-US" altLang="zh-CN" b="0" i="0" dirty="0">
                <a:solidFill>
                  <a:srgbClr val="808080"/>
                </a:solidFill>
                <a:effectLst/>
                <a:latin typeface="Menlo"/>
              </a:rPr>
              <a:t>; </a:t>
            </a:r>
          </a:p>
          <a:p>
            <a:pPr algn="l"/>
            <a:endParaRPr lang="en-US" altLang="zh-CN" b="0" i="0" dirty="0">
              <a:solidFill>
                <a:srgbClr val="808080"/>
              </a:solidFill>
              <a:effectLst/>
              <a:latin typeface="Menlo"/>
            </a:endParaRPr>
          </a:p>
          <a:p>
            <a:pPr algn="l"/>
            <a:r>
              <a:rPr lang="en-US" altLang="zh-CN" b="0" i="0" dirty="0">
                <a:solidFill>
                  <a:srgbClr val="0055AA"/>
                </a:solidFill>
                <a:effectLst/>
                <a:latin typeface="Menlo"/>
              </a:rPr>
              <a:t>       </a:t>
            </a:r>
            <a:r>
              <a:rPr lang="en-US" altLang="zh-CN" b="0" i="0" dirty="0" err="1">
                <a:solidFill>
                  <a:srgbClr val="0055AA"/>
                </a:solidFill>
                <a:effectLst/>
                <a:latin typeface="Menlo"/>
              </a:rPr>
              <a:t>pvalue</a:t>
            </a:r>
            <a:r>
              <a:rPr lang="en-US" altLang="zh-CN" b="0" i="0" dirty="0">
                <a:solidFill>
                  <a:srgbClr val="808080"/>
                </a:solidFill>
                <a:effectLst/>
                <a:latin typeface="Menlo"/>
              </a:rPr>
              <a:t> = </a:t>
            </a:r>
            <a:r>
              <a:rPr lang="en-US" altLang="zh-CN" b="0" i="0" dirty="0">
                <a:solidFill>
                  <a:srgbClr val="008000"/>
                </a:solidFill>
                <a:effectLst/>
                <a:latin typeface="Menlo"/>
              </a:rPr>
              <a:t>new</a:t>
            </a:r>
            <a:r>
              <a:rPr lang="en-US" altLang="zh-CN" b="0" i="0" dirty="0">
                <a:solidFill>
                  <a:srgbClr val="808080"/>
                </a:solidFill>
                <a:effectLst/>
                <a:latin typeface="Menlo"/>
              </a:rPr>
              <a:t> </a:t>
            </a:r>
            <a:r>
              <a:rPr lang="en-US" altLang="zh-CN" b="0" i="0" dirty="0">
                <a:solidFill>
                  <a:srgbClr val="000000"/>
                </a:solidFill>
                <a:effectLst/>
                <a:latin typeface="Menlo"/>
              </a:rPr>
              <a:t>double</a:t>
            </a:r>
            <a:r>
              <a:rPr lang="en-US" altLang="zh-CN" b="0" i="0" dirty="0">
                <a:solidFill>
                  <a:srgbClr val="808080"/>
                </a:solidFill>
                <a:effectLst/>
                <a:latin typeface="Menlo"/>
              </a:rPr>
              <a:t>; </a:t>
            </a:r>
            <a:r>
              <a:rPr lang="en-US" altLang="zh-CN" b="0" i="0" dirty="0">
                <a:effectLst/>
                <a:latin typeface="Menlo"/>
              </a:rPr>
              <a:t>// </a:t>
            </a:r>
            <a:r>
              <a:rPr lang="zh-CN" altLang="en-US" dirty="0">
                <a:latin typeface="Menlo"/>
              </a:rPr>
              <a:t>申请</a:t>
            </a:r>
            <a:r>
              <a:rPr lang="zh-CN" altLang="en-US" b="0" i="0" dirty="0">
                <a:effectLst/>
                <a:latin typeface="Menlo"/>
              </a:rPr>
              <a:t>内存 </a:t>
            </a:r>
            <a:endParaRPr lang="en-US" altLang="zh-CN" b="0" i="0" dirty="0">
              <a:effectLst/>
              <a:latin typeface="Menlo"/>
            </a:endParaRPr>
          </a:p>
          <a:p>
            <a:pPr algn="l"/>
            <a:r>
              <a:rPr lang="zh-CN" altLang="en-US" b="0" i="0" dirty="0">
                <a:solidFill>
                  <a:srgbClr val="808080"/>
                </a:solidFill>
                <a:effectLst/>
                <a:latin typeface="Menlo"/>
              </a:rPr>
              <a:t>      *</a:t>
            </a:r>
            <a:r>
              <a:rPr lang="en-US" altLang="zh-CN" b="0" i="0" dirty="0" err="1">
                <a:solidFill>
                  <a:srgbClr val="0055AA"/>
                </a:solidFill>
                <a:effectLst/>
                <a:latin typeface="Menlo"/>
              </a:rPr>
              <a:t>pvalue</a:t>
            </a:r>
            <a:r>
              <a:rPr lang="en-US" altLang="zh-CN" b="0" i="0" dirty="0">
                <a:solidFill>
                  <a:srgbClr val="808080"/>
                </a:solidFill>
                <a:effectLst/>
                <a:latin typeface="Menlo"/>
              </a:rPr>
              <a:t> = </a:t>
            </a:r>
            <a:r>
              <a:rPr lang="en-US" altLang="zh-CN" b="0" i="0" dirty="0">
                <a:solidFill>
                  <a:srgbClr val="800000"/>
                </a:solidFill>
                <a:effectLst/>
                <a:latin typeface="Menlo"/>
              </a:rPr>
              <a:t>29494.99</a:t>
            </a:r>
            <a:r>
              <a:rPr lang="en-US" altLang="zh-CN" b="0" i="0" dirty="0">
                <a:solidFill>
                  <a:srgbClr val="808080"/>
                </a:solidFill>
                <a:effectLst/>
                <a:latin typeface="Menlo"/>
              </a:rPr>
              <a:t>; </a:t>
            </a:r>
          </a:p>
          <a:p>
            <a:pPr algn="l"/>
            <a:r>
              <a:rPr lang="en-US" altLang="zh-CN" b="0" i="0" dirty="0">
                <a:solidFill>
                  <a:srgbClr val="0055AA"/>
                </a:solidFill>
                <a:effectLst/>
                <a:latin typeface="Menlo"/>
              </a:rPr>
              <a:t>       </a:t>
            </a:r>
            <a:r>
              <a:rPr lang="en-US" altLang="zh-CN" b="0" i="0" dirty="0" err="1">
                <a:solidFill>
                  <a:srgbClr val="0055AA"/>
                </a:solidFill>
                <a:effectLst/>
                <a:latin typeface="Menlo"/>
              </a:rPr>
              <a:t>cout</a:t>
            </a:r>
            <a:r>
              <a:rPr lang="en-US" altLang="zh-CN" b="0" i="0" dirty="0">
                <a:solidFill>
                  <a:srgbClr val="808080"/>
                </a:solidFill>
                <a:effectLst/>
                <a:latin typeface="Menlo"/>
              </a:rPr>
              <a:t> &lt;&lt; </a:t>
            </a:r>
            <a:r>
              <a:rPr lang="en-US" altLang="zh-CN" b="0" i="0" dirty="0">
                <a:solidFill>
                  <a:srgbClr val="8B0000"/>
                </a:solidFill>
                <a:effectLst/>
                <a:latin typeface="Menlo"/>
              </a:rPr>
              <a:t>"</a:t>
            </a:r>
            <a:r>
              <a:rPr lang="en-US" altLang="zh-CN" b="0" i="0" dirty="0">
                <a:solidFill>
                  <a:srgbClr val="AA1111"/>
                </a:solidFill>
                <a:effectLst/>
                <a:latin typeface="Menlo"/>
              </a:rPr>
              <a:t>Value of </a:t>
            </a:r>
            <a:r>
              <a:rPr lang="en-US" altLang="zh-CN" b="0" i="0" dirty="0" err="1">
                <a:solidFill>
                  <a:srgbClr val="AA1111"/>
                </a:solidFill>
                <a:effectLst/>
                <a:latin typeface="Menlo"/>
              </a:rPr>
              <a:t>pvalue</a:t>
            </a:r>
            <a:r>
              <a:rPr lang="en-US" altLang="zh-CN" b="0" i="0" dirty="0">
                <a:solidFill>
                  <a:srgbClr val="AA1111"/>
                </a:solidFill>
                <a:effectLst/>
                <a:latin typeface="Menlo"/>
              </a:rPr>
              <a:t> : </a:t>
            </a:r>
            <a:r>
              <a:rPr lang="en-US" altLang="zh-CN" b="0" i="0" dirty="0">
                <a:solidFill>
                  <a:srgbClr val="8B0000"/>
                </a:solidFill>
                <a:effectLst/>
                <a:latin typeface="Menlo"/>
              </a:rPr>
              <a:t>"</a:t>
            </a:r>
            <a:r>
              <a:rPr lang="en-US" altLang="zh-CN" b="0" i="0" dirty="0">
                <a:solidFill>
                  <a:srgbClr val="808080"/>
                </a:solidFill>
                <a:effectLst/>
                <a:latin typeface="Menlo"/>
              </a:rPr>
              <a:t> </a:t>
            </a:r>
          </a:p>
          <a:p>
            <a:pPr algn="l"/>
            <a:r>
              <a:rPr lang="en-US" altLang="zh-CN" dirty="0">
                <a:solidFill>
                  <a:srgbClr val="808080"/>
                </a:solidFill>
                <a:latin typeface="Menlo"/>
              </a:rPr>
              <a:t>                </a:t>
            </a:r>
            <a:r>
              <a:rPr lang="en-US" altLang="zh-CN" b="0" i="0" dirty="0">
                <a:solidFill>
                  <a:srgbClr val="808080"/>
                </a:solidFill>
                <a:effectLst/>
                <a:latin typeface="Menlo"/>
              </a:rPr>
              <a:t>&lt;&lt; *</a:t>
            </a:r>
            <a:r>
              <a:rPr lang="en-US" altLang="zh-CN" b="0" i="0" dirty="0" err="1">
                <a:solidFill>
                  <a:srgbClr val="0055AA"/>
                </a:solidFill>
                <a:effectLst/>
                <a:latin typeface="Menlo"/>
              </a:rPr>
              <a:t>pvalue</a:t>
            </a:r>
            <a:r>
              <a:rPr lang="en-US" altLang="zh-CN" b="0" i="0" dirty="0">
                <a:solidFill>
                  <a:srgbClr val="808080"/>
                </a:solidFill>
                <a:effectLst/>
                <a:latin typeface="Menlo"/>
              </a:rPr>
              <a:t> &lt;&lt; </a:t>
            </a:r>
            <a:r>
              <a:rPr lang="en-US" altLang="zh-CN" b="0" i="0" dirty="0" err="1">
                <a:solidFill>
                  <a:srgbClr val="0055AA"/>
                </a:solidFill>
                <a:effectLst/>
                <a:latin typeface="Menlo"/>
              </a:rPr>
              <a:t>endl</a:t>
            </a:r>
            <a:r>
              <a:rPr lang="en-US" altLang="zh-CN" b="0" i="0" dirty="0">
                <a:solidFill>
                  <a:srgbClr val="808080"/>
                </a:solidFill>
                <a:effectLst/>
                <a:latin typeface="Menlo"/>
              </a:rPr>
              <a:t>;</a:t>
            </a:r>
          </a:p>
          <a:p>
            <a:pPr algn="l"/>
            <a:r>
              <a:rPr lang="en-US" altLang="zh-CN" b="0" i="0" dirty="0">
                <a:solidFill>
                  <a:srgbClr val="808080"/>
                </a:solidFill>
                <a:effectLst/>
                <a:latin typeface="Menlo"/>
              </a:rPr>
              <a:t> </a:t>
            </a:r>
          </a:p>
          <a:p>
            <a:pPr algn="l"/>
            <a:r>
              <a:rPr lang="en-US" altLang="zh-CN" b="0" i="0" dirty="0">
                <a:solidFill>
                  <a:srgbClr val="008000"/>
                </a:solidFill>
                <a:effectLst/>
                <a:latin typeface="Menlo"/>
              </a:rPr>
              <a:t>       delete</a:t>
            </a:r>
            <a:r>
              <a:rPr lang="en-US" altLang="zh-CN" b="0" i="0" dirty="0">
                <a:solidFill>
                  <a:srgbClr val="808080"/>
                </a:solidFill>
                <a:effectLst/>
                <a:latin typeface="Menlo"/>
              </a:rPr>
              <a:t> </a:t>
            </a:r>
            <a:r>
              <a:rPr lang="en-US" altLang="zh-CN" b="0" i="0" dirty="0" err="1">
                <a:solidFill>
                  <a:srgbClr val="0055AA"/>
                </a:solidFill>
                <a:effectLst/>
                <a:latin typeface="Menlo"/>
              </a:rPr>
              <a:t>pvalue</a:t>
            </a:r>
            <a:r>
              <a:rPr lang="en-US" altLang="zh-CN" b="0" i="0" dirty="0">
                <a:solidFill>
                  <a:srgbClr val="808080"/>
                </a:solidFill>
                <a:effectLst/>
                <a:latin typeface="Menlo"/>
              </a:rPr>
              <a:t>; </a:t>
            </a:r>
            <a:r>
              <a:rPr lang="en-US" altLang="zh-CN" b="0" i="0" dirty="0">
                <a:effectLst/>
                <a:latin typeface="Menlo"/>
              </a:rPr>
              <a:t>// </a:t>
            </a:r>
            <a:r>
              <a:rPr lang="zh-CN" altLang="en-US" b="0" i="0" dirty="0">
                <a:effectLst/>
                <a:latin typeface="Menlo"/>
              </a:rPr>
              <a:t>释放内存 </a:t>
            </a:r>
            <a:endParaRPr lang="en-US" altLang="zh-CN" b="0" i="0" dirty="0">
              <a:effectLst/>
              <a:latin typeface="Menlo"/>
            </a:endParaRPr>
          </a:p>
          <a:p>
            <a:pPr algn="l"/>
            <a:r>
              <a:rPr lang="en-US" altLang="zh-CN" b="0" i="0" dirty="0">
                <a:solidFill>
                  <a:srgbClr val="008000"/>
                </a:solidFill>
                <a:effectLst/>
                <a:latin typeface="Menlo"/>
              </a:rPr>
              <a:t>       return</a:t>
            </a:r>
            <a:r>
              <a:rPr lang="en-US" altLang="zh-CN" b="0" i="0" dirty="0">
                <a:solidFill>
                  <a:srgbClr val="808080"/>
                </a:solidFill>
                <a:effectLst/>
                <a:latin typeface="Menlo"/>
              </a:rPr>
              <a:t> </a:t>
            </a:r>
            <a:r>
              <a:rPr lang="en-US" altLang="zh-CN" b="0" i="0" dirty="0">
                <a:solidFill>
                  <a:srgbClr val="800000"/>
                </a:solidFill>
                <a:effectLst/>
                <a:latin typeface="Menlo"/>
              </a:rPr>
              <a:t>0</a:t>
            </a:r>
            <a:r>
              <a:rPr lang="en-US" altLang="zh-CN" b="0" i="0" dirty="0">
                <a:solidFill>
                  <a:srgbClr val="808080"/>
                </a:solidFill>
                <a:effectLst/>
                <a:latin typeface="Menlo"/>
              </a:rPr>
              <a:t>; </a:t>
            </a:r>
          </a:p>
          <a:p>
            <a:pPr algn="l"/>
            <a:r>
              <a:rPr lang="en-US" altLang="zh-CN" b="0" i="0" dirty="0">
                <a:solidFill>
                  <a:srgbClr val="808000"/>
                </a:solidFill>
                <a:effectLst/>
                <a:latin typeface="Menlo"/>
              </a:rPr>
              <a:t>}</a:t>
            </a:r>
            <a:endParaRPr lang="zh-CN" altLang="en-US" dirty="0"/>
          </a:p>
        </p:txBody>
      </p:sp>
      <p:sp>
        <p:nvSpPr>
          <p:cNvPr id="9" name="文本框 8">
            <a:extLst>
              <a:ext uri="{FF2B5EF4-FFF2-40B4-BE49-F238E27FC236}">
                <a16:creationId xmlns:a16="http://schemas.microsoft.com/office/drawing/2014/main" id="{4277A0C1-8656-4D9C-98AF-7C924A16CE72}"/>
              </a:ext>
            </a:extLst>
          </p:cNvPr>
          <p:cNvSpPr txBox="1"/>
          <p:nvPr/>
        </p:nvSpPr>
        <p:spPr>
          <a:xfrm>
            <a:off x="4419600" y="1447799"/>
            <a:ext cx="4267200" cy="3970318"/>
          </a:xfrm>
          <a:prstGeom prst="rect">
            <a:avLst/>
          </a:prstGeom>
          <a:noFill/>
          <a:ln w="22225">
            <a:solidFill>
              <a:srgbClr val="FF0000"/>
            </a:solidFill>
          </a:ln>
        </p:spPr>
        <p:txBody>
          <a:bodyPr wrap="square">
            <a:spAutoFit/>
          </a:bodyPr>
          <a:lstStyle/>
          <a:p>
            <a:pPr algn="l"/>
            <a:r>
              <a:rPr lang="en-US" altLang="zh-CN" b="0" i="0" dirty="0">
                <a:solidFill>
                  <a:srgbClr val="000000"/>
                </a:solidFill>
                <a:effectLst/>
                <a:latin typeface="Menlo"/>
              </a:rPr>
              <a:t>#include </a:t>
            </a:r>
            <a:r>
              <a:rPr lang="en-US" altLang="zh-CN" b="0" i="0" dirty="0">
                <a:solidFill>
                  <a:srgbClr val="8B0000"/>
                </a:solidFill>
                <a:effectLst/>
                <a:latin typeface="Menlo"/>
              </a:rPr>
              <a:t>&lt;</a:t>
            </a:r>
            <a:r>
              <a:rPr lang="en-US" altLang="zh-CN" b="0" i="0" dirty="0" err="1">
                <a:solidFill>
                  <a:srgbClr val="AA1111"/>
                </a:solidFill>
                <a:effectLst/>
                <a:latin typeface="Menlo"/>
              </a:rPr>
              <a:t>stdio.h</a:t>
            </a:r>
            <a:r>
              <a:rPr lang="en-US" altLang="zh-CN" b="0" i="0" dirty="0">
                <a:solidFill>
                  <a:srgbClr val="8B0000"/>
                </a:solidFill>
                <a:effectLst/>
                <a:latin typeface="Menlo"/>
              </a:rPr>
              <a:t>&gt;</a:t>
            </a:r>
            <a:r>
              <a:rPr lang="en-US" altLang="zh-CN" b="0" i="0" dirty="0">
                <a:solidFill>
                  <a:srgbClr val="808080"/>
                </a:solidFill>
                <a:effectLst/>
                <a:latin typeface="Menlo"/>
              </a:rPr>
              <a:t> </a:t>
            </a:r>
          </a:p>
          <a:p>
            <a:pPr algn="l"/>
            <a:r>
              <a:rPr lang="en-US" altLang="zh-CN" b="0" i="0" dirty="0">
                <a:solidFill>
                  <a:srgbClr val="000000"/>
                </a:solidFill>
                <a:effectLst/>
                <a:latin typeface="Menlo"/>
              </a:rPr>
              <a:t>#include </a:t>
            </a:r>
            <a:r>
              <a:rPr lang="en-US" altLang="zh-CN" b="0" i="0" dirty="0">
                <a:solidFill>
                  <a:srgbClr val="8B0000"/>
                </a:solidFill>
                <a:effectLst/>
                <a:latin typeface="Menlo"/>
              </a:rPr>
              <a:t>&lt;</a:t>
            </a:r>
            <a:r>
              <a:rPr lang="en-US" altLang="zh-CN" b="0" i="0" dirty="0" err="1">
                <a:solidFill>
                  <a:srgbClr val="AA1111"/>
                </a:solidFill>
                <a:effectLst/>
                <a:latin typeface="Menlo"/>
              </a:rPr>
              <a:t>string.h</a:t>
            </a:r>
            <a:r>
              <a:rPr lang="en-US" altLang="zh-CN" b="0" i="0" dirty="0">
                <a:solidFill>
                  <a:srgbClr val="8B0000"/>
                </a:solidFill>
                <a:effectLst/>
                <a:latin typeface="Menlo"/>
              </a:rPr>
              <a:t>&gt;</a:t>
            </a:r>
          </a:p>
          <a:p>
            <a:pPr algn="l"/>
            <a:r>
              <a:rPr lang="en-US" altLang="zh-CN" b="0" i="0" dirty="0">
                <a:solidFill>
                  <a:srgbClr val="808080"/>
                </a:solidFill>
                <a:effectLst/>
                <a:latin typeface="Menlo"/>
              </a:rPr>
              <a:t> </a:t>
            </a:r>
            <a:r>
              <a:rPr lang="en-US" altLang="zh-CN" b="0" i="0" dirty="0">
                <a:solidFill>
                  <a:srgbClr val="000000"/>
                </a:solidFill>
                <a:effectLst/>
                <a:latin typeface="Menlo"/>
              </a:rPr>
              <a:t>#include </a:t>
            </a:r>
            <a:r>
              <a:rPr lang="en-US" altLang="zh-CN" b="0" i="0" dirty="0">
                <a:solidFill>
                  <a:srgbClr val="8B0000"/>
                </a:solidFill>
                <a:effectLst/>
                <a:latin typeface="Menlo"/>
              </a:rPr>
              <a:t>&lt;</a:t>
            </a:r>
            <a:r>
              <a:rPr lang="en-US" altLang="zh-CN" b="0" i="0" dirty="0" err="1">
                <a:solidFill>
                  <a:srgbClr val="AA1111"/>
                </a:solidFill>
                <a:effectLst/>
                <a:latin typeface="Menlo"/>
              </a:rPr>
              <a:t>stdlib.h</a:t>
            </a:r>
            <a:r>
              <a:rPr lang="en-US" altLang="zh-CN" b="0" i="0" dirty="0">
                <a:solidFill>
                  <a:srgbClr val="8B0000"/>
                </a:solidFill>
                <a:effectLst/>
                <a:latin typeface="Menlo"/>
              </a:rPr>
              <a:t>&gt;</a:t>
            </a:r>
            <a:r>
              <a:rPr lang="en-US" altLang="zh-CN" b="0" i="0" dirty="0">
                <a:solidFill>
                  <a:srgbClr val="808080"/>
                </a:solidFill>
                <a:effectLst/>
                <a:latin typeface="Menlo"/>
              </a:rPr>
              <a:t> </a:t>
            </a:r>
          </a:p>
          <a:p>
            <a:pPr algn="l"/>
            <a:r>
              <a:rPr lang="en-US" altLang="zh-CN" b="0" i="0" dirty="0">
                <a:solidFill>
                  <a:srgbClr val="000000"/>
                </a:solidFill>
                <a:effectLst/>
                <a:latin typeface="Menlo"/>
              </a:rPr>
              <a:t>int</a:t>
            </a:r>
            <a:r>
              <a:rPr lang="en-US" altLang="zh-CN" b="0" i="0" dirty="0">
                <a:solidFill>
                  <a:srgbClr val="808080"/>
                </a:solidFill>
                <a:effectLst/>
                <a:latin typeface="Menlo"/>
              </a:rPr>
              <a:t> </a:t>
            </a:r>
            <a:r>
              <a:rPr lang="en-US" altLang="zh-CN" b="0" i="0" dirty="0">
                <a:solidFill>
                  <a:srgbClr val="0055AA"/>
                </a:solidFill>
                <a:effectLst/>
                <a:latin typeface="Menlo"/>
              </a:rPr>
              <a:t>main</a:t>
            </a:r>
            <a:r>
              <a:rPr lang="en-US" altLang="zh-CN" b="0" i="0" dirty="0">
                <a:solidFill>
                  <a:srgbClr val="808000"/>
                </a:solidFill>
                <a:effectLst/>
                <a:latin typeface="Menlo"/>
              </a:rPr>
              <a:t>()</a:t>
            </a:r>
            <a:r>
              <a:rPr lang="en-US" altLang="zh-CN" b="0" i="0" dirty="0">
                <a:solidFill>
                  <a:srgbClr val="808080"/>
                </a:solidFill>
                <a:effectLst/>
                <a:latin typeface="Menlo"/>
              </a:rPr>
              <a:t> </a:t>
            </a:r>
            <a:r>
              <a:rPr lang="en-US" altLang="zh-CN" b="0" i="0" dirty="0">
                <a:solidFill>
                  <a:srgbClr val="808000"/>
                </a:solidFill>
                <a:effectLst/>
                <a:latin typeface="Menlo"/>
              </a:rPr>
              <a:t>{</a:t>
            </a:r>
          </a:p>
          <a:p>
            <a:pPr algn="l"/>
            <a:r>
              <a:rPr lang="en-US" altLang="zh-CN" dirty="0">
                <a:solidFill>
                  <a:srgbClr val="808000"/>
                </a:solidFill>
                <a:latin typeface="Menlo"/>
              </a:rPr>
              <a:t>     </a:t>
            </a:r>
            <a:r>
              <a:rPr lang="en-US" altLang="zh-CN" b="0" i="0" dirty="0">
                <a:solidFill>
                  <a:srgbClr val="000000"/>
                </a:solidFill>
                <a:effectLst/>
                <a:latin typeface="Menlo"/>
              </a:rPr>
              <a:t>char</a:t>
            </a:r>
            <a:r>
              <a:rPr lang="en-US" altLang="zh-CN" b="0" i="0" dirty="0">
                <a:solidFill>
                  <a:srgbClr val="808080"/>
                </a:solidFill>
                <a:effectLst/>
                <a:latin typeface="Menlo"/>
              </a:rPr>
              <a:t> *</a:t>
            </a:r>
            <a:r>
              <a:rPr lang="en-US" altLang="zh-CN" b="0" i="0" dirty="0">
                <a:solidFill>
                  <a:srgbClr val="0055AA"/>
                </a:solidFill>
                <a:effectLst/>
                <a:latin typeface="Menlo"/>
              </a:rPr>
              <a:t>str</a:t>
            </a:r>
            <a:r>
              <a:rPr lang="en-US" altLang="zh-CN" dirty="0">
                <a:solidFill>
                  <a:srgbClr val="0055AA"/>
                </a:solidFill>
                <a:latin typeface="Menlo"/>
              </a:rPr>
              <a:t>, </a:t>
            </a:r>
            <a:r>
              <a:rPr lang="zh-CN" altLang="en-US" dirty="0">
                <a:solidFill>
                  <a:srgbClr val="0055AA"/>
                </a:solidFill>
                <a:latin typeface="Menlo"/>
              </a:rPr>
              <a:t>*</a:t>
            </a:r>
            <a:r>
              <a:rPr lang="en-US" altLang="zh-CN" dirty="0">
                <a:solidFill>
                  <a:srgbClr val="0055AA"/>
                </a:solidFill>
                <a:latin typeface="Menlo"/>
              </a:rPr>
              <a:t>str1</a:t>
            </a:r>
            <a:r>
              <a:rPr lang="en-US" altLang="zh-CN" b="0" i="0" dirty="0">
                <a:solidFill>
                  <a:srgbClr val="808080"/>
                </a:solidFill>
                <a:effectLst/>
                <a:latin typeface="Menlo"/>
              </a:rPr>
              <a:t>; </a:t>
            </a:r>
          </a:p>
          <a:p>
            <a:pPr algn="l"/>
            <a:r>
              <a:rPr lang="en-US" altLang="zh-CN" b="0" i="0" dirty="0">
                <a:solidFill>
                  <a:srgbClr val="0055AA"/>
                </a:solidFill>
                <a:effectLst/>
                <a:latin typeface="Menlo"/>
              </a:rPr>
              <a:t>    str</a:t>
            </a:r>
            <a:r>
              <a:rPr lang="en-US" altLang="zh-CN" b="0" i="0" dirty="0">
                <a:solidFill>
                  <a:srgbClr val="808080"/>
                </a:solidFill>
                <a:effectLst/>
                <a:latin typeface="Menlo"/>
              </a:rPr>
              <a:t> = </a:t>
            </a:r>
            <a:r>
              <a:rPr lang="en-US" altLang="zh-CN" b="0" i="0" dirty="0">
                <a:solidFill>
                  <a:srgbClr val="808000"/>
                </a:solidFill>
                <a:effectLst/>
                <a:latin typeface="Menlo"/>
              </a:rPr>
              <a:t>(</a:t>
            </a:r>
            <a:r>
              <a:rPr lang="en-US" altLang="zh-CN" b="0" i="0" dirty="0">
                <a:solidFill>
                  <a:srgbClr val="000000"/>
                </a:solidFill>
                <a:effectLst/>
                <a:latin typeface="Menlo"/>
              </a:rPr>
              <a:t>char</a:t>
            </a:r>
            <a:r>
              <a:rPr lang="en-US" altLang="zh-CN" b="0" i="0" dirty="0">
                <a:solidFill>
                  <a:srgbClr val="808080"/>
                </a:solidFill>
                <a:effectLst/>
                <a:latin typeface="Menlo"/>
              </a:rPr>
              <a:t> *</a:t>
            </a:r>
            <a:r>
              <a:rPr lang="en-US" altLang="zh-CN" b="0" i="0" dirty="0">
                <a:solidFill>
                  <a:srgbClr val="808000"/>
                </a:solidFill>
                <a:effectLst/>
                <a:latin typeface="Menlo"/>
              </a:rPr>
              <a:t>)</a:t>
            </a:r>
            <a:r>
              <a:rPr lang="en-US" altLang="zh-CN" b="0" i="0" dirty="0">
                <a:solidFill>
                  <a:srgbClr val="808080"/>
                </a:solidFill>
                <a:effectLst/>
                <a:latin typeface="Menlo"/>
              </a:rPr>
              <a:t> </a:t>
            </a:r>
            <a:r>
              <a:rPr lang="en-US" altLang="zh-CN" b="0" i="0" dirty="0">
                <a:solidFill>
                  <a:srgbClr val="0055AA"/>
                </a:solidFill>
                <a:effectLst/>
                <a:latin typeface="Menlo"/>
              </a:rPr>
              <a:t>malloc</a:t>
            </a:r>
            <a:r>
              <a:rPr lang="en-US" altLang="zh-CN" b="0" i="0" dirty="0">
                <a:solidFill>
                  <a:srgbClr val="808000"/>
                </a:solidFill>
                <a:effectLst/>
                <a:latin typeface="Menlo"/>
              </a:rPr>
              <a:t>(</a:t>
            </a:r>
            <a:r>
              <a:rPr lang="en-US" altLang="zh-CN" b="0" i="0" dirty="0">
                <a:solidFill>
                  <a:srgbClr val="800000"/>
                </a:solidFill>
                <a:effectLst/>
                <a:latin typeface="Menlo"/>
              </a:rPr>
              <a:t>15</a:t>
            </a:r>
            <a:r>
              <a:rPr lang="en-US" altLang="zh-CN" b="0" i="0" dirty="0">
                <a:solidFill>
                  <a:srgbClr val="808000"/>
                </a:solidFill>
                <a:effectLst/>
                <a:latin typeface="Menlo"/>
              </a:rPr>
              <a:t>)</a:t>
            </a:r>
            <a:r>
              <a:rPr lang="en-US" altLang="zh-CN" b="0" i="0" dirty="0">
                <a:solidFill>
                  <a:srgbClr val="808080"/>
                </a:solidFill>
                <a:effectLst/>
                <a:latin typeface="Menlo"/>
              </a:rPr>
              <a:t>; </a:t>
            </a:r>
            <a:r>
              <a:rPr lang="en-US" altLang="zh-CN" dirty="0">
                <a:solidFill>
                  <a:srgbClr val="000000"/>
                </a:solidFill>
                <a:latin typeface="Menlo"/>
              </a:rPr>
              <a:t>/*</a:t>
            </a:r>
            <a:r>
              <a:rPr lang="zh-CN" altLang="en-US" dirty="0">
                <a:solidFill>
                  <a:srgbClr val="000000"/>
                </a:solidFill>
                <a:latin typeface="Menlo"/>
              </a:rPr>
              <a:t>内存分配 *</a:t>
            </a:r>
            <a:r>
              <a:rPr lang="en-US" altLang="zh-CN" dirty="0">
                <a:solidFill>
                  <a:srgbClr val="000000"/>
                </a:solidFill>
                <a:latin typeface="Menlo"/>
              </a:rPr>
              <a:t>/</a:t>
            </a:r>
            <a:r>
              <a:rPr lang="zh-CN" altLang="en-US" dirty="0">
                <a:solidFill>
                  <a:srgbClr val="808080"/>
                </a:solidFill>
                <a:latin typeface="Menlo"/>
              </a:rPr>
              <a:t> </a:t>
            </a:r>
            <a:endParaRPr lang="en-US" altLang="zh-CN" dirty="0">
              <a:solidFill>
                <a:srgbClr val="808080"/>
              </a:solidFill>
              <a:latin typeface="Menlo"/>
            </a:endParaRPr>
          </a:p>
          <a:p>
            <a:pPr algn="l"/>
            <a:r>
              <a:rPr lang="en-US" altLang="zh-CN" b="0" i="0" dirty="0">
                <a:solidFill>
                  <a:srgbClr val="808080"/>
                </a:solidFill>
                <a:effectLst/>
                <a:latin typeface="Menlo"/>
              </a:rPr>
              <a:t>    </a:t>
            </a:r>
            <a:r>
              <a:rPr lang="en-US" altLang="zh-CN" b="0" i="0" dirty="0">
                <a:solidFill>
                  <a:srgbClr val="0070C0"/>
                </a:solidFill>
                <a:effectLst/>
                <a:latin typeface="Menlo"/>
              </a:rPr>
              <a:t>str1</a:t>
            </a:r>
            <a:r>
              <a:rPr lang="en-US" altLang="zh-CN" b="0" i="0" dirty="0">
                <a:solidFill>
                  <a:srgbClr val="808080"/>
                </a:solidFill>
                <a:effectLst/>
                <a:latin typeface="Menlo"/>
              </a:rPr>
              <a:t> = </a:t>
            </a:r>
            <a:r>
              <a:rPr lang="en-US" altLang="zh-CN" b="0" i="0" dirty="0">
                <a:solidFill>
                  <a:srgbClr val="0070C0"/>
                </a:solidFill>
                <a:effectLst/>
                <a:latin typeface="Menlo"/>
              </a:rPr>
              <a:t>str</a:t>
            </a:r>
            <a:r>
              <a:rPr lang="en-US" altLang="zh-CN" b="0" i="0" dirty="0">
                <a:solidFill>
                  <a:srgbClr val="808080"/>
                </a:solidFill>
                <a:effectLst/>
                <a:latin typeface="Menlo"/>
              </a:rPr>
              <a:t>;</a:t>
            </a:r>
          </a:p>
          <a:p>
            <a:pPr algn="l"/>
            <a:r>
              <a:rPr lang="en-US" altLang="zh-CN" b="0" i="0" dirty="0">
                <a:solidFill>
                  <a:srgbClr val="0055AA"/>
                </a:solidFill>
                <a:effectLst/>
                <a:latin typeface="Menlo"/>
              </a:rPr>
              <a:t>    </a:t>
            </a:r>
            <a:r>
              <a:rPr lang="en-US" altLang="zh-CN" b="0" i="0" dirty="0" err="1">
                <a:solidFill>
                  <a:srgbClr val="0055AA"/>
                </a:solidFill>
                <a:effectLst/>
                <a:latin typeface="Menlo"/>
              </a:rPr>
              <a:t>strcpy</a:t>
            </a:r>
            <a:r>
              <a:rPr lang="en-US" altLang="zh-CN" b="0" i="0" dirty="0">
                <a:solidFill>
                  <a:srgbClr val="808000"/>
                </a:solidFill>
                <a:effectLst/>
                <a:latin typeface="Menlo"/>
              </a:rPr>
              <a:t>(</a:t>
            </a:r>
            <a:r>
              <a:rPr lang="en-US" altLang="zh-CN" b="0" i="0" dirty="0">
                <a:solidFill>
                  <a:srgbClr val="0055AA"/>
                </a:solidFill>
                <a:effectLst/>
                <a:latin typeface="Menlo"/>
              </a:rPr>
              <a:t>str</a:t>
            </a:r>
            <a:r>
              <a:rPr lang="en-US" altLang="zh-CN" b="0" i="0" dirty="0">
                <a:solidFill>
                  <a:srgbClr val="808080"/>
                </a:solidFill>
                <a:effectLst/>
                <a:latin typeface="Menlo"/>
              </a:rPr>
              <a:t>, </a:t>
            </a:r>
            <a:r>
              <a:rPr lang="en-US" altLang="zh-CN" b="0" i="0" dirty="0">
                <a:solidFill>
                  <a:srgbClr val="8B0000"/>
                </a:solidFill>
                <a:effectLst/>
                <a:latin typeface="Menlo"/>
              </a:rPr>
              <a:t>“</a:t>
            </a:r>
            <a:r>
              <a:rPr lang="en-US" altLang="zh-CN" b="0" i="0" dirty="0" err="1">
                <a:solidFill>
                  <a:srgbClr val="8B0000"/>
                </a:solidFill>
                <a:effectLst/>
                <a:latin typeface="Menlo"/>
              </a:rPr>
              <a:t>Hello</a:t>
            </a:r>
            <a:r>
              <a:rPr lang="en-US" altLang="zh-CN" dirty="0" err="1">
                <a:solidFill>
                  <a:srgbClr val="8B0000"/>
                </a:solidFill>
                <a:latin typeface="Menlo"/>
              </a:rPr>
              <a:t>,world</a:t>
            </a:r>
            <a:r>
              <a:rPr lang="en-US" altLang="zh-CN" dirty="0">
                <a:solidFill>
                  <a:srgbClr val="8B0000"/>
                </a:solidFill>
                <a:latin typeface="Menlo"/>
              </a:rPr>
              <a:t>!”</a:t>
            </a:r>
            <a:r>
              <a:rPr lang="en-US" altLang="zh-CN" b="0" i="0" dirty="0">
                <a:solidFill>
                  <a:srgbClr val="808000"/>
                </a:solidFill>
                <a:effectLst/>
                <a:latin typeface="Menlo"/>
              </a:rPr>
              <a:t>)</a:t>
            </a:r>
            <a:r>
              <a:rPr lang="en-US" altLang="zh-CN" b="0" i="0" dirty="0">
                <a:solidFill>
                  <a:srgbClr val="808080"/>
                </a:solidFill>
                <a:effectLst/>
                <a:latin typeface="Menlo"/>
              </a:rPr>
              <a:t>; </a:t>
            </a:r>
          </a:p>
          <a:p>
            <a:pPr algn="l"/>
            <a:r>
              <a:rPr lang="en-US" altLang="zh-CN" b="0" i="0" dirty="0">
                <a:solidFill>
                  <a:srgbClr val="0055AA"/>
                </a:solidFill>
                <a:effectLst/>
                <a:latin typeface="Menlo"/>
              </a:rPr>
              <a:t>    </a:t>
            </a:r>
            <a:r>
              <a:rPr lang="en-US" altLang="zh-CN" b="0" i="0" dirty="0" err="1">
                <a:solidFill>
                  <a:srgbClr val="0055AA"/>
                </a:solidFill>
                <a:effectLst/>
                <a:latin typeface="Menlo"/>
              </a:rPr>
              <a:t>printf</a:t>
            </a:r>
            <a:r>
              <a:rPr lang="en-US" altLang="zh-CN" b="0" i="0" dirty="0">
                <a:solidFill>
                  <a:srgbClr val="808000"/>
                </a:solidFill>
                <a:effectLst/>
                <a:latin typeface="Menlo"/>
              </a:rPr>
              <a:t>(</a:t>
            </a:r>
            <a:r>
              <a:rPr lang="en-US" altLang="zh-CN" b="0" i="0" dirty="0">
                <a:solidFill>
                  <a:srgbClr val="8B0000"/>
                </a:solidFill>
                <a:effectLst/>
                <a:latin typeface="Menlo"/>
              </a:rPr>
              <a:t>"</a:t>
            </a:r>
            <a:r>
              <a:rPr lang="en-US" altLang="zh-CN" b="0" i="0" dirty="0">
                <a:solidFill>
                  <a:srgbClr val="AA1111"/>
                </a:solidFill>
                <a:effectLst/>
                <a:latin typeface="Menlo"/>
              </a:rPr>
              <a:t>String = %s</a:t>
            </a:r>
            <a:r>
              <a:rPr lang="en-US" altLang="zh-CN" b="0" i="0" dirty="0">
                <a:solidFill>
                  <a:srgbClr val="000080"/>
                </a:solidFill>
                <a:effectLst/>
                <a:latin typeface="Menlo"/>
              </a:rPr>
              <a:t>\</a:t>
            </a:r>
            <a:r>
              <a:rPr lang="en-US" altLang="zh-CN" b="0" i="0" dirty="0">
                <a:solidFill>
                  <a:srgbClr val="AA1111"/>
                </a:solidFill>
                <a:effectLst/>
                <a:latin typeface="Menlo"/>
              </a:rPr>
              <a:t>n</a:t>
            </a:r>
            <a:r>
              <a:rPr lang="en-US" altLang="zh-CN" b="0" i="0" dirty="0">
                <a:solidFill>
                  <a:srgbClr val="8B0000"/>
                </a:solidFill>
                <a:effectLst/>
                <a:latin typeface="Menlo"/>
              </a:rPr>
              <a:t>"</a:t>
            </a:r>
            <a:r>
              <a:rPr lang="en-US" altLang="zh-CN" b="0" i="0" dirty="0">
                <a:solidFill>
                  <a:srgbClr val="808080"/>
                </a:solidFill>
                <a:effectLst/>
                <a:latin typeface="Menlo"/>
              </a:rPr>
              <a:t>, </a:t>
            </a:r>
            <a:r>
              <a:rPr lang="en-US" altLang="zh-CN" b="0" i="0" dirty="0">
                <a:solidFill>
                  <a:srgbClr val="0055AA"/>
                </a:solidFill>
                <a:effectLst/>
                <a:latin typeface="Menlo"/>
              </a:rPr>
              <a:t>str</a:t>
            </a:r>
            <a:r>
              <a:rPr lang="en-US" altLang="zh-CN" b="0" i="0" dirty="0">
                <a:solidFill>
                  <a:srgbClr val="808000"/>
                </a:solidFill>
                <a:effectLst/>
                <a:latin typeface="Menlo"/>
              </a:rPr>
              <a:t>)</a:t>
            </a:r>
            <a:r>
              <a:rPr lang="en-US" altLang="zh-CN" b="0" i="0" dirty="0">
                <a:solidFill>
                  <a:srgbClr val="808080"/>
                </a:solidFill>
                <a:effectLst/>
                <a:latin typeface="Menlo"/>
              </a:rPr>
              <a:t>;</a:t>
            </a:r>
          </a:p>
          <a:p>
            <a:pPr algn="l"/>
            <a:endParaRPr lang="en-US" altLang="zh-CN" b="0" i="0" dirty="0">
              <a:solidFill>
                <a:srgbClr val="808080"/>
              </a:solidFill>
              <a:effectLst/>
              <a:latin typeface="Menlo"/>
            </a:endParaRPr>
          </a:p>
          <a:p>
            <a:pPr algn="l"/>
            <a:r>
              <a:rPr lang="en-US" altLang="zh-CN" b="0" i="0" dirty="0">
                <a:solidFill>
                  <a:srgbClr val="0055AA"/>
                </a:solidFill>
                <a:effectLst/>
                <a:latin typeface="Menlo"/>
              </a:rPr>
              <a:t>    free</a:t>
            </a:r>
            <a:r>
              <a:rPr lang="en-US" altLang="zh-CN" b="0" i="0" dirty="0">
                <a:solidFill>
                  <a:srgbClr val="808000"/>
                </a:solidFill>
                <a:effectLst/>
                <a:latin typeface="Menlo"/>
              </a:rPr>
              <a:t>(</a:t>
            </a:r>
            <a:r>
              <a:rPr lang="en-US" altLang="zh-CN" b="0" i="0" dirty="0">
                <a:solidFill>
                  <a:srgbClr val="0055AA"/>
                </a:solidFill>
                <a:effectLst/>
                <a:latin typeface="Menlo"/>
              </a:rPr>
              <a:t>str</a:t>
            </a:r>
            <a:r>
              <a:rPr lang="en-US" altLang="zh-CN" b="0" i="0" dirty="0">
                <a:solidFill>
                  <a:srgbClr val="808000"/>
                </a:solidFill>
                <a:effectLst/>
                <a:latin typeface="Menlo"/>
              </a:rPr>
              <a:t>)</a:t>
            </a:r>
            <a:r>
              <a:rPr lang="en-US" altLang="zh-CN" b="0" i="0" dirty="0">
                <a:solidFill>
                  <a:srgbClr val="808080"/>
                </a:solidFill>
                <a:effectLst/>
                <a:latin typeface="Menlo"/>
              </a:rPr>
              <a:t>; </a:t>
            </a:r>
            <a:r>
              <a:rPr lang="en-US" altLang="zh-CN" dirty="0">
                <a:solidFill>
                  <a:srgbClr val="000000"/>
                </a:solidFill>
                <a:latin typeface="Menlo"/>
              </a:rPr>
              <a:t>/*</a:t>
            </a:r>
            <a:r>
              <a:rPr lang="zh-CN" altLang="en-US" dirty="0">
                <a:solidFill>
                  <a:srgbClr val="000000"/>
                </a:solidFill>
                <a:latin typeface="Menlo"/>
              </a:rPr>
              <a:t>释放分配 *</a:t>
            </a:r>
            <a:r>
              <a:rPr lang="en-US" altLang="zh-CN" dirty="0">
                <a:solidFill>
                  <a:srgbClr val="000000"/>
                </a:solidFill>
                <a:latin typeface="Menlo"/>
              </a:rPr>
              <a:t>/</a:t>
            </a:r>
            <a:r>
              <a:rPr lang="zh-CN" altLang="en-US" dirty="0">
                <a:solidFill>
                  <a:srgbClr val="808080"/>
                </a:solidFill>
                <a:latin typeface="Menlo"/>
              </a:rPr>
              <a:t> </a:t>
            </a:r>
            <a:endParaRPr lang="en-US" altLang="zh-CN" dirty="0">
              <a:solidFill>
                <a:srgbClr val="808080"/>
              </a:solidFill>
              <a:latin typeface="Menlo"/>
            </a:endParaRPr>
          </a:p>
          <a:p>
            <a:pPr algn="l"/>
            <a:endParaRPr lang="en-US" altLang="zh-CN" b="0" i="0" dirty="0">
              <a:solidFill>
                <a:srgbClr val="808080"/>
              </a:solidFill>
              <a:effectLst/>
              <a:latin typeface="Menlo"/>
            </a:endParaRPr>
          </a:p>
          <a:p>
            <a:pPr algn="l"/>
            <a:r>
              <a:rPr lang="en-US" altLang="zh-CN" b="0" i="0" dirty="0">
                <a:solidFill>
                  <a:srgbClr val="008000"/>
                </a:solidFill>
                <a:effectLst/>
                <a:latin typeface="Menlo"/>
              </a:rPr>
              <a:t>    return</a:t>
            </a:r>
            <a:r>
              <a:rPr lang="en-US" altLang="zh-CN" b="0" i="0" dirty="0">
                <a:solidFill>
                  <a:srgbClr val="808000"/>
                </a:solidFill>
                <a:effectLst/>
                <a:latin typeface="Menlo"/>
              </a:rPr>
              <a:t>(</a:t>
            </a:r>
            <a:r>
              <a:rPr lang="en-US" altLang="zh-CN" b="0" i="0" dirty="0">
                <a:solidFill>
                  <a:srgbClr val="800000"/>
                </a:solidFill>
                <a:effectLst/>
                <a:latin typeface="Menlo"/>
              </a:rPr>
              <a:t>0</a:t>
            </a:r>
            <a:r>
              <a:rPr lang="en-US" altLang="zh-CN" b="0" i="0" dirty="0">
                <a:solidFill>
                  <a:srgbClr val="808000"/>
                </a:solidFill>
                <a:effectLst/>
                <a:latin typeface="Menlo"/>
              </a:rPr>
              <a:t>)</a:t>
            </a:r>
            <a:r>
              <a:rPr lang="en-US" altLang="zh-CN" b="0" i="0" dirty="0">
                <a:solidFill>
                  <a:srgbClr val="808080"/>
                </a:solidFill>
                <a:effectLst/>
                <a:latin typeface="Menlo"/>
              </a:rPr>
              <a:t>;</a:t>
            </a:r>
          </a:p>
          <a:p>
            <a:pPr algn="l"/>
            <a:r>
              <a:rPr lang="en-US" altLang="zh-CN" b="0" i="0" dirty="0">
                <a:solidFill>
                  <a:srgbClr val="808000"/>
                </a:solidFill>
                <a:effectLst/>
                <a:latin typeface="Menlo"/>
              </a:rPr>
              <a:t>}</a:t>
            </a:r>
            <a:endParaRPr lang="zh-CN" altLang="en-US" dirty="0"/>
          </a:p>
        </p:txBody>
      </p:sp>
      <p:cxnSp>
        <p:nvCxnSpPr>
          <p:cNvPr id="10" name="直接箭头连接符 9">
            <a:extLst>
              <a:ext uri="{FF2B5EF4-FFF2-40B4-BE49-F238E27FC236}">
                <a16:creationId xmlns:a16="http://schemas.microsoft.com/office/drawing/2014/main" id="{A9FEF1AF-846C-4EE1-90D4-63125E11F4F3}"/>
              </a:ext>
            </a:extLst>
          </p:cNvPr>
          <p:cNvCxnSpPr/>
          <p:nvPr/>
        </p:nvCxnSpPr>
        <p:spPr bwMode="auto">
          <a:xfrm>
            <a:off x="6400800" y="2514600"/>
            <a:ext cx="0" cy="381000"/>
          </a:xfrm>
          <a:prstGeom prst="straightConnector1">
            <a:avLst/>
          </a:prstGeom>
          <a:solidFill>
            <a:srgbClr val="993366">
              <a:alpha val="96001"/>
            </a:srgbClr>
          </a:solidFill>
          <a:ln w="76200" cap="flat" cmpd="sng" algn="ctr">
            <a:solidFill>
              <a:srgbClr val="00B0F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a:extLst>
              <a:ext uri="{FF2B5EF4-FFF2-40B4-BE49-F238E27FC236}">
                <a16:creationId xmlns:a16="http://schemas.microsoft.com/office/drawing/2014/main" id="{02F34F63-5098-4002-BA1D-1FF8AB1AE2EE}"/>
              </a:ext>
            </a:extLst>
          </p:cNvPr>
          <p:cNvCxnSpPr/>
          <p:nvPr/>
        </p:nvCxnSpPr>
        <p:spPr bwMode="auto">
          <a:xfrm>
            <a:off x="4572000" y="4038600"/>
            <a:ext cx="381000" cy="228600"/>
          </a:xfrm>
          <a:prstGeom prst="straightConnector1">
            <a:avLst/>
          </a:prstGeom>
          <a:solidFill>
            <a:srgbClr val="993366">
              <a:alpha val="96001"/>
            </a:srgbClr>
          </a:solidFill>
          <a:ln w="76200" cap="flat" cmpd="sng" algn="ctr">
            <a:solidFill>
              <a:srgbClr val="00B0F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74EA249B-C6B5-49A6-A3B4-DDAED8156694}"/>
              </a:ext>
            </a:extLst>
          </p:cNvPr>
          <p:cNvCxnSpPr/>
          <p:nvPr/>
        </p:nvCxnSpPr>
        <p:spPr bwMode="auto">
          <a:xfrm>
            <a:off x="1371600" y="2895600"/>
            <a:ext cx="381000" cy="304800"/>
          </a:xfrm>
          <a:prstGeom prst="straightConnector1">
            <a:avLst/>
          </a:prstGeom>
          <a:solidFill>
            <a:srgbClr val="993366">
              <a:alpha val="96001"/>
            </a:srgbClr>
          </a:solidFill>
          <a:ln w="76200" cap="flat" cmpd="sng" algn="ctr">
            <a:solidFill>
              <a:srgbClr val="00B0F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a:extLst>
              <a:ext uri="{FF2B5EF4-FFF2-40B4-BE49-F238E27FC236}">
                <a16:creationId xmlns:a16="http://schemas.microsoft.com/office/drawing/2014/main" id="{2DC2A897-7444-4BFA-AA38-E8A5CBF73B98}"/>
              </a:ext>
            </a:extLst>
          </p:cNvPr>
          <p:cNvCxnSpPr/>
          <p:nvPr/>
        </p:nvCxnSpPr>
        <p:spPr bwMode="auto">
          <a:xfrm>
            <a:off x="609600" y="4244009"/>
            <a:ext cx="381000" cy="304800"/>
          </a:xfrm>
          <a:prstGeom prst="straightConnector1">
            <a:avLst/>
          </a:prstGeom>
          <a:solidFill>
            <a:srgbClr val="993366">
              <a:alpha val="96001"/>
            </a:srgbClr>
          </a:solidFill>
          <a:ln w="76200" cap="flat" cmpd="sng" algn="ctr">
            <a:solidFill>
              <a:srgbClr val="00B0F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文本框 25">
            <a:extLst>
              <a:ext uri="{FF2B5EF4-FFF2-40B4-BE49-F238E27FC236}">
                <a16:creationId xmlns:a16="http://schemas.microsoft.com/office/drawing/2014/main" id="{6461E8D5-E5C8-44D5-8154-CE46E638E104}"/>
              </a:ext>
            </a:extLst>
          </p:cNvPr>
          <p:cNvSpPr txBox="1"/>
          <p:nvPr/>
        </p:nvSpPr>
        <p:spPr>
          <a:xfrm>
            <a:off x="228600" y="5596499"/>
            <a:ext cx="8077200" cy="400110"/>
          </a:xfrm>
          <a:prstGeom prst="rect">
            <a:avLst/>
          </a:prstGeom>
          <a:noFill/>
        </p:spPr>
        <p:txBody>
          <a:bodyPr wrap="square" rtlCol="0">
            <a:spAutoFit/>
          </a:bodyPr>
          <a:lstStyle/>
          <a:p>
            <a:pPr algn="l"/>
            <a:r>
              <a:rPr lang="zh-CN" altLang="en-US" sz="2000" dirty="0"/>
              <a:t>显式释放   </a:t>
            </a:r>
            <a:r>
              <a:rPr lang="en-US" altLang="zh-CN" sz="2000" dirty="0"/>
              <a:t>VS  </a:t>
            </a:r>
            <a:r>
              <a:rPr lang="zh-CN" altLang="en-US" sz="2000" dirty="0"/>
              <a:t>隐式释放   垃圾回收    存储分配算法  碎片整理算法 </a:t>
            </a:r>
          </a:p>
        </p:txBody>
      </p:sp>
    </p:spTree>
    <p:custDataLst>
      <p:tags r:id="rId1"/>
    </p:custDataLst>
    <p:extLst>
      <p:ext uri="{BB962C8B-B14F-4D97-AF65-F5344CB8AC3E}">
        <p14:creationId xmlns:p14="http://schemas.microsoft.com/office/powerpoint/2010/main" val="450916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indefinite" fill="hold" nodeType="clickEffect">
                                  <p:stCondLst>
                                    <p:cond delay="0"/>
                                  </p:stCondLst>
                                  <p:endCondLst>
                                    <p:cond evt="onNext" delay="0">
                                      <p:tgtEl>
                                        <p:sldTgt/>
                                      </p:tgtEl>
                                    </p:cond>
                                  </p:endCondLst>
                                  <p:childTnLst>
                                    <p:anim calcmode="discrete" valueType="str">
                                      <p:cBhvr>
                                        <p:cTn id="6" dur="1000" fill="hold"/>
                                        <p:tgtEl>
                                          <p:spTgt spid="14"/>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35" presetClass="emph" presetSubtype="0" repeatCount="indefinite" fill="hold" nodeType="clickEffect">
                                  <p:stCondLst>
                                    <p:cond delay="0"/>
                                  </p:stCondLst>
                                  <p:endCondLst>
                                    <p:cond evt="onNext" delay="0">
                                      <p:tgtEl>
                                        <p:sldTgt/>
                                      </p:tgtEl>
                                    </p:cond>
                                  </p:endCondLst>
                                  <p:childTnLst>
                                    <p:anim calcmode="discrete" valueType="str">
                                      <p:cBhvr>
                                        <p:cTn id="10" dur="1000" fill="hold"/>
                                        <p:tgtEl>
                                          <p:spTgt spid="23"/>
                                        </p:tgtEl>
                                        <p:attrNameLst>
                                          <p:attrName>style.visibility</p:attrName>
                                        </p:attrNameLst>
                                      </p:cBhvr>
                                      <p:tavLst>
                                        <p:tav tm="0">
                                          <p:val>
                                            <p:strVal val="hidden"/>
                                          </p:val>
                                        </p:tav>
                                        <p:tav tm="50000">
                                          <p:val>
                                            <p:strVal val="visible"/>
                                          </p:val>
                                        </p:tav>
                                      </p:tavLst>
                                    </p:anim>
                                  </p:childTnLst>
                                </p:cTn>
                              </p:par>
                              <p:par>
                                <p:cTn id="11" presetID="1" presetClass="exit" presetSubtype="0" fill="hold" nodeType="withEffect">
                                  <p:stCondLst>
                                    <p:cond delay="0"/>
                                  </p:stCondLst>
                                  <p:childTnLst>
                                    <p:set>
                                      <p:cBhvr>
                                        <p:cTn id="12" dur="1" fill="hold">
                                          <p:stCondLst>
                                            <p:cond delay="0"/>
                                          </p:stCondLst>
                                        </p:cTn>
                                        <p:tgtEl>
                                          <p:spTgt spid="1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5" presetClass="emph" presetSubtype="0" repeatCount="indefinite" fill="hold" nodeType="clickEffect">
                                  <p:stCondLst>
                                    <p:cond delay="0"/>
                                  </p:stCondLst>
                                  <p:endCondLst>
                                    <p:cond evt="onNext" delay="0">
                                      <p:tgtEl>
                                        <p:sldTgt/>
                                      </p:tgtEl>
                                    </p:cond>
                                  </p:endCondLst>
                                  <p:childTnLst>
                                    <p:anim calcmode="discrete" valueType="str">
                                      <p:cBhvr>
                                        <p:cTn id="16" dur="1000" fill="hold"/>
                                        <p:tgtEl>
                                          <p:spTgt spid="10"/>
                                        </p:tgtEl>
                                        <p:attrNameLst>
                                          <p:attrName>style.visibility</p:attrName>
                                        </p:attrNameLst>
                                      </p:cBhvr>
                                      <p:tavLst>
                                        <p:tav tm="0">
                                          <p:val>
                                            <p:strVal val="hidden"/>
                                          </p:val>
                                        </p:tav>
                                        <p:tav tm="50000">
                                          <p:val>
                                            <p:strVal val="visible"/>
                                          </p:val>
                                        </p:tav>
                                      </p:tavLst>
                                    </p:anim>
                                  </p:childTnLst>
                                </p:cTn>
                              </p:par>
                              <p:par>
                                <p:cTn id="17" presetID="1" presetClass="exit" presetSubtype="0" fill="hold" nodeType="withEffect">
                                  <p:stCondLst>
                                    <p:cond delay="0"/>
                                  </p:stCondLst>
                                  <p:childTnLst>
                                    <p:set>
                                      <p:cBhvr>
                                        <p:cTn id="18" dur="1" fill="hold">
                                          <p:stCondLst>
                                            <p:cond delay="0"/>
                                          </p:stCondLst>
                                        </p:cTn>
                                        <p:tgtEl>
                                          <p:spTgt spid="2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35" presetClass="emph" presetSubtype="0" repeatCount="indefinite" fill="hold" nodeType="clickEffect">
                                  <p:stCondLst>
                                    <p:cond delay="0"/>
                                  </p:stCondLst>
                                  <p:endCondLst>
                                    <p:cond evt="onNext" delay="0">
                                      <p:tgtEl>
                                        <p:sldTgt/>
                                      </p:tgtEl>
                                    </p:cond>
                                  </p:endCondLst>
                                  <p:childTnLst>
                                    <p:anim calcmode="discrete" valueType="str">
                                      <p:cBhvr>
                                        <p:cTn id="22" dur="1000" fill="hold"/>
                                        <p:tgtEl>
                                          <p:spTgt spid="12"/>
                                        </p:tgtEl>
                                        <p:attrNameLst>
                                          <p:attrName>style.visibility</p:attrName>
                                        </p:attrNameLst>
                                      </p:cBhvr>
                                      <p:tavLst>
                                        <p:tav tm="0">
                                          <p:val>
                                            <p:strVal val="hidden"/>
                                          </p:val>
                                        </p:tav>
                                        <p:tav tm="50000">
                                          <p:val>
                                            <p:strVal val="visible"/>
                                          </p:val>
                                        </p:tav>
                                      </p:tavLst>
                                    </p:anim>
                                  </p:childTnLst>
                                </p:cTn>
                              </p:par>
                              <p:par>
                                <p:cTn id="23" presetID="1" presetClass="exit" presetSubtype="0" fill="hold"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04800"/>
            <a:ext cx="8229600" cy="613541"/>
          </a:xfrm>
        </p:spPr>
        <p:txBody>
          <a:bodyPr/>
          <a:lstStyle/>
          <a:p>
            <a:r>
              <a:rPr lang="en-US" altLang="zh-CN" sz="2800" b="1" dirty="0">
                <a:latin typeface="黑体" pitchFamily="49" charset="-122"/>
                <a:ea typeface="黑体" pitchFamily="49" charset="-122"/>
              </a:rPr>
              <a:t>9.2 </a:t>
            </a:r>
            <a:r>
              <a:rPr lang="zh-CN" altLang="en-US" sz="2800" b="1" dirty="0">
                <a:latin typeface="黑体" pitchFamily="49" charset="-122"/>
                <a:ea typeface="黑体" pitchFamily="49" charset="-122"/>
              </a:rPr>
              <a:t>活动记录</a:t>
            </a:r>
          </a:p>
        </p:txBody>
      </p:sp>
      <p:sp>
        <p:nvSpPr>
          <p:cNvPr id="3" name="内容占位符 2"/>
          <p:cNvSpPr>
            <a:spLocks noGrp="1"/>
          </p:cNvSpPr>
          <p:nvPr>
            <p:ph idx="1"/>
          </p:nvPr>
        </p:nvSpPr>
        <p:spPr>
          <a:xfrm>
            <a:off x="457200" y="1394619"/>
            <a:ext cx="8001000" cy="1196182"/>
          </a:xfrm>
        </p:spPr>
        <p:txBody>
          <a:bodyPr/>
          <a:lstStyle/>
          <a:p>
            <a:pPr marL="0" indent="0">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用以存放过程的一次执行所需要信息的一段连续的存储区称为</a:t>
            </a:r>
            <a:r>
              <a:rPr lang="zh-CN" altLang="en-US" sz="2000" dirty="0">
                <a:solidFill>
                  <a:srgbClr val="FF0000"/>
                </a:solidFill>
                <a:latin typeface="微软雅黑" panose="020B0503020204020204" pitchFamily="34" charset="-122"/>
                <a:ea typeface="微软雅黑" panose="020B0503020204020204" pitchFamily="34" charset="-122"/>
              </a:rPr>
              <a:t>过程活动记录</a:t>
            </a:r>
            <a:r>
              <a:rPr lang="en-US" altLang="zh-CN" sz="2000" dirty="0">
                <a:solidFill>
                  <a:srgbClr val="FF0000"/>
                </a:solidFill>
                <a:latin typeface="微软雅黑" panose="020B0503020204020204" pitchFamily="34" charset="-122"/>
                <a:ea typeface="微软雅黑" panose="020B0503020204020204" pitchFamily="34" charset="-122"/>
              </a:rPr>
              <a:t>(Activation Record)</a:t>
            </a:r>
            <a:r>
              <a:rPr lang="zh-CN" altLang="en-US" sz="2000" dirty="0">
                <a:latin typeface="微软雅黑" panose="020B0503020204020204" pitchFamily="34" charset="-122"/>
                <a:ea typeface="微软雅黑" panose="020B0503020204020204" pitchFamily="34" charset="-122"/>
              </a:rPr>
              <a:t>。也称为</a:t>
            </a:r>
            <a:r>
              <a:rPr lang="zh-CN" altLang="en-US" sz="2000" dirty="0">
                <a:solidFill>
                  <a:srgbClr val="FF0000"/>
                </a:solidFill>
                <a:latin typeface="微软雅黑" panose="020B0503020204020204" pitchFamily="34" charset="-122"/>
                <a:ea typeface="微软雅黑" panose="020B0503020204020204" pitchFamily="34" charset="-122"/>
              </a:rPr>
              <a:t>栈帧（</a:t>
            </a:r>
            <a:r>
              <a:rPr lang="en-US" altLang="zh-CN" sz="2000" dirty="0">
                <a:solidFill>
                  <a:srgbClr val="FF0000"/>
                </a:solidFill>
                <a:latin typeface="微软雅黑" panose="020B0503020204020204" pitchFamily="34" charset="-122"/>
                <a:ea typeface="微软雅黑" panose="020B0503020204020204" pitchFamily="34" charset="-122"/>
              </a:rPr>
              <a:t>frame</a:t>
            </a:r>
            <a:r>
              <a:rPr lang="zh-CN" altLang="en-US" sz="2000" dirty="0">
                <a:solidFill>
                  <a:srgbClr val="FF0000"/>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5" name="矩形 4"/>
          <p:cNvSpPr/>
          <p:nvPr/>
        </p:nvSpPr>
        <p:spPr bwMode="auto">
          <a:xfrm>
            <a:off x="1600200" y="3124200"/>
            <a:ext cx="2438400" cy="3429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i="0" u="none" strike="noStrike" cap="none" normalizeH="0" baseline="0" dirty="0">
                <a:ln>
                  <a:noFill/>
                </a:ln>
                <a:effectLst/>
                <a:latin typeface="Arial" charset="0"/>
                <a:ea typeface="宋体" pitchFamily="2" charset="-122"/>
              </a:rPr>
              <a:t>动态数据区</a:t>
            </a:r>
          </a:p>
        </p:txBody>
      </p:sp>
      <p:sp>
        <p:nvSpPr>
          <p:cNvPr id="6" name="矩形 5"/>
          <p:cNvSpPr/>
          <p:nvPr/>
        </p:nvSpPr>
        <p:spPr bwMode="auto">
          <a:xfrm>
            <a:off x="1598814" y="2743200"/>
            <a:ext cx="2438400" cy="3429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i="0" u="none" strike="noStrike" cap="none" normalizeH="0" baseline="0" dirty="0">
                <a:ln>
                  <a:noFill/>
                </a:ln>
                <a:effectLst/>
                <a:latin typeface="Arial" charset="0"/>
                <a:ea typeface="宋体" pitchFamily="2" charset="-122"/>
              </a:rPr>
              <a:t>临时变量</a:t>
            </a:r>
          </a:p>
        </p:txBody>
      </p:sp>
      <p:sp>
        <p:nvSpPr>
          <p:cNvPr id="7" name="矩形 6"/>
          <p:cNvSpPr/>
          <p:nvPr/>
        </p:nvSpPr>
        <p:spPr bwMode="auto">
          <a:xfrm>
            <a:off x="1600200" y="3886200"/>
            <a:ext cx="2438400" cy="3429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i="0" u="none" strike="noStrike" cap="none" normalizeH="0" baseline="0" dirty="0">
                <a:ln>
                  <a:noFill/>
                </a:ln>
                <a:effectLst/>
                <a:latin typeface="Arial" charset="0"/>
                <a:ea typeface="宋体" pitchFamily="2" charset="-122"/>
              </a:rPr>
              <a:t>保存机器状态</a:t>
            </a:r>
          </a:p>
        </p:txBody>
      </p:sp>
      <p:sp>
        <p:nvSpPr>
          <p:cNvPr id="8" name="矩形 7"/>
          <p:cNvSpPr/>
          <p:nvPr/>
        </p:nvSpPr>
        <p:spPr bwMode="auto">
          <a:xfrm>
            <a:off x="1600200" y="3505200"/>
            <a:ext cx="2438400" cy="3429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i="0" u="none" strike="noStrike" cap="none" normalizeH="0" baseline="0" dirty="0">
                <a:ln>
                  <a:noFill/>
                </a:ln>
                <a:effectLst/>
                <a:latin typeface="Arial" charset="0"/>
                <a:ea typeface="宋体" pitchFamily="2" charset="-122"/>
              </a:rPr>
              <a:t>局部变量</a:t>
            </a:r>
          </a:p>
        </p:txBody>
      </p:sp>
      <p:sp>
        <p:nvSpPr>
          <p:cNvPr id="9" name="矩形 8"/>
          <p:cNvSpPr/>
          <p:nvPr/>
        </p:nvSpPr>
        <p:spPr bwMode="auto">
          <a:xfrm>
            <a:off x="1600200" y="4267200"/>
            <a:ext cx="2438400" cy="3429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i="0" u="none" strike="noStrike" cap="none" normalizeH="0" baseline="0" dirty="0">
                <a:ln>
                  <a:noFill/>
                </a:ln>
                <a:effectLst/>
                <a:latin typeface="Arial" charset="0"/>
                <a:ea typeface="宋体" pitchFamily="2" charset="-122"/>
              </a:rPr>
              <a:t>访问链</a:t>
            </a:r>
          </a:p>
        </p:txBody>
      </p:sp>
      <p:sp>
        <p:nvSpPr>
          <p:cNvPr id="10" name="矩形 9"/>
          <p:cNvSpPr/>
          <p:nvPr/>
        </p:nvSpPr>
        <p:spPr bwMode="auto">
          <a:xfrm>
            <a:off x="1600200" y="4648200"/>
            <a:ext cx="2438400" cy="3429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i="0" u="none" strike="noStrike" cap="none" normalizeH="0" baseline="0" dirty="0">
                <a:ln>
                  <a:noFill/>
                </a:ln>
                <a:effectLst/>
                <a:latin typeface="Arial" charset="0"/>
                <a:ea typeface="宋体" pitchFamily="2" charset="-122"/>
              </a:rPr>
              <a:t>控制链</a:t>
            </a:r>
          </a:p>
        </p:txBody>
      </p:sp>
      <p:sp>
        <p:nvSpPr>
          <p:cNvPr id="11" name="矩形 10"/>
          <p:cNvSpPr/>
          <p:nvPr/>
        </p:nvSpPr>
        <p:spPr bwMode="auto">
          <a:xfrm>
            <a:off x="1600200" y="5029200"/>
            <a:ext cx="2438400" cy="3429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i="0" u="none" strike="noStrike" cap="none" normalizeH="0" baseline="0" dirty="0">
                <a:ln>
                  <a:noFill/>
                </a:ln>
                <a:effectLst/>
                <a:latin typeface="Arial" charset="0"/>
                <a:ea typeface="宋体" pitchFamily="2" charset="-122"/>
              </a:rPr>
              <a:t>返回值 </a:t>
            </a:r>
          </a:p>
        </p:txBody>
      </p:sp>
      <p:sp>
        <p:nvSpPr>
          <p:cNvPr id="12" name="矩形 11"/>
          <p:cNvSpPr/>
          <p:nvPr/>
        </p:nvSpPr>
        <p:spPr bwMode="auto">
          <a:xfrm>
            <a:off x="1610079" y="5410200"/>
            <a:ext cx="2438400" cy="3429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i="0" u="none" strike="noStrike" cap="none" normalizeH="0" baseline="0" dirty="0">
                <a:ln>
                  <a:noFill/>
                </a:ln>
                <a:effectLst/>
                <a:latin typeface="Arial" charset="0"/>
                <a:ea typeface="宋体" pitchFamily="2" charset="-122"/>
              </a:rPr>
              <a:t>实参</a:t>
            </a:r>
          </a:p>
        </p:txBody>
      </p:sp>
      <p:cxnSp>
        <p:nvCxnSpPr>
          <p:cNvPr id="20" name="直接箭头连接符 19"/>
          <p:cNvCxnSpPr/>
          <p:nvPr/>
        </p:nvCxnSpPr>
        <p:spPr bwMode="auto">
          <a:xfrm>
            <a:off x="863139" y="5791200"/>
            <a:ext cx="609600" cy="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344974" y="5638800"/>
            <a:ext cx="634539" cy="369332"/>
          </a:xfrm>
          <a:prstGeom prst="rect">
            <a:avLst/>
          </a:prstGeom>
          <a:noFill/>
        </p:spPr>
        <p:txBody>
          <a:bodyPr wrap="square" rtlCol="0">
            <a:spAutoFit/>
          </a:bodyPr>
          <a:lstStyle/>
          <a:p>
            <a:r>
              <a:rPr lang="en-US" altLang="zh-CN" dirty="0"/>
              <a:t>SP</a:t>
            </a:r>
            <a:endParaRPr lang="zh-CN" altLang="en-US" dirty="0"/>
          </a:p>
        </p:txBody>
      </p:sp>
      <p:cxnSp>
        <p:nvCxnSpPr>
          <p:cNvPr id="23" name="直接箭头连接符 22"/>
          <p:cNvCxnSpPr/>
          <p:nvPr/>
        </p:nvCxnSpPr>
        <p:spPr bwMode="auto">
          <a:xfrm>
            <a:off x="914400" y="2754868"/>
            <a:ext cx="609600" cy="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p:cNvSpPr txBox="1"/>
          <p:nvPr/>
        </p:nvSpPr>
        <p:spPr>
          <a:xfrm>
            <a:off x="127461" y="2602468"/>
            <a:ext cx="899165" cy="369332"/>
          </a:xfrm>
          <a:prstGeom prst="rect">
            <a:avLst/>
          </a:prstGeom>
          <a:noFill/>
        </p:spPr>
        <p:txBody>
          <a:bodyPr wrap="square" rtlCol="0">
            <a:spAutoFit/>
          </a:bodyPr>
          <a:lstStyle/>
          <a:p>
            <a:r>
              <a:rPr lang="en-US" altLang="zh-CN" dirty="0"/>
              <a:t>TOP</a:t>
            </a:r>
            <a:endParaRPr lang="zh-CN" altLang="en-US" dirty="0"/>
          </a:p>
        </p:txBody>
      </p:sp>
      <p:sp>
        <p:nvSpPr>
          <p:cNvPr id="25" name="Rectangle 18"/>
          <p:cNvSpPr txBox="1">
            <a:spLocks noChangeArrowheads="1"/>
          </p:cNvSpPr>
          <p:nvPr/>
        </p:nvSpPr>
        <p:spPr bwMode="auto">
          <a:xfrm>
            <a:off x="465137" y="914400"/>
            <a:ext cx="585946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en-US" altLang="zh-CN" sz="2400" b="1" dirty="0">
                <a:solidFill>
                  <a:srgbClr val="CC0099"/>
                </a:solidFill>
                <a:latin typeface="Times New Roman" charset="0"/>
                <a:ea typeface="黑体" pitchFamily="2" charset="-122"/>
              </a:rPr>
              <a:t>9.2.1</a:t>
            </a:r>
            <a:r>
              <a:rPr lang="zh-CN" altLang="en-US" sz="2400" b="1" dirty="0">
                <a:solidFill>
                  <a:srgbClr val="CC0099"/>
                </a:solidFill>
                <a:latin typeface="Times New Roman" charset="0"/>
                <a:ea typeface="黑体" pitchFamily="2" charset="-122"/>
              </a:rPr>
              <a:t>　过程活动记录结构</a:t>
            </a:r>
          </a:p>
        </p:txBody>
      </p:sp>
      <p:sp>
        <p:nvSpPr>
          <p:cNvPr id="26" name="Rectangle 54"/>
          <p:cNvSpPr>
            <a:spLocks noChangeArrowheads="1"/>
          </p:cNvSpPr>
          <p:nvPr/>
        </p:nvSpPr>
        <p:spPr bwMode="auto">
          <a:xfrm>
            <a:off x="4433887" y="2133600"/>
            <a:ext cx="4024313" cy="2246769"/>
          </a:xfrm>
          <a:prstGeom prst="rect">
            <a:avLst/>
          </a:prstGeom>
          <a:noFill/>
          <a:ln w="9525">
            <a:noFill/>
            <a:miter lim="800000"/>
            <a:headEnd/>
            <a:tailEnd/>
          </a:ln>
        </p:spPr>
        <p:txBody>
          <a:bodyPr wrap="square">
            <a:spAutoFit/>
          </a:bodyPr>
          <a:lstStyle/>
          <a:p>
            <a:pPr indent="609600" algn="l">
              <a:lnSpc>
                <a:spcPct val="130000"/>
              </a:lnSpc>
              <a:spcBef>
                <a:spcPct val="50000"/>
              </a:spcBef>
            </a:pPr>
            <a:r>
              <a:rPr lang="zh-CN" altLang="en-US" sz="2000" dirty="0">
                <a:solidFill>
                  <a:srgbClr val="FF0000"/>
                </a:solidFill>
                <a:latin typeface="微软雅黑" panose="020B0503020204020204" pitchFamily="34" charset="-122"/>
              </a:rPr>
              <a:t>访问链</a:t>
            </a:r>
            <a:r>
              <a:rPr lang="zh-CN" altLang="en-US" sz="2000" dirty="0">
                <a:latin typeface="微软雅黑" panose="020B0503020204020204" pitchFamily="34" charset="-122"/>
              </a:rPr>
              <a:t>指向其它过程活动记录的指针单元，用于访问分配在其它过程活动记录的非局部变量。</a:t>
            </a:r>
          </a:p>
          <a:p>
            <a:pPr indent="609600" algn="l">
              <a:lnSpc>
                <a:spcPct val="130000"/>
              </a:lnSpc>
              <a:spcBef>
                <a:spcPct val="50000"/>
              </a:spcBef>
            </a:pPr>
            <a:r>
              <a:rPr lang="zh-CN" altLang="en-US" sz="2000" dirty="0">
                <a:solidFill>
                  <a:srgbClr val="FF0000"/>
                </a:solidFill>
                <a:latin typeface="微软雅黑" panose="020B0503020204020204" pitchFamily="34" charset="-122"/>
              </a:rPr>
              <a:t>控制链</a:t>
            </a:r>
            <a:r>
              <a:rPr lang="zh-CN" altLang="en-US" sz="2000" dirty="0">
                <a:latin typeface="微软雅黑" panose="020B0503020204020204" pitchFamily="34" charset="-122"/>
              </a:rPr>
              <a:t>指向调用本过程的过程活动记录的指针单元。</a:t>
            </a:r>
          </a:p>
        </p:txBody>
      </p:sp>
      <p:sp>
        <p:nvSpPr>
          <p:cNvPr id="21"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18</a:t>
            </a:fld>
            <a:endParaRPr lang="en-US" altLang="zh-CN" dirty="0">
              <a:latin typeface="宋体" pitchFamily="2" charset="-122"/>
              <a:ea typeface="宋体" pitchFamily="2" charset="-122"/>
            </a:endParaRP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8635823C-1E35-4801-BC05-384BAD0AFF87}"/>
                  </a:ext>
                </a:extLst>
              </p:cNvPr>
              <p:cNvSpPr txBox="1"/>
              <p:nvPr/>
            </p:nvSpPr>
            <p:spPr>
              <a:xfrm>
                <a:off x="832816" y="3930921"/>
                <a:ext cx="797141" cy="18025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400" i="1" smtClean="0">
                              <a:solidFill>
                                <a:srgbClr val="0000FF"/>
                              </a:solidFill>
                              <a:latin typeface="Cambria Math" panose="02040503050406030204" pitchFamily="18" charset="0"/>
                            </a:rPr>
                          </m:ctrlPr>
                        </m:dPr>
                        <m:e>
                          <m:eqArr>
                            <m:eqArrPr>
                              <m:ctrlPr>
                                <a:rPr lang="en-US" altLang="zh-CN" sz="2400" i="1" smtClean="0">
                                  <a:solidFill>
                                    <a:srgbClr val="0000FF"/>
                                  </a:solidFill>
                                  <a:latin typeface="Cambria Math" panose="02040503050406030204" pitchFamily="18" charset="0"/>
                                </a:rPr>
                              </m:ctrlPr>
                            </m:eqArrPr>
                            <m:e>
                              <m:f>
                                <m:fPr>
                                  <m:type m:val="noBar"/>
                                  <m:ctrlPr>
                                    <a:rPr lang="en-US" altLang="zh-CN" sz="2400" i="1" smtClean="0">
                                      <a:solidFill>
                                        <a:srgbClr val="0000FF"/>
                                      </a:solidFill>
                                      <a:latin typeface="Cambria Math" panose="02040503050406030204" pitchFamily="18" charset="0"/>
                                    </a:rPr>
                                  </m:ctrlPr>
                                </m:fPr>
                                <m:num>
                                  <m:r>
                                    <a:rPr lang="zh-CN" altLang="en-US" sz="2400" i="1">
                                      <a:solidFill>
                                        <a:srgbClr val="0000FF"/>
                                      </a:solidFill>
                                      <a:latin typeface="Cambria Math" panose="02040503050406030204" pitchFamily="18" charset="0"/>
                                    </a:rPr>
                                    <m:t>连</m:t>
                                  </m:r>
                                </m:num>
                                <m:den>
                                  <m:r>
                                    <a:rPr lang="zh-CN" altLang="en-US" sz="2400" i="1">
                                      <a:solidFill>
                                        <a:srgbClr val="0000FF"/>
                                      </a:solidFill>
                                      <a:latin typeface="Cambria Math" panose="02040503050406030204" pitchFamily="18" charset="0"/>
                                    </a:rPr>
                                    <m:t>接</m:t>
                                  </m:r>
                                </m:den>
                              </m:f>
                            </m:e>
                            <m:e>
                              <m:f>
                                <m:fPr>
                                  <m:type m:val="noBar"/>
                                  <m:ctrlPr>
                                    <a:rPr lang="en-US" altLang="zh-CN" sz="2400" i="1" smtClean="0">
                                      <a:solidFill>
                                        <a:srgbClr val="0000FF"/>
                                      </a:solidFill>
                                      <a:latin typeface="Cambria Math" panose="02040503050406030204" pitchFamily="18" charset="0"/>
                                    </a:rPr>
                                  </m:ctrlPr>
                                </m:fPr>
                                <m:num>
                                  <m:r>
                                    <a:rPr lang="zh-CN" altLang="en-US" sz="2400" i="1">
                                      <a:solidFill>
                                        <a:srgbClr val="0000FF"/>
                                      </a:solidFill>
                                      <a:latin typeface="Cambria Math" panose="02040503050406030204" pitchFamily="18" charset="0"/>
                                    </a:rPr>
                                    <m:t>数</m:t>
                                  </m:r>
                                </m:num>
                                <m:den>
                                  <m:r>
                                    <a:rPr lang="zh-CN" altLang="en-US" sz="2400" i="1">
                                      <a:solidFill>
                                        <a:srgbClr val="0000FF"/>
                                      </a:solidFill>
                                      <a:latin typeface="Cambria Math" panose="02040503050406030204" pitchFamily="18" charset="0"/>
                                    </a:rPr>
                                    <m:t>据</m:t>
                                  </m:r>
                                </m:den>
                              </m:f>
                            </m:e>
                          </m:eqArr>
                        </m:e>
                      </m:d>
                    </m:oMath>
                  </m:oMathPara>
                </a14:m>
                <a:endParaRPr lang="zh-CN" altLang="en-US" sz="2400" dirty="0">
                  <a:solidFill>
                    <a:srgbClr val="0000FF"/>
                  </a:solidFill>
                </a:endParaRPr>
              </a:p>
            </p:txBody>
          </p:sp>
        </mc:Choice>
        <mc:Fallback xmlns="">
          <p:sp>
            <p:nvSpPr>
              <p:cNvPr id="13" name="文本框 12">
                <a:extLst>
                  <a:ext uri="{FF2B5EF4-FFF2-40B4-BE49-F238E27FC236}">
                    <a16:creationId xmlns:a16="http://schemas.microsoft.com/office/drawing/2014/main" id="{8635823C-1E35-4801-BC05-384BAD0AFF87}"/>
                  </a:ext>
                </a:extLst>
              </p:cNvPr>
              <p:cNvSpPr txBox="1">
                <a:spLocks noRot="1" noChangeAspect="1" noMove="1" noResize="1" noEditPoints="1" noAdjustHandles="1" noChangeArrowheads="1" noChangeShapeType="1" noTextEdit="1"/>
              </p:cNvSpPr>
              <p:nvPr/>
            </p:nvSpPr>
            <p:spPr>
              <a:xfrm>
                <a:off x="832816" y="3930921"/>
                <a:ext cx="797141" cy="180254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32139EF5-0F69-46E3-BD0A-4DD06765960E}"/>
                  </a:ext>
                </a:extLst>
              </p:cNvPr>
              <p:cNvSpPr txBox="1"/>
              <p:nvPr/>
            </p:nvSpPr>
            <p:spPr>
              <a:xfrm>
                <a:off x="914400" y="2737905"/>
                <a:ext cx="609600" cy="122110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600" i="1" smtClean="0">
                              <a:solidFill>
                                <a:srgbClr val="0000FF"/>
                              </a:solidFill>
                              <a:latin typeface="Cambria Math" panose="02040503050406030204" pitchFamily="18" charset="0"/>
                            </a:rPr>
                          </m:ctrlPr>
                        </m:dPr>
                        <m:e>
                          <m:eqArr>
                            <m:eqArrPr>
                              <m:ctrlPr>
                                <a:rPr lang="en-US" altLang="zh-CN" sz="1600" i="1" smtClean="0">
                                  <a:solidFill>
                                    <a:srgbClr val="0000FF"/>
                                  </a:solidFill>
                                  <a:latin typeface="Cambria Math" panose="02040503050406030204" pitchFamily="18" charset="0"/>
                                </a:rPr>
                              </m:ctrlPr>
                            </m:eqArrPr>
                            <m:e>
                              <m:f>
                                <m:fPr>
                                  <m:type m:val="noBar"/>
                                  <m:ctrlPr>
                                    <a:rPr lang="en-US" altLang="zh-CN" sz="1600" i="1" smtClean="0">
                                      <a:solidFill>
                                        <a:srgbClr val="0000FF"/>
                                      </a:solidFill>
                                      <a:latin typeface="Cambria Math" panose="02040503050406030204" pitchFamily="18" charset="0"/>
                                    </a:rPr>
                                  </m:ctrlPr>
                                </m:fPr>
                                <m:num>
                                  <m:r>
                                    <a:rPr lang="zh-CN" altLang="en-US" sz="1600" i="1">
                                      <a:solidFill>
                                        <a:srgbClr val="0000FF"/>
                                      </a:solidFill>
                                      <a:latin typeface="Cambria Math" panose="02040503050406030204" pitchFamily="18" charset="0"/>
                                    </a:rPr>
                                    <m:t>局</m:t>
                                  </m:r>
                                </m:num>
                                <m:den>
                                  <m:r>
                                    <a:rPr lang="zh-CN" altLang="en-US" sz="1600" i="1">
                                      <a:solidFill>
                                        <a:srgbClr val="0000FF"/>
                                      </a:solidFill>
                                      <a:latin typeface="Cambria Math" panose="02040503050406030204" pitchFamily="18" charset="0"/>
                                    </a:rPr>
                                    <m:t>部</m:t>
                                  </m:r>
                                </m:den>
                              </m:f>
                            </m:e>
                            <m:e>
                              <m:f>
                                <m:fPr>
                                  <m:type m:val="noBar"/>
                                  <m:ctrlPr>
                                    <a:rPr lang="en-US" altLang="zh-CN" sz="1600" i="1" smtClean="0">
                                      <a:solidFill>
                                        <a:srgbClr val="0000FF"/>
                                      </a:solidFill>
                                      <a:latin typeface="Cambria Math" panose="02040503050406030204" pitchFamily="18" charset="0"/>
                                    </a:rPr>
                                  </m:ctrlPr>
                                </m:fPr>
                                <m:num>
                                  <m:r>
                                    <a:rPr lang="zh-CN" altLang="en-US" sz="1600" i="1">
                                      <a:solidFill>
                                        <a:srgbClr val="0000FF"/>
                                      </a:solidFill>
                                      <a:latin typeface="Cambria Math" panose="02040503050406030204" pitchFamily="18" charset="0"/>
                                    </a:rPr>
                                    <m:t>数</m:t>
                                  </m:r>
                                </m:num>
                                <m:den>
                                  <m:r>
                                    <a:rPr lang="zh-CN" altLang="en-US" sz="1600" i="1">
                                      <a:solidFill>
                                        <a:srgbClr val="0000FF"/>
                                      </a:solidFill>
                                      <a:latin typeface="Cambria Math" panose="02040503050406030204" pitchFamily="18" charset="0"/>
                                    </a:rPr>
                                    <m:t>据</m:t>
                                  </m:r>
                                </m:den>
                              </m:f>
                            </m:e>
                          </m:eqArr>
                        </m:e>
                      </m:d>
                    </m:oMath>
                  </m:oMathPara>
                </a14:m>
                <a:endParaRPr lang="zh-CN" altLang="en-US" sz="1600" dirty="0">
                  <a:solidFill>
                    <a:srgbClr val="0000FF"/>
                  </a:solidFill>
                </a:endParaRPr>
              </a:p>
            </p:txBody>
          </p:sp>
        </mc:Choice>
        <mc:Fallback xmlns="">
          <p:sp>
            <p:nvSpPr>
              <p:cNvPr id="27" name="文本框 26">
                <a:extLst>
                  <a:ext uri="{FF2B5EF4-FFF2-40B4-BE49-F238E27FC236}">
                    <a16:creationId xmlns:a16="http://schemas.microsoft.com/office/drawing/2014/main" id="{32139EF5-0F69-46E3-BD0A-4DD06765960E}"/>
                  </a:ext>
                </a:extLst>
              </p:cNvPr>
              <p:cNvSpPr txBox="1">
                <a:spLocks noRot="1" noChangeAspect="1" noMove="1" noResize="1" noEditPoints="1" noAdjustHandles="1" noChangeArrowheads="1" noChangeShapeType="1" noTextEdit="1"/>
              </p:cNvSpPr>
              <p:nvPr/>
            </p:nvSpPr>
            <p:spPr>
              <a:xfrm>
                <a:off x="914400" y="2737905"/>
                <a:ext cx="609600" cy="1221104"/>
              </a:xfrm>
              <a:prstGeom prst="rect">
                <a:avLst/>
              </a:prstGeom>
              <a:blipFill>
                <a:blip r:embed="rId5"/>
                <a:stretch>
                  <a:fillRect/>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5B16C593-3959-4AB5-A7E0-6529E463D390}"/>
              </a:ext>
            </a:extLst>
          </p:cNvPr>
          <p:cNvSpPr txBox="1"/>
          <p:nvPr/>
        </p:nvSpPr>
        <p:spPr>
          <a:xfrm>
            <a:off x="5714802" y="4934684"/>
            <a:ext cx="1415773" cy="461665"/>
          </a:xfrm>
          <a:prstGeom prst="rect">
            <a:avLst/>
          </a:prstGeom>
          <a:noFill/>
        </p:spPr>
        <p:txBody>
          <a:bodyPr wrap="none" rtlCol="0">
            <a:spAutoFit/>
          </a:bodyPr>
          <a:lstStyle/>
          <a:p>
            <a:r>
              <a:rPr lang="zh-CN" altLang="en-US" sz="2400" dirty="0"/>
              <a:t>控制信息</a:t>
            </a:r>
          </a:p>
        </p:txBody>
      </p:sp>
      <p:graphicFrame>
        <p:nvGraphicFramePr>
          <p:cNvPr id="15" name="表格 15">
            <a:extLst>
              <a:ext uri="{FF2B5EF4-FFF2-40B4-BE49-F238E27FC236}">
                <a16:creationId xmlns:a16="http://schemas.microsoft.com/office/drawing/2014/main" id="{4271DE40-4614-4151-B188-B6F5D597B38C}"/>
              </a:ext>
            </a:extLst>
          </p:cNvPr>
          <p:cNvGraphicFramePr>
            <a:graphicFrameLocks noGrp="1"/>
          </p:cNvGraphicFramePr>
          <p:nvPr>
            <p:extLst>
              <p:ext uri="{D42A27DB-BD31-4B8C-83A1-F6EECF244321}">
                <p14:modId xmlns:p14="http://schemas.microsoft.com/office/powerpoint/2010/main" val="2213678921"/>
              </p:ext>
            </p:extLst>
          </p:nvPr>
        </p:nvGraphicFramePr>
        <p:xfrm>
          <a:off x="4822489" y="5410200"/>
          <a:ext cx="3200400" cy="37084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1726665732"/>
                    </a:ext>
                  </a:extLst>
                </a:gridCol>
                <a:gridCol w="1066800">
                  <a:extLst>
                    <a:ext uri="{9D8B030D-6E8A-4147-A177-3AD203B41FA5}">
                      <a16:colId xmlns:a16="http://schemas.microsoft.com/office/drawing/2014/main" val="2004333957"/>
                    </a:ext>
                  </a:extLst>
                </a:gridCol>
                <a:gridCol w="1066800">
                  <a:extLst>
                    <a:ext uri="{9D8B030D-6E8A-4147-A177-3AD203B41FA5}">
                      <a16:colId xmlns:a16="http://schemas.microsoft.com/office/drawing/2014/main" val="2330441570"/>
                    </a:ext>
                  </a:extLst>
                </a:gridCol>
              </a:tblGrid>
              <a:tr h="370840">
                <a:tc>
                  <a:txBody>
                    <a:bodyPr/>
                    <a:lstStyle/>
                    <a:p>
                      <a:pPr algn="ctr"/>
                      <a:r>
                        <a:rPr lang="en-US" altLang="zh-CN" dirty="0">
                          <a:solidFill>
                            <a:schemeClr val="tx1"/>
                          </a:solidFill>
                        </a:rPr>
                        <a:t>RA</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DL</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SL</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54282617"/>
                  </a:ext>
                </a:extLst>
              </a:tr>
            </a:tbl>
          </a:graphicData>
        </a:graphic>
      </p:graphicFrame>
    </p:spTree>
    <p:extLst>
      <p:ext uri="{BB962C8B-B14F-4D97-AF65-F5344CB8AC3E}">
        <p14:creationId xmlns:p14="http://schemas.microsoft.com/office/powerpoint/2010/main" val="3278621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228600" y="304800"/>
            <a:ext cx="7924800" cy="3269613"/>
          </a:xfrm>
          <a:prstGeom prst="rect">
            <a:avLst/>
          </a:prstGeom>
          <a:noFill/>
          <a:ln w="9525">
            <a:noFill/>
            <a:miter lim="800000"/>
            <a:headEnd/>
            <a:tailEnd/>
          </a:ln>
        </p:spPr>
        <p:txBody>
          <a:bodyPr>
            <a:spAutoFit/>
          </a:bodyPr>
          <a:lstStyle/>
          <a:p>
            <a:pPr indent="609600" algn="l">
              <a:lnSpc>
                <a:spcPct val="150000"/>
              </a:lnSpc>
              <a:spcBef>
                <a:spcPts val="0"/>
              </a:spcBef>
            </a:pPr>
            <a:r>
              <a:rPr lang="zh-CN" altLang="en-US" sz="2000" dirty="0">
                <a:latin typeface="微软雅黑" panose="020B0503020204020204" pitchFamily="34" charset="-122"/>
              </a:rPr>
              <a:t>采用</a:t>
            </a:r>
            <a:r>
              <a:rPr lang="zh-CN" altLang="en-US" sz="2000" dirty="0">
                <a:solidFill>
                  <a:srgbClr val="CC6600"/>
                </a:solidFill>
                <a:latin typeface="微软雅黑" panose="020B0503020204020204" pitchFamily="34" charset="-122"/>
              </a:rPr>
              <a:t>过程活动记录</a:t>
            </a:r>
            <a:r>
              <a:rPr lang="zh-CN" altLang="en-US" sz="2000" dirty="0">
                <a:latin typeface="微软雅黑" panose="020B0503020204020204" pitchFamily="34" charset="-122"/>
              </a:rPr>
              <a:t>术语，栈式存储分配策略可以描述如下：</a:t>
            </a:r>
          </a:p>
          <a:p>
            <a:pPr indent="609600" algn="l">
              <a:lnSpc>
                <a:spcPct val="150000"/>
              </a:lnSpc>
              <a:spcBef>
                <a:spcPts val="0"/>
              </a:spcBef>
            </a:pPr>
            <a:r>
              <a:rPr lang="zh-CN" altLang="en-US" sz="2000" dirty="0">
                <a:latin typeface="微软雅黑" panose="020B0503020204020204" pitchFamily="34" charset="-122"/>
              </a:rPr>
              <a:t>当</a:t>
            </a:r>
            <a:r>
              <a:rPr lang="zh-CN" altLang="en-US" sz="2000" dirty="0">
                <a:solidFill>
                  <a:srgbClr val="0000FF"/>
                </a:solidFill>
                <a:latin typeface="微软雅黑" panose="020B0503020204020204" pitchFamily="34" charset="-122"/>
              </a:rPr>
              <a:t>调用</a:t>
            </a:r>
            <a:r>
              <a:rPr lang="zh-CN" altLang="en-US" sz="2000" dirty="0">
                <a:latin typeface="微软雅黑" panose="020B0503020204020204" pitchFamily="34" charset="-122"/>
              </a:rPr>
              <a:t>子程序时，在数据空间栈顶，给子程序</a:t>
            </a:r>
            <a:r>
              <a:rPr lang="zh-CN" altLang="en-US" sz="2000" dirty="0">
                <a:solidFill>
                  <a:srgbClr val="0000FF"/>
                </a:solidFill>
                <a:latin typeface="微软雅黑" panose="020B0503020204020204" pitchFamily="34" charset="-122"/>
              </a:rPr>
              <a:t>分配</a:t>
            </a:r>
            <a:r>
              <a:rPr lang="zh-CN" altLang="en-US" sz="2000" dirty="0">
                <a:latin typeface="微软雅黑" panose="020B0503020204020204" pitchFamily="34" charset="-122"/>
              </a:rPr>
              <a:t>所需的子程序</a:t>
            </a:r>
            <a:r>
              <a:rPr lang="zh-CN" altLang="en-US" sz="2000" dirty="0">
                <a:solidFill>
                  <a:srgbClr val="0000FF"/>
                </a:solidFill>
                <a:latin typeface="微软雅黑" panose="020B0503020204020204" pitchFamily="34" charset="-122"/>
              </a:rPr>
              <a:t>过程活动记录</a:t>
            </a:r>
            <a:r>
              <a:rPr lang="zh-CN" altLang="en-US" sz="2000" dirty="0">
                <a:latin typeface="微软雅黑" panose="020B0503020204020204" pitchFamily="34" charset="-122"/>
              </a:rPr>
              <a:t>；</a:t>
            </a:r>
          </a:p>
          <a:p>
            <a:pPr indent="609600" algn="l">
              <a:lnSpc>
                <a:spcPct val="150000"/>
              </a:lnSpc>
              <a:spcBef>
                <a:spcPts val="0"/>
              </a:spcBef>
            </a:pPr>
            <a:r>
              <a:rPr lang="zh-CN" altLang="en-US" sz="2000" dirty="0">
                <a:latin typeface="微软雅黑" panose="020B0503020204020204" pitchFamily="34" charset="-122"/>
              </a:rPr>
              <a:t>当子程序</a:t>
            </a:r>
            <a:r>
              <a:rPr lang="zh-CN" altLang="en-US" sz="2000" dirty="0">
                <a:solidFill>
                  <a:srgbClr val="0000FF"/>
                </a:solidFill>
                <a:latin typeface="微软雅黑" panose="020B0503020204020204" pitchFamily="34" charset="-122"/>
              </a:rPr>
              <a:t>返回</a:t>
            </a:r>
            <a:r>
              <a:rPr lang="zh-CN" altLang="en-US" sz="2000" dirty="0">
                <a:latin typeface="微软雅黑" panose="020B0503020204020204" pitchFamily="34" charset="-122"/>
              </a:rPr>
              <a:t>时，从数据空间栈顶，</a:t>
            </a:r>
            <a:r>
              <a:rPr lang="zh-CN" altLang="en-US" sz="2000" dirty="0">
                <a:solidFill>
                  <a:srgbClr val="0000FF"/>
                </a:solidFill>
                <a:latin typeface="微软雅黑" panose="020B0503020204020204" pitchFamily="34" charset="-122"/>
              </a:rPr>
              <a:t>收回</a:t>
            </a:r>
            <a:r>
              <a:rPr lang="zh-CN" altLang="en-US" sz="2000" dirty="0">
                <a:latin typeface="微软雅黑" panose="020B0503020204020204" pitchFamily="34" charset="-122"/>
              </a:rPr>
              <a:t>分配给子程序所占用</a:t>
            </a:r>
            <a:r>
              <a:rPr lang="zh-CN" altLang="en-US" sz="2000" dirty="0">
                <a:solidFill>
                  <a:srgbClr val="0000FF"/>
                </a:solidFill>
                <a:latin typeface="微软雅黑" panose="020B0503020204020204" pitchFamily="34" charset="-122"/>
              </a:rPr>
              <a:t>过程活动记录</a:t>
            </a:r>
            <a:r>
              <a:rPr lang="zh-CN" altLang="en-US" sz="2000" dirty="0">
                <a:latin typeface="微软雅黑" panose="020B0503020204020204" pitchFamily="34" charset="-122"/>
              </a:rPr>
              <a:t>。</a:t>
            </a:r>
          </a:p>
          <a:p>
            <a:pPr indent="609600" algn="l">
              <a:lnSpc>
                <a:spcPct val="150000"/>
              </a:lnSpc>
              <a:spcBef>
                <a:spcPts val="0"/>
              </a:spcBef>
            </a:pPr>
            <a:r>
              <a:rPr lang="zh-CN" altLang="en-US" sz="2000" dirty="0">
                <a:latin typeface="微软雅黑" panose="020B0503020204020204" pitchFamily="34" charset="-122"/>
              </a:rPr>
              <a:t>在允许</a:t>
            </a:r>
            <a:r>
              <a:rPr lang="zh-CN" altLang="en-US" sz="2000" dirty="0">
                <a:solidFill>
                  <a:srgbClr val="0000FF"/>
                </a:solidFill>
                <a:latin typeface="微软雅黑" panose="020B0503020204020204" pitchFamily="34" charset="-122"/>
              </a:rPr>
              <a:t>递归</a:t>
            </a:r>
            <a:r>
              <a:rPr lang="zh-CN" altLang="en-US" sz="2000" dirty="0">
                <a:latin typeface="微软雅黑" panose="020B0503020204020204" pitchFamily="34" charset="-122"/>
              </a:rPr>
              <a:t>调用时，一个子程序可能在数据空间中同时</a:t>
            </a:r>
            <a:r>
              <a:rPr lang="zh-CN" altLang="en-US" sz="2000" dirty="0">
                <a:solidFill>
                  <a:srgbClr val="0000FF"/>
                </a:solidFill>
                <a:latin typeface="微软雅黑" panose="020B0503020204020204" pitchFamily="34" charset="-122"/>
              </a:rPr>
              <a:t>拥有多个过程活动记录</a:t>
            </a:r>
            <a:r>
              <a:rPr lang="zh-CN" altLang="en-US" sz="2000" dirty="0">
                <a:latin typeface="微软雅黑" panose="020B0503020204020204" pitchFamily="34" charset="-122"/>
              </a:rPr>
              <a:t>。</a:t>
            </a:r>
            <a:r>
              <a:rPr lang="zh-CN" altLang="en-US" sz="2000" dirty="0">
                <a:solidFill>
                  <a:srgbClr val="0000FF"/>
                </a:solidFill>
                <a:latin typeface="微软雅黑" panose="020B0503020204020204" pitchFamily="34" charset="-122"/>
              </a:rPr>
              <a:t> </a:t>
            </a:r>
          </a:p>
        </p:txBody>
      </p:sp>
      <p:sp>
        <p:nvSpPr>
          <p:cNvPr id="4"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19</a:t>
            </a:fld>
            <a:endParaRPr lang="en-US" altLang="zh-CN" sz="1800" dirty="0">
              <a:latin typeface="宋体" pitchFamily="2" charset="-122"/>
              <a:ea typeface="宋体" pitchFamily="2" charset="-122"/>
            </a:endParaRPr>
          </a:p>
        </p:txBody>
      </p:sp>
      <p:sp>
        <p:nvSpPr>
          <p:cNvPr id="2" name="文本框 1">
            <a:extLst>
              <a:ext uri="{FF2B5EF4-FFF2-40B4-BE49-F238E27FC236}">
                <a16:creationId xmlns:a16="http://schemas.microsoft.com/office/drawing/2014/main" id="{E75BDA59-8B17-4B0D-9403-5258D77132D4}"/>
              </a:ext>
            </a:extLst>
          </p:cNvPr>
          <p:cNvSpPr txBox="1"/>
          <p:nvPr/>
        </p:nvSpPr>
        <p:spPr>
          <a:xfrm>
            <a:off x="554670" y="3569762"/>
            <a:ext cx="2657056" cy="3046988"/>
          </a:xfrm>
          <a:prstGeom prst="rect">
            <a:avLst/>
          </a:prstGeom>
          <a:noFill/>
          <a:ln w="19050">
            <a:solidFill>
              <a:srgbClr val="FF0000"/>
            </a:solidFill>
          </a:ln>
        </p:spPr>
        <p:txBody>
          <a:bodyPr wrap="square" rtlCol="0">
            <a:spAutoFit/>
          </a:bodyPr>
          <a:lstStyle/>
          <a:p>
            <a:pPr algn="l"/>
            <a:r>
              <a:rPr lang="en-US" altLang="zh-CN" sz="1600" dirty="0"/>
              <a:t>void p(){</a:t>
            </a:r>
          </a:p>
          <a:p>
            <a:pPr algn="l"/>
            <a:r>
              <a:rPr lang="en-US" altLang="zh-CN" sz="1600" dirty="0"/>
              <a:t>   q();</a:t>
            </a:r>
          </a:p>
          <a:p>
            <a:pPr algn="l"/>
            <a:r>
              <a:rPr lang="en-US" altLang="zh-CN" sz="1600" dirty="0"/>
              <a:t>}</a:t>
            </a:r>
          </a:p>
          <a:p>
            <a:pPr algn="l"/>
            <a:endParaRPr lang="en-US" altLang="zh-CN" sz="1600" dirty="0"/>
          </a:p>
          <a:p>
            <a:pPr algn="l"/>
            <a:r>
              <a:rPr lang="en-US" altLang="zh-CN" sz="1600" dirty="0"/>
              <a:t>void q(){</a:t>
            </a:r>
          </a:p>
          <a:p>
            <a:pPr algn="l"/>
            <a:r>
              <a:rPr lang="en-US" altLang="zh-CN" sz="1600" dirty="0"/>
              <a:t>    …</a:t>
            </a:r>
          </a:p>
          <a:p>
            <a:pPr algn="l"/>
            <a:r>
              <a:rPr lang="en-US" altLang="zh-CN" sz="1600" dirty="0"/>
              <a:t>    q();</a:t>
            </a:r>
          </a:p>
          <a:p>
            <a:pPr algn="l"/>
            <a:r>
              <a:rPr lang="en-US" altLang="zh-CN" sz="1600" dirty="0"/>
              <a:t>}</a:t>
            </a:r>
          </a:p>
          <a:p>
            <a:pPr algn="l"/>
            <a:endParaRPr lang="en-US" altLang="zh-CN" sz="1600" dirty="0"/>
          </a:p>
          <a:p>
            <a:pPr algn="l"/>
            <a:r>
              <a:rPr lang="en-US" altLang="zh-CN" sz="1600" dirty="0"/>
              <a:t>void main() {</a:t>
            </a:r>
          </a:p>
          <a:p>
            <a:pPr algn="l"/>
            <a:r>
              <a:rPr lang="en-US" altLang="zh-CN" sz="1600" dirty="0"/>
              <a:t>  p();</a:t>
            </a:r>
          </a:p>
          <a:p>
            <a:pPr algn="l"/>
            <a:r>
              <a:rPr lang="en-US" altLang="zh-CN" sz="1600" dirty="0"/>
              <a:t>}</a:t>
            </a:r>
          </a:p>
        </p:txBody>
      </p:sp>
      <p:graphicFrame>
        <p:nvGraphicFramePr>
          <p:cNvPr id="6" name="表格 6">
            <a:extLst>
              <a:ext uri="{FF2B5EF4-FFF2-40B4-BE49-F238E27FC236}">
                <a16:creationId xmlns:a16="http://schemas.microsoft.com/office/drawing/2014/main" id="{BB210D8F-8659-462A-8338-44DB85323659}"/>
              </a:ext>
            </a:extLst>
          </p:cNvPr>
          <p:cNvGraphicFramePr>
            <a:graphicFrameLocks noGrp="1"/>
          </p:cNvGraphicFramePr>
          <p:nvPr>
            <p:extLst>
              <p:ext uri="{D42A27DB-BD31-4B8C-83A1-F6EECF244321}">
                <p14:modId xmlns:p14="http://schemas.microsoft.com/office/powerpoint/2010/main" val="899048368"/>
              </p:ext>
            </p:extLst>
          </p:nvPr>
        </p:nvGraphicFramePr>
        <p:xfrm>
          <a:off x="5486400" y="4263506"/>
          <a:ext cx="2209800" cy="193964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3439332706"/>
                    </a:ext>
                  </a:extLst>
                </a:gridCol>
              </a:tblGrid>
              <a:tr h="291670">
                <a:tc>
                  <a:txBody>
                    <a:bodyPr/>
                    <a:lstStyle/>
                    <a:p>
                      <a:pPr algn="ct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581496"/>
                  </a:ext>
                </a:extLst>
              </a:tr>
              <a:tr h="337127">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q</a:t>
                      </a:r>
                      <a:r>
                        <a:rPr lang="zh-CN" altLang="en-US" sz="2000" dirty="0">
                          <a:solidFill>
                            <a:schemeClr val="tx1"/>
                          </a:solidFill>
                          <a:latin typeface="微软雅黑" panose="020B0503020204020204" pitchFamily="34" charset="-122"/>
                          <a:ea typeface="微软雅黑" panose="020B0503020204020204" pitchFamily="34" charset="-122"/>
                        </a:rPr>
                        <a:t>的活动记录</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5043307"/>
                  </a:ext>
                </a:extLst>
              </a:tr>
              <a:tr h="3371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微软雅黑" panose="020B0503020204020204" pitchFamily="34" charset="-122"/>
                          <a:ea typeface="微软雅黑" panose="020B0503020204020204" pitchFamily="34" charset="-122"/>
                        </a:rPr>
                        <a:t>q</a:t>
                      </a:r>
                      <a:r>
                        <a:rPr lang="zh-CN" altLang="en-US" sz="2000" dirty="0">
                          <a:solidFill>
                            <a:schemeClr val="tx1"/>
                          </a:solidFill>
                          <a:latin typeface="微软雅黑" panose="020B0503020204020204" pitchFamily="34" charset="-122"/>
                          <a:ea typeface="微软雅黑" panose="020B0503020204020204" pitchFamily="34" charset="-122"/>
                        </a:rPr>
                        <a:t>的活动记录</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2296499"/>
                  </a:ext>
                </a:extLst>
              </a:tr>
              <a:tr h="337127">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p</a:t>
                      </a:r>
                      <a:r>
                        <a:rPr lang="zh-CN" altLang="en-US" sz="2000" dirty="0">
                          <a:solidFill>
                            <a:schemeClr val="tx1"/>
                          </a:solidFill>
                          <a:latin typeface="微软雅黑" panose="020B0503020204020204" pitchFamily="34" charset="-122"/>
                          <a:ea typeface="微软雅黑" panose="020B0503020204020204" pitchFamily="34" charset="-122"/>
                        </a:rPr>
                        <a:t>的活动记录</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1957043"/>
                  </a:ext>
                </a:extLst>
              </a:tr>
              <a:tr h="337127">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main</a:t>
                      </a:r>
                      <a:r>
                        <a:rPr lang="zh-CN" altLang="en-US" sz="2000" dirty="0">
                          <a:solidFill>
                            <a:schemeClr val="tx1"/>
                          </a:solidFill>
                          <a:latin typeface="微软雅黑" panose="020B0503020204020204" pitchFamily="34" charset="-122"/>
                          <a:ea typeface="微软雅黑" panose="020B0503020204020204" pitchFamily="34" charset="-122"/>
                        </a:rPr>
                        <a:t>的活动记录</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3500177"/>
                  </a:ext>
                </a:extLst>
              </a:tr>
            </a:tbl>
          </a:graphicData>
        </a:graphic>
      </p:graphicFrame>
      <p:cxnSp>
        <p:nvCxnSpPr>
          <p:cNvPr id="8" name="直接箭头连接符 7">
            <a:extLst>
              <a:ext uri="{FF2B5EF4-FFF2-40B4-BE49-F238E27FC236}">
                <a16:creationId xmlns:a16="http://schemas.microsoft.com/office/drawing/2014/main" id="{D4F6C6B5-E996-4E12-BDDA-9814EC92355C}"/>
              </a:ext>
            </a:extLst>
          </p:cNvPr>
          <p:cNvCxnSpPr/>
          <p:nvPr/>
        </p:nvCxnSpPr>
        <p:spPr bwMode="auto">
          <a:xfrm flipV="1">
            <a:off x="8001000" y="4504001"/>
            <a:ext cx="0" cy="1699145"/>
          </a:xfrm>
          <a:prstGeom prst="straightConnector1">
            <a:avLst/>
          </a:prstGeom>
          <a:solidFill>
            <a:srgbClr val="993366">
              <a:alpha val="96001"/>
            </a:srgbClr>
          </a:solidFill>
          <a:ln w="31750" cap="flat" cmpd="sng" algn="ctr">
            <a:solidFill>
              <a:srgbClr val="0000FF"/>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文本框 9">
            <a:extLst>
              <a:ext uri="{FF2B5EF4-FFF2-40B4-BE49-F238E27FC236}">
                <a16:creationId xmlns:a16="http://schemas.microsoft.com/office/drawing/2014/main" id="{856A885E-5DE2-4886-9EDB-8F88AD15F3C6}"/>
              </a:ext>
            </a:extLst>
          </p:cNvPr>
          <p:cNvSpPr txBox="1"/>
          <p:nvPr/>
        </p:nvSpPr>
        <p:spPr>
          <a:xfrm>
            <a:off x="4447647" y="5911540"/>
            <a:ext cx="428323" cy="369332"/>
          </a:xfrm>
          <a:prstGeom prst="rect">
            <a:avLst/>
          </a:prstGeom>
          <a:noFill/>
        </p:spPr>
        <p:txBody>
          <a:bodyPr wrap="none" rtlCol="0">
            <a:spAutoFit/>
          </a:bodyPr>
          <a:lstStyle/>
          <a:p>
            <a:r>
              <a:rPr lang="en-US" altLang="zh-CN" dirty="0" err="1"/>
              <a:t>sp</a:t>
            </a:r>
            <a:endParaRPr lang="zh-CN" altLang="en-US" dirty="0"/>
          </a:p>
        </p:txBody>
      </p:sp>
      <p:cxnSp>
        <p:nvCxnSpPr>
          <p:cNvPr id="12" name="直接箭头连接符 11">
            <a:extLst>
              <a:ext uri="{FF2B5EF4-FFF2-40B4-BE49-F238E27FC236}">
                <a16:creationId xmlns:a16="http://schemas.microsoft.com/office/drawing/2014/main" id="{6EFA2400-5C6E-4BBE-A236-8865D1339279}"/>
              </a:ext>
            </a:extLst>
          </p:cNvPr>
          <p:cNvCxnSpPr>
            <a:stCxn id="10" idx="3"/>
          </p:cNvCxnSpPr>
          <p:nvPr/>
        </p:nvCxnSpPr>
        <p:spPr bwMode="auto">
          <a:xfrm flipV="1">
            <a:off x="4875970" y="6088494"/>
            <a:ext cx="525477" cy="7712"/>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文本框 12">
            <a:extLst>
              <a:ext uri="{FF2B5EF4-FFF2-40B4-BE49-F238E27FC236}">
                <a16:creationId xmlns:a16="http://schemas.microsoft.com/office/drawing/2014/main" id="{947A8908-B60C-4A8A-8C4A-5D94D7B549A7}"/>
              </a:ext>
            </a:extLst>
          </p:cNvPr>
          <p:cNvSpPr txBox="1"/>
          <p:nvPr/>
        </p:nvSpPr>
        <p:spPr>
          <a:xfrm>
            <a:off x="3737203" y="5093256"/>
            <a:ext cx="1749197" cy="369332"/>
          </a:xfrm>
          <a:prstGeom prst="rect">
            <a:avLst/>
          </a:prstGeom>
          <a:noFill/>
        </p:spPr>
        <p:txBody>
          <a:bodyPr wrap="none" rtlCol="0">
            <a:spAutoFit/>
          </a:bodyPr>
          <a:lstStyle/>
          <a:p>
            <a:r>
              <a:rPr lang="en-US" altLang="zh-CN" dirty="0"/>
              <a:t>q</a:t>
            </a:r>
            <a:r>
              <a:rPr lang="zh-CN" altLang="en-US" dirty="0"/>
              <a:t>第一次被调用</a:t>
            </a:r>
          </a:p>
        </p:txBody>
      </p:sp>
      <p:sp>
        <p:nvSpPr>
          <p:cNvPr id="14" name="文本框 13">
            <a:extLst>
              <a:ext uri="{FF2B5EF4-FFF2-40B4-BE49-F238E27FC236}">
                <a16:creationId xmlns:a16="http://schemas.microsoft.com/office/drawing/2014/main" id="{2A60783B-D4CB-4368-9FFD-4E0990543586}"/>
              </a:ext>
            </a:extLst>
          </p:cNvPr>
          <p:cNvSpPr txBox="1"/>
          <p:nvPr/>
        </p:nvSpPr>
        <p:spPr>
          <a:xfrm>
            <a:off x="3752911" y="4680319"/>
            <a:ext cx="1697902" cy="369332"/>
          </a:xfrm>
          <a:prstGeom prst="rect">
            <a:avLst/>
          </a:prstGeom>
          <a:noFill/>
        </p:spPr>
        <p:txBody>
          <a:bodyPr wrap="none" rtlCol="0">
            <a:spAutoFit/>
          </a:bodyPr>
          <a:lstStyle/>
          <a:p>
            <a:r>
              <a:rPr lang="en-US" altLang="zh-CN" dirty="0"/>
              <a:t>q</a:t>
            </a:r>
            <a:r>
              <a:rPr lang="zh-CN" altLang="en-US" dirty="0"/>
              <a:t>第二次被调用</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838200" y="9144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b="0"/>
          </a:p>
        </p:txBody>
      </p:sp>
      <p:sp>
        <p:nvSpPr>
          <p:cNvPr id="19487" name="Rectangle 31"/>
          <p:cNvSpPr>
            <a:spLocks noChangeArrowheads="1"/>
          </p:cNvSpPr>
          <p:nvPr/>
        </p:nvSpPr>
        <p:spPr bwMode="auto">
          <a:xfrm>
            <a:off x="609600" y="2209800"/>
            <a:ext cx="8077200" cy="3351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606425" algn="just">
              <a:lnSpc>
                <a:spcPct val="150000"/>
              </a:lnSpc>
              <a:spcBef>
                <a:spcPct val="50000"/>
              </a:spcBef>
            </a:pPr>
            <a:r>
              <a:rPr lang="zh-CN" altLang="en-US" sz="2400" dirty="0">
                <a:latin typeface="微软雅黑" panose="020B0503020204020204" pitchFamily="34" charset="-122"/>
              </a:rPr>
              <a:t>本章研究</a:t>
            </a:r>
            <a:r>
              <a:rPr lang="zh-CN" altLang="en-US" sz="2400" dirty="0">
                <a:solidFill>
                  <a:srgbClr val="0000FF"/>
                </a:solidFill>
                <a:latin typeface="微软雅黑" panose="020B0503020204020204" pitchFamily="34" charset="-122"/>
              </a:rPr>
              <a:t>目标程序运行时存储组织</a:t>
            </a:r>
            <a:r>
              <a:rPr lang="zh-CN" altLang="en-US" sz="2400" dirty="0">
                <a:latin typeface="微软雅黑" panose="020B0503020204020204" pitchFamily="34" charset="-122"/>
              </a:rPr>
              <a:t>的问题，主要讨论影响存储组织的基本因素和基本</a:t>
            </a:r>
            <a:r>
              <a:rPr lang="zh-CN" altLang="en-US" sz="2400" dirty="0">
                <a:solidFill>
                  <a:srgbClr val="0000FF"/>
                </a:solidFill>
                <a:latin typeface="微软雅黑" panose="020B0503020204020204" pitchFamily="34" charset="-122"/>
              </a:rPr>
              <a:t>存储组织</a:t>
            </a:r>
            <a:r>
              <a:rPr lang="zh-CN" altLang="en-US" sz="2400" dirty="0">
                <a:latin typeface="微软雅黑" panose="020B0503020204020204" pitchFamily="34" charset="-122"/>
              </a:rPr>
              <a:t>形式及其</a:t>
            </a:r>
            <a:r>
              <a:rPr lang="zh-CN" altLang="en-US" sz="2400" dirty="0">
                <a:solidFill>
                  <a:srgbClr val="0000FF"/>
                </a:solidFill>
                <a:latin typeface="微软雅黑" panose="020B0503020204020204" pitchFamily="34" charset="-122"/>
              </a:rPr>
              <a:t>实现</a:t>
            </a:r>
            <a:r>
              <a:rPr lang="zh-CN" altLang="en-US" sz="2400" dirty="0">
                <a:latin typeface="微软雅黑" panose="020B0503020204020204" pitchFamily="34" charset="-122"/>
              </a:rPr>
              <a:t>技术。</a:t>
            </a:r>
            <a:endParaRPr lang="en-US" altLang="zh-CN" sz="2400" dirty="0">
              <a:latin typeface="微软雅黑" panose="020B0503020204020204" pitchFamily="34" charset="-122"/>
            </a:endParaRPr>
          </a:p>
          <a:p>
            <a:pPr indent="606425" algn="just">
              <a:lnSpc>
                <a:spcPct val="150000"/>
              </a:lnSpc>
              <a:spcBef>
                <a:spcPts val="0"/>
              </a:spcBef>
            </a:pPr>
            <a:r>
              <a:rPr lang="zh-CN" altLang="en-US" sz="2400" dirty="0">
                <a:latin typeface="微软雅黑" panose="020B0503020204020204" pitchFamily="34" charset="-122"/>
              </a:rPr>
              <a:t>运行时存储分配分为</a:t>
            </a:r>
            <a:r>
              <a:rPr lang="zh-CN" altLang="en-US" sz="2400" dirty="0">
                <a:solidFill>
                  <a:srgbClr val="0000FF"/>
                </a:solidFill>
                <a:latin typeface="微软雅黑" panose="020B0503020204020204" pitchFamily="34" charset="-122"/>
              </a:rPr>
              <a:t>静态</a:t>
            </a:r>
            <a:r>
              <a:rPr lang="zh-CN" altLang="en-US" sz="2400" dirty="0">
                <a:latin typeface="微软雅黑" panose="020B0503020204020204" pitchFamily="34" charset="-122"/>
              </a:rPr>
              <a:t>存储分配和</a:t>
            </a:r>
            <a:r>
              <a:rPr lang="zh-CN" altLang="en-US" sz="2400" dirty="0">
                <a:solidFill>
                  <a:srgbClr val="0000FF"/>
                </a:solidFill>
                <a:latin typeface="微软雅黑" panose="020B0503020204020204" pitchFamily="34" charset="-122"/>
              </a:rPr>
              <a:t>动态</a:t>
            </a:r>
            <a:r>
              <a:rPr lang="zh-CN" altLang="en-US" sz="2400" dirty="0">
                <a:latin typeface="微软雅黑" panose="020B0503020204020204" pitchFamily="34" charset="-122"/>
              </a:rPr>
              <a:t>存储分配两类基本分配策略，重点讨论的问题是</a:t>
            </a:r>
            <a:r>
              <a:rPr lang="zh-CN" altLang="en-US" sz="2400" dirty="0">
                <a:solidFill>
                  <a:srgbClr val="0000FF"/>
                </a:solidFill>
                <a:latin typeface="微软雅黑" panose="020B0503020204020204" pitchFamily="34" charset="-122"/>
              </a:rPr>
              <a:t>栈式动态存储分配</a:t>
            </a:r>
            <a:r>
              <a:rPr lang="zh-CN" altLang="en-US" sz="2400" dirty="0">
                <a:latin typeface="微软雅黑" panose="020B0503020204020204" pitchFamily="34" charset="-122"/>
              </a:rPr>
              <a:t>和</a:t>
            </a:r>
            <a:r>
              <a:rPr lang="zh-CN" altLang="en-US" sz="2400" dirty="0">
                <a:solidFill>
                  <a:srgbClr val="0000FF"/>
                </a:solidFill>
                <a:latin typeface="微软雅黑" panose="020B0503020204020204" pitchFamily="34" charset="-122"/>
              </a:rPr>
              <a:t>参数传递</a:t>
            </a:r>
            <a:r>
              <a:rPr lang="zh-CN" altLang="en-US" sz="2400" dirty="0">
                <a:latin typeface="微软雅黑" panose="020B0503020204020204" pitchFamily="34" charset="-122"/>
              </a:rPr>
              <a:t>实现。</a:t>
            </a:r>
          </a:p>
        </p:txBody>
      </p:sp>
      <p:sp>
        <p:nvSpPr>
          <p:cNvPr id="6" name="Text Box 34"/>
          <p:cNvSpPr txBox="1">
            <a:spLocks noChangeArrowheads="1"/>
          </p:cNvSpPr>
          <p:nvPr/>
        </p:nvSpPr>
        <p:spPr bwMode="auto">
          <a:xfrm>
            <a:off x="3352800" y="1309687"/>
            <a:ext cx="1654175" cy="519113"/>
          </a:xfrm>
          <a:prstGeom prst="rect">
            <a:avLst/>
          </a:prstGeom>
          <a:noFill/>
          <a:ln w="9525">
            <a:noFill/>
            <a:miter lim="800000"/>
            <a:headEnd/>
            <a:tailEnd/>
          </a:ln>
        </p:spPr>
        <p:txBody>
          <a:bodyPr>
            <a:spAutoFit/>
          </a:bodyPr>
          <a:lstStyle/>
          <a:p>
            <a:pPr>
              <a:spcBef>
                <a:spcPct val="50000"/>
              </a:spcBef>
            </a:pPr>
            <a:r>
              <a:rPr lang="zh-CN" altLang="en-US" sz="2800" b="1" dirty="0">
                <a:solidFill>
                  <a:srgbClr val="800000"/>
                </a:solidFill>
              </a:rPr>
              <a:t>内容摘要</a:t>
            </a:r>
          </a:p>
        </p:txBody>
      </p:sp>
      <p:sp>
        <p:nvSpPr>
          <p:cNvPr id="5"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2</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144373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419100" y="685800"/>
            <a:ext cx="3519488" cy="461665"/>
          </a:xfrm>
          <a:prstGeom prst="rect">
            <a:avLst/>
          </a:prstGeom>
          <a:noFill/>
          <a:ln w="9525">
            <a:noFill/>
            <a:miter lim="800000"/>
            <a:headEnd/>
            <a:tailEnd/>
          </a:ln>
          <a:effectLst/>
        </p:spPr>
        <p:txBody>
          <a:bodyPr wrap="square">
            <a:spAutoFit/>
          </a:bodyPr>
          <a:lstStyle/>
          <a:p>
            <a:pPr algn="l">
              <a:buClrTx/>
            </a:pPr>
            <a:r>
              <a:rPr lang="zh-CN" altLang="en-US" sz="2400" b="1" dirty="0">
                <a:solidFill>
                  <a:srgbClr val="0000FF"/>
                </a:solidFill>
                <a:latin typeface="微软雅黑" panose="020B0503020204020204" pitchFamily="34" charset="-122"/>
              </a:rPr>
              <a:t>过程活动记录举例</a:t>
            </a:r>
            <a:r>
              <a:rPr lang="en-US" altLang="zh-CN" sz="2400" b="1" dirty="0">
                <a:solidFill>
                  <a:srgbClr val="0000FF"/>
                </a:solidFill>
                <a:latin typeface="微软雅黑" panose="020B0503020204020204" pitchFamily="34" charset="-122"/>
              </a:rPr>
              <a:t>1</a:t>
            </a:r>
            <a:endParaRPr lang="zh-CN" altLang="en-US" sz="2400" b="1" dirty="0">
              <a:solidFill>
                <a:srgbClr val="0000FF"/>
              </a:solidFill>
              <a:latin typeface="微软雅黑" panose="020B0503020204020204" pitchFamily="34" charset="-122"/>
            </a:endParaRPr>
          </a:p>
        </p:txBody>
      </p:sp>
      <p:sp>
        <p:nvSpPr>
          <p:cNvPr id="10" name="Text Box 29"/>
          <p:cNvSpPr txBox="1">
            <a:spLocks noChangeArrowheads="1"/>
          </p:cNvSpPr>
          <p:nvPr/>
        </p:nvSpPr>
        <p:spPr bwMode="auto">
          <a:xfrm>
            <a:off x="494800" y="1340151"/>
            <a:ext cx="2550185" cy="2114810"/>
          </a:xfrm>
          <a:prstGeom prst="rect">
            <a:avLst/>
          </a:prstGeom>
          <a:noFill/>
          <a:ln w="9525">
            <a:solidFill>
              <a:srgbClr val="FF0000"/>
            </a:solidFill>
            <a:miter lim="800000"/>
            <a:headEnd/>
            <a:tailEnd/>
          </a:ln>
          <a:effectLst/>
        </p:spPr>
        <p:txBody>
          <a:bodyPr wrap="square">
            <a:spAutoFit/>
          </a:bodyPr>
          <a:lstStyle/>
          <a:p>
            <a:pPr algn="l">
              <a:lnSpc>
                <a:spcPts val="3200"/>
              </a:lnSpc>
            </a:pPr>
            <a:r>
              <a:rPr lang="en-US" altLang="zh-CN" sz="2400" dirty="0">
                <a:solidFill>
                  <a:srgbClr val="0000FF"/>
                </a:solidFill>
                <a:effectLst/>
                <a:latin typeface="Times New Roman" panose="02020603050405020304" pitchFamily="18" charset="0"/>
                <a:cs typeface="Times New Roman" panose="02020603050405020304" pitchFamily="18" charset="0"/>
              </a:rPr>
              <a:t>void</a:t>
            </a:r>
            <a:r>
              <a:rPr lang="en-US" altLang="zh-CN" sz="2400" dirty="0">
                <a:solidFill>
                  <a:srgbClr val="D4D4D4"/>
                </a:solidFill>
                <a:effectLst/>
                <a:latin typeface="Times New Roman" panose="02020603050405020304" pitchFamily="18" charset="0"/>
                <a:cs typeface="Times New Roman" panose="02020603050405020304" pitchFamily="18" charset="0"/>
              </a:rPr>
              <a:t> </a:t>
            </a:r>
            <a:r>
              <a:rPr lang="en-US" altLang="zh-CN" sz="2400" dirty="0">
                <a:solidFill>
                  <a:srgbClr val="C00000"/>
                </a:solidFill>
                <a:effectLst/>
                <a:latin typeface="Times New Roman" panose="02020603050405020304" pitchFamily="18" charset="0"/>
                <a:cs typeface="Times New Roman" panose="02020603050405020304" pitchFamily="18" charset="0"/>
              </a:rPr>
              <a:t>p</a:t>
            </a:r>
            <a:r>
              <a:rPr lang="en-US" altLang="zh-CN" sz="2400" dirty="0">
                <a:effectLst/>
                <a:latin typeface="Times New Roman" panose="02020603050405020304" pitchFamily="18" charset="0"/>
                <a:cs typeface="Times New Roman" panose="02020603050405020304" pitchFamily="18" charset="0"/>
              </a:rPr>
              <a:t>(</a:t>
            </a:r>
            <a:r>
              <a:rPr lang="en-US" altLang="zh-CN" sz="2400" dirty="0">
                <a:solidFill>
                  <a:srgbClr val="0000FF"/>
                </a:solidFill>
                <a:effectLst/>
                <a:latin typeface="Times New Roman" panose="02020603050405020304" pitchFamily="18" charset="0"/>
                <a:cs typeface="Times New Roman" panose="02020603050405020304" pitchFamily="18" charset="0"/>
              </a:rPr>
              <a:t>int</a:t>
            </a:r>
            <a:r>
              <a:rPr lang="en-US" altLang="zh-CN" sz="2400" dirty="0">
                <a:solidFill>
                  <a:srgbClr val="D4D4D4"/>
                </a:solidFill>
                <a:effectLst/>
                <a:latin typeface="Times New Roman" panose="02020603050405020304" pitchFamily="18" charset="0"/>
                <a:cs typeface="Times New Roman" panose="02020603050405020304" pitchFamily="18" charset="0"/>
              </a:rPr>
              <a:t> </a:t>
            </a:r>
            <a:r>
              <a:rPr lang="en-US" altLang="zh-CN" sz="2400" dirty="0">
                <a:effectLst/>
                <a:latin typeface="Times New Roman" panose="02020603050405020304" pitchFamily="18" charset="0"/>
                <a:cs typeface="Times New Roman" panose="02020603050405020304" pitchFamily="18" charset="0"/>
              </a:rPr>
              <a:t>a){</a:t>
            </a:r>
            <a:endParaRPr lang="en-US" altLang="zh-CN" sz="2400" dirty="0">
              <a:solidFill>
                <a:srgbClr val="D4D4D4"/>
              </a:solidFill>
              <a:latin typeface="Times New Roman" panose="02020603050405020304" pitchFamily="18" charset="0"/>
              <a:cs typeface="Times New Roman" panose="02020603050405020304" pitchFamily="18" charset="0"/>
            </a:endParaRPr>
          </a:p>
          <a:p>
            <a:pPr algn="l">
              <a:lnSpc>
                <a:spcPts val="3200"/>
              </a:lnSpc>
            </a:pPr>
            <a:r>
              <a:rPr lang="en-US" altLang="zh-CN" sz="2400" dirty="0">
                <a:solidFill>
                  <a:srgbClr val="0000FF"/>
                </a:solidFill>
                <a:effectLst/>
                <a:latin typeface="Times New Roman" panose="02020603050405020304" pitchFamily="18" charset="0"/>
                <a:cs typeface="Times New Roman" panose="02020603050405020304" pitchFamily="18" charset="0"/>
              </a:rPr>
              <a:t>   float</a:t>
            </a:r>
            <a:r>
              <a:rPr lang="en-US" altLang="zh-CN" sz="2400" dirty="0">
                <a:solidFill>
                  <a:srgbClr val="D4D4D4"/>
                </a:solidFill>
                <a:effectLst/>
                <a:latin typeface="Times New Roman" panose="02020603050405020304" pitchFamily="18" charset="0"/>
                <a:cs typeface="Times New Roman" panose="02020603050405020304" pitchFamily="18" charset="0"/>
              </a:rPr>
              <a:t> </a:t>
            </a:r>
            <a:r>
              <a:rPr lang="en-US" altLang="zh-CN" sz="2400" dirty="0">
                <a:effectLst/>
                <a:latin typeface="Times New Roman" panose="02020603050405020304" pitchFamily="18" charset="0"/>
                <a:cs typeface="Times New Roman" panose="02020603050405020304" pitchFamily="18" charset="0"/>
              </a:rPr>
              <a:t>b;</a:t>
            </a:r>
          </a:p>
          <a:p>
            <a:pPr algn="l">
              <a:lnSpc>
                <a:spcPts val="3200"/>
              </a:lnSpc>
            </a:pPr>
            <a:r>
              <a:rPr lang="en-US" altLang="zh-CN" sz="2400" dirty="0">
                <a:solidFill>
                  <a:srgbClr val="D4D4D4"/>
                </a:solidFill>
                <a:effectLst/>
                <a:latin typeface="Times New Roman" panose="02020603050405020304" pitchFamily="18" charset="0"/>
                <a:cs typeface="Times New Roman" panose="02020603050405020304" pitchFamily="18" charset="0"/>
              </a:rPr>
              <a:t>   </a:t>
            </a:r>
            <a:r>
              <a:rPr lang="en-US" altLang="zh-CN" sz="2400" dirty="0">
                <a:solidFill>
                  <a:srgbClr val="0000FF"/>
                </a:solidFill>
                <a:effectLst/>
                <a:latin typeface="Times New Roman" panose="02020603050405020304" pitchFamily="18" charset="0"/>
                <a:cs typeface="Times New Roman" panose="02020603050405020304" pitchFamily="18" charset="0"/>
              </a:rPr>
              <a:t>float</a:t>
            </a:r>
            <a:r>
              <a:rPr lang="en-US" altLang="zh-CN" sz="2400" dirty="0">
                <a:solidFill>
                  <a:srgbClr val="D4D4D4"/>
                </a:solidFill>
                <a:effectLst/>
                <a:latin typeface="Times New Roman" panose="02020603050405020304" pitchFamily="18" charset="0"/>
                <a:cs typeface="Times New Roman" panose="02020603050405020304" pitchFamily="18" charset="0"/>
              </a:rPr>
              <a:t> </a:t>
            </a:r>
            <a:r>
              <a:rPr lang="en-US" altLang="zh-CN" sz="2400" dirty="0">
                <a:solidFill>
                  <a:srgbClr val="00B0F0"/>
                </a:solidFill>
                <a:effectLst/>
                <a:latin typeface="Times New Roman" panose="02020603050405020304" pitchFamily="18" charset="0"/>
                <a:cs typeface="Times New Roman" panose="02020603050405020304" pitchFamily="18" charset="0"/>
              </a:rPr>
              <a:t>c</a:t>
            </a:r>
            <a:r>
              <a:rPr lang="en-US" altLang="zh-CN" sz="2400" dirty="0">
                <a:effectLst/>
                <a:latin typeface="Times New Roman" panose="02020603050405020304" pitchFamily="18" charset="0"/>
                <a:cs typeface="Times New Roman" panose="02020603050405020304" pitchFamily="18" charset="0"/>
              </a:rPr>
              <a:t>[</a:t>
            </a:r>
            <a:r>
              <a:rPr lang="en-US" altLang="zh-CN" sz="2400" dirty="0">
                <a:solidFill>
                  <a:srgbClr val="00B050"/>
                </a:solidFill>
                <a:effectLst/>
                <a:latin typeface="Times New Roman" panose="02020603050405020304" pitchFamily="18" charset="0"/>
                <a:cs typeface="Times New Roman" panose="02020603050405020304" pitchFamily="18" charset="0"/>
              </a:rPr>
              <a:t>10</a:t>
            </a:r>
            <a:r>
              <a:rPr lang="en-US" altLang="zh-CN" sz="2400" dirty="0">
                <a:effectLst/>
                <a:latin typeface="Times New Roman" panose="02020603050405020304" pitchFamily="18" charset="0"/>
                <a:cs typeface="Times New Roman" panose="02020603050405020304" pitchFamily="18" charset="0"/>
              </a:rPr>
              <a:t>];</a:t>
            </a:r>
          </a:p>
          <a:p>
            <a:pPr algn="l">
              <a:lnSpc>
                <a:spcPts val="3200"/>
              </a:lnSpc>
            </a:pPr>
            <a:r>
              <a:rPr lang="en-US" altLang="zh-CN" sz="2400" dirty="0">
                <a:solidFill>
                  <a:srgbClr val="D4D4D4"/>
                </a:solidFill>
                <a:effectLst/>
                <a:latin typeface="Times New Roman" panose="02020603050405020304" pitchFamily="18" charset="0"/>
                <a:cs typeface="Times New Roman" panose="02020603050405020304" pitchFamily="18" charset="0"/>
              </a:rPr>
              <a:t>   </a:t>
            </a:r>
            <a:r>
              <a:rPr lang="en-US" altLang="zh-CN" sz="2400" dirty="0">
                <a:effectLst/>
                <a:latin typeface="Times New Roman" panose="02020603050405020304" pitchFamily="18" charset="0"/>
                <a:cs typeface="Times New Roman" panose="02020603050405020304" pitchFamily="18" charset="0"/>
              </a:rPr>
              <a:t>b</a:t>
            </a:r>
            <a:r>
              <a:rPr lang="en-US" altLang="zh-CN" sz="2400" dirty="0">
                <a:solidFill>
                  <a:srgbClr val="D4D4D4"/>
                </a:solidFill>
                <a:effectLst/>
                <a:latin typeface="Times New Roman" panose="02020603050405020304" pitchFamily="18" charset="0"/>
                <a:cs typeface="Times New Roman" panose="02020603050405020304" pitchFamily="18" charset="0"/>
              </a:rPr>
              <a:t>=</a:t>
            </a:r>
            <a:r>
              <a:rPr lang="en-US" altLang="zh-CN" sz="2400" dirty="0">
                <a:solidFill>
                  <a:srgbClr val="00B0F0"/>
                </a:solidFill>
                <a:effectLst/>
                <a:latin typeface="Times New Roman" panose="02020603050405020304" pitchFamily="18" charset="0"/>
                <a:cs typeface="Times New Roman" panose="02020603050405020304" pitchFamily="18" charset="0"/>
              </a:rPr>
              <a:t>c</a:t>
            </a:r>
            <a:r>
              <a:rPr lang="en-US" altLang="zh-CN" sz="2400" dirty="0">
                <a:effectLst/>
                <a:latin typeface="Times New Roman" panose="02020603050405020304" pitchFamily="18" charset="0"/>
                <a:cs typeface="Times New Roman" panose="02020603050405020304" pitchFamily="18" charset="0"/>
              </a:rPr>
              <a:t>[a];</a:t>
            </a:r>
          </a:p>
          <a:p>
            <a:pPr algn="l">
              <a:lnSpc>
                <a:spcPts val="3200"/>
              </a:lnSpc>
            </a:pPr>
            <a:r>
              <a:rPr lang="en-US" altLang="zh-CN" sz="2400" dirty="0">
                <a:effectLst/>
                <a:latin typeface="Times New Roman" panose="02020603050405020304" pitchFamily="18" charset="0"/>
                <a:cs typeface="Times New Roman" panose="02020603050405020304" pitchFamily="18" charset="0"/>
              </a:rPr>
              <a:t>}</a:t>
            </a:r>
            <a:r>
              <a:rPr lang="en-US" altLang="zh-CN" sz="2400" dirty="0">
                <a:solidFill>
                  <a:srgbClr val="D4D4D4"/>
                </a:solidFill>
                <a:effectLst/>
                <a:latin typeface="Times New Roman" panose="02020603050405020304" pitchFamily="18" charset="0"/>
                <a:cs typeface="Times New Roman" panose="02020603050405020304" pitchFamily="18" charset="0"/>
              </a:rPr>
              <a:t> </a:t>
            </a:r>
            <a:endParaRPr kumimoji="0" lang="en-US" altLang="zh-CN" sz="2400" dirty="0">
              <a:latin typeface="Times New Roman" panose="02020603050405020304" pitchFamily="18" charset="0"/>
              <a:cs typeface="Times New Roman" panose="02020603050405020304" pitchFamily="18" charset="0"/>
            </a:endParaRPr>
          </a:p>
        </p:txBody>
      </p:sp>
      <p:sp>
        <p:nvSpPr>
          <p:cNvPr id="17" name="Rectangle 36"/>
          <p:cNvSpPr>
            <a:spLocks noChangeArrowheads="1"/>
          </p:cNvSpPr>
          <p:nvPr/>
        </p:nvSpPr>
        <p:spPr bwMode="auto">
          <a:xfrm>
            <a:off x="4580085" y="3471829"/>
            <a:ext cx="2727029" cy="461665"/>
          </a:xfrm>
          <a:prstGeom prst="rect">
            <a:avLst/>
          </a:prstGeom>
          <a:noFill/>
          <a:ln w="9525">
            <a:noFill/>
            <a:miter lim="800000"/>
            <a:headEnd/>
            <a:tailEnd/>
          </a:ln>
          <a:effectLst/>
        </p:spPr>
        <p:txBody>
          <a:bodyPr wrap="none">
            <a:spAutoFit/>
          </a:bodyPr>
          <a:lstStyle/>
          <a:p>
            <a:pPr>
              <a:buFont typeface="Wingdings" pitchFamily="2" charset="2"/>
              <a:buNone/>
            </a:pPr>
            <a:r>
              <a:rPr lang="zh-CN" altLang="en-US" sz="2400" dirty="0">
                <a:solidFill>
                  <a:srgbClr val="FF0000"/>
                </a:solidFill>
                <a:latin typeface="微软雅黑" panose="020B0503020204020204" pitchFamily="34" charset="-122"/>
              </a:rPr>
              <a:t>函数 </a:t>
            </a:r>
            <a:r>
              <a:rPr lang="en-US" altLang="zh-CN" sz="2400" dirty="0">
                <a:solidFill>
                  <a:srgbClr val="FF0000"/>
                </a:solidFill>
                <a:latin typeface="微软雅黑" panose="020B0503020204020204" pitchFamily="34" charset="-122"/>
              </a:rPr>
              <a:t>p </a:t>
            </a:r>
            <a:r>
              <a:rPr lang="zh-CN" altLang="en-US" sz="2400" dirty="0">
                <a:solidFill>
                  <a:srgbClr val="FF0000"/>
                </a:solidFill>
                <a:latin typeface="微软雅黑" panose="020B0503020204020204" pitchFamily="34" charset="-122"/>
              </a:rPr>
              <a:t>的活动记录</a:t>
            </a:r>
          </a:p>
        </p:txBody>
      </p:sp>
      <p:sp>
        <p:nvSpPr>
          <p:cNvPr id="28"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20</a:t>
            </a:fld>
            <a:endParaRPr lang="en-US" altLang="zh-CN" sz="1800" dirty="0">
              <a:latin typeface="宋体" pitchFamily="2" charset="-122"/>
              <a:ea typeface="宋体" pitchFamily="2" charset="-122"/>
            </a:endParaRPr>
          </a:p>
        </p:txBody>
      </p:sp>
      <p:graphicFrame>
        <p:nvGraphicFramePr>
          <p:cNvPr id="29" name="表格 6">
            <a:extLst>
              <a:ext uri="{FF2B5EF4-FFF2-40B4-BE49-F238E27FC236}">
                <a16:creationId xmlns:a16="http://schemas.microsoft.com/office/drawing/2014/main" id="{88BD2548-CFD8-4D6A-B179-BD8BD8BEE642}"/>
              </a:ext>
            </a:extLst>
          </p:cNvPr>
          <p:cNvGraphicFramePr>
            <a:graphicFrameLocks noGrp="1"/>
          </p:cNvGraphicFramePr>
          <p:nvPr>
            <p:extLst>
              <p:ext uri="{D42A27DB-BD31-4B8C-83A1-F6EECF244321}">
                <p14:modId xmlns:p14="http://schemas.microsoft.com/office/powerpoint/2010/main" val="2965972786"/>
              </p:ext>
            </p:extLst>
          </p:nvPr>
        </p:nvGraphicFramePr>
        <p:xfrm>
          <a:off x="502962" y="3836294"/>
          <a:ext cx="3047381" cy="2327568"/>
        </p:xfrm>
        <a:graphic>
          <a:graphicData uri="http://schemas.openxmlformats.org/drawingml/2006/table">
            <a:tbl>
              <a:tblPr firstRow="1" bandRow="1">
                <a:tableStyleId>{5C22544A-7EE6-4342-B048-85BDC9FD1C3A}</a:tableStyleId>
              </a:tblPr>
              <a:tblGrid>
                <a:gridCol w="3047381">
                  <a:extLst>
                    <a:ext uri="{9D8B030D-6E8A-4147-A177-3AD203B41FA5}">
                      <a16:colId xmlns:a16="http://schemas.microsoft.com/office/drawing/2014/main" val="3439332706"/>
                    </a:ext>
                  </a:extLst>
                </a:gridCol>
              </a:tblGrid>
              <a:tr h="291670">
                <a:tc>
                  <a:txBody>
                    <a:bodyPr/>
                    <a:lstStyle/>
                    <a:p>
                      <a:pPr algn="ct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581496"/>
                  </a:ext>
                </a:extLst>
              </a:tr>
              <a:tr h="337127">
                <a:tc>
                  <a:txBody>
                    <a:bodyPr/>
                    <a:lstStyle/>
                    <a:p>
                      <a:pPr algn="ctr"/>
                      <a:r>
                        <a:rPr lang="zh-CN" altLang="en-US" sz="2000" dirty="0">
                          <a:solidFill>
                            <a:schemeClr val="tx1"/>
                          </a:solidFill>
                          <a:latin typeface="微软雅黑" panose="020B0503020204020204" pitchFamily="34" charset="-122"/>
                          <a:ea typeface="微软雅黑" panose="020B0503020204020204" pitchFamily="34" charset="-122"/>
                        </a:rPr>
                        <a:t>临时工作单元</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71610619"/>
                  </a:ext>
                </a:extLst>
              </a:tr>
              <a:tr h="337127">
                <a:tc>
                  <a:txBody>
                    <a:bodyPr/>
                    <a:lstStyle/>
                    <a:p>
                      <a:pPr algn="ctr"/>
                      <a:r>
                        <a:rPr lang="zh-CN" altLang="en-US" sz="2000" dirty="0">
                          <a:solidFill>
                            <a:schemeClr val="tx1"/>
                          </a:solidFill>
                          <a:latin typeface="微软雅黑" panose="020B0503020204020204" pitchFamily="34" charset="-122"/>
                          <a:ea typeface="微软雅黑" panose="020B0503020204020204" pitchFamily="34" charset="-122"/>
                        </a:rPr>
                        <a:t>动态数组区</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5043307"/>
                  </a:ext>
                </a:extLst>
              </a:tr>
              <a:tr h="3371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微软雅黑" panose="020B0503020204020204" pitchFamily="34" charset="-122"/>
                          <a:ea typeface="微软雅黑" panose="020B0503020204020204" pitchFamily="34" charset="-122"/>
                        </a:rPr>
                        <a:t>固定大小的局部数据区</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2296499"/>
                  </a:ext>
                </a:extLst>
              </a:tr>
              <a:tr h="337127">
                <a:tc>
                  <a:txBody>
                    <a:bodyPr/>
                    <a:lstStyle/>
                    <a:p>
                      <a:pPr algn="ctr"/>
                      <a:r>
                        <a:rPr lang="zh-CN" altLang="en-US" sz="2000" dirty="0">
                          <a:solidFill>
                            <a:schemeClr val="tx1"/>
                          </a:solidFill>
                          <a:latin typeface="微软雅黑" panose="020B0503020204020204" pitchFamily="34" charset="-122"/>
                          <a:ea typeface="微软雅黑" panose="020B0503020204020204" pitchFamily="34" charset="-122"/>
                        </a:rPr>
                        <a:t>实参</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1957043"/>
                  </a:ext>
                </a:extLst>
              </a:tr>
              <a:tr h="337127">
                <a:tc>
                  <a:txBody>
                    <a:bodyPr/>
                    <a:lstStyle/>
                    <a:p>
                      <a:pPr algn="ctr"/>
                      <a:r>
                        <a:rPr lang="zh-CN" altLang="en-US" sz="2000" dirty="0">
                          <a:solidFill>
                            <a:schemeClr val="tx1"/>
                          </a:solidFill>
                          <a:latin typeface="微软雅黑" panose="020B0503020204020204" pitchFamily="34" charset="-122"/>
                          <a:ea typeface="微软雅黑" panose="020B0503020204020204" pitchFamily="34" charset="-122"/>
                        </a:rPr>
                        <a:t>控制信息</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3500177"/>
                  </a:ext>
                </a:extLst>
              </a:tr>
            </a:tbl>
          </a:graphicData>
        </a:graphic>
      </p:graphicFrame>
      <p:cxnSp>
        <p:nvCxnSpPr>
          <p:cNvPr id="3" name="直接箭头连接符 2">
            <a:extLst>
              <a:ext uri="{FF2B5EF4-FFF2-40B4-BE49-F238E27FC236}">
                <a16:creationId xmlns:a16="http://schemas.microsoft.com/office/drawing/2014/main" id="{CBDDFFBF-EB4D-49A9-95FE-89F015C9B48A}"/>
              </a:ext>
            </a:extLst>
          </p:cNvPr>
          <p:cNvCxnSpPr/>
          <p:nvPr/>
        </p:nvCxnSpPr>
        <p:spPr bwMode="auto">
          <a:xfrm flipH="1">
            <a:off x="3586772" y="4114800"/>
            <a:ext cx="412057" cy="0"/>
          </a:xfrm>
          <a:prstGeom prst="straightConnector1">
            <a:avLst/>
          </a:prstGeom>
          <a:solidFill>
            <a:srgbClr val="993366">
              <a:alpha val="96001"/>
            </a:srgbClr>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文本框 29">
            <a:extLst>
              <a:ext uri="{FF2B5EF4-FFF2-40B4-BE49-F238E27FC236}">
                <a16:creationId xmlns:a16="http://schemas.microsoft.com/office/drawing/2014/main" id="{EADC5081-F9FE-4F23-9076-037128194890}"/>
              </a:ext>
            </a:extLst>
          </p:cNvPr>
          <p:cNvSpPr txBox="1"/>
          <p:nvPr/>
        </p:nvSpPr>
        <p:spPr>
          <a:xfrm>
            <a:off x="3976097" y="3945835"/>
            <a:ext cx="2424703" cy="369332"/>
          </a:xfrm>
          <a:prstGeom prst="rect">
            <a:avLst/>
          </a:prstGeom>
          <a:noFill/>
        </p:spPr>
        <p:txBody>
          <a:bodyPr wrap="none" rtlCol="0">
            <a:spAutoFit/>
          </a:bodyPr>
          <a:lstStyle/>
          <a:p>
            <a:r>
              <a:rPr lang="en-US" altLang="zh-CN" dirty="0"/>
              <a:t>TOP(</a:t>
            </a:r>
            <a:r>
              <a:rPr lang="zh-CN" altLang="en-US" dirty="0"/>
              <a:t>栈顶指针寄存器</a:t>
            </a:r>
            <a:r>
              <a:rPr lang="en-US" altLang="zh-CN" dirty="0"/>
              <a:t>)</a:t>
            </a:r>
            <a:endParaRPr lang="zh-CN" altLang="en-US" dirty="0"/>
          </a:p>
        </p:txBody>
      </p:sp>
      <p:cxnSp>
        <p:nvCxnSpPr>
          <p:cNvPr id="31" name="直接箭头连接符 30">
            <a:extLst>
              <a:ext uri="{FF2B5EF4-FFF2-40B4-BE49-F238E27FC236}">
                <a16:creationId xmlns:a16="http://schemas.microsoft.com/office/drawing/2014/main" id="{CF08A39D-15CF-449D-BB56-C6ACB58341D8}"/>
              </a:ext>
            </a:extLst>
          </p:cNvPr>
          <p:cNvCxnSpPr/>
          <p:nvPr/>
        </p:nvCxnSpPr>
        <p:spPr bwMode="auto">
          <a:xfrm flipH="1">
            <a:off x="3570223" y="6048033"/>
            <a:ext cx="412057" cy="0"/>
          </a:xfrm>
          <a:prstGeom prst="straightConnector1">
            <a:avLst/>
          </a:prstGeom>
          <a:solidFill>
            <a:srgbClr val="993366">
              <a:alpha val="96001"/>
            </a:srgbClr>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文本框 31">
            <a:extLst>
              <a:ext uri="{FF2B5EF4-FFF2-40B4-BE49-F238E27FC236}">
                <a16:creationId xmlns:a16="http://schemas.microsoft.com/office/drawing/2014/main" id="{6CDFC687-665A-421D-8B2D-3EDF2C756E79}"/>
              </a:ext>
            </a:extLst>
          </p:cNvPr>
          <p:cNvSpPr txBox="1"/>
          <p:nvPr/>
        </p:nvSpPr>
        <p:spPr>
          <a:xfrm>
            <a:off x="4047232" y="5879068"/>
            <a:ext cx="2249334" cy="369332"/>
          </a:xfrm>
          <a:prstGeom prst="rect">
            <a:avLst/>
          </a:prstGeom>
          <a:noFill/>
        </p:spPr>
        <p:txBody>
          <a:bodyPr wrap="none" rtlCol="0">
            <a:spAutoFit/>
          </a:bodyPr>
          <a:lstStyle/>
          <a:p>
            <a:r>
              <a:rPr lang="en-US" altLang="zh-CN" dirty="0"/>
              <a:t>FP(</a:t>
            </a:r>
            <a:r>
              <a:rPr lang="zh-CN" altLang="en-US" dirty="0"/>
              <a:t>栈帧基址寄存器</a:t>
            </a:r>
            <a:r>
              <a:rPr lang="en-US" altLang="zh-CN" dirty="0"/>
              <a:t>)</a:t>
            </a:r>
            <a:endParaRPr lang="zh-CN" altLang="en-US" dirty="0"/>
          </a:p>
        </p:txBody>
      </p:sp>
      <p:graphicFrame>
        <p:nvGraphicFramePr>
          <p:cNvPr id="33" name="表格 6">
            <a:extLst>
              <a:ext uri="{FF2B5EF4-FFF2-40B4-BE49-F238E27FC236}">
                <a16:creationId xmlns:a16="http://schemas.microsoft.com/office/drawing/2014/main" id="{6BE3608E-265C-43BC-A924-14CAD1046E36}"/>
              </a:ext>
            </a:extLst>
          </p:cNvPr>
          <p:cNvGraphicFramePr>
            <a:graphicFrameLocks noGrp="1"/>
          </p:cNvGraphicFramePr>
          <p:nvPr>
            <p:extLst>
              <p:ext uri="{D42A27DB-BD31-4B8C-83A1-F6EECF244321}">
                <p14:modId xmlns:p14="http://schemas.microsoft.com/office/powerpoint/2010/main" val="1346948203"/>
              </p:ext>
            </p:extLst>
          </p:nvPr>
        </p:nvGraphicFramePr>
        <p:xfrm>
          <a:off x="3810000" y="756333"/>
          <a:ext cx="3716349" cy="2715496"/>
        </p:xfrm>
        <a:graphic>
          <a:graphicData uri="http://schemas.openxmlformats.org/drawingml/2006/table">
            <a:tbl>
              <a:tblPr firstRow="1" bandRow="1">
                <a:tableStyleId>{5C22544A-7EE6-4342-B048-85BDC9FD1C3A}</a:tableStyleId>
              </a:tblPr>
              <a:tblGrid>
                <a:gridCol w="1088887">
                  <a:extLst>
                    <a:ext uri="{9D8B030D-6E8A-4147-A177-3AD203B41FA5}">
                      <a16:colId xmlns:a16="http://schemas.microsoft.com/office/drawing/2014/main" val="3047236480"/>
                    </a:ext>
                  </a:extLst>
                </a:gridCol>
                <a:gridCol w="1517103">
                  <a:extLst>
                    <a:ext uri="{9D8B030D-6E8A-4147-A177-3AD203B41FA5}">
                      <a16:colId xmlns:a16="http://schemas.microsoft.com/office/drawing/2014/main" val="3439332706"/>
                    </a:ext>
                  </a:extLst>
                </a:gridCol>
                <a:gridCol w="1110359">
                  <a:extLst>
                    <a:ext uri="{9D8B030D-6E8A-4147-A177-3AD203B41FA5}">
                      <a16:colId xmlns:a16="http://schemas.microsoft.com/office/drawing/2014/main" val="2459561078"/>
                    </a:ext>
                  </a:extLst>
                </a:gridCol>
              </a:tblGrid>
              <a:tr h="291670">
                <a:tc>
                  <a:txBody>
                    <a:bodyPr/>
                    <a:lstStyle/>
                    <a:p>
                      <a:pPr algn="ct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chemeClr val="bg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581496"/>
                  </a:ext>
                </a:extLst>
              </a:tr>
              <a:tr h="337127">
                <a:tc>
                  <a:txBody>
                    <a:bodyPr/>
                    <a:lstStyle/>
                    <a:p>
                      <a:pPr algn="ct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chemeClr val="bg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26</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71610619"/>
                  </a:ext>
                </a:extLst>
              </a:tr>
              <a:tr h="337127">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10*2</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c</a:t>
                      </a:r>
                      <a:endParaRPr lang="zh-CN" altLang="en-US" sz="2000" dirty="0">
                        <a:solidFill>
                          <a:schemeClr val="bg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6</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5043307"/>
                  </a:ext>
                </a:extLst>
              </a:tr>
              <a:tr h="3371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微软雅黑" panose="020B0503020204020204" pitchFamily="34" charset="-122"/>
                          <a:ea typeface="微软雅黑" panose="020B0503020204020204" pitchFamily="34" charset="-122"/>
                        </a:rPr>
                        <a:t>2</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bg1"/>
                          </a:solidFill>
                          <a:latin typeface="微软雅黑" panose="020B0503020204020204" pitchFamily="34" charset="-122"/>
                          <a:ea typeface="微软雅黑" panose="020B0503020204020204" pitchFamily="34" charset="-122"/>
                        </a:rPr>
                        <a:t>b</a:t>
                      </a:r>
                      <a:endParaRPr lang="zh-CN" altLang="en-US" sz="2000" dirty="0">
                        <a:solidFill>
                          <a:schemeClr val="bg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微软雅黑" panose="020B0503020204020204" pitchFamily="34" charset="-122"/>
                          <a:ea typeface="微软雅黑" panose="020B0503020204020204" pitchFamily="34" charset="-122"/>
                        </a:rPr>
                        <a:t>4</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2296499"/>
                  </a:ext>
                </a:extLst>
              </a:tr>
              <a:tr h="337127">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1</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a</a:t>
                      </a:r>
                      <a:endParaRPr lang="zh-CN" altLang="en-US" sz="2000" dirty="0">
                        <a:solidFill>
                          <a:schemeClr val="bg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3</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1957043"/>
                  </a:ext>
                </a:extLst>
              </a:tr>
              <a:tr h="337127">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3</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控制信息</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0</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3500177"/>
                  </a:ext>
                </a:extLst>
              </a:tr>
              <a:tr h="337127">
                <a:tc>
                  <a:txBody>
                    <a:bodyPr/>
                    <a:lstStyle/>
                    <a:p>
                      <a:pPr algn="ctr"/>
                      <a:r>
                        <a:rPr lang="zh-CN" altLang="en-US" sz="2000" dirty="0">
                          <a:solidFill>
                            <a:schemeClr val="tx1"/>
                          </a:solidFill>
                          <a:latin typeface="微软雅黑" panose="020B0503020204020204" pitchFamily="34" charset="-122"/>
                          <a:ea typeface="微软雅黑" panose="020B0503020204020204" pitchFamily="34" charset="-122"/>
                        </a:rPr>
                        <a:t>单元数</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zh-CN" altLang="en-US" sz="2000" dirty="0">
                          <a:solidFill>
                            <a:schemeClr val="tx1"/>
                          </a:solidFill>
                          <a:latin typeface="微软雅黑" panose="020B0503020204020204" pitchFamily="34" charset="-122"/>
                          <a:ea typeface="微软雅黑" panose="020B0503020204020204" pitchFamily="34" charset="-122"/>
                        </a:rPr>
                        <a:t>存储信息</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offset</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961248202"/>
                  </a:ext>
                </a:extLst>
              </a:tr>
            </a:tbl>
          </a:graphicData>
        </a:graphic>
      </p:graphicFrame>
      <p:cxnSp>
        <p:nvCxnSpPr>
          <p:cNvPr id="34" name="直接箭头连接符 33">
            <a:extLst>
              <a:ext uri="{FF2B5EF4-FFF2-40B4-BE49-F238E27FC236}">
                <a16:creationId xmlns:a16="http://schemas.microsoft.com/office/drawing/2014/main" id="{467D6B38-4A5A-400C-BCAF-1250B25F8BB7}"/>
              </a:ext>
            </a:extLst>
          </p:cNvPr>
          <p:cNvCxnSpPr/>
          <p:nvPr/>
        </p:nvCxnSpPr>
        <p:spPr bwMode="auto">
          <a:xfrm flipH="1">
            <a:off x="7641290" y="1312393"/>
            <a:ext cx="412057" cy="0"/>
          </a:xfrm>
          <a:prstGeom prst="straightConnector1">
            <a:avLst/>
          </a:prstGeom>
          <a:solidFill>
            <a:srgbClr val="993366">
              <a:alpha val="96001"/>
            </a:srgbClr>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文本框 34">
            <a:extLst>
              <a:ext uri="{FF2B5EF4-FFF2-40B4-BE49-F238E27FC236}">
                <a16:creationId xmlns:a16="http://schemas.microsoft.com/office/drawing/2014/main" id="{15A1C074-17B4-4FBA-91BA-4F4B4819668C}"/>
              </a:ext>
            </a:extLst>
          </p:cNvPr>
          <p:cNvSpPr txBox="1"/>
          <p:nvPr/>
        </p:nvSpPr>
        <p:spPr>
          <a:xfrm>
            <a:off x="8053347" y="1122062"/>
            <a:ext cx="654988" cy="369332"/>
          </a:xfrm>
          <a:prstGeom prst="rect">
            <a:avLst/>
          </a:prstGeom>
          <a:noFill/>
        </p:spPr>
        <p:txBody>
          <a:bodyPr wrap="none" rtlCol="0">
            <a:spAutoFit/>
          </a:bodyPr>
          <a:lstStyle/>
          <a:p>
            <a:pPr algn="l"/>
            <a:r>
              <a:rPr lang="en-US" altLang="zh-CN" dirty="0"/>
              <a:t>TOP</a:t>
            </a:r>
            <a:endParaRPr lang="zh-CN" altLang="en-US" dirty="0"/>
          </a:p>
        </p:txBody>
      </p:sp>
      <p:sp>
        <p:nvSpPr>
          <p:cNvPr id="36" name="文本框 35">
            <a:extLst>
              <a:ext uri="{FF2B5EF4-FFF2-40B4-BE49-F238E27FC236}">
                <a16:creationId xmlns:a16="http://schemas.microsoft.com/office/drawing/2014/main" id="{5DE84CE1-CAD2-40C6-9149-0376C98DCBC3}"/>
              </a:ext>
            </a:extLst>
          </p:cNvPr>
          <p:cNvSpPr txBox="1"/>
          <p:nvPr/>
        </p:nvSpPr>
        <p:spPr>
          <a:xfrm>
            <a:off x="5730774" y="208001"/>
            <a:ext cx="2712602" cy="400110"/>
          </a:xfrm>
          <a:prstGeom prst="rect">
            <a:avLst/>
          </a:prstGeom>
          <a:noFill/>
        </p:spPr>
        <p:txBody>
          <a:bodyPr wrap="none" rtlCol="0">
            <a:spAutoFit/>
          </a:bodyPr>
          <a:lstStyle/>
          <a:p>
            <a:r>
              <a:rPr lang="en-US" altLang="zh-CN" sz="2000" dirty="0">
                <a:solidFill>
                  <a:srgbClr val="FF0000"/>
                </a:solidFill>
              </a:rPr>
              <a:t>C[</a:t>
            </a:r>
            <a:r>
              <a:rPr lang="en-US" altLang="zh-CN" sz="2000" dirty="0" err="1">
                <a:solidFill>
                  <a:srgbClr val="FF0000"/>
                </a:solidFill>
                <a:latin typeface="Times New Roman" panose="02020603050405020304" pitchFamily="18" charset="0"/>
                <a:cs typeface="Times New Roman" panose="02020603050405020304" pitchFamily="18" charset="0"/>
              </a:rPr>
              <a:t>i</a:t>
            </a:r>
            <a:r>
              <a:rPr lang="en-US" altLang="zh-CN" sz="2000" dirty="0">
                <a:solidFill>
                  <a:srgbClr val="FF0000"/>
                </a:solidFill>
              </a:rPr>
              <a:t>]</a:t>
            </a:r>
            <a:r>
              <a:rPr lang="zh-CN" altLang="en-US" sz="2000" dirty="0">
                <a:solidFill>
                  <a:srgbClr val="FF0000"/>
                </a:solidFill>
              </a:rPr>
              <a:t>的偏移地址：</a:t>
            </a:r>
            <a:r>
              <a:rPr lang="en-US" altLang="zh-CN" sz="2000" dirty="0">
                <a:solidFill>
                  <a:srgbClr val="FF0000"/>
                </a:solidFill>
              </a:rPr>
              <a:t>6+2*</a:t>
            </a:r>
            <a:r>
              <a:rPr lang="en-US" altLang="zh-CN" sz="2000" dirty="0" err="1">
                <a:solidFill>
                  <a:srgbClr val="FF0000"/>
                </a:solidFill>
              </a:rPr>
              <a:t>i</a:t>
            </a:r>
            <a:endParaRPr lang="zh-CN" altLang="en-US" sz="2000"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419100" y="685800"/>
            <a:ext cx="3519488" cy="461665"/>
          </a:xfrm>
          <a:prstGeom prst="rect">
            <a:avLst/>
          </a:prstGeom>
          <a:noFill/>
          <a:ln w="9525">
            <a:noFill/>
            <a:miter lim="800000"/>
            <a:headEnd/>
            <a:tailEnd/>
          </a:ln>
          <a:effectLst/>
        </p:spPr>
        <p:txBody>
          <a:bodyPr wrap="square">
            <a:spAutoFit/>
          </a:bodyPr>
          <a:lstStyle/>
          <a:p>
            <a:pPr algn="l">
              <a:buClrTx/>
            </a:pPr>
            <a:r>
              <a:rPr lang="zh-CN" altLang="en-US" sz="2400" b="1" dirty="0">
                <a:solidFill>
                  <a:srgbClr val="0000FF"/>
                </a:solidFill>
                <a:latin typeface="微软雅黑" panose="020B0503020204020204" pitchFamily="34" charset="-122"/>
              </a:rPr>
              <a:t>过程活动记录举例</a:t>
            </a:r>
            <a:r>
              <a:rPr lang="en-US" altLang="zh-CN" sz="2400" b="1" dirty="0">
                <a:solidFill>
                  <a:srgbClr val="0000FF"/>
                </a:solidFill>
                <a:latin typeface="微软雅黑" panose="020B0503020204020204" pitchFamily="34" charset="-122"/>
              </a:rPr>
              <a:t>2</a:t>
            </a:r>
            <a:endParaRPr lang="zh-CN" altLang="en-US" sz="2400" b="1" dirty="0">
              <a:solidFill>
                <a:srgbClr val="0000FF"/>
              </a:solidFill>
              <a:latin typeface="微软雅黑" panose="020B0503020204020204" pitchFamily="34" charset="-122"/>
            </a:endParaRPr>
          </a:p>
        </p:txBody>
      </p:sp>
      <p:sp>
        <p:nvSpPr>
          <p:cNvPr id="10" name="Text Box 29"/>
          <p:cNvSpPr txBox="1">
            <a:spLocks noChangeArrowheads="1"/>
          </p:cNvSpPr>
          <p:nvPr/>
        </p:nvSpPr>
        <p:spPr bwMode="auto">
          <a:xfrm>
            <a:off x="518962" y="1438813"/>
            <a:ext cx="2550185" cy="3416320"/>
          </a:xfrm>
          <a:prstGeom prst="rect">
            <a:avLst/>
          </a:prstGeom>
          <a:noFill/>
          <a:ln w="9525">
            <a:solidFill>
              <a:srgbClr val="FF0000"/>
            </a:solidFill>
            <a:miter lim="800000"/>
            <a:headEnd/>
            <a:tailEnd/>
          </a:ln>
          <a:effectLst/>
        </p:spPr>
        <p:txBody>
          <a:bodyPr wrap="square">
            <a:spAutoFit/>
          </a:bodyPr>
          <a:lstStyle/>
          <a:p>
            <a:pPr algn="l"/>
            <a:r>
              <a:rPr lang="en-US" altLang="zh-CN" sz="2400" dirty="0">
                <a:solidFill>
                  <a:srgbClr val="569CD6"/>
                </a:solidFill>
                <a:latin typeface="Times New Roman" panose="02020603050405020304" pitchFamily="18" charset="0"/>
                <a:cs typeface="Times New Roman" panose="02020603050405020304" pitchFamily="18" charset="0"/>
              </a:rPr>
              <a:t>static</a:t>
            </a:r>
            <a:r>
              <a:rPr lang="zh-CN" altLang="en-US" sz="2400" dirty="0">
                <a:solidFill>
                  <a:srgbClr val="569CD6"/>
                </a:solidFill>
                <a:latin typeface="Times New Roman" panose="02020603050405020304" pitchFamily="18" charset="0"/>
                <a:cs typeface="Times New Roman" panose="02020603050405020304" pitchFamily="18" charset="0"/>
              </a:rPr>
              <a:t> </a:t>
            </a:r>
            <a:r>
              <a:rPr lang="en-US" altLang="zh-CN" sz="2400" dirty="0">
                <a:solidFill>
                  <a:srgbClr val="569CD6"/>
                </a:solidFill>
                <a:latin typeface="Times New Roman" panose="02020603050405020304" pitchFamily="18" charset="0"/>
                <a:cs typeface="Times New Roman" panose="02020603050405020304" pitchFamily="18" charset="0"/>
              </a:rPr>
              <a:t>int</a:t>
            </a:r>
            <a:r>
              <a:rPr lang="zh-CN" altLang="en-US" sz="2400" dirty="0">
                <a:solidFill>
                  <a:srgbClr val="569CD6"/>
                </a:solidFill>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N</a:t>
            </a:r>
            <a:endParaRPr lang="en-US" altLang="zh-CN" sz="2400" b="0" dirty="0">
              <a:effectLst/>
              <a:latin typeface="Times New Roman" panose="02020603050405020304" pitchFamily="18" charset="0"/>
              <a:cs typeface="Times New Roman" panose="02020603050405020304" pitchFamily="18" charset="0"/>
            </a:endParaRPr>
          </a:p>
          <a:p>
            <a:pPr algn="l"/>
            <a:r>
              <a:rPr lang="en-US" altLang="zh-CN" sz="2400" b="0" dirty="0">
                <a:solidFill>
                  <a:srgbClr val="569CD6"/>
                </a:solidFill>
                <a:effectLst/>
                <a:latin typeface="Times New Roman" panose="02020603050405020304" pitchFamily="18" charset="0"/>
                <a:cs typeface="Times New Roman" panose="02020603050405020304" pitchFamily="18" charset="0"/>
              </a:rPr>
              <a:t>void</a:t>
            </a:r>
            <a:r>
              <a:rPr lang="en-US" altLang="zh-CN" sz="2400" b="0" dirty="0">
                <a:solidFill>
                  <a:srgbClr val="D4D4D4"/>
                </a:solidFill>
                <a:effectLst/>
                <a:latin typeface="Times New Roman" panose="02020603050405020304" pitchFamily="18" charset="0"/>
                <a:cs typeface="Times New Roman" panose="02020603050405020304" pitchFamily="18" charset="0"/>
              </a:rPr>
              <a:t> </a:t>
            </a:r>
            <a:r>
              <a:rPr lang="en-US" altLang="zh-CN" sz="2400" b="0" dirty="0">
                <a:solidFill>
                  <a:srgbClr val="C00000"/>
                </a:solidFill>
                <a:effectLst/>
                <a:latin typeface="Times New Roman" panose="02020603050405020304" pitchFamily="18" charset="0"/>
                <a:cs typeface="Times New Roman" panose="02020603050405020304" pitchFamily="18" charset="0"/>
              </a:rPr>
              <a:t>p</a:t>
            </a:r>
            <a:r>
              <a:rPr lang="en-US" altLang="zh-CN" sz="2400" b="0" dirty="0">
                <a:effectLst/>
                <a:latin typeface="Times New Roman" panose="02020603050405020304" pitchFamily="18" charset="0"/>
                <a:cs typeface="Times New Roman" panose="02020603050405020304" pitchFamily="18" charset="0"/>
              </a:rPr>
              <a:t>(</a:t>
            </a:r>
            <a:r>
              <a:rPr lang="en-US" altLang="zh-CN" sz="2400" b="0" dirty="0">
                <a:solidFill>
                  <a:srgbClr val="D4D4D4"/>
                </a:solidFill>
                <a:effectLst/>
                <a:latin typeface="Times New Roman" panose="02020603050405020304" pitchFamily="18" charset="0"/>
                <a:cs typeface="Times New Roman" panose="02020603050405020304" pitchFamily="18" charset="0"/>
              </a:rPr>
              <a:t> </a:t>
            </a:r>
            <a:r>
              <a:rPr lang="en-US" altLang="zh-CN" sz="2400" b="0" dirty="0">
                <a:solidFill>
                  <a:srgbClr val="569CD6"/>
                </a:solidFill>
                <a:effectLst/>
                <a:latin typeface="Times New Roman" panose="02020603050405020304" pitchFamily="18" charset="0"/>
                <a:cs typeface="Times New Roman" panose="02020603050405020304" pitchFamily="18" charset="0"/>
              </a:rPr>
              <a:t>int</a:t>
            </a:r>
            <a:r>
              <a:rPr lang="en-US" altLang="zh-CN" sz="2400" b="0" dirty="0">
                <a:solidFill>
                  <a:srgbClr val="D4D4D4"/>
                </a:solidFill>
                <a:effectLst/>
                <a:latin typeface="Times New Roman" panose="02020603050405020304" pitchFamily="18" charset="0"/>
                <a:cs typeface="Times New Roman" panose="02020603050405020304" pitchFamily="18" charset="0"/>
              </a:rPr>
              <a:t> </a:t>
            </a:r>
            <a:r>
              <a:rPr lang="en-US" altLang="zh-CN" sz="2400" b="0" dirty="0">
                <a:effectLst/>
                <a:latin typeface="Times New Roman" panose="02020603050405020304" pitchFamily="18" charset="0"/>
                <a:cs typeface="Times New Roman" panose="02020603050405020304" pitchFamily="18" charset="0"/>
              </a:rPr>
              <a:t>a)</a:t>
            </a:r>
            <a:r>
              <a:rPr lang="en-US" altLang="zh-CN" sz="2400" b="0" dirty="0">
                <a:solidFill>
                  <a:srgbClr val="D4D4D4"/>
                </a:solidFill>
                <a:effectLst/>
                <a:latin typeface="Times New Roman" panose="02020603050405020304" pitchFamily="18" charset="0"/>
                <a:cs typeface="Times New Roman" panose="02020603050405020304" pitchFamily="18" charset="0"/>
              </a:rPr>
              <a:t>  </a:t>
            </a:r>
            <a:r>
              <a:rPr lang="en-US" altLang="zh-CN" sz="2400" b="0" dirty="0">
                <a:effectLst/>
                <a:latin typeface="Times New Roman" panose="02020603050405020304" pitchFamily="18" charset="0"/>
                <a:cs typeface="Times New Roman" panose="02020603050405020304" pitchFamily="18" charset="0"/>
              </a:rPr>
              <a:t>{</a:t>
            </a:r>
            <a:r>
              <a:rPr lang="en-US" altLang="zh-CN" sz="2400" b="0" dirty="0">
                <a:solidFill>
                  <a:srgbClr val="D4D4D4"/>
                </a:solidFill>
                <a:effectLst/>
                <a:latin typeface="Times New Roman" panose="02020603050405020304" pitchFamily="18" charset="0"/>
                <a:cs typeface="Times New Roman" panose="02020603050405020304" pitchFamily="18" charset="0"/>
              </a:rPr>
              <a:t>  </a:t>
            </a:r>
          </a:p>
          <a:p>
            <a:pPr algn="l"/>
            <a:r>
              <a:rPr lang="en-US" altLang="zh-CN" sz="2400" b="0" dirty="0">
                <a:solidFill>
                  <a:srgbClr val="D4D4D4"/>
                </a:solidFill>
                <a:effectLst/>
                <a:latin typeface="Times New Roman" panose="02020603050405020304" pitchFamily="18" charset="0"/>
                <a:cs typeface="Times New Roman" panose="02020603050405020304" pitchFamily="18" charset="0"/>
              </a:rPr>
              <a:t>   </a:t>
            </a:r>
            <a:r>
              <a:rPr lang="en-US" altLang="zh-CN" sz="2400" b="0" dirty="0">
                <a:solidFill>
                  <a:srgbClr val="569CD6"/>
                </a:solidFill>
                <a:effectLst/>
                <a:latin typeface="Times New Roman" panose="02020603050405020304" pitchFamily="18" charset="0"/>
                <a:cs typeface="Times New Roman" panose="02020603050405020304" pitchFamily="18" charset="0"/>
              </a:rPr>
              <a:t>float</a:t>
            </a:r>
            <a:r>
              <a:rPr lang="en-US" altLang="zh-CN" sz="2400" b="0" dirty="0">
                <a:solidFill>
                  <a:srgbClr val="D4D4D4"/>
                </a:solidFill>
                <a:effectLst/>
                <a:latin typeface="Times New Roman" panose="02020603050405020304" pitchFamily="18" charset="0"/>
                <a:cs typeface="Times New Roman" panose="02020603050405020304" pitchFamily="18" charset="0"/>
              </a:rPr>
              <a:t> </a:t>
            </a:r>
            <a:r>
              <a:rPr lang="en-US" altLang="zh-CN" sz="2400" b="0" dirty="0">
                <a:effectLst/>
                <a:latin typeface="Times New Roman" panose="02020603050405020304" pitchFamily="18" charset="0"/>
                <a:cs typeface="Times New Roman" panose="02020603050405020304" pitchFamily="18" charset="0"/>
              </a:rPr>
              <a:t>b;</a:t>
            </a:r>
          </a:p>
          <a:p>
            <a:pPr algn="l"/>
            <a:r>
              <a:rPr lang="en-US" altLang="zh-CN" sz="2400" b="0" dirty="0">
                <a:solidFill>
                  <a:srgbClr val="D4D4D4"/>
                </a:solidFill>
                <a:effectLst/>
                <a:latin typeface="Times New Roman" panose="02020603050405020304" pitchFamily="18" charset="0"/>
                <a:cs typeface="Times New Roman" panose="02020603050405020304" pitchFamily="18" charset="0"/>
              </a:rPr>
              <a:t>   </a:t>
            </a:r>
            <a:r>
              <a:rPr lang="en-US" altLang="zh-CN" sz="2400" b="0" dirty="0">
                <a:solidFill>
                  <a:srgbClr val="569CD6"/>
                </a:solidFill>
                <a:effectLst/>
                <a:latin typeface="Times New Roman" panose="02020603050405020304" pitchFamily="18" charset="0"/>
                <a:cs typeface="Times New Roman" panose="02020603050405020304" pitchFamily="18" charset="0"/>
              </a:rPr>
              <a:t>float</a:t>
            </a:r>
            <a:r>
              <a:rPr lang="en-US" altLang="zh-CN" sz="2400" b="0" dirty="0">
                <a:solidFill>
                  <a:srgbClr val="D4D4D4"/>
                </a:solidFill>
                <a:effectLst/>
                <a:latin typeface="Times New Roman" panose="02020603050405020304" pitchFamily="18" charset="0"/>
                <a:cs typeface="Times New Roman" panose="02020603050405020304" pitchFamily="18" charset="0"/>
              </a:rPr>
              <a:t> </a:t>
            </a:r>
            <a:r>
              <a:rPr lang="en-US" altLang="zh-CN" sz="2400" b="0" dirty="0">
                <a:solidFill>
                  <a:srgbClr val="00B0F0"/>
                </a:solidFill>
                <a:effectLst/>
                <a:latin typeface="Times New Roman" panose="02020603050405020304" pitchFamily="18" charset="0"/>
                <a:cs typeface="Times New Roman" panose="02020603050405020304" pitchFamily="18" charset="0"/>
              </a:rPr>
              <a:t>c</a:t>
            </a:r>
            <a:r>
              <a:rPr lang="en-US" altLang="zh-CN" sz="2400" b="0" dirty="0">
                <a:effectLst/>
                <a:latin typeface="Times New Roman" panose="02020603050405020304" pitchFamily="18" charset="0"/>
                <a:cs typeface="Times New Roman" panose="02020603050405020304" pitchFamily="18" charset="0"/>
              </a:rPr>
              <a:t>[</a:t>
            </a:r>
            <a:r>
              <a:rPr lang="en-US" altLang="zh-CN" sz="2400" b="0" dirty="0">
                <a:solidFill>
                  <a:srgbClr val="00B050"/>
                </a:solidFill>
                <a:effectLst/>
                <a:latin typeface="Times New Roman" panose="02020603050405020304" pitchFamily="18" charset="0"/>
                <a:cs typeface="Times New Roman" panose="02020603050405020304" pitchFamily="18" charset="0"/>
              </a:rPr>
              <a:t>10</a:t>
            </a:r>
            <a:r>
              <a:rPr lang="en-US" altLang="zh-CN" sz="2400" b="0" dirty="0">
                <a:effectLst/>
                <a:latin typeface="Times New Roman" panose="02020603050405020304" pitchFamily="18" charset="0"/>
                <a:cs typeface="Times New Roman" panose="02020603050405020304" pitchFamily="18" charset="0"/>
              </a:rPr>
              <a:t>];</a:t>
            </a:r>
          </a:p>
          <a:p>
            <a:pPr algn="l"/>
            <a:r>
              <a:rPr lang="en-US" altLang="zh-CN" sz="2400" b="0" dirty="0">
                <a:solidFill>
                  <a:srgbClr val="D4D4D4"/>
                </a:solidFill>
                <a:effectLst/>
                <a:latin typeface="Times New Roman" panose="02020603050405020304" pitchFamily="18" charset="0"/>
                <a:cs typeface="Times New Roman" panose="02020603050405020304" pitchFamily="18" charset="0"/>
              </a:rPr>
              <a:t>   </a:t>
            </a:r>
            <a:r>
              <a:rPr lang="en-US" altLang="zh-CN" sz="2400" b="0" dirty="0">
                <a:solidFill>
                  <a:srgbClr val="569CD6"/>
                </a:solidFill>
                <a:effectLst/>
                <a:latin typeface="Times New Roman" panose="02020603050405020304" pitchFamily="18" charset="0"/>
                <a:cs typeface="Times New Roman" panose="02020603050405020304" pitchFamily="18" charset="0"/>
              </a:rPr>
              <a:t>float</a:t>
            </a:r>
            <a:r>
              <a:rPr lang="en-US" altLang="zh-CN" sz="2400" b="0" dirty="0">
                <a:solidFill>
                  <a:srgbClr val="D4D4D4"/>
                </a:solidFill>
                <a:effectLst/>
                <a:latin typeface="Times New Roman" panose="02020603050405020304" pitchFamily="18" charset="0"/>
                <a:cs typeface="Times New Roman" panose="02020603050405020304" pitchFamily="18" charset="0"/>
              </a:rPr>
              <a:t> </a:t>
            </a:r>
            <a:r>
              <a:rPr lang="en-US" altLang="zh-CN" sz="2400" b="0" dirty="0">
                <a:solidFill>
                  <a:srgbClr val="00B0F0"/>
                </a:solidFill>
                <a:effectLst/>
                <a:latin typeface="Times New Roman" panose="02020603050405020304" pitchFamily="18" charset="0"/>
                <a:cs typeface="Times New Roman" panose="02020603050405020304" pitchFamily="18" charset="0"/>
              </a:rPr>
              <a:t>d</a:t>
            </a:r>
            <a:r>
              <a:rPr lang="en-US" altLang="zh-CN" sz="2400" b="0" dirty="0">
                <a:effectLst/>
                <a:latin typeface="Times New Roman" panose="02020603050405020304" pitchFamily="18" charset="0"/>
                <a:cs typeface="Times New Roman" panose="02020603050405020304" pitchFamily="18" charset="0"/>
              </a:rPr>
              <a:t>[N];</a:t>
            </a:r>
          </a:p>
          <a:p>
            <a:pPr algn="l"/>
            <a:r>
              <a:rPr lang="en-US" altLang="zh-CN" sz="2400" b="0" dirty="0">
                <a:solidFill>
                  <a:srgbClr val="D4D4D4"/>
                </a:solidFill>
                <a:effectLst/>
                <a:latin typeface="Times New Roman" panose="02020603050405020304" pitchFamily="18" charset="0"/>
                <a:cs typeface="Times New Roman" panose="02020603050405020304" pitchFamily="18" charset="0"/>
              </a:rPr>
              <a:t>   </a:t>
            </a:r>
            <a:r>
              <a:rPr lang="en-US" altLang="zh-CN" sz="2400" b="0" dirty="0">
                <a:solidFill>
                  <a:srgbClr val="569CD6"/>
                </a:solidFill>
                <a:effectLst/>
                <a:latin typeface="Times New Roman" panose="02020603050405020304" pitchFamily="18" charset="0"/>
                <a:cs typeface="Times New Roman" panose="02020603050405020304" pitchFamily="18" charset="0"/>
              </a:rPr>
              <a:t>float</a:t>
            </a:r>
            <a:r>
              <a:rPr lang="en-US" altLang="zh-CN" sz="2400" b="0" dirty="0">
                <a:solidFill>
                  <a:srgbClr val="D4D4D4"/>
                </a:solidFill>
                <a:effectLst/>
                <a:latin typeface="Times New Roman" panose="02020603050405020304" pitchFamily="18" charset="0"/>
                <a:cs typeface="Times New Roman" panose="02020603050405020304" pitchFamily="18" charset="0"/>
              </a:rPr>
              <a:t> </a:t>
            </a:r>
            <a:r>
              <a:rPr lang="en-US" altLang="zh-CN" sz="2400" b="0" dirty="0">
                <a:effectLst/>
                <a:latin typeface="Times New Roman" panose="02020603050405020304" pitchFamily="18" charset="0"/>
                <a:cs typeface="Times New Roman" panose="02020603050405020304" pitchFamily="18" charset="0"/>
              </a:rPr>
              <a:t>e;</a:t>
            </a:r>
          </a:p>
          <a:p>
            <a:pPr algn="l"/>
            <a:r>
              <a:rPr lang="en-US" altLang="zh-CN" sz="2400" b="0" dirty="0">
                <a:solidFill>
                  <a:srgbClr val="D4D4D4"/>
                </a:solidFill>
                <a:effectLst/>
                <a:latin typeface="Times New Roman" panose="02020603050405020304" pitchFamily="18" charset="0"/>
                <a:cs typeface="Times New Roman" panose="02020603050405020304" pitchFamily="18" charset="0"/>
              </a:rPr>
              <a:t>   …</a:t>
            </a:r>
          </a:p>
          <a:p>
            <a:pPr algn="l"/>
            <a:br>
              <a:rPr lang="en-US" altLang="zh-CN" sz="2400" b="0" dirty="0">
                <a:solidFill>
                  <a:srgbClr val="D4D4D4"/>
                </a:solidFill>
                <a:effectLst/>
                <a:latin typeface="Times New Roman" panose="02020603050405020304" pitchFamily="18" charset="0"/>
                <a:cs typeface="Times New Roman" panose="02020603050405020304" pitchFamily="18" charset="0"/>
              </a:rPr>
            </a:br>
            <a:r>
              <a:rPr lang="en-US" altLang="zh-CN" sz="2400" b="0" dirty="0">
                <a:effectLst/>
                <a:latin typeface="Times New Roman" panose="02020603050405020304" pitchFamily="18" charset="0"/>
                <a:cs typeface="Times New Roman" panose="02020603050405020304" pitchFamily="18" charset="0"/>
              </a:rPr>
              <a:t>}</a:t>
            </a:r>
          </a:p>
        </p:txBody>
      </p:sp>
      <p:sp>
        <p:nvSpPr>
          <p:cNvPr id="17" name="Rectangle 36"/>
          <p:cNvSpPr>
            <a:spLocks noChangeArrowheads="1"/>
          </p:cNvSpPr>
          <p:nvPr/>
        </p:nvSpPr>
        <p:spPr bwMode="auto">
          <a:xfrm>
            <a:off x="4676847" y="5749735"/>
            <a:ext cx="2727029" cy="461665"/>
          </a:xfrm>
          <a:prstGeom prst="rect">
            <a:avLst/>
          </a:prstGeom>
          <a:noFill/>
          <a:ln w="9525">
            <a:noFill/>
            <a:miter lim="800000"/>
            <a:headEnd/>
            <a:tailEnd/>
          </a:ln>
          <a:effectLst/>
        </p:spPr>
        <p:txBody>
          <a:bodyPr wrap="none">
            <a:spAutoFit/>
          </a:bodyPr>
          <a:lstStyle/>
          <a:p>
            <a:pPr>
              <a:buFont typeface="Wingdings" pitchFamily="2" charset="2"/>
              <a:buNone/>
            </a:pPr>
            <a:r>
              <a:rPr lang="zh-CN" altLang="en-US" sz="2400" dirty="0">
                <a:solidFill>
                  <a:srgbClr val="FF0000"/>
                </a:solidFill>
                <a:latin typeface="微软雅黑" panose="020B0503020204020204" pitchFamily="34" charset="-122"/>
              </a:rPr>
              <a:t>函数 </a:t>
            </a:r>
            <a:r>
              <a:rPr lang="en-US" altLang="zh-CN" sz="2400" dirty="0">
                <a:solidFill>
                  <a:srgbClr val="FF0000"/>
                </a:solidFill>
                <a:latin typeface="微软雅黑" panose="020B0503020204020204" pitchFamily="34" charset="-122"/>
              </a:rPr>
              <a:t>p </a:t>
            </a:r>
            <a:r>
              <a:rPr lang="zh-CN" altLang="en-US" sz="2400" dirty="0">
                <a:solidFill>
                  <a:srgbClr val="FF0000"/>
                </a:solidFill>
                <a:latin typeface="微软雅黑" panose="020B0503020204020204" pitchFamily="34" charset="-122"/>
              </a:rPr>
              <a:t>的活动记录</a:t>
            </a:r>
          </a:p>
        </p:txBody>
      </p:sp>
      <p:sp>
        <p:nvSpPr>
          <p:cNvPr id="28"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21</a:t>
            </a:fld>
            <a:endParaRPr lang="en-US" altLang="zh-CN" sz="1800" dirty="0">
              <a:latin typeface="宋体" pitchFamily="2" charset="-122"/>
              <a:ea typeface="宋体" pitchFamily="2" charset="-122"/>
            </a:endParaRPr>
          </a:p>
        </p:txBody>
      </p:sp>
      <p:graphicFrame>
        <p:nvGraphicFramePr>
          <p:cNvPr id="33" name="表格 6">
            <a:extLst>
              <a:ext uri="{FF2B5EF4-FFF2-40B4-BE49-F238E27FC236}">
                <a16:creationId xmlns:a16="http://schemas.microsoft.com/office/drawing/2014/main" id="{6BE3608E-265C-43BC-A924-14CAD1046E36}"/>
              </a:ext>
            </a:extLst>
          </p:cNvPr>
          <p:cNvGraphicFramePr>
            <a:graphicFrameLocks noGrp="1"/>
          </p:cNvGraphicFramePr>
          <p:nvPr>
            <p:extLst>
              <p:ext uri="{D42A27DB-BD31-4B8C-83A1-F6EECF244321}">
                <p14:modId xmlns:p14="http://schemas.microsoft.com/office/powerpoint/2010/main" val="2268450148"/>
              </p:ext>
            </p:extLst>
          </p:nvPr>
        </p:nvGraphicFramePr>
        <p:xfrm>
          <a:off x="3938588" y="1447792"/>
          <a:ext cx="4203549" cy="4267208"/>
        </p:xfrm>
        <a:graphic>
          <a:graphicData uri="http://schemas.openxmlformats.org/drawingml/2006/table">
            <a:tbl>
              <a:tblPr firstRow="1" bandRow="1">
                <a:tableStyleId>{5C22544A-7EE6-4342-B048-85BDC9FD1C3A}</a:tableStyleId>
              </a:tblPr>
              <a:tblGrid>
                <a:gridCol w="1090612">
                  <a:extLst>
                    <a:ext uri="{9D8B030D-6E8A-4147-A177-3AD203B41FA5}">
                      <a16:colId xmlns:a16="http://schemas.microsoft.com/office/drawing/2014/main" val="3047236480"/>
                    </a:ext>
                  </a:extLst>
                </a:gridCol>
                <a:gridCol w="1981200">
                  <a:extLst>
                    <a:ext uri="{9D8B030D-6E8A-4147-A177-3AD203B41FA5}">
                      <a16:colId xmlns:a16="http://schemas.microsoft.com/office/drawing/2014/main" val="3439332706"/>
                    </a:ext>
                  </a:extLst>
                </a:gridCol>
                <a:gridCol w="1131737">
                  <a:extLst>
                    <a:ext uri="{9D8B030D-6E8A-4147-A177-3AD203B41FA5}">
                      <a16:colId xmlns:a16="http://schemas.microsoft.com/office/drawing/2014/main" val="2459561078"/>
                    </a:ext>
                  </a:extLst>
                </a:gridCol>
              </a:tblGrid>
              <a:tr h="291670">
                <a:tc>
                  <a:txBody>
                    <a:bodyPr/>
                    <a:lstStyle/>
                    <a:p>
                      <a:pPr algn="ct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chemeClr val="bg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581496"/>
                  </a:ext>
                </a:extLst>
              </a:tr>
              <a:tr h="337127">
                <a:tc>
                  <a:txBody>
                    <a:bodyPr/>
                    <a:lstStyle/>
                    <a:p>
                      <a:pPr algn="ct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chemeClr val="bg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30+2N</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51260400"/>
                  </a:ext>
                </a:extLst>
              </a:tr>
              <a:tr h="337127">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2*N</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d</a:t>
                      </a:r>
                      <a:endParaRPr lang="zh-CN" altLang="en-US" sz="2000" dirty="0">
                        <a:solidFill>
                          <a:schemeClr val="bg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30</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67817936"/>
                  </a:ext>
                </a:extLst>
              </a:tr>
              <a:tr h="337127">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2</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e</a:t>
                      </a:r>
                      <a:endParaRPr lang="zh-CN" altLang="en-US" sz="2000" dirty="0">
                        <a:solidFill>
                          <a:schemeClr val="bg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28</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73600367"/>
                  </a:ext>
                </a:extLst>
              </a:tr>
              <a:tr h="337127">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1</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指向</a:t>
                      </a:r>
                      <a:r>
                        <a:rPr lang="en-US" altLang="zh-CN" sz="2000" dirty="0">
                          <a:solidFill>
                            <a:schemeClr val="bg1"/>
                          </a:solidFill>
                          <a:latin typeface="微软雅黑" panose="020B0503020204020204" pitchFamily="34" charset="-122"/>
                          <a:ea typeface="微软雅黑" panose="020B0503020204020204" pitchFamily="34" charset="-122"/>
                        </a:rPr>
                        <a:t>d</a:t>
                      </a:r>
                      <a:r>
                        <a:rPr lang="zh-CN" altLang="en-US" sz="2000" dirty="0">
                          <a:solidFill>
                            <a:schemeClr val="bg1"/>
                          </a:solidFill>
                          <a:latin typeface="微软雅黑" panose="020B0503020204020204" pitchFamily="34" charset="-122"/>
                          <a:ea typeface="微软雅黑" panose="020B0503020204020204" pitchFamily="34" charset="-122"/>
                        </a:rPr>
                        <a:t>的指针</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27</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95839359"/>
                  </a:ext>
                </a:extLst>
              </a:tr>
              <a:tr h="337127">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1</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内情向量</a:t>
                      </a:r>
                      <a:r>
                        <a:rPr lang="en-US" altLang="zh-CN" sz="2000" dirty="0">
                          <a:solidFill>
                            <a:schemeClr val="bg1"/>
                          </a:solidFill>
                          <a:latin typeface="微软雅黑" panose="020B0503020204020204" pitchFamily="34" charset="-122"/>
                          <a:ea typeface="微软雅黑" panose="020B0503020204020204" pitchFamily="34" charset="-122"/>
                        </a:rPr>
                        <a:t>(N)</a:t>
                      </a:r>
                      <a:endParaRPr lang="zh-CN" altLang="en-US" sz="2000" dirty="0">
                        <a:solidFill>
                          <a:schemeClr val="bg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26</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71610619"/>
                  </a:ext>
                </a:extLst>
              </a:tr>
              <a:tr h="337127">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10*2</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c</a:t>
                      </a:r>
                      <a:endParaRPr lang="zh-CN" altLang="en-US" sz="2000" dirty="0">
                        <a:solidFill>
                          <a:schemeClr val="bg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6</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5043307"/>
                  </a:ext>
                </a:extLst>
              </a:tr>
              <a:tr h="3371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微软雅黑" panose="020B0503020204020204" pitchFamily="34" charset="-122"/>
                          <a:ea typeface="微软雅黑" panose="020B0503020204020204" pitchFamily="34" charset="-122"/>
                        </a:rPr>
                        <a:t>2</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bg1"/>
                          </a:solidFill>
                          <a:latin typeface="微软雅黑" panose="020B0503020204020204" pitchFamily="34" charset="-122"/>
                          <a:ea typeface="微软雅黑" panose="020B0503020204020204" pitchFamily="34" charset="-122"/>
                        </a:rPr>
                        <a:t>b</a:t>
                      </a:r>
                      <a:endParaRPr lang="zh-CN" altLang="en-US" sz="2000" dirty="0">
                        <a:solidFill>
                          <a:schemeClr val="bg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微软雅黑" panose="020B0503020204020204" pitchFamily="34" charset="-122"/>
                          <a:ea typeface="微软雅黑" panose="020B0503020204020204" pitchFamily="34" charset="-122"/>
                        </a:rPr>
                        <a:t>4</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2296499"/>
                  </a:ext>
                </a:extLst>
              </a:tr>
              <a:tr h="337127">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1</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a</a:t>
                      </a:r>
                      <a:endParaRPr lang="zh-CN" altLang="en-US" sz="2000" dirty="0">
                        <a:solidFill>
                          <a:schemeClr val="bg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3</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1957043"/>
                  </a:ext>
                </a:extLst>
              </a:tr>
              <a:tr h="337127">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3</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控制信息</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0</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3500177"/>
                  </a:ext>
                </a:extLst>
              </a:tr>
              <a:tr h="337127">
                <a:tc>
                  <a:txBody>
                    <a:bodyPr/>
                    <a:lstStyle/>
                    <a:p>
                      <a:pPr algn="ctr"/>
                      <a:r>
                        <a:rPr lang="zh-CN" altLang="en-US" sz="2000" dirty="0">
                          <a:solidFill>
                            <a:schemeClr val="tx1"/>
                          </a:solidFill>
                          <a:latin typeface="微软雅黑" panose="020B0503020204020204" pitchFamily="34" charset="-122"/>
                          <a:ea typeface="微软雅黑" panose="020B0503020204020204" pitchFamily="34" charset="-122"/>
                        </a:rPr>
                        <a:t>单元数</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zh-CN" altLang="en-US" sz="2000" dirty="0">
                          <a:solidFill>
                            <a:schemeClr val="tx1"/>
                          </a:solidFill>
                          <a:latin typeface="微软雅黑" panose="020B0503020204020204" pitchFamily="34" charset="-122"/>
                          <a:ea typeface="微软雅黑" panose="020B0503020204020204" pitchFamily="34" charset="-122"/>
                        </a:rPr>
                        <a:t>存储信息</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offset</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961248202"/>
                  </a:ext>
                </a:extLst>
              </a:tr>
            </a:tbl>
          </a:graphicData>
        </a:graphic>
      </p:graphicFrame>
      <p:cxnSp>
        <p:nvCxnSpPr>
          <p:cNvPr id="34" name="直接箭头连接符 33">
            <a:extLst>
              <a:ext uri="{FF2B5EF4-FFF2-40B4-BE49-F238E27FC236}">
                <a16:creationId xmlns:a16="http://schemas.microsoft.com/office/drawing/2014/main" id="{467D6B38-4A5A-400C-BCAF-1250B25F8BB7}"/>
              </a:ext>
            </a:extLst>
          </p:cNvPr>
          <p:cNvCxnSpPr/>
          <p:nvPr/>
        </p:nvCxnSpPr>
        <p:spPr bwMode="auto">
          <a:xfrm flipH="1">
            <a:off x="8161311" y="5146481"/>
            <a:ext cx="412057" cy="0"/>
          </a:xfrm>
          <a:prstGeom prst="straightConnector1">
            <a:avLst/>
          </a:prstGeom>
          <a:solidFill>
            <a:srgbClr val="993366">
              <a:alpha val="96001"/>
            </a:srgbClr>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文本框 35">
            <a:extLst>
              <a:ext uri="{FF2B5EF4-FFF2-40B4-BE49-F238E27FC236}">
                <a16:creationId xmlns:a16="http://schemas.microsoft.com/office/drawing/2014/main" id="{5DE84CE1-CAD2-40C6-9149-0376C98DCBC3}"/>
              </a:ext>
            </a:extLst>
          </p:cNvPr>
          <p:cNvSpPr txBox="1"/>
          <p:nvPr/>
        </p:nvSpPr>
        <p:spPr>
          <a:xfrm>
            <a:off x="4722533" y="897519"/>
            <a:ext cx="2811988" cy="400110"/>
          </a:xfrm>
          <a:prstGeom prst="rect">
            <a:avLst/>
          </a:prstGeom>
          <a:noFill/>
        </p:spPr>
        <p:txBody>
          <a:bodyPr wrap="none" rtlCol="0">
            <a:spAutoFit/>
          </a:bodyPr>
          <a:lstStyle/>
          <a:p>
            <a:r>
              <a:rPr lang="en-US" altLang="zh-CN" sz="2000" dirty="0">
                <a:solidFill>
                  <a:srgbClr val="FF0000"/>
                </a:solidFill>
              </a:rPr>
              <a:t>d[</a:t>
            </a:r>
            <a:r>
              <a:rPr lang="en-US" altLang="zh-CN" sz="2000" dirty="0" err="1">
                <a:solidFill>
                  <a:srgbClr val="FF0000"/>
                </a:solidFill>
                <a:latin typeface="Times New Roman" panose="02020603050405020304" pitchFamily="18" charset="0"/>
                <a:cs typeface="Times New Roman" panose="02020603050405020304" pitchFamily="18" charset="0"/>
              </a:rPr>
              <a:t>i</a:t>
            </a:r>
            <a:r>
              <a:rPr lang="en-US" altLang="zh-CN" sz="2000" dirty="0">
                <a:solidFill>
                  <a:srgbClr val="FF0000"/>
                </a:solidFill>
              </a:rPr>
              <a:t>]</a:t>
            </a:r>
            <a:r>
              <a:rPr lang="zh-CN" altLang="en-US" sz="2000" dirty="0">
                <a:solidFill>
                  <a:srgbClr val="FF0000"/>
                </a:solidFill>
              </a:rPr>
              <a:t>的偏移地址：</a:t>
            </a:r>
            <a:r>
              <a:rPr lang="en-US" altLang="zh-CN" sz="2000" dirty="0">
                <a:solidFill>
                  <a:srgbClr val="FF0000"/>
                </a:solidFill>
              </a:rPr>
              <a:t>30+2*</a:t>
            </a:r>
            <a:r>
              <a:rPr lang="en-US" altLang="zh-CN" sz="2000" dirty="0" err="1">
                <a:solidFill>
                  <a:srgbClr val="FF0000"/>
                </a:solidFill>
                <a:latin typeface="Times New Roman" panose="02020603050405020304" pitchFamily="18" charset="0"/>
                <a:cs typeface="Times New Roman" panose="02020603050405020304" pitchFamily="18" charset="0"/>
              </a:rPr>
              <a:t>i</a:t>
            </a:r>
            <a:endParaRPr lang="zh-CN" altLang="en-US" sz="2000" dirty="0">
              <a:solidFill>
                <a:srgbClr val="FF0000"/>
              </a:solidFill>
              <a:latin typeface="Times New Roman" panose="02020603050405020304" pitchFamily="18" charset="0"/>
              <a:cs typeface="Times New Roman" panose="02020603050405020304" pitchFamily="18" charset="0"/>
            </a:endParaRPr>
          </a:p>
        </p:txBody>
      </p:sp>
      <p:sp>
        <p:nvSpPr>
          <p:cNvPr id="15" name="Rectangle 32">
            <a:extLst>
              <a:ext uri="{FF2B5EF4-FFF2-40B4-BE49-F238E27FC236}">
                <a16:creationId xmlns:a16="http://schemas.microsoft.com/office/drawing/2014/main" id="{9FAA00F4-4258-440B-B95F-9DC2613B01E8}"/>
              </a:ext>
            </a:extLst>
          </p:cNvPr>
          <p:cNvSpPr>
            <a:spLocks noChangeArrowheads="1"/>
          </p:cNvSpPr>
          <p:nvPr/>
        </p:nvSpPr>
        <p:spPr bwMode="auto">
          <a:xfrm>
            <a:off x="608362" y="4939483"/>
            <a:ext cx="1930337" cy="369332"/>
          </a:xfrm>
          <a:prstGeom prst="rect">
            <a:avLst/>
          </a:prstGeom>
          <a:noFill/>
          <a:ln w="9525">
            <a:noFill/>
            <a:miter lim="800000"/>
            <a:headEnd/>
            <a:tailEnd/>
          </a:ln>
          <a:effectLst/>
        </p:spPr>
        <p:txBody>
          <a:bodyPr wrap="none">
            <a:spAutoFit/>
          </a:bodyPr>
          <a:lstStyle/>
          <a:p>
            <a:pPr>
              <a:buFont typeface="Wingdings" pitchFamily="2" charset="2"/>
              <a:buNone/>
            </a:pPr>
            <a:r>
              <a:rPr lang="en-US" altLang="zh-CN" b="1" dirty="0">
                <a:latin typeface="宋体" pitchFamily="2" charset="-122"/>
                <a:ea typeface="宋体" pitchFamily="2" charset="-122"/>
              </a:rPr>
              <a:t>/*d</a:t>
            </a:r>
            <a:r>
              <a:rPr lang="zh-CN" altLang="en-US" b="1" dirty="0">
                <a:latin typeface="宋体" pitchFamily="2" charset="-122"/>
                <a:ea typeface="宋体" pitchFamily="2" charset="-122"/>
              </a:rPr>
              <a:t>为动态数组*</a:t>
            </a:r>
            <a:r>
              <a:rPr lang="en-US" altLang="zh-CN" b="1" dirty="0">
                <a:latin typeface="宋体" pitchFamily="2" charset="-122"/>
                <a:ea typeface="宋体" pitchFamily="2" charset="-122"/>
              </a:rPr>
              <a:t>/</a:t>
            </a:r>
          </a:p>
        </p:txBody>
      </p:sp>
      <p:cxnSp>
        <p:nvCxnSpPr>
          <p:cNvPr id="16" name="直接箭头连接符 15">
            <a:extLst>
              <a:ext uri="{FF2B5EF4-FFF2-40B4-BE49-F238E27FC236}">
                <a16:creationId xmlns:a16="http://schemas.microsoft.com/office/drawing/2014/main" id="{0D57C424-1290-43E8-80D2-BF252F130AA8}"/>
              </a:ext>
            </a:extLst>
          </p:cNvPr>
          <p:cNvCxnSpPr/>
          <p:nvPr/>
        </p:nvCxnSpPr>
        <p:spPr bwMode="auto">
          <a:xfrm flipH="1">
            <a:off x="8161311" y="2438400"/>
            <a:ext cx="412057" cy="0"/>
          </a:xfrm>
          <a:prstGeom prst="straightConnector1">
            <a:avLst/>
          </a:prstGeom>
          <a:solidFill>
            <a:srgbClr val="993366">
              <a:alpha val="96001"/>
            </a:srgbClr>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椭圆 1">
            <a:extLst>
              <a:ext uri="{FF2B5EF4-FFF2-40B4-BE49-F238E27FC236}">
                <a16:creationId xmlns:a16="http://schemas.microsoft.com/office/drawing/2014/main" id="{854C507C-9AE7-4596-A12A-6216C29522C9}"/>
              </a:ext>
            </a:extLst>
          </p:cNvPr>
          <p:cNvSpPr/>
          <p:nvPr/>
        </p:nvSpPr>
        <p:spPr bwMode="auto">
          <a:xfrm>
            <a:off x="5029200" y="3124200"/>
            <a:ext cx="45719" cy="76200"/>
          </a:xfrm>
          <a:prstGeom prst="ellips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18" name="椭圆 17">
            <a:extLst>
              <a:ext uri="{FF2B5EF4-FFF2-40B4-BE49-F238E27FC236}">
                <a16:creationId xmlns:a16="http://schemas.microsoft.com/office/drawing/2014/main" id="{D1DBC4B5-800E-4C38-B710-D52492D2F1F6}"/>
              </a:ext>
            </a:extLst>
          </p:cNvPr>
          <p:cNvSpPr/>
          <p:nvPr/>
        </p:nvSpPr>
        <p:spPr bwMode="auto">
          <a:xfrm>
            <a:off x="5029200" y="2362200"/>
            <a:ext cx="45719" cy="76200"/>
          </a:xfrm>
          <a:prstGeom prst="ellips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cxnSp>
        <p:nvCxnSpPr>
          <p:cNvPr id="6" name="连接符: 曲线 5">
            <a:extLst>
              <a:ext uri="{FF2B5EF4-FFF2-40B4-BE49-F238E27FC236}">
                <a16:creationId xmlns:a16="http://schemas.microsoft.com/office/drawing/2014/main" id="{5EBD3F00-A6A7-4102-82D7-DDF52DF25C13}"/>
              </a:ext>
            </a:extLst>
          </p:cNvPr>
          <p:cNvCxnSpPr>
            <a:stCxn id="2" idx="2"/>
          </p:cNvCxnSpPr>
          <p:nvPr/>
        </p:nvCxnSpPr>
        <p:spPr bwMode="auto">
          <a:xfrm rot="10800000">
            <a:off x="5029200" y="2438400"/>
            <a:ext cx="12700" cy="723900"/>
          </a:xfrm>
          <a:prstGeom prst="curvedConnector4">
            <a:avLst>
              <a:gd name="adj1" fmla="val 2373913"/>
              <a:gd name="adj2" fmla="val 98399"/>
            </a:avLst>
          </a:prstGeom>
          <a:solidFill>
            <a:srgbClr val="993366">
              <a:alpha val="96001"/>
            </a:srgbClr>
          </a:solidFill>
          <a:ln w="254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22432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419100" y="685800"/>
            <a:ext cx="3519488" cy="461665"/>
          </a:xfrm>
          <a:prstGeom prst="rect">
            <a:avLst/>
          </a:prstGeom>
          <a:noFill/>
          <a:ln w="9525">
            <a:noFill/>
            <a:miter lim="800000"/>
            <a:headEnd/>
            <a:tailEnd/>
          </a:ln>
          <a:effectLst/>
        </p:spPr>
        <p:txBody>
          <a:bodyPr wrap="square">
            <a:spAutoFit/>
          </a:bodyPr>
          <a:lstStyle/>
          <a:p>
            <a:pPr algn="l">
              <a:buClrTx/>
            </a:pPr>
            <a:r>
              <a:rPr lang="zh-CN" altLang="en-US" sz="2400" b="1" dirty="0">
                <a:solidFill>
                  <a:srgbClr val="0000FF"/>
                </a:solidFill>
                <a:latin typeface="微软雅黑" panose="020B0503020204020204" pitchFamily="34" charset="-122"/>
              </a:rPr>
              <a:t>过程活动记录举例</a:t>
            </a:r>
            <a:r>
              <a:rPr lang="en-US" altLang="zh-CN" sz="2400" b="1" dirty="0">
                <a:solidFill>
                  <a:srgbClr val="0000FF"/>
                </a:solidFill>
                <a:latin typeface="微软雅黑" panose="020B0503020204020204" pitchFamily="34" charset="-122"/>
              </a:rPr>
              <a:t>2</a:t>
            </a:r>
            <a:endParaRPr lang="zh-CN" altLang="en-US" sz="2400" b="1" dirty="0">
              <a:solidFill>
                <a:srgbClr val="0000FF"/>
              </a:solidFill>
              <a:latin typeface="微软雅黑" panose="020B0503020204020204" pitchFamily="34" charset="-122"/>
            </a:endParaRPr>
          </a:p>
        </p:txBody>
      </p:sp>
      <p:sp>
        <p:nvSpPr>
          <p:cNvPr id="10" name="Text Box 29"/>
          <p:cNvSpPr txBox="1">
            <a:spLocks noChangeArrowheads="1"/>
          </p:cNvSpPr>
          <p:nvPr/>
        </p:nvSpPr>
        <p:spPr bwMode="auto">
          <a:xfrm>
            <a:off x="518962" y="1438813"/>
            <a:ext cx="2550185" cy="3416320"/>
          </a:xfrm>
          <a:prstGeom prst="rect">
            <a:avLst/>
          </a:prstGeom>
          <a:noFill/>
          <a:ln w="9525">
            <a:solidFill>
              <a:srgbClr val="FF0000"/>
            </a:solidFill>
            <a:miter lim="800000"/>
            <a:headEnd/>
            <a:tailEnd/>
          </a:ln>
          <a:effectLst/>
        </p:spPr>
        <p:txBody>
          <a:bodyPr wrap="square">
            <a:spAutoFit/>
          </a:bodyPr>
          <a:lstStyle/>
          <a:p>
            <a:pPr algn="l"/>
            <a:r>
              <a:rPr lang="en-US" altLang="zh-CN" sz="2400" dirty="0">
                <a:solidFill>
                  <a:srgbClr val="569CD6"/>
                </a:solidFill>
                <a:latin typeface="Times New Roman" panose="02020603050405020304" pitchFamily="18" charset="0"/>
                <a:cs typeface="Times New Roman" panose="02020603050405020304" pitchFamily="18" charset="0"/>
              </a:rPr>
              <a:t>static</a:t>
            </a:r>
            <a:r>
              <a:rPr lang="zh-CN" altLang="en-US" sz="2400" dirty="0">
                <a:solidFill>
                  <a:srgbClr val="569CD6"/>
                </a:solidFill>
                <a:latin typeface="Times New Roman" panose="02020603050405020304" pitchFamily="18" charset="0"/>
                <a:cs typeface="Times New Roman" panose="02020603050405020304" pitchFamily="18" charset="0"/>
              </a:rPr>
              <a:t> </a:t>
            </a:r>
            <a:r>
              <a:rPr lang="en-US" altLang="zh-CN" sz="2400" dirty="0">
                <a:solidFill>
                  <a:srgbClr val="569CD6"/>
                </a:solidFill>
                <a:latin typeface="Times New Roman" panose="02020603050405020304" pitchFamily="18" charset="0"/>
                <a:cs typeface="Times New Roman" panose="02020603050405020304" pitchFamily="18" charset="0"/>
              </a:rPr>
              <a:t>int</a:t>
            </a:r>
            <a:r>
              <a:rPr lang="zh-CN" altLang="en-US" sz="2400" dirty="0">
                <a:solidFill>
                  <a:srgbClr val="569CD6"/>
                </a:solidFill>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N</a:t>
            </a:r>
            <a:endParaRPr lang="en-US" altLang="zh-CN" sz="2400" b="0" dirty="0">
              <a:effectLst/>
              <a:latin typeface="Times New Roman" panose="02020603050405020304" pitchFamily="18" charset="0"/>
              <a:cs typeface="Times New Roman" panose="02020603050405020304" pitchFamily="18" charset="0"/>
            </a:endParaRPr>
          </a:p>
          <a:p>
            <a:pPr algn="l"/>
            <a:r>
              <a:rPr lang="en-US" altLang="zh-CN" sz="2400" b="0" dirty="0">
                <a:solidFill>
                  <a:srgbClr val="569CD6"/>
                </a:solidFill>
                <a:effectLst/>
                <a:latin typeface="Times New Roman" panose="02020603050405020304" pitchFamily="18" charset="0"/>
                <a:cs typeface="Times New Roman" panose="02020603050405020304" pitchFamily="18" charset="0"/>
              </a:rPr>
              <a:t>void</a:t>
            </a:r>
            <a:r>
              <a:rPr lang="en-US" altLang="zh-CN" sz="2400" b="0" dirty="0">
                <a:solidFill>
                  <a:srgbClr val="D4D4D4"/>
                </a:solidFill>
                <a:effectLst/>
                <a:latin typeface="Times New Roman" panose="02020603050405020304" pitchFamily="18" charset="0"/>
                <a:cs typeface="Times New Roman" panose="02020603050405020304" pitchFamily="18" charset="0"/>
              </a:rPr>
              <a:t> </a:t>
            </a:r>
            <a:r>
              <a:rPr lang="en-US" altLang="zh-CN" sz="2400" b="0" dirty="0">
                <a:solidFill>
                  <a:srgbClr val="C00000"/>
                </a:solidFill>
                <a:effectLst/>
                <a:latin typeface="Times New Roman" panose="02020603050405020304" pitchFamily="18" charset="0"/>
                <a:cs typeface="Times New Roman" panose="02020603050405020304" pitchFamily="18" charset="0"/>
              </a:rPr>
              <a:t>p</a:t>
            </a:r>
            <a:r>
              <a:rPr lang="en-US" altLang="zh-CN" sz="2400" b="0" dirty="0">
                <a:effectLst/>
                <a:latin typeface="Times New Roman" panose="02020603050405020304" pitchFamily="18" charset="0"/>
                <a:cs typeface="Times New Roman" panose="02020603050405020304" pitchFamily="18" charset="0"/>
              </a:rPr>
              <a:t>(</a:t>
            </a:r>
            <a:r>
              <a:rPr lang="en-US" altLang="zh-CN" sz="2400" b="0" dirty="0">
                <a:solidFill>
                  <a:srgbClr val="D4D4D4"/>
                </a:solidFill>
                <a:effectLst/>
                <a:latin typeface="Times New Roman" panose="02020603050405020304" pitchFamily="18" charset="0"/>
                <a:cs typeface="Times New Roman" panose="02020603050405020304" pitchFamily="18" charset="0"/>
              </a:rPr>
              <a:t> </a:t>
            </a:r>
            <a:r>
              <a:rPr lang="en-US" altLang="zh-CN" sz="2400" b="0" dirty="0">
                <a:solidFill>
                  <a:srgbClr val="569CD6"/>
                </a:solidFill>
                <a:effectLst/>
                <a:latin typeface="Times New Roman" panose="02020603050405020304" pitchFamily="18" charset="0"/>
                <a:cs typeface="Times New Roman" panose="02020603050405020304" pitchFamily="18" charset="0"/>
              </a:rPr>
              <a:t>int</a:t>
            </a:r>
            <a:r>
              <a:rPr lang="en-US" altLang="zh-CN" sz="2400" b="0" dirty="0">
                <a:solidFill>
                  <a:srgbClr val="D4D4D4"/>
                </a:solidFill>
                <a:effectLst/>
                <a:latin typeface="Times New Roman" panose="02020603050405020304" pitchFamily="18" charset="0"/>
                <a:cs typeface="Times New Roman" panose="02020603050405020304" pitchFamily="18" charset="0"/>
              </a:rPr>
              <a:t> </a:t>
            </a:r>
            <a:r>
              <a:rPr lang="en-US" altLang="zh-CN" sz="2400" b="0" dirty="0">
                <a:effectLst/>
                <a:latin typeface="Times New Roman" panose="02020603050405020304" pitchFamily="18" charset="0"/>
                <a:cs typeface="Times New Roman" panose="02020603050405020304" pitchFamily="18" charset="0"/>
              </a:rPr>
              <a:t>a)</a:t>
            </a:r>
            <a:r>
              <a:rPr lang="en-US" altLang="zh-CN" sz="2400" b="0" dirty="0">
                <a:solidFill>
                  <a:srgbClr val="D4D4D4"/>
                </a:solidFill>
                <a:effectLst/>
                <a:latin typeface="Times New Roman" panose="02020603050405020304" pitchFamily="18" charset="0"/>
                <a:cs typeface="Times New Roman" panose="02020603050405020304" pitchFamily="18" charset="0"/>
              </a:rPr>
              <a:t>  </a:t>
            </a:r>
            <a:r>
              <a:rPr lang="en-US" altLang="zh-CN" sz="2400" b="0" dirty="0">
                <a:effectLst/>
                <a:latin typeface="Times New Roman" panose="02020603050405020304" pitchFamily="18" charset="0"/>
                <a:cs typeface="Times New Roman" panose="02020603050405020304" pitchFamily="18" charset="0"/>
              </a:rPr>
              <a:t>{</a:t>
            </a:r>
            <a:r>
              <a:rPr lang="en-US" altLang="zh-CN" sz="2400" b="0" dirty="0">
                <a:solidFill>
                  <a:srgbClr val="D4D4D4"/>
                </a:solidFill>
                <a:effectLst/>
                <a:latin typeface="Times New Roman" panose="02020603050405020304" pitchFamily="18" charset="0"/>
                <a:cs typeface="Times New Roman" panose="02020603050405020304" pitchFamily="18" charset="0"/>
              </a:rPr>
              <a:t>  </a:t>
            </a:r>
          </a:p>
          <a:p>
            <a:pPr algn="l"/>
            <a:r>
              <a:rPr lang="en-US" altLang="zh-CN" sz="2400" b="0" dirty="0">
                <a:solidFill>
                  <a:srgbClr val="D4D4D4"/>
                </a:solidFill>
                <a:effectLst/>
                <a:latin typeface="Times New Roman" panose="02020603050405020304" pitchFamily="18" charset="0"/>
                <a:cs typeface="Times New Roman" panose="02020603050405020304" pitchFamily="18" charset="0"/>
              </a:rPr>
              <a:t>   </a:t>
            </a:r>
            <a:r>
              <a:rPr lang="en-US" altLang="zh-CN" sz="2400" b="0" dirty="0">
                <a:solidFill>
                  <a:srgbClr val="569CD6"/>
                </a:solidFill>
                <a:effectLst/>
                <a:latin typeface="Times New Roman" panose="02020603050405020304" pitchFamily="18" charset="0"/>
                <a:cs typeface="Times New Roman" panose="02020603050405020304" pitchFamily="18" charset="0"/>
              </a:rPr>
              <a:t>float</a:t>
            </a:r>
            <a:r>
              <a:rPr lang="en-US" altLang="zh-CN" sz="2400" b="0" dirty="0">
                <a:solidFill>
                  <a:srgbClr val="D4D4D4"/>
                </a:solidFill>
                <a:effectLst/>
                <a:latin typeface="Times New Roman" panose="02020603050405020304" pitchFamily="18" charset="0"/>
                <a:cs typeface="Times New Roman" panose="02020603050405020304" pitchFamily="18" charset="0"/>
              </a:rPr>
              <a:t> </a:t>
            </a:r>
            <a:r>
              <a:rPr lang="en-US" altLang="zh-CN" sz="2400" b="0" dirty="0">
                <a:effectLst/>
                <a:latin typeface="Times New Roman" panose="02020603050405020304" pitchFamily="18" charset="0"/>
                <a:cs typeface="Times New Roman" panose="02020603050405020304" pitchFamily="18" charset="0"/>
              </a:rPr>
              <a:t>b;</a:t>
            </a:r>
          </a:p>
          <a:p>
            <a:pPr algn="l"/>
            <a:r>
              <a:rPr lang="en-US" altLang="zh-CN" sz="2400" b="0" dirty="0">
                <a:solidFill>
                  <a:srgbClr val="D4D4D4"/>
                </a:solidFill>
                <a:effectLst/>
                <a:latin typeface="Times New Roman" panose="02020603050405020304" pitchFamily="18" charset="0"/>
                <a:cs typeface="Times New Roman" panose="02020603050405020304" pitchFamily="18" charset="0"/>
              </a:rPr>
              <a:t>   </a:t>
            </a:r>
            <a:r>
              <a:rPr lang="en-US" altLang="zh-CN" sz="2400" b="0" dirty="0">
                <a:solidFill>
                  <a:srgbClr val="569CD6"/>
                </a:solidFill>
                <a:effectLst/>
                <a:latin typeface="Times New Roman" panose="02020603050405020304" pitchFamily="18" charset="0"/>
                <a:cs typeface="Times New Roman" panose="02020603050405020304" pitchFamily="18" charset="0"/>
              </a:rPr>
              <a:t>float</a:t>
            </a:r>
            <a:r>
              <a:rPr lang="en-US" altLang="zh-CN" sz="2400" b="0" dirty="0">
                <a:solidFill>
                  <a:srgbClr val="D4D4D4"/>
                </a:solidFill>
                <a:effectLst/>
                <a:latin typeface="Times New Roman" panose="02020603050405020304" pitchFamily="18" charset="0"/>
                <a:cs typeface="Times New Roman" panose="02020603050405020304" pitchFamily="18" charset="0"/>
              </a:rPr>
              <a:t> </a:t>
            </a:r>
            <a:r>
              <a:rPr lang="en-US" altLang="zh-CN" sz="2400" b="0" dirty="0">
                <a:solidFill>
                  <a:srgbClr val="00B0F0"/>
                </a:solidFill>
                <a:effectLst/>
                <a:latin typeface="Times New Roman" panose="02020603050405020304" pitchFamily="18" charset="0"/>
                <a:cs typeface="Times New Roman" panose="02020603050405020304" pitchFamily="18" charset="0"/>
              </a:rPr>
              <a:t>c</a:t>
            </a:r>
            <a:r>
              <a:rPr lang="en-US" altLang="zh-CN" sz="2400" b="0" dirty="0">
                <a:effectLst/>
                <a:latin typeface="Times New Roman" panose="02020603050405020304" pitchFamily="18" charset="0"/>
                <a:cs typeface="Times New Roman" panose="02020603050405020304" pitchFamily="18" charset="0"/>
              </a:rPr>
              <a:t>[</a:t>
            </a:r>
            <a:r>
              <a:rPr lang="en-US" altLang="zh-CN" sz="2400" b="0" dirty="0">
                <a:solidFill>
                  <a:srgbClr val="00B050"/>
                </a:solidFill>
                <a:effectLst/>
                <a:latin typeface="Times New Roman" panose="02020603050405020304" pitchFamily="18" charset="0"/>
                <a:cs typeface="Times New Roman" panose="02020603050405020304" pitchFamily="18" charset="0"/>
              </a:rPr>
              <a:t>10</a:t>
            </a:r>
            <a:r>
              <a:rPr lang="en-US" altLang="zh-CN" sz="2400" b="0" dirty="0">
                <a:effectLst/>
                <a:latin typeface="Times New Roman" panose="02020603050405020304" pitchFamily="18" charset="0"/>
                <a:cs typeface="Times New Roman" panose="02020603050405020304" pitchFamily="18" charset="0"/>
              </a:rPr>
              <a:t>];</a:t>
            </a:r>
          </a:p>
          <a:p>
            <a:pPr algn="l"/>
            <a:r>
              <a:rPr lang="en-US" altLang="zh-CN" sz="2400" b="0" dirty="0">
                <a:solidFill>
                  <a:srgbClr val="D4D4D4"/>
                </a:solidFill>
                <a:effectLst/>
                <a:latin typeface="Times New Roman" panose="02020603050405020304" pitchFamily="18" charset="0"/>
                <a:cs typeface="Times New Roman" panose="02020603050405020304" pitchFamily="18" charset="0"/>
              </a:rPr>
              <a:t>   </a:t>
            </a:r>
            <a:r>
              <a:rPr lang="en-US" altLang="zh-CN" sz="2400" b="0" dirty="0">
                <a:solidFill>
                  <a:srgbClr val="569CD6"/>
                </a:solidFill>
                <a:effectLst/>
                <a:latin typeface="Times New Roman" panose="02020603050405020304" pitchFamily="18" charset="0"/>
                <a:cs typeface="Times New Roman" panose="02020603050405020304" pitchFamily="18" charset="0"/>
              </a:rPr>
              <a:t>float</a:t>
            </a:r>
            <a:r>
              <a:rPr lang="en-US" altLang="zh-CN" sz="2400" b="0" dirty="0">
                <a:solidFill>
                  <a:srgbClr val="D4D4D4"/>
                </a:solidFill>
                <a:effectLst/>
                <a:latin typeface="Times New Roman" panose="02020603050405020304" pitchFamily="18" charset="0"/>
                <a:cs typeface="Times New Roman" panose="02020603050405020304" pitchFamily="18" charset="0"/>
              </a:rPr>
              <a:t> </a:t>
            </a:r>
            <a:r>
              <a:rPr lang="en-US" altLang="zh-CN" sz="2400" b="0" dirty="0">
                <a:solidFill>
                  <a:srgbClr val="00B0F0"/>
                </a:solidFill>
                <a:effectLst/>
                <a:latin typeface="Times New Roman" panose="02020603050405020304" pitchFamily="18" charset="0"/>
                <a:cs typeface="Times New Roman" panose="02020603050405020304" pitchFamily="18" charset="0"/>
              </a:rPr>
              <a:t>d</a:t>
            </a:r>
            <a:r>
              <a:rPr lang="en-US" altLang="zh-CN" sz="2400" b="0" dirty="0">
                <a:effectLst/>
                <a:latin typeface="Times New Roman" panose="02020603050405020304" pitchFamily="18" charset="0"/>
                <a:cs typeface="Times New Roman" panose="02020603050405020304" pitchFamily="18" charset="0"/>
              </a:rPr>
              <a:t>[N];</a:t>
            </a:r>
          </a:p>
          <a:p>
            <a:pPr algn="l"/>
            <a:r>
              <a:rPr lang="en-US" altLang="zh-CN" sz="2400" b="0" dirty="0">
                <a:solidFill>
                  <a:srgbClr val="D4D4D4"/>
                </a:solidFill>
                <a:effectLst/>
                <a:latin typeface="Times New Roman" panose="02020603050405020304" pitchFamily="18" charset="0"/>
                <a:cs typeface="Times New Roman" panose="02020603050405020304" pitchFamily="18" charset="0"/>
              </a:rPr>
              <a:t>   </a:t>
            </a:r>
            <a:r>
              <a:rPr lang="en-US" altLang="zh-CN" sz="2400" b="0" dirty="0">
                <a:solidFill>
                  <a:srgbClr val="569CD6"/>
                </a:solidFill>
                <a:effectLst/>
                <a:latin typeface="Times New Roman" panose="02020603050405020304" pitchFamily="18" charset="0"/>
                <a:cs typeface="Times New Roman" panose="02020603050405020304" pitchFamily="18" charset="0"/>
              </a:rPr>
              <a:t>float</a:t>
            </a:r>
            <a:r>
              <a:rPr lang="en-US" altLang="zh-CN" sz="2400" b="0" dirty="0">
                <a:solidFill>
                  <a:srgbClr val="D4D4D4"/>
                </a:solidFill>
                <a:effectLst/>
                <a:latin typeface="Times New Roman" panose="02020603050405020304" pitchFamily="18" charset="0"/>
                <a:cs typeface="Times New Roman" panose="02020603050405020304" pitchFamily="18" charset="0"/>
              </a:rPr>
              <a:t> </a:t>
            </a:r>
            <a:r>
              <a:rPr lang="en-US" altLang="zh-CN" sz="2400" b="0" dirty="0">
                <a:effectLst/>
                <a:latin typeface="Times New Roman" panose="02020603050405020304" pitchFamily="18" charset="0"/>
                <a:cs typeface="Times New Roman" panose="02020603050405020304" pitchFamily="18" charset="0"/>
              </a:rPr>
              <a:t>e;</a:t>
            </a:r>
          </a:p>
          <a:p>
            <a:pPr algn="l"/>
            <a:r>
              <a:rPr lang="en-US" altLang="zh-CN" sz="2400" b="0" dirty="0">
                <a:solidFill>
                  <a:srgbClr val="D4D4D4"/>
                </a:solidFill>
                <a:effectLst/>
                <a:latin typeface="Times New Roman" panose="02020603050405020304" pitchFamily="18" charset="0"/>
                <a:cs typeface="Times New Roman" panose="02020603050405020304" pitchFamily="18" charset="0"/>
              </a:rPr>
              <a:t>   …</a:t>
            </a:r>
          </a:p>
          <a:p>
            <a:pPr algn="l"/>
            <a:br>
              <a:rPr lang="en-US" altLang="zh-CN" sz="2400" b="0" dirty="0">
                <a:solidFill>
                  <a:srgbClr val="D4D4D4"/>
                </a:solidFill>
                <a:effectLst/>
                <a:latin typeface="Times New Roman" panose="02020603050405020304" pitchFamily="18" charset="0"/>
                <a:cs typeface="Times New Roman" panose="02020603050405020304" pitchFamily="18" charset="0"/>
              </a:rPr>
            </a:br>
            <a:r>
              <a:rPr lang="en-US" altLang="zh-CN" sz="2400" b="0" dirty="0">
                <a:effectLst/>
                <a:latin typeface="Times New Roman" panose="02020603050405020304" pitchFamily="18" charset="0"/>
                <a:cs typeface="Times New Roman" panose="02020603050405020304" pitchFamily="18" charset="0"/>
              </a:rPr>
              <a:t>}</a:t>
            </a:r>
          </a:p>
        </p:txBody>
      </p:sp>
      <p:sp>
        <p:nvSpPr>
          <p:cNvPr id="17" name="Rectangle 36"/>
          <p:cNvSpPr>
            <a:spLocks noChangeArrowheads="1"/>
          </p:cNvSpPr>
          <p:nvPr/>
        </p:nvSpPr>
        <p:spPr bwMode="auto">
          <a:xfrm>
            <a:off x="4676847" y="5749735"/>
            <a:ext cx="2727029" cy="461665"/>
          </a:xfrm>
          <a:prstGeom prst="rect">
            <a:avLst/>
          </a:prstGeom>
          <a:noFill/>
          <a:ln w="9525">
            <a:noFill/>
            <a:miter lim="800000"/>
            <a:headEnd/>
            <a:tailEnd/>
          </a:ln>
          <a:effectLst/>
        </p:spPr>
        <p:txBody>
          <a:bodyPr wrap="none">
            <a:spAutoFit/>
          </a:bodyPr>
          <a:lstStyle/>
          <a:p>
            <a:pPr>
              <a:buFont typeface="Wingdings" pitchFamily="2" charset="2"/>
              <a:buNone/>
            </a:pPr>
            <a:r>
              <a:rPr lang="zh-CN" altLang="en-US" sz="2400" dirty="0">
                <a:solidFill>
                  <a:srgbClr val="FF0000"/>
                </a:solidFill>
                <a:latin typeface="微软雅黑" panose="020B0503020204020204" pitchFamily="34" charset="-122"/>
              </a:rPr>
              <a:t>函数 </a:t>
            </a:r>
            <a:r>
              <a:rPr lang="en-US" altLang="zh-CN" sz="2400" dirty="0">
                <a:solidFill>
                  <a:srgbClr val="FF0000"/>
                </a:solidFill>
                <a:latin typeface="微软雅黑" panose="020B0503020204020204" pitchFamily="34" charset="-122"/>
              </a:rPr>
              <a:t>p </a:t>
            </a:r>
            <a:r>
              <a:rPr lang="zh-CN" altLang="en-US" sz="2400" dirty="0">
                <a:solidFill>
                  <a:srgbClr val="FF0000"/>
                </a:solidFill>
                <a:latin typeface="微软雅黑" panose="020B0503020204020204" pitchFamily="34" charset="-122"/>
              </a:rPr>
              <a:t>的活动记录</a:t>
            </a:r>
          </a:p>
        </p:txBody>
      </p:sp>
      <p:sp>
        <p:nvSpPr>
          <p:cNvPr id="28"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22</a:t>
            </a:fld>
            <a:endParaRPr lang="en-US" altLang="zh-CN" sz="1800" dirty="0">
              <a:latin typeface="宋体" pitchFamily="2" charset="-122"/>
              <a:ea typeface="宋体" pitchFamily="2" charset="-122"/>
            </a:endParaRPr>
          </a:p>
        </p:txBody>
      </p:sp>
      <p:graphicFrame>
        <p:nvGraphicFramePr>
          <p:cNvPr id="33" name="表格 6">
            <a:extLst>
              <a:ext uri="{FF2B5EF4-FFF2-40B4-BE49-F238E27FC236}">
                <a16:creationId xmlns:a16="http://schemas.microsoft.com/office/drawing/2014/main" id="{6BE3608E-265C-43BC-A924-14CAD1046E36}"/>
              </a:ext>
            </a:extLst>
          </p:cNvPr>
          <p:cNvGraphicFramePr>
            <a:graphicFrameLocks noGrp="1"/>
          </p:cNvGraphicFramePr>
          <p:nvPr/>
        </p:nvGraphicFramePr>
        <p:xfrm>
          <a:off x="3938588" y="1447792"/>
          <a:ext cx="4203549" cy="4267208"/>
        </p:xfrm>
        <a:graphic>
          <a:graphicData uri="http://schemas.openxmlformats.org/drawingml/2006/table">
            <a:tbl>
              <a:tblPr firstRow="1" bandRow="1">
                <a:tableStyleId>{5C22544A-7EE6-4342-B048-85BDC9FD1C3A}</a:tableStyleId>
              </a:tblPr>
              <a:tblGrid>
                <a:gridCol w="1090612">
                  <a:extLst>
                    <a:ext uri="{9D8B030D-6E8A-4147-A177-3AD203B41FA5}">
                      <a16:colId xmlns:a16="http://schemas.microsoft.com/office/drawing/2014/main" val="3047236480"/>
                    </a:ext>
                  </a:extLst>
                </a:gridCol>
                <a:gridCol w="1981200">
                  <a:extLst>
                    <a:ext uri="{9D8B030D-6E8A-4147-A177-3AD203B41FA5}">
                      <a16:colId xmlns:a16="http://schemas.microsoft.com/office/drawing/2014/main" val="3439332706"/>
                    </a:ext>
                  </a:extLst>
                </a:gridCol>
                <a:gridCol w="1131737">
                  <a:extLst>
                    <a:ext uri="{9D8B030D-6E8A-4147-A177-3AD203B41FA5}">
                      <a16:colId xmlns:a16="http://schemas.microsoft.com/office/drawing/2014/main" val="2459561078"/>
                    </a:ext>
                  </a:extLst>
                </a:gridCol>
              </a:tblGrid>
              <a:tr h="291670">
                <a:tc>
                  <a:txBody>
                    <a:bodyPr/>
                    <a:lstStyle/>
                    <a:p>
                      <a:pPr algn="ct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chemeClr val="bg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581496"/>
                  </a:ext>
                </a:extLst>
              </a:tr>
              <a:tr h="337127">
                <a:tc>
                  <a:txBody>
                    <a:bodyPr/>
                    <a:lstStyle/>
                    <a:p>
                      <a:pPr algn="ct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chemeClr val="bg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30+2N</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51260400"/>
                  </a:ext>
                </a:extLst>
              </a:tr>
              <a:tr h="337127">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2*N</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d</a:t>
                      </a:r>
                      <a:endParaRPr lang="zh-CN" altLang="en-US" sz="2000" dirty="0">
                        <a:solidFill>
                          <a:schemeClr val="bg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30</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67817936"/>
                  </a:ext>
                </a:extLst>
              </a:tr>
              <a:tr h="337127">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2</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e</a:t>
                      </a:r>
                      <a:endParaRPr lang="zh-CN" altLang="en-US" sz="2000" dirty="0">
                        <a:solidFill>
                          <a:schemeClr val="bg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28</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73600367"/>
                  </a:ext>
                </a:extLst>
              </a:tr>
              <a:tr h="337127">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1</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指向</a:t>
                      </a:r>
                      <a:r>
                        <a:rPr lang="en-US" altLang="zh-CN" sz="2000" dirty="0">
                          <a:solidFill>
                            <a:schemeClr val="bg1"/>
                          </a:solidFill>
                          <a:latin typeface="微软雅黑" panose="020B0503020204020204" pitchFamily="34" charset="-122"/>
                          <a:ea typeface="微软雅黑" panose="020B0503020204020204" pitchFamily="34" charset="-122"/>
                        </a:rPr>
                        <a:t>d</a:t>
                      </a:r>
                      <a:r>
                        <a:rPr lang="zh-CN" altLang="en-US" sz="2000" dirty="0">
                          <a:solidFill>
                            <a:schemeClr val="bg1"/>
                          </a:solidFill>
                          <a:latin typeface="微软雅黑" panose="020B0503020204020204" pitchFamily="34" charset="-122"/>
                          <a:ea typeface="微软雅黑" panose="020B0503020204020204" pitchFamily="34" charset="-122"/>
                        </a:rPr>
                        <a:t>的指针</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27</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95839359"/>
                  </a:ext>
                </a:extLst>
              </a:tr>
              <a:tr h="337127">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1</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内情向量</a:t>
                      </a:r>
                      <a:r>
                        <a:rPr lang="en-US" altLang="zh-CN" sz="2000" dirty="0">
                          <a:solidFill>
                            <a:schemeClr val="bg1"/>
                          </a:solidFill>
                          <a:latin typeface="微软雅黑" panose="020B0503020204020204" pitchFamily="34" charset="-122"/>
                          <a:ea typeface="微软雅黑" panose="020B0503020204020204" pitchFamily="34" charset="-122"/>
                        </a:rPr>
                        <a:t>(N)</a:t>
                      </a:r>
                      <a:endParaRPr lang="zh-CN" altLang="en-US" sz="2000" dirty="0">
                        <a:solidFill>
                          <a:schemeClr val="bg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26</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71610619"/>
                  </a:ext>
                </a:extLst>
              </a:tr>
              <a:tr h="337127">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10*2</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c</a:t>
                      </a:r>
                      <a:endParaRPr lang="zh-CN" altLang="en-US" sz="2000" dirty="0">
                        <a:solidFill>
                          <a:schemeClr val="bg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6</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5043307"/>
                  </a:ext>
                </a:extLst>
              </a:tr>
              <a:tr h="3371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微软雅黑" panose="020B0503020204020204" pitchFamily="34" charset="-122"/>
                          <a:ea typeface="微软雅黑" panose="020B0503020204020204" pitchFamily="34" charset="-122"/>
                        </a:rPr>
                        <a:t>2</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bg1"/>
                          </a:solidFill>
                          <a:latin typeface="微软雅黑" panose="020B0503020204020204" pitchFamily="34" charset="-122"/>
                          <a:ea typeface="微软雅黑" panose="020B0503020204020204" pitchFamily="34" charset="-122"/>
                        </a:rPr>
                        <a:t>b</a:t>
                      </a:r>
                      <a:endParaRPr lang="zh-CN" altLang="en-US" sz="2000" dirty="0">
                        <a:solidFill>
                          <a:schemeClr val="bg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微软雅黑" panose="020B0503020204020204" pitchFamily="34" charset="-122"/>
                          <a:ea typeface="微软雅黑" panose="020B0503020204020204" pitchFamily="34" charset="-122"/>
                        </a:rPr>
                        <a:t>4</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2296499"/>
                  </a:ext>
                </a:extLst>
              </a:tr>
              <a:tr h="337127">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1</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a</a:t>
                      </a:r>
                      <a:endParaRPr lang="zh-CN" altLang="en-US" sz="2000" dirty="0">
                        <a:solidFill>
                          <a:schemeClr val="bg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3</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1957043"/>
                  </a:ext>
                </a:extLst>
              </a:tr>
              <a:tr h="337127">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3</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控制信息</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0</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3500177"/>
                  </a:ext>
                </a:extLst>
              </a:tr>
              <a:tr h="337127">
                <a:tc>
                  <a:txBody>
                    <a:bodyPr/>
                    <a:lstStyle/>
                    <a:p>
                      <a:pPr algn="ctr"/>
                      <a:r>
                        <a:rPr lang="zh-CN" altLang="en-US" sz="2000" dirty="0">
                          <a:solidFill>
                            <a:schemeClr val="tx1"/>
                          </a:solidFill>
                          <a:latin typeface="微软雅黑" panose="020B0503020204020204" pitchFamily="34" charset="-122"/>
                          <a:ea typeface="微软雅黑" panose="020B0503020204020204" pitchFamily="34" charset="-122"/>
                        </a:rPr>
                        <a:t>单元数</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zh-CN" altLang="en-US" sz="2000" dirty="0">
                          <a:solidFill>
                            <a:schemeClr val="tx1"/>
                          </a:solidFill>
                          <a:latin typeface="微软雅黑" panose="020B0503020204020204" pitchFamily="34" charset="-122"/>
                          <a:ea typeface="微软雅黑" panose="020B0503020204020204" pitchFamily="34" charset="-122"/>
                        </a:rPr>
                        <a:t>存储信息</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offset</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961248202"/>
                  </a:ext>
                </a:extLst>
              </a:tr>
            </a:tbl>
          </a:graphicData>
        </a:graphic>
      </p:graphicFrame>
      <p:cxnSp>
        <p:nvCxnSpPr>
          <p:cNvPr id="34" name="直接箭头连接符 33">
            <a:extLst>
              <a:ext uri="{FF2B5EF4-FFF2-40B4-BE49-F238E27FC236}">
                <a16:creationId xmlns:a16="http://schemas.microsoft.com/office/drawing/2014/main" id="{467D6B38-4A5A-400C-BCAF-1250B25F8BB7}"/>
              </a:ext>
            </a:extLst>
          </p:cNvPr>
          <p:cNvCxnSpPr/>
          <p:nvPr/>
        </p:nvCxnSpPr>
        <p:spPr bwMode="auto">
          <a:xfrm flipH="1">
            <a:off x="8161311" y="5146481"/>
            <a:ext cx="412057" cy="0"/>
          </a:xfrm>
          <a:prstGeom prst="straightConnector1">
            <a:avLst/>
          </a:prstGeom>
          <a:solidFill>
            <a:srgbClr val="993366">
              <a:alpha val="96001"/>
            </a:srgbClr>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文本框 35">
            <a:extLst>
              <a:ext uri="{FF2B5EF4-FFF2-40B4-BE49-F238E27FC236}">
                <a16:creationId xmlns:a16="http://schemas.microsoft.com/office/drawing/2014/main" id="{5DE84CE1-CAD2-40C6-9149-0376C98DCBC3}"/>
              </a:ext>
            </a:extLst>
          </p:cNvPr>
          <p:cNvSpPr txBox="1"/>
          <p:nvPr/>
        </p:nvSpPr>
        <p:spPr>
          <a:xfrm>
            <a:off x="4722533" y="897519"/>
            <a:ext cx="2811988" cy="400110"/>
          </a:xfrm>
          <a:prstGeom prst="rect">
            <a:avLst/>
          </a:prstGeom>
          <a:noFill/>
        </p:spPr>
        <p:txBody>
          <a:bodyPr wrap="none" rtlCol="0">
            <a:spAutoFit/>
          </a:bodyPr>
          <a:lstStyle/>
          <a:p>
            <a:r>
              <a:rPr lang="en-US" altLang="zh-CN" sz="2000" dirty="0">
                <a:solidFill>
                  <a:srgbClr val="FF0000"/>
                </a:solidFill>
              </a:rPr>
              <a:t>d[</a:t>
            </a:r>
            <a:r>
              <a:rPr lang="en-US" altLang="zh-CN" sz="2000" dirty="0" err="1">
                <a:solidFill>
                  <a:srgbClr val="FF0000"/>
                </a:solidFill>
                <a:latin typeface="Times New Roman" panose="02020603050405020304" pitchFamily="18" charset="0"/>
                <a:cs typeface="Times New Roman" panose="02020603050405020304" pitchFamily="18" charset="0"/>
              </a:rPr>
              <a:t>i</a:t>
            </a:r>
            <a:r>
              <a:rPr lang="en-US" altLang="zh-CN" sz="2000" dirty="0">
                <a:solidFill>
                  <a:srgbClr val="FF0000"/>
                </a:solidFill>
              </a:rPr>
              <a:t>]</a:t>
            </a:r>
            <a:r>
              <a:rPr lang="zh-CN" altLang="en-US" sz="2000" dirty="0">
                <a:solidFill>
                  <a:srgbClr val="FF0000"/>
                </a:solidFill>
              </a:rPr>
              <a:t>的偏移地址：</a:t>
            </a:r>
            <a:r>
              <a:rPr lang="en-US" altLang="zh-CN" sz="2000" dirty="0">
                <a:solidFill>
                  <a:srgbClr val="FF0000"/>
                </a:solidFill>
              </a:rPr>
              <a:t>30+2*</a:t>
            </a:r>
            <a:r>
              <a:rPr lang="en-US" altLang="zh-CN" sz="2000" dirty="0" err="1">
                <a:solidFill>
                  <a:srgbClr val="FF0000"/>
                </a:solidFill>
                <a:latin typeface="Times New Roman" panose="02020603050405020304" pitchFamily="18" charset="0"/>
                <a:cs typeface="Times New Roman" panose="02020603050405020304" pitchFamily="18" charset="0"/>
              </a:rPr>
              <a:t>i</a:t>
            </a:r>
            <a:endParaRPr lang="zh-CN" altLang="en-US" sz="2000" dirty="0">
              <a:solidFill>
                <a:srgbClr val="FF0000"/>
              </a:solidFill>
              <a:latin typeface="Times New Roman" panose="02020603050405020304" pitchFamily="18" charset="0"/>
              <a:cs typeface="Times New Roman" panose="02020603050405020304" pitchFamily="18" charset="0"/>
            </a:endParaRPr>
          </a:p>
        </p:txBody>
      </p:sp>
      <p:sp>
        <p:nvSpPr>
          <p:cNvPr id="15" name="Rectangle 32">
            <a:extLst>
              <a:ext uri="{FF2B5EF4-FFF2-40B4-BE49-F238E27FC236}">
                <a16:creationId xmlns:a16="http://schemas.microsoft.com/office/drawing/2014/main" id="{9FAA00F4-4258-440B-B95F-9DC2613B01E8}"/>
              </a:ext>
            </a:extLst>
          </p:cNvPr>
          <p:cNvSpPr>
            <a:spLocks noChangeArrowheads="1"/>
          </p:cNvSpPr>
          <p:nvPr/>
        </p:nvSpPr>
        <p:spPr bwMode="auto">
          <a:xfrm>
            <a:off x="608362" y="4939483"/>
            <a:ext cx="1930337" cy="369332"/>
          </a:xfrm>
          <a:prstGeom prst="rect">
            <a:avLst/>
          </a:prstGeom>
          <a:noFill/>
          <a:ln w="9525">
            <a:noFill/>
            <a:miter lim="800000"/>
            <a:headEnd/>
            <a:tailEnd/>
          </a:ln>
          <a:effectLst/>
        </p:spPr>
        <p:txBody>
          <a:bodyPr wrap="none">
            <a:spAutoFit/>
          </a:bodyPr>
          <a:lstStyle/>
          <a:p>
            <a:pPr>
              <a:buFont typeface="Wingdings" pitchFamily="2" charset="2"/>
              <a:buNone/>
            </a:pPr>
            <a:r>
              <a:rPr lang="en-US" altLang="zh-CN" b="1" dirty="0">
                <a:latin typeface="宋体" pitchFamily="2" charset="-122"/>
                <a:ea typeface="宋体" pitchFamily="2" charset="-122"/>
              </a:rPr>
              <a:t>/*d</a:t>
            </a:r>
            <a:r>
              <a:rPr lang="zh-CN" altLang="en-US" b="1" dirty="0">
                <a:latin typeface="宋体" pitchFamily="2" charset="-122"/>
                <a:ea typeface="宋体" pitchFamily="2" charset="-122"/>
              </a:rPr>
              <a:t>为动态数组*</a:t>
            </a:r>
            <a:r>
              <a:rPr lang="en-US" altLang="zh-CN" b="1" dirty="0">
                <a:latin typeface="宋体" pitchFamily="2" charset="-122"/>
                <a:ea typeface="宋体" pitchFamily="2" charset="-122"/>
              </a:rPr>
              <a:t>/</a:t>
            </a:r>
          </a:p>
        </p:txBody>
      </p:sp>
      <p:cxnSp>
        <p:nvCxnSpPr>
          <p:cNvPr id="16" name="直接箭头连接符 15">
            <a:extLst>
              <a:ext uri="{FF2B5EF4-FFF2-40B4-BE49-F238E27FC236}">
                <a16:creationId xmlns:a16="http://schemas.microsoft.com/office/drawing/2014/main" id="{0D57C424-1290-43E8-80D2-BF252F130AA8}"/>
              </a:ext>
            </a:extLst>
          </p:cNvPr>
          <p:cNvCxnSpPr/>
          <p:nvPr/>
        </p:nvCxnSpPr>
        <p:spPr bwMode="auto">
          <a:xfrm flipH="1">
            <a:off x="8161311" y="2438400"/>
            <a:ext cx="412057" cy="0"/>
          </a:xfrm>
          <a:prstGeom prst="straightConnector1">
            <a:avLst/>
          </a:prstGeom>
          <a:solidFill>
            <a:srgbClr val="993366">
              <a:alpha val="96001"/>
            </a:srgbClr>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椭圆 1">
            <a:extLst>
              <a:ext uri="{FF2B5EF4-FFF2-40B4-BE49-F238E27FC236}">
                <a16:creationId xmlns:a16="http://schemas.microsoft.com/office/drawing/2014/main" id="{854C507C-9AE7-4596-A12A-6216C29522C9}"/>
              </a:ext>
            </a:extLst>
          </p:cNvPr>
          <p:cNvSpPr/>
          <p:nvPr/>
        </p:nvSpPr>
        <p:spPr bwMode="auto">
          <a:xfrm>
            <a:off x="5029200" y="3124200"/>
            <a:ext cx="45719" cy="76200"/>
          </a:xfrm>
          <a:prstGeom prst="ellips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18" name="椭圆 17">
            <a:extLst>
              <a:ext uri="{FF2B5EF4-FFF2-40B4-BE49-F238E27FC236}">
                <a16:creationId xmlns:a16="http://schemas.microsoft.com/office/drawing/2014/main" id="{D1DBC4B5-800E-4C38-B710-D52492D2F1F6}"/>
              </a:ext>
            </a:extLst>
          </p:cNvPr>
          <p:cNvSpPr/>
          <p:nvPr/>
        </p:nvSpPr>
        <p:spPr bwMode="auto">
          <a:xfrm>
            <a:off x="5029200" y="2362200"/>
            <a:ext cx="45719" cy="76200"/>
          </a:xfrm>
          <a:prstGeom prst="ellips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cxnSp>
        <p:nvCxnSpPr>
          <p:cNvPr id="6" name="连接符: 曲线 5">
            <a:extLst>
              <a:ext uri="{FF2B5EF4-FFF2-40B4-BE49-F238E27FC236}">
                <a16:creationId xmlns:a16="http://schemas.microsoft.com/office/drawing/2014/main" id="{5EBD3F00-A6A7-4102-82D7-DDF52DF25C13}"/>
              </a:ext>
            </a:extLst>
          </p:cNvPr>
          <p:cNvCxnSpPr>
            <a:stCxn id="2" idx="2"/>
          </p:cNvCxnSpPr>
          <p:nvPr/>
        </p:nvCxnSpPr>
        <p:spPr bwMode="auto">
          <a:xfrm rot="10800000">
            <a:off x="5029200" y="2438400"/>
            <a:ext cx="12700" cy="723900"/>
          </a:xfrm>
          <a:prstGeom prst="curvedConnector4">
            <a:avLst>
              <a:gd name="adj1" fmla="val 2373913"/>
              <a:gd name="adj2" fmla="val 98399"/>
            </a:avLst>
          </a:prstGeom>
          <a:solidFill>
            <a:srgbClr val="993366">
              <a:alpha val="96001"/>
            </a:srgbClr>
          </a:solidFill>
          <a:ln w="254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37893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90" name="Rectangle 18"/>
          <p:cNvSpPr>
            <a:spLocks noGrp="1" noChangeArrowheads="1"/>
          </p:cNvSpPr>
          <p:nvPr>
            <p:ph type="title"/>
          </p:nvPr>
        </p:nvSpPr>
        <p:spPr>
          <a:xfrm>
            <a:off x="533400" y="304800"/>
            <a:ext cx="7010400" cy="533400"/>
          </a:xfrm>
        </p:spPr>
        <p:txBody>
          <a:bodyPr/>
          <a:lstStyle/>
          <a:p>
            <a:r>
              <a:rPr lang="en-US" altLang="zh-CN" sz="2800" b="1" dirty="0">
                <a:solidFill>
                  <a:srgbClr val="CC0099"/>
                </a:solidFill>
                <a:latin typeface="黑体" pitchFamily="49" charset="-122"/>
                <a:ea typeface="黑体" pitchFamily="49" charset="-122"/>
              </a:rPr>
              <a:t>9.2.2</a:t>
            </a:r>
            <a:r>
              <a:rPr lang="zh-CN" altLang="en-US" sz="2800" b="1" dirty="0">
                <a:solidFill>
                  <a:srgbClr val="CC0099"/>
                </a:solidFill>
                <a:latin typeface="黑体" pitchFamily="49" charset="-122"/>
                <a:ea typeface="黑体" pitchFamily="49" charset="-122"/>
              </a:rPr>
              <a:t>　嵌套过程定义中非局部量的访问</a:t>
            </a:r>
          </a:p>
        </p:txBody>
      </p:sp>
      <p:pic>
        <p:nvPicPr>
          <p:cNvPr id="12" name="Picture 2"/>
          <p:cNvPicPr>
            <a:picLocks noChangeAspect="1" noChangeArrowheads="1"/>
          </p:cNvPicPr>
          <p:nvPr/>
        </p:nvPicPr>
        <p:blipFill>
          <a:blip r:embed="rId2" cstate="print"/>
          <a:srcRect l="12319" t="88544" r="12728" b="1039"/>
          <a:stretch>
            <a:fillRect/>
          </a:stretch>
        </p:blipFill>
        <p:spPr bwMode="auto">
          <a:xfrm>
            <a:off x="-32084" y="6096000"/>
            <a:ext cx="9126358" cy="762000"/>
          </a:xfrm>
          <a:prstGeom prst="rect">
            <a:avLst/>
          </a:prstGeom>
          <a:noFill/>
          <a:ln w="9525">
            <a:noFill/>
            <a:miter lim="800000"/>
            <a:headEnd/>
            <a:tailEnd/>
          </a:ln>
        </p:spPr>
      </p:pic>
      <p:sp>
        <p:nvSpPr>
          <p:cNvPr id="13" name="TextBox 12"/>
          <p:cNvSpPr txBox="1"/>
          <p:nvPr/>
        </p:nvSpPr>
        <p:spPr>
          <a:xfrm>
            <a:off x="533400" y="914400"/>
            <a:ext cx="7620000" cy="400110"/>
          </a:xfrm>
          <a:prstGeom prst="rect">
            <a:avLst/>
          </a:prstGeom>
          <a:noFill/>
        </p:spPr>
        <p:txBody>
          <a:bodyPr wrap="square" rtlCol="0">
            <a:spAutoFit/>
          </a:bodyPr>
          <a:lstStyle/>
          <a:p>
            <a:pPr algn="l"/>
            <a:r>
              <a:rPr lang="zh-CN" altLang="en-US" sz="2000" b="1" dirty="0">
                <a:latin typeface="宋体" pitchFamily="2" charset="-122"/>
                <a:ea typeface="宋体" pitchFamily="2" charset="-122"/>
              </a:rPr>
              <a:t>对于允许嵌套的过程</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函数，需要解决非局部量的访问</a:t>
            </a:r>
          </a:p>
        </p:txBody>
      </p:sp>
      <p:sp>
        <p:nvSpPr>
          <p:cNvPr id="9"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23</a:t>
            </a:fld>
            <a:endParaRPr lang="en-US" altLang="zh-CN" dirty="0">
              <a:latin typeface="宋体" pitchFamily="2" charset="-122"/>
              <a:ea typeface="宋体" pitchFamily="2" charset="-122"/>
            </a:endParaRPr>
          </a:p>
        </p:txBody>
      </p:sp>
      <p:sp>
        <p:nvSpPr>
          <p:cNvPr id="10" name="Text Box 2">
            <a:extLst>
              <a:ext uri="{FF2B5EF4-FFF2-40B4-BE49-F238E27FC236}">
                <a16:creationId xmlns:a16="http://schemas.microsoft.com/office/drawing/2014/main" id="{4F2539F5-4DFF-4544-BA02-A24BBBE41B7F}"/>
              </a:ext>
            </a:extLst>
          </p:cNvPr>
          <p:cNvSpPr txBox="1">
            <a:spLocks noChangeArrowheads="1"/>
          </p:cNvSpPr>
          <p:nvPr/>
        </p:nvSpPr>
        <p:spPr bwMode="auto">
          <a:xfrm>
            <a:off x="533400" y="1371600"/>
            <a:ext cx="3658393" cy="4708981"/>
          </a:xfrm>
          <a:prstGeom prst="rect">
            <a:avLst/>
          </a:prstGeom>
          <a:noFill/>
          <a:ln w="25400">
            <a:solidFill>
              <a:srgbClr val="FF0000"/>
            </a:solidFill>
            <a:miter lim="800000"/>
            <a:headEnd/>
            <a:tailEnd/>
          </a:ln>
          <a:effectLst/>
        </p:spPr>
        <p:txBody>
          <a:bodyPr wrap="square">
            <a:spAutoFit/>
          </a:bodyPr>
          <a:lstStyle/>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program main();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P;</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Q;</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R;</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R;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R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R;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Q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…Q;…</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P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S;</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P;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S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begin</a:t>
            </a:r>
            <a:endParaRPr lang="en-US" altLang="zh-CN" b="1" dirty="0">
              <a:solidFill>
                <a:srgbClr val="800080"/>
              </a:solidFill>
              <a:latin typeface="宋体" pitchFamily="2" charset="-122"/>
              <a:ea typeface="宋体" pitchFamily="2" charset="-122"/>
            </a:endParaRP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S;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end.  /* main */ </a:t>
            </a:r>
          </a:p>
        </p:txBody>
      </p:sp>
      <p:sp>
        <p:nvSpPr>
          <p:cNvPr id="2" name="矩形 1">
            <a:extLst>
              <a:ext uri="{FF2B5EF4-FFF2-40B4-BE49-F238E27FC236}">
                <a16:creationId xmlns:a16="http://schemas.microsoft.com/office/drawing/2014/main" id="{99506DBD-2360-4FF9-BEDD-AA7E552DC46E}"/>
              </a:ext>
            </a:extLst>
          </p:cNvPr>
          <p:cNvSpPr/>
          <p:nvPr/>
        </p:nvSpPr>
        <p:spPr bwMode="auto">
          <a:xfrm>
            <a:off x="1964826" y="2120870"/>
            <a:ext cx="1616574" cy="900000"/>
          </a:xfrm>
          <a:prstGeom prst="rect">
            <a:avLst/>
          </a:prstGeom>
          <a:noFill/>
          <a:ln w="254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14" name="矩形 13">
            <a:extLst>
              <a:ext uri="{FF2B5EF4-FFF2-40B4-BE49-F238E27FC236}">
                <a16:creationId xmlns:a16="http://schemas.microsoft.com/office/drawing/2014/main" id="{075922AE-62FC-4888-9093-2788D002F53C}"/>
              </a:ext>
            </a:extLst>
          </p:cNvPr>
          <p:cNvSpPr/>
          <p:nvPr/>
        </p:nvSpPr>
        <p:spPr bwMode="auto">
          <a:xfrm>
            <a:off x="1027044" y="1689652"/>
            <a:ext cx="2857897" cy="2700000"/>
          </a:xfrm>
          <a:prstGeom prst="rect">
            <a:avLst/>
          </a:prstGeom>
          <a:noFill/>
          <a:ln w="254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15" name="矩形 14">
            <a:extLst>
              <a:ext uri="{FF2B5EF4-FFF2-40B4-BE49-F238E27FC236}">
                <a16:creationId xmlns:a16="http://schemas.microsoft.com/office/drawing/2014/main" id="{F029CBE8-2972-4C72-8395-FF9FF12CC0D2}"/>
              </a:ext>
            </a:extLst>
          </p:cNvPr>
          <p:cNvSpPr/>
          <p:nvPr/>
        </p:nvSpPr>
        <p:spPr bwMode="auto">
          <a:xfrm>
            <a:off x="1027044" y="4444579"/>
            <a:ext cx="2857897" cy="864000"/>
          </a:xfrm>
          <a:prstGeom prst="rect">
            <a:avLst/>
          </a:prstGeom>
          <a:noFill/>
          <a:ln w="254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16" name="矩形 15">
            <a:extLst>
              <a:ext uri="{FF2B5EF4-FFF2-40B4-BE49-F238E27FC236}">
                <a16:creationId xmlns:a16="http://schemas.microsoft.com/office/drawing/2014/main" id="{2E24DFA5-F28E-42CE-B31C-7395A62AD096}"/>
              </a:ext>
            </a:extLst>
          </p:cNvPr>
          <p:cNvSpPr/>
          <p:nvPr/>
        </p:nvSpPr>
        <p:spPr bwMode="auto">
          <a:xfrm>
            <a:off x="1413204" y="1899611"/>
            <a:ext cx="2266122" cy="1836000"/>
          </a:xfrm>
          <a:prstGeom prst="rect">
            <a:avLst/>
          </a:prstGeom>
          <a:noFill/>
          <a:ln w="25400"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3" name="文本框 2">
            <a:extLst>
              <a:ext uri="{FF2B5EF4-FFF2-40B4-BE49-F238E27FC236}">
                <a16:creationId xmlns:a16="http://schemas.microsoft.com/office/drawing/2014/main" id="{F737138A-52B9-4FFA-83A2-73597DAFE340}"/>
              </a:ext>
            </a:extLst>
          </p:cNvPr>
          <p:cNvSpPr txBox="1"/>
          <p:nvPr/>
        </p:nvSpPr>
        <p:spPr>
          <a:xfrm>
            <a:off x="4264078" y="1382644"/>
            <a:ext cx="4300219" cy="3570208"/>
          </a:xfrm>
          <a:prstGeom prst="rect">
            <a:avLst/>
          </a:prstGeom>
          <a:noFill/>
        </p:spPr>
        <p:txBody>
          <a:bodyPr wrap="square" rtlCol="0">
            <a:spAutoFit/>
          </a:bodyPr>
          <a:lstStyle/>
          <a:p>
            <a:pPr algn="l"/>
            <a:r>
              <a:rPr lang="zh-CN" altLang="en-US" dirty="0"/>
              <a:t>内层定义的过程可以访问包含它的外层过程中的数据对象。</a:t>
            </a:r>
            <a:endParaRPr lang="en-US" altLang="zh-CN" dirty="0"/>
          </a:p>
          <a:p>
            <a:pPr algn="l"/>
            <a:endParaRPr lang="en-US" altLang="zh-CN" sz="1000" dirty="0"/>
          </a:p>
          <a:p>
            <a:pPr algn="l"/>
            <a:r>
              <a:rPr lang="zh-CN" altLang="en-US" dirty="0"/>
              <a:t>过程</a:t>
            </a:r>
            <a:r>
              <a:rPr lang="en-US" altLang="zh-CN" dirty="0">
                <a:solidFill>
                  <a:srgbClr val="FF0000"/>
                </a:solidFill>
              </a:rPr>
              <a:t>R</a:t>
            </a:r>
            <a:r>
              <a:rPr lang="zh-CN" altLang="en-US" dirty="0"/>
              <a:t>被激活时，</a:t>
            </a:r>
            <a:r>
              <a:rPr lang="en-US" altLang="zh-CN" dirty="0"/>
              <a:t>R</a:t>
            </a:r>
            <a:r>
              <a:rPr lang="zh-CN" altLang="en-US" dirty="0"/>
              <a:t>的过程体内可以访问</a:t>
            </a:r>
            <a:r>
              <a:rPr lang="en-US" altLang="zh-CN" dirty="0">
                <a:solidFill>
                  <a:srgbClr val="FF0000"/>
                </a:solidFill>
              </a:rPr>
              <a:t>Q</a:t>
            </a:r>
            <a:r>
              <a:rPr lang="zh-CN" altLang="en-US" dirty="0"/>
              <a:t>、</a:t>
            </a:r>
            <a:r>
              <a:rPr lang="en-US" altLang="zh-CN" dirty="0">
                <a:solidFill>
                  <a:srgbClr val="FF0000"/>
                </a:solidFill>
              </a:rPr>
              <a:t>P</a:t>
            </a:r>
            <a:r>
              <a:rPr lang="zh-CN" altLang="en-US" dirty="0"/>
              <a:t>的最新一次被调用的</a:t>
            </a:r>
            <a:r>
              <a:rPr lang="en-US" altLang="zh-CN" dirty="0"/>
              <a:t>AR</a:t>
            </a:r>
            <a:r>
              <a:rPr lang="zh-CN" altLang="en-US" dirty="0"/>
              <a:t>中所保存的</a:t>
            </a:r>
            <a:r>
              <a:rPr lang="zh-CN" altLang="en-US" dirty="0">
                <a:solidFill>
                  <a:srgbClr val="0000FF"/>
                </a:solidFill>
              </a:rPr>
              <a:t>局部</a:t>
            </a:r>
            <a:r>
              <a:rPr lang="zh-CN" altLang="en-US" dirty="0"/>
              <a:t>数据对象，还可以访问</a:t>
            </a:r>
            <a:r>
              <a:rPr lang="en-US" altLang="zh-CN" dirty="0">
                <a:solidFill>
                  <a:srgbClr val="FF0000"/>
                </a:solidFill>
              </a:rPr>
              <a:t>main</a:t>
            </a:r>
            <a:r>
              <a:rPr lang="zh-CN" altLang="en-US" dirty="0"/>
              <a:t>的</a:t>
            </a:r>
            <a:r>
              <a:rPr lang="en-US" altLang="zh-CN" dirty="0"/>
              <a:t>AR</a:t>
            </a:r>
            <a:r>
              <a:rPr lang="zh-CN" altLang="en-US" dirty="0"/>
              <a:t>中所保存的</a:t>
            </a:r>
            <a:r>
              <a:rPr lang="zh-CN" altLang="en-US" dirty="0">
                <a:solidFill>
                  <a:srgbClr val="0000FF"/>
                </a:solidFill>
              </a:rPr>
              <a:t>全局</a:t>
            </a:r>
            <a:r>
              <a:rPr lang="zh-CN" altLang="en-US" dirty="0"/>
              <a:t>数据对象。</a:t>
            </a:r>
            <a:endParaRPr lang="en-US" altLang="zh-CN" dirty="0"/>
          </a:p>
          <a:p>
            <a:pPr algn="l"/>
            <a:endParaRPr lang="en-US" altLang="zh-CN" dirty="0"/>
          </a:p>
          <a:p>
            <a:pPr algn="l"/>
            <a:r>
              <a:rPr lang="zh-CN" altLang="en-US" dirty="0"/>
              <a:t>对不在当前</a:t>
            </a:r>
            <a:r>
              <a:rPr lang="en-US" altLang="zh-CN" dirty="0"/>
              <a:t>AR</a:t>
            </a:r>
            <a:r>
              <a:rPr lang="zh-CN" altLang="en-US" dirty="0"/>
              <a:t>中的数据对象的访问，称为</a:t>
            </a:r>
            <a:r>
              <a:rPr lang="zh-CN" altLang="en-US" dirty="0">
                <a:solidFill>
                  <a:srgbClr val="FF0000"/>
                </a:solidFill>
              </a:rPr>
              <a:t>非局部量的访问</a:t>
            </a:r>
            <a:r>
              <a:rPr lang="zh-CN" altLang="en-US" dirty="0"/>
              <a:t>。</a:t>
            </a:r>
            <a:endParaRPr lang="en-US" altLang="zh-CN" dirty="0"/>
          </a:p>
          <a:p>
            <a:pPr algn="l"/>
            <a:endParaRPr lang="en-US" altLang="zh-CN" dirty="0"/>
          </a:p>
          <a:p>
            <a:pPr marL="285750" indent="-285750" algn="l">
              <a:buFont typeface="Arial" panose="020B0604020202020204" pitchFamily="34" charset="0"/>
              <a:buChar char="•"/>
            </a:pPr>
            <a:r>
              <a:rPr lang="zh-CN" altLang="en-US" dirty="0">
                <a:solidFill>
                  <a:srgbClr val="0000FF"/>
                </a:solidFill>
              </a:rPr>
              <a:t>采用</a:t>
            </a:r>
            <a:r>
              <a:rPr lang="en-US" altLang="zh-CN" dirty="0">
                <a:solidFill>
                  <a:srgbClr val="0000FF"/>
                </a:solidFill>
              </a:rPr>
              <a:t>display</a:t>
            </a:r>
            <a:r>
              <a:rPr lang="zh-CN" altLang="en-US" dirty="0">
                <a:solidFill>
                  <a:srgbClr val="0000FF"/>
                </a:solidFill>
              </a:rPr>
              <a:t>表</a:t>
            </a:r>
            <a:r>
              <a:rPr lang="en-US" altLang="zh-CN" dirty="0"/>
              <a:t>(</a:t>
            </a:r>
            <a:r>
              <a:rPr lang="zh-CN" altLang="en-US" dirty="0"/>
              <a:t>嵌套层次表</a:t>
            </a:r>
            <a:r>
              <a:rPr lang="en-US" altLang="zh-CN" dirty="0"/>
              <a:t>)</a:t>
            </a:r>
            <a:endParaRPr lang="en-US" altLang="zh-CN" dirty="0">
              <a:solidFill>
                <a:srgbClr val="0000FF"/>
              </a:solidFill>
            </a:endParaRPr>
          </a:p>
          <a:p>
            <a:pPr marL="285750" indent="-285750" algn="l">
              <a:buFont typeface="Arial" panose="020B0604020202020204" pitchFamily="34" charset="0"/>
              <a:buChar char="•"/>
            </a:pPr>
            <a:r>
              <a:rPr lang="zh-CN" altLang="en-US" dirty="0">
                <a:solidFill>
                  <a:srgbClr val="0000FF"/>
                </a:solidFill>
              </a:rPr>
              <a:t>为</a:t>
            </a:r>
            <a:r>
              <a:rPr lang="en-US" altLang="zh-CN" dirty="0">
                <a:solidFill>
                  <a:srgbClr val="0000FF"/>
                </a:solidFill>
              </a:rPr>
              <a:t>AR</a:t>
            </a:r>
            <a:r>
              <a:rPr lang="zh-CN" altLang="en-US" dirty="0">
                <a:solidFill>
                  <a:srgbClr val="0000FF"/>
                </a:solidFill>
              </a:rPr>
              <a:t>增加</a:t>
            </a:r>
            <a:r>
              <a:rPr lang="en-US" altLang="zh-CN" dirty="0">
                <a:solidFill>
                  <a:srgbClr val="0000FF"/>
                </a:solidFill>
              </a:rPr>
              <a:t>SL(</a:t>
            </a:r>
            <a:r>
              <a:rPr lang="zh-CN" altLang="en-US" dirty="0">
                <a:solidFill>
                  <a:srgbClr val="0000FF"/>
                </a:solidFill>
              </a:rPr>
              <a:t>静态链域</a:t>
            </a:r>
            <a:r>
              <a:rPr lang="en-US" altLang="zh-CN" dirty="0">
                <a:solidFill>
                  <a:srgbClr val="0000FF"/>
                </a:solidFill>
              </a:rPr>
              <a:t>)</a:t>
            </a:r>
            <a:endParaRPr lang="zh-CN" altLang="en-US" dirty="0"/>
          </a:p>
        </p:txBody>
      </p:sp>
      <p:grpSp>
        <p:nvGrpSpPr>
          <p:cNvPr id="4" name="组合 3">
            <a:extLst>
              <a:ext uri="{FF2B5EF4-FFF2-40B4-BE49-F238E27FC236}">
                <a16:creationId xmlns:a16="http://schemas.microsoft.com/office/drawing/2014/main" id="{DCD7825F-057F-4DB2-9456-DB1A2FEE49AD}"/>
              </a:ext>
            </a:extLst>
          </p:cNvPr>
          <p:cNvGrpSpPr/>
          <p:nvPr/>
        </p:nvGrpSpPr>
        <p:grpSpPr>
          <a:xfrm>
            <a:off x="7431370" y="4248938"/>
            <a:ext cx="986859" cy="1808962"/>
            <a:chOff x="7431370" y="4610659"/>
            <a:chExt cx="986859" cy="1808962"/>
          </a:xfrm>
        </p:grpSpPr>
        <p:grpSp>
          <p:nvGrpSpPr>
            <p:cNvPr id="18" name="Group 10">
              <a:extLst>
                <a:ext uri="{FF2B5EF4-FFF2-40B4-BE49-F238E27FC236}">
                  <a16:creationId xmlns:a16="http://schemas.microsoft.com/office/drawing/2014/main" id="{FBF88ACB-48E5-4E7F-81D0-28ABBAC8F6DC}"/>
                </a:ext>
              </a:extLst>
            </p:cNvPr>
            <p:cNvGrpSpPr>
              <a:grpSpLocks/>
            </p:cNvGrpSpPr>
            <p:nvPr/>
          </p:nvGrpSpPr>
          <p:grpSpPr bwMode="auto">
            <a:xfrm>
              <a:off x="7725025" y="4610659"/>
              <a:ext cx="383531" cy="399821"/>
              <a:chOff x="835" y="1547"/>
              <a:chExt cx="431" cy="534"/>
            </a:xfrm>
          </p:grpSpPr>
          <p:sp>
            <p:nvSpPr>
              <p:cNvPr id="31" name="Text Box 5">
                <a:extLst>
                  <a:ext uri="{FF2B5EF4-FFF2-40B4-BE49-F238E27FC236}">
                    <a16:creationId xmlns:a16="http://schemas.microsoft.com/office/drawing/2014/main" id="{1A3798D3-3A06-44CE-9CA4-07582A05BB1B}"/>
                  </a:ext>
                </a:extLst>
              </p:cNvPr>
              <p:cNvSpPr txBox="1">
                <a:spLocks noChangeArrowheads="1"/>
              </p:cNvSpPr>
              <p:nvPr/>
            </p:nvSpPr>
            <p:spPr bwMode="auto">
              <a:xfrm>
                <a:off x="862" y="1547"/>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nchorCtr="0">
                <a:spAutoFit/>
              </a:bodyPr>
              <a:lstStyle/>
              <a:p>
                <a:pPr>
                  <a:spcBef>
                    <a:spcPct val="50000"/>
                  </a:spcBef>
                </a:pPr>
                <a:r>
                  <a:rPr lang="en-US" altLang="zh-CN" sz="2000" b="0" dirty="0"/>
                  <a:t>M</a:t>
                </a:r>
              </a:p>
            </p:txBody>
          </p:sp>
          <p:sp>
            <p:nvSpPr>
              <p:cNvPr id="32" name="Oval 9">
                <a:extLst>
                  <a:ext uri="{FF2B5EF4-FFF2-40B4-BE49-F238E27FC236}">
                    <a16:creationId xmlns:a16="http://schemas.microsoft.com/office/drawing/2014/main" id="{2747F623-2B6E-4F07-9035-A7048FB6949E}"/>
                  </a:ext>
                </a:extLst>
              </p:cNvPr>
              <p:cNvSpPr>
                <a:spLocks noChangeArrowheads="1"/>
              </p:cNvSpPr>
              <p:nvPr/>
            </p:nvSpPr>
            <p:spPr bwMode="auto">
              <a:xfrm>
                <a:off x="835" y="1572"/>
                <a:ext cx="431" cy="431"/>
              </a:xfrm>
              <a:prstGeom prst="ellipse">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grpSp>
          <p:nvGrpSpPr>
            <p:cNvPr id="19" name="Group 11">
              <a:extLst>
                <a:ext uri="{FF2B5EF4-FFF2-40B4-BE49-F238E27FC236}">
                  <a16:creationId xmlns:a16="http://schemas.microsoft.com/office/drawing/2014/main" id="{F5A4F93D-3FC7-4580-9FB3-0BA089ED4CCB}"/>
                </a:ext>
              </a:extLst>
            </p:cNvPr>
            <p:cNvGrpSpPr>
              <a:grpSpLocks/>
            </p:cNvGrpSpPr>
            <p:nvPr/>
          </p:nvGrpSpPr>
          <p:grpSpPr bwMode="auto">
            <a:xfrm>
              <a:off x="7431370" y="5538334"/>
              <a:ext cx="383531" cy="399821"/>
              <a:chOff x="835" y="1525"/>
              <a:chExt cx="431" cy="534"/>
            </a:xfrm>
          </p:grpSpPr>
          <p:sp>
            <p:nvSpPr>
              <p:cNvPr id="29" name="Text Box 12">
                <a:extLst>
                  <a:ext uri="{FF2B5EF4-FFF2-40B4-BE49-F238E27FC236}">
                    <a16:creationId xmlns:a16="http://schemas.microsoft.com/office/drawing/2014/main" id="{EB306DEA-CC82-4E6E-89FD-321404393D45}"/>
                  </a:ext>
                </a:extLst>
              </p:cNvPr>
              <p:cNvSpPr txBox="1">
                <a:spLocks noChangeArrowheads="1"/>
              </p:cNvSpPr>
              <p:nvPr/>
            </p:nvSpPr>
            <p:spPr bwMode="auto">
              <a:xfrm>
                <a:off x="861" y="1525"/>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t>Q</a:t>
                </a:r>
              </a:p>
            </p:txBody>
          </p:sp>
          <p:sp>
            <p:nvSpPr>
              <p:cNvPr id="30" name="Oval 13">
                <a:extLst>
                  <a:ext uri="{FF2B5EF4-FFF2-40B4-BE49-F238E27FC236}">
                    <a16:creationId xmlns:a16="http://schemas.microsoft.com/office/drawing/2014/main" id="{6F388071-BA17-40EE-BB91-1CB41C3ADFC4}"/>
                  </a:ext>
                </a:extLst>
              </p:cNvPr>
              <p:cNvSpPr>
                <a:spLocks noChangeArrowheads="1"/>
              </p:cNvSpPr>
              <p:nvPr/>
            </p:nvSpPr>
            <p:spPr bwMode="auto">
              <a:xfrm>
                <a:off x="835" y="1572"/>
                <a:ext cx="431" cy="431"/>
              </a:xfrm>
              <a:prstGeom prst="ellipse">
                <a:avLst/>
              </a:prstGeom>
              <a:noFill/>
              <a:ln w="28575">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grpSp>
          <p:nvGrpSpPr>
            <p:cNvPr id="20" name="Group 14">
              <a:extLst>
                <a:ext uri="{FF2B5EF4-FFF2-40B4-BE49-F238E27FC236}">
                  <a16:creationId xmlns:a16="http://schemas.microsoft.com/office/drawing/2014/main" id="{1F9CBBBE-1918-4F6C-BE59-852C99191FF8}"/>
                </a:ext>
              </a:extLst>
            </p:cNvPr>
            <p:cNvGrpSpPr>
              <a:grpSpLocks/>
            </p:cNvGrpSpPr>
            <p:nvPr/>
          </p:nvGrpSpPr>
          <p:grpSpPr bwMode="auto">
            <a:xfrm>
              <a:off x="7441159" y="5011978"/>
              <a:ext cx="383531" cy="399821"/>
              <a:chOff x="835" y="1489"/>
              <a:chExt cx="431" cy="534"/>
            </a:xfrm>
          </p:grpSpPr>
          <p:sp>
            <p:nvSpPr>
              <p:cNvPr id="27" name="Text Box 15">
                <a:extLst>
                  <a:ext uri="{FF2B5EF4-FFF2-40B4-BE49-F238E27FC236}">
                    <a16:creationId xmlns:a16="http://schemas.microsoft.com/office/drawing/2014/main" id="{20A40A43-B9E2-4737-9E8A-C1799C9B4542}"/>
                  </a:ext>
                </a:extLst>
              </p:cNvPr>
              <p:cNvSpPr txBox="1">
                <a:spLocks noChangeArrowheads="1"/>
              </p:cNvSpPr>
              <p:nvPr/>
            </p:nvSpPr>
            <p:spPr bwMode="auto">
              <a:xfrm>
                <a:off x="850" y="1489"/>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t>P</a:t>
                </a:r>
              </a:p>
            </p:txBody>
          </p:sp>
          <p:sp>
            <p:nvSpPr>
              <p:cNvPr id="28" name="Oval 16">
                <a:extLst>
                  <a:ext uri="{FF2B5EF4-FFF2-40B4-BE49-F238E27FC236}">
                    <a16:creationId xmlns:a16="http://schemas.microsoft.com/office/drawing/2014/main" id="{674AE957-0957-4CF8-B17B-7C18374712BF}"/>
                  </a:ext>
                </a:extLst>
              </p:cNvPr>
              <p:cNvSpPr>
                <a:spLocks noChangeArrowheads="1"/>
              </p:cNvSpPr>
              <p:nvPr/>
            </p:nvSpPr>
            <p:spPr bwMode="auto">
              <a:xfrm>
                <a:off x="835" y="1572"/>
                <a:ext cx="431" cy="431"/>
              </a:xfrm>
              <a:prstGeom prst="ellipse">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grpSp>
          <p:nvGrpSpPr>
            <p:cNvPr id="21" name="Group 17">
              <a:extLst>
                <a:ext uri="{FF2B5EF4-FFF2-40B4-BE49-F238E27FC236}">
                  <a16:creationId xmlns:a16="http://schemas.microsoft.com/office/drawing/2014/main" id="{A5146217-1460-48A1-B38E-8148363960CB}"/>
                </a:ext>
              </a:extLst>
            </p:cNvPr>
            <p:cNvGrpSpPr>
              <a:grpSpLocks/>
            </p:cNvGrpSpPr>
            <p:nvPr/>
          </p:nvGrpSpPr>
          <p:grpSpPr bwMode="auto">
            <a:xfrm>
              <a:off x="8034698" y="5032942"/>
              <a:ext cx="383531" cy="399821"/>
              <a:chOff x="835" y="1511"/>
              <a:chExt cx="431" cy="534"/>
            </a:xfrm>
          </p:grpSpPr>
          <p:sp>
            <p:nvSpPr>
              <p:cNvPr id="25" name="Text Box 18">
                <a:extLst>
                  <a:ext uri="{FF2B5EF4-FFF2-40B4-BE49-F238E27FC236}">
                    <a16:creationId xmlns:a16="http://schemas.microsoft.com/office/drawing/2014/main" id="{7A0D37C0-E1D9-49A1-9655-572E2F9C97EF}"/>
                  </a:ext>
                </a:extLst>
              </p:cNvPr>
              <p:cNvSpPr txBox="1">
                <a:spLocks noChangeArrowheads="1"/>
              </p:cNvSpPr>
              <p:nvPr/>
            </p:nvSpPr>
            <p:spPr bwMode="auto">
              <a:xfrm>
                <a:off x="849" y="1511"/>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t>S</a:t>
                </a:r>
              </a:p>
            </p:txBody>
          </p:sp>
          <p:sp>
            <p:nvSpPr>
              <p:cNvPr id="26" name="Oval 19">
                <a:extLst>
                  <a:ext uri="{FF2B5EF4-FFF2-40B4-BE49-F238E27FC236}">
                    <a16:creationId xmlns:a16="http://schemas.microsoft.com/office/drawing/2014/main" id="{7C1E9FB5-7134-4FCF-B1D9-70C1508580D4}"/>
                  </a:ext>
                </a:extLst>
              </p:cNvPr>
              <p:cNvSpPr>
                <a:spLocks noChangeArrowheads="1"/>
              </p:cNvSpPr>
              <p:nvPr/>
            </p:nvSpPr>
            <p:spPr bwMode="auto">
              <a:xfrm>
                <a:off x="835" y="1572"/>
                <a:ext cx="431" cy="431"/>
              </a:xfrm>
              <a:prstGeom prst="ellipse">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sp>
          <p:nvSpPr>
            <p:cNvPr id="22" name="Line 20">
              <a:extLst>
                <a:ext uri="{FF2B5EF4-FFF2-40B4-BE49-F238E27FC236}">
                  <a16:creationId xmlns:a16="http://schemas.microsoft.com/office/drawing/2014/main" id="{43AFAF4D-0127-4432-B53B-2E385EF2906F}"/>
                </a:ext>
              </a:extLst>
            </p:cNvPr>
            <p:cNvSpPr>
              <a:spLocks noChangeShapeType="1"/>
            </p:cNvSpPr>
            <p:nvPr/>
          </p:nvSpPr>
          <p:spPr bwMode="auto">
            <a:xfrm flipH="1">
              <a:off x="7633369" y="4925874"/>
              <a:ext cx="170854" cy="14375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23" name="Line 21">
              <a:extLst>
                <a:ext uri="{FF2B5EF4-FFF2-40B4-BE49-F238E27FC236}">
                  <a16:creationId xmlns:a16="http://schemas.microsoft.com/office/drawing/2014/main" id="{EEC81655-1E24-4923-BEA3-71B9A5FB425D}"/>
                </a:ext>
              </a:extLst>
            </p:cNvPr>
            <p:cNvSpPr>
              <a:spLocks noChangeShapeType="1"/>
            </p:cNvSpPr>
            <p:nvPr/>
          </p:nvSpPr>
          <p:spPr bwMode="auto">
            <a:xfrm flipH="1" flipV="1">
              <a:off x="8049825" y="4921381"/>
              <a:ext cx="170854" cy="14375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24" name="Line 23">
              <a:extLst>
                <a:ext uri="{FF2B5EF4-FFF2-40B4-BE49-F238E27FC236}">
                  <a16:creationId xmlns:a16="http://schemas.microsoft.com/office/drawing/2014/main" id="{817CA0DE-CD6E-4183-8920-7F228CCFBC8F}"/>
                </a:ext>
              </a:extLst>
            </p:cNvPr>
            <p:cNvSpPr>
              <a:spLocks noChangeShapeType="1"/>
            </p:cNvSpPr>
            <p:nvPr/>
          </p:nvSpPr>
          <p:spPr bwMode="auto">
            <a:xfrm>
              <a:off x="7628030" y="5393081"/>
              <a:ext cx="0" cy="17969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grpSp>
          <p:nvGrpSpPr>
            <p:cNvPr id="33" name="Group 11">
              <a:extLst>
                <a:ext uri="{FF2B5EF4-FFF2-40B4-BE49-F238E27FC236}">
                  <a16:creationId xmlns:a16="http://schemas.microsoft.com/office/drawing/2014/main" id="{5907C9E1-E764-46B3-890D-4074AB6A2AC5}"/>
                </a:ext>
              </a:extLst>
            </p:cNvPr>
            <p:cNvGrpSpPr>
              <a:grpSpLocks/>
            </p:cNvGrpSpPr>
            <p:nvPr/>
          </p:nvGrpSpPr>
          <p:grpSpPr bwMode="auto">
            <a:xfrm>
              <a:off x="7454410" y="6019800"/>
              <a:ext cx="383531" cy="399821"/>
              <a:chOff x="835" y="1497"/>
              <a:chExt cx="431" cy="534"/>
            </a:xfrm>
          </p:grpSpPr>
          <p:sp>
            <p:nvSpPr>
              <p:cNvPr id="34" name="Text Box 12">
                <a:extLst>
                  <a:ext uri="{FF2B5EF4-FFF2-40B4-BE49-F238E27FC236}">
                    <a16:creationId xmlns:a16="http://schemas.microsoft.com/office/drawing/2014/main" id="{C908D300-01EF-4C64-8FC5-117F60F2BF9B}"/>
                  </a:ext>
                </a:extLst>
              </p:cNvPr>
              <p:cNvSpPr txBox="1">
                <a:spLocks noChangeArrowheads="1"/>
              </p:cNvSpPr>
              <p:nvPr/>
            </p:nvSpPr>
            <p:spPr bwMode="auto">
              <a:xfrm>
                <a:off x="950" y="1497"/>
                <a:ext cx="200"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a:t>R</a:t>
                </a:r>
                <a:endParaRPr lang="en-US" altLang="zh-CN" sz="2000" b="0" dirty="0"/>
              </a:p>
            </p:txBody>
          </p:sp>
          <p:sp>
            <p:nvSpPr>
              <p:cNvPr id="35" name="Oval 13">
                <a:extLst>
                  <a:ext uri="{FF2B5EF4-FFF2-40B4-BE49-F238E27FC236}">
                    <a16:creationId xmlns:a16="http://schemas.microsoft.com/office/drawing/2014/main" id="{054BD045-01EF-42B2-860C-E5E156E42A26}"/>
                  </a:ext>
                </a:extLst>
              </p:cNvPr>
              <p:cNvSpPr>
                <a:spLocks noChangeArrowheads="1"/>
              </p:cNvSpPr>
              <p:nvPr/>
            </p:nvSpPr>
            <p:spPr bwMode="auto">
              <a:xfrm>
                <a:off x="835" y="1572"/>
                <a:ext cx="431" cy="431"/>
              </a:xfrm>
              <a:prstGeom prst="ellipse">
                <a:avLst/>
              </a:prstGeom>
              <a:noFill/>
              <a:ln w="2857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sp>
          <p:nvSpPr>
            <p:cNvPr id="36" name="Line 23">
              <a:extLst>
                <a:ext uri="{FF2B5EF4-FFF2-40B4-BE49-F238E27FC236}">
                  <a16:creationId xmlns:a16="http://schemas.microsoft.com/office/drawing/2014/main" id="{13069EC3-051A-4A6B-8E69-D00A0A5CB175}"/>
                </a:ext>
              </a:extLst>
            </p:cNvPr>
            <p:cNvSpPr>
              <a:spLocks noChangeShapeType="1"/>
            </p:cNvSpPr>
            <p:nvPr/>
          </p:nvSpPr>
          <p:spPr bwMode="auto">
            <a:xfrm>
              <a:off x="7646504" y="5903053"/>
              <a:ext cx="0" cy="17969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grpSp>
    </p:spTree>
    <p:extLst>
      <p:ext uri="{BB962C8B-B14F-4D97-AF65-F5344CB8AC3E}">
        <p14:creationId xmlns:p14="http://schemas.microsoft.com/office/powerpoint/2010/main" val="1969477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3"/>
          <p:cNvSpPr>
            <a:spLocks noChangeArrowheads="1"/>
          </p:cNvSpPr>
          <p:nvPr/>
        </p:nvSpPr>
        <p:spPr bwMode="auto">
          <a:xfrm>
            <a:off x="1295400" y="5549900"/>
            <a:ext cx="1066800" cy="762000"/>
          </a:xfrm>
          <a:prstGeom prst="rect">
            <a:avLst/>
          </a:prstGeom>
          <a:solidFill>
            <a:srgbClr val="FF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Text Box 3"/>
          <p:cNvSpPr txBox="1">
            <a:spLocks noChangeArrowheads="1"/>
          </p:cNvSpPr>
          <p:nvPr/>
        </p:nvSpPr>
        <p:spPr bwMode="auto">
          <a:xfrm>
            <a:off x="533400" y="533400"/>
            <a:ext cx="792480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00075">
              <a:defRPr kumimoji="1" sz="2400">
                <a:solidFill>
                  <a:schemeClr val="tx1"/>
                </a:solidFill>
                <a:latin typeface="Times New Roman" charset="0"/>
                <a:ea typeface="宋体" pitchFamily="2" charset="-122"/>
              </a:defRPr>
            </a:lvl1pPr>
            <a:lvl2pPr marL="601663">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30000"/>
              </a:lnSpc>
              <a:spcBef>
                <a:spcPct val="50000"/>
              </a:spcBef>
            </a:pPr>
            <a:r>
              <a:rPr lang="zh-CN" altLang="en-US" sz="2000" dirty="0">
                <a:latin typeface="微软雅黑" panose="020B0503020204020204" pitchFamily="34" charset="-122"/>
                <a:ea typeface="微软雅黑" panose="020B0503020204020204" pitchFamily="34" charset="-122"/>
              </a:rPr>
              <a:t>嵌套层次表</a:t>
            </a:r>
            <a:r>
              <a:rPr lang="en-US" altLang="zh-CN" sz="2000" dirty="0">
                <a:latin typeface="微软雅黑" panose="020B0503020204020204" pitchFamily="34" charset="-122"/>
                <a:ea typeface="微软雅黑" panose="020B0503020204020204" pitchFamily="34" charset="-122"/>
              </a:rPr>
              <a:t>display</a:t>
            </a:r>
            <a:r>
              <a:rPr lang="zh-CN" altLang="en-US" sz="2000" dirty="0">
                <a:latin typeface="微软雅黑" panose="020B0503020204020204" pitchFamily="34" charset="-122"/>
                <a:ea typeface="微软雅黑" panose="020B0503020204020204" pitchFamily="34" charset="-122"/>
              </a:rPr>
              <a:t>是一个以静态层次数</a:t>
            </a:r>
            <a:r>
              <a:rPr lang="en-US" altLang="zh-CN" sz="2000" dirty="0" err="1">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为下标的、指针类型的一维数组</a:t>
            </a:r>
            <a:r>
              <a:rPr lang="en-US" altLang="zh-CN" sz="2000" dirty="0">
                <a:latin typeface="微软雅黑" panose="020B0503020204020204" pitchFamily="34" charset="-122"/>
                <a:ea typeface="微软雅黑" panose="020B0503020204020204" pitchFamily="34" charset="-122"/>
              </a:rPr>
              <a:t>display</a:t>
            </a:r>
            <a:r>
              <a:rPr lang="zh-CN" altLang="en-US" sz="2000" dirty="0">
                <a:latin typeface="微软雅黑" panose="020B0503020204020204" pitchFamily="34" charset="-122"/>
                <a:ea typeface="微软雅黑" panose="020B0503020204020204" pitchFamily="34" charset="-122"/>
              </a:rPr>
              <a:t>，且</a:t>
            </a:r>
            <a:r>
              <a:rPr lang="en-US" altLang="zh-CN" sz="2000" dirty="0">
                <a:latin typeface="微软雅黑" panose="020B0503020204020204" pitchFamily="34" charset="-122"/>
                <a:ea typeface="微软雅黑" panose="020B0503020204020204" pitchFamily="34" charset="-122"/>
              </a:rPr>
              <a:t>display[</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用于指向静态层次数为</a:t>
            </a:r>
            <a:r>
              <a:rPr lang="en-US" altLang="zh-CN" sz="2000" dirty="0" err="1">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的过程活动记录之基地址。 </a:t>
            </a:r>
          </a:p>
        </p:txBody>
      </p:sp>
      <p:sp>
        <p:nvSpPr>
          <p:cNvPr id="5" name="Text Box 10"/>
          <p:cNvSpPr txBox="1">
            <a:spLocks noChangeArrowheads="1"/>
          </p:cNvSpPr>
          <p:nvPr/>
        </p:nvSpPr>
        <p:spPr bwMode="auto">
          <a:xfrm>
            <a:off x="685800" y="5689295"/>
            <a:ext cx="8534400" cy="426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104900" indent="-1104900">
              <a:defRPr kumimoji="1" sz="2400">
                <a:solidFill>
                  <a:schemeClr val="tx1"/>
                </a:solidFill>
                <a:latin typeface="Times New Roman" charset="0"/>
                <a:ea typeface="宋体" pitchFamily="2" charset="-122"/>
              </a:defRPr>
            </a:lvl1pPr>
            <a:lvl2pPr marL="1106488">
              <a:defRPr kumimoji="1" sz="2400">
                <a:solidFill>
                  <a:schemeClr val="tx1"/>
                </a:solidFill>
                <a:latin typeface="Times New Roman" charset="0"/>
                <a:ea typeface="宋体" pitchFamily="2" charset="-122"/>
              </a:defRPr>
            </a:lvl2pPr>
            <a:lvl3pPr marL="1108075">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20000"/>
              </a:lnSpc>
            </a:pPr>
            <a:r>
              <a:rPr lang="zh-CN" altLang="en-US" sz="2000" b="1" dirty="0">
                <a:solidFill>
                  <a:srgbClr val="C00000"/>
                </a:solidFill>
              </a:rPr>
              <a:t>注解：每个子程序的活动记录</a:t>
            </a:r>
            <a:r>
              <a:rPr lang="en-US" altLang="zh-CN" sz="2000" b="1" dirty="0">
                <a:solidFill>
                  <a:srgbClr val="C00000"/>
                </a:solidFill>
              </a:rPr>
              <a:t>AR</a:t>
            </a:r>
            <a:r>
              <a:rPr lang="zh-CN" altLang="en-US" sz="2000" b="1" dirty="0">
                <a:solidFill>
                  <a:srgbClr val="C00000"/>
                </a:solidFill>
              </a:rPr>
              <a:t>均拥有自己的嵌套层次表</a:t>
            </a:r>
            <a:r>
              <a:rPr lang="en-US" altLang="zh-CN" sz="2000" b="1" dirty="0">
                <a:solidFill>
                  <a:srgbClr val="C00000"/>
                </a:solidFill>
              </a:rPr>
              <a:t>display</a:t>
            </a:r>
            <a:r>
              <a:rPr lang="zh-CN" altLang="en-US" sz="2000" b="1" dirty="0">
                <a:solidFill>
                  <a:srgbClr val="C00000"/>
                </a:solidFill>
              </a:rPr>
              <a:t>。</a:t>
            </a:r>
          </a:p>
        </p:txBody>
      </p:sp>
      <p:sp>
        <p:nvSpPr>
          <p:cNvPr id="9" name="Rectangle 9"/>
          <p:cNvSpPr>
            <a:spLocks noChangeArrowheads="1"/>
          </p:cNvSpPr>
          <p:nvPr/>
        </p:nvSpPr>
        <p:spPr bwMode="auto">
          <a:xfrm>
            <a:off x="2831491" y="2495341"/>
            <a:ext cx="1695450" cy="2029985"/>
          </a:xfrm>
          <a:prstGeom prst="rect">
            <a:avLst/>
          </a:prstGeom>
          <a:noFill/>
          <a:ln w="38100">
            <a:solidFill>
              <a:srgbClr val="FF00FF"/>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24</a:t>
            </a:fld>
            <a:endParaRPr lang="en-US" altLang="zh-CN" sz="1800" dirty="0">
              <a:latin typeface="宋体" pitchFamily="2" charset="-122"/>
              <a:ea typeface="宋体" pitchFamily="2" charset="-122"/>
            </a:endParaRPr>
          </a:p>
        </p:txBody>
      </p:sp>
      <p:graphicFrame>
        <p:nvGraphicFramePr>
          <p:cNvPr id="2" name="表格 5">
            <a:extLst>
              <a:ext uri="{FF2B5EF4-FFF2-40B4-BE49-F238E27FC236}">
                <a16:creationId xmlns:a16="http://schemas.microsoft.com/office/drawing/2014/main" id="{B8C8C940-F9EF-4EF8-B98D-394632BE5A4D}"/>
              </a:ext>
            </a:extLst>
          </p:cNvPr>
          <p:cNvGraphicFramePr>
            <a:graphicFrameLocks noGrp="1"/>
          </p:cNvGraphicFramePr>
          <p:nvPr>
            <p:extLst>
              <p:ext uri="{D42A27DB-BD31-4B8C-83A1-F6EECF244321}">
                <p14:modId xmlns:p14="http://schemas.microsoft.com/office/powerpoint/2010/main" val="2356532213"/>
              </p:ext>
            </p:extLst>
          </p:nvPr>
        </p:nvGraphicFramePr>
        <p:xfrm>
          <a:off x="3200400" y="2570273"/>
          <a:ext cx="1027430" cy="1923424"/>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1114144613"/>
                    </a:ext>
                  </a:extLst>
                </a:gridCol>
                <a:gridCol w="646430">
                  <a:extLst>
                    <a:ext uri="{9D8B030D-6E8A-4147-A177-3AD203B41FA5}">
                      <a16:colId xmlns:a16="http://schemas.microsoft.com/office/drawing/2014/main" val="4059082513"/>
                    </a:ext>
                  </a:extLst>
                </a:gridCol>
              </a:tblGrid>
              <a:tr h="480856">
                <a:tc>
                  <a:txBody>
                    <a:bodyPr/>
                    <a:lstStyle/>
                    <a:p>
                      <a:r>
                        <a:rPr lang="en-US" altLang="zh-CN" b="0" dirty="0">
                          <a:solidFill>
                            <a:schemeClr val="tx1"/>
                          </a:solidFill>
                        </a:rPr>
                        <a:t>3</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1865738"/>
                  </a:ext>
                </a:extLst>
              </a:tr>
              <a:tr h="480856">
                <a:tc>
                  <a:txBody>
                    <a:bodyPr/>
                    <a:lstStyle/>
                    <a:p>
                      <a:r>
                        <a:rPr lang="en-US" altLang="zh-CN" b="0" dirty="0">
                          <a:solidFill>
                            <a:schemeClr val="tx1"/>
                          </a:solidFill>
                        </a:rPr>
                        <a:t>2</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86140941"/>
                  </a:ext>
                </a:extLst>
              </a:tr>
              <a:tr h="480856">
                <a:tc>
                  <a:txBody>
                    <a:bodyPr/>
                    <a:lstStyle/>
                    <a:p>
                      <a:r>
                        <a:rPr lang="en-US" altLang="zh-CN" b="0" dirty="0">
                          <a:solidFill>
                            <a:schemeClr val="tx1"/>
                          </a:solidFill>
                        </a:rPr>
                        <a:t>1</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3480790"/>
                  </a:ext>
                </a:extLst>
              </a:tr>
              <a:tr h="480856">
                <a:tc>
                  <a:txBody>
                    <a:bodyPr/>
                    <a:lstStyle/>
                    <a:p>
                      <a:r>
                        <a:rPr lang="en-US" altLang="zh-CN" b="0" dirty="0">
                          <a:solidFill>
                            <a:schemeClr val="tx1"/>
                          </a:solidFill>
                        </a:rPr>
                        <a:t>0</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23008999"/>
                  </a:ext>
                </a:extLst>
              </a:tr>
            </a:tbl>
          </a:graphicData>
        </a:graphic>
      </p:graphicFrame>
      <p:sp>
        <p:nvSpPr>
          <p:cNvPr id="6" name="椭圆 5">
            <a:extLst>
              <a:ext uri="{FF2B5EF4-FFF2-40B4-BE49-F238E27FC236}">
                <a16:creationId xmlns:a16="http://schemas.microsoft.com/office/drawing/2014/main" id="{9187523A-7AEC-4577-AB3F-4EA4A545C7A4}"/>
              </a:ext>
            </a:extLst>
          </p:cNvPr>
          <p:cNvSpPr/>
          <p:nvPr/>
        </p:nvSpPr>
        <p:spPr bwMode="auto">
          <a:xfrm>
            <a:off x="3836504" y="2797432"/>
            <a:ext cx="45719" cy="57512"/>
          </a:xfrm>
          <a:prstGeom prst="ellips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11" name="椭圆 10">
            <a:extLst>
              <a:ext uri="{FF2B5EF4-FFF2-40B4-BE49-F238E27FC236}">
                <a16:creationId xmlns:a16="http://schemas.microsoft.com/office/drawing/2014/main" id="{886EAE8E-8DEE-48B1-8707-33487CD84E72}"/>
              </a:ext>
            </a:extLst>
          </p:cNvPr>
          <p:cNvSpPr/>
          <p:nvPr/>
        </p:nvSpPr>
        <p:spPr bwMode="auto">
          <a:xfrm>
            <a:off x="3836504" y="3271196"/>
            <a:ext cx="45719" cy="57512"/>
          </a:xfrm>
          <a:prstGeom prst="ellips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12" name="椭圆 11">
            <a:extLst>
              <a:ext uri="{FF2B5EF4-FFF2-40B4-BE49-F238E27FC236}">
                <a16:creationId xmlns:a16="http://schemas.microsoft.com/office/drawing/2014/main" id="{1FE91E5B-1464-44E7-A6C3-BF13F74C7313}"/>
              </a:ext>
            </a:extLst>
          </p:cNvPr>
          <p:cNvSpPr/>
          <p:nvPr/>
        </p:nvSpPr>
        <p:spPr bwMode="auto">
          <a:xfrm>
            <a:off x="3836504" y="3748272"/>
            <a:ext cx="45719" cy="57512"/>
          </a:xfrm>
          <a:prstGeom prst="ellips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13" name="椭圆 12">
            <a:extLst>
              <a:ext uri="{FF2B5EF4-FFF2-40B4-BE49-F238E27FC236}">
                <a16:creationId xmlns:a16="http://schemas.microsoft.com/office/drawing/2014/main" id="{75951ADB-508E-4A57-B56C-29C855A70E17}"/>
              </a:ext>
            </a:extLst>
          </p:cNvPr>
          <p:cNvSpPr/>
          <p:nvPr/>
        </p:nvSpPr>
        <p:spPr bwMode="auto">
          <a:xfrm>
            <a:off x="3836504" y="4208786"/>
            <a:ext cx="45719" cy="57512"/>
          </a:xfrm>
          <a:prstGeom prst="ellips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14" name="椭圆 13">
            <a:extLst>
              <a:ext uri="{FF2B5EF4-FFF2-40B4-BE49-F238E27FC236}">
                <a16:creationId xmlns:a16="http://schemas.microsoft.com/office/drawing/2014/main" id="{214E0C28-5548-4508-85AA-7ECE7AE8959B}"/>
              </a:ext>
            </a:extLst>
          </p:cNvPr>
          <p:cNvSpPr/>
          <p:nvPr/>
        </p:nvSpPr>
        <p:spPr bwMode="auto">
          <a:xfrm>
            <a:off x="152400" y="304800"/>
            <a:ext cx="45719" cy="57512"/>
          </a:xfrm>
          <a:prstGeom prst="ellips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graphicFrame>
        <p:nvGraphicFramePr>
          <p:cNvPr id="15" name="表格 6">
            <a:extLst>
              <a:ext uri="{FF2B5EF4-FFF2-40B4-BE49-F238E27FC236}">
                <a16:creationId xmlns:a16="http://schemas.microsoft.com/office/drawing/2014/main" id="{BA0482AB-9544-4D27-B7ED-B78007247519}"/>
              </a:ext>
            </a:extLst>
          </p:cNvPr>
          <p:cNvGraphicFramePr>
            <a:graphicFrameLocks noGrp="1"/>
          </p:cNvGraphicFramePr>
          <p:nvPr>
            <p:extLst>
              <p:ext uri="{D42A27DB-BD31-4B8C-83A1-F6EECF244321}">
                <p14:modId xmlns:p14="http://schemas.microsoft.com/office/powerpoint/2010/main" val="324783256"/>
              </p:ext>
            </p:extLst>
          </p:nvPr>
        </p:nvGraphicFramePr>
        <p:xfrm>
          <a:off x="5410200" y="2209800"/>
          <a:ext cx="2209800" cy="2327568"/>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3439332706"/>
                    </a:ext>
                  </a:extLst>
                </a:gridCol>
              </a:tblGrid>
              <a:tr h="291670">
                <a:tc>
                  <a:txBody>
                    <a:bodyPr/>
                    <a:lstStyle/>
                    <a:p>
                      <a:pPr algn="ct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581496"/>
                  </a:ext>
                </a:extLst>
              </a:tr>
              <a:tr h="337127">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R</a:t>
                      </a:r>
                      <a:r>
                        <a:rPr lang="zh-CN" altLang="en-US" sz="2000" dirty="0">
                          <a:solidFill>
                            <a:schemeClr val="tx1"/>
                          </a:solidFill>
                          <a:latin typeface="微软雅黑" panose="020B0503020204020204" pitchFamily="34" charset="-122"/>
                          <a:ea typeface="微软雅黑" panose="020B0503020204020204" pitchFamily="34" charset="-122"/>
                        </a:rPr>
                        <a:t>的活动记录</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5043307"/>
                  </a:ext>
                </a:extLst>
              </a:tr>
              <a:tr h="3371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微软雅黑" panose="020B0503020204020204" pitchFamily="34" charset="-122"/>
                          <a:ea typeface="微软雅黑" panose="020B0503020204020204" pitchFamily="34" charset="-122"/>
                        </a:rPr>
                        <a:t>Q</a:t>
                      </a:r>
                      <a:r>
                        <a:rPr lang="zh-CN" altLang="en-US" sz="2000" dirty="0">
                          <a:solidFill>
                            <a:schemeClr val="tx1"/>
                          </a:solidFill>
                          <a:latin typeface="微软雅黑" panose="020B0503020204020204" pitchFamily="34" charset="-122"/>
                          <a:ea typeface="微软雅黑" panose="020B0503020204020204" pitchFamily="34" charset="-122"/>
                        </a:rPr>
                        <a:t>的活动记录</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2296499"/>
                  </a:ext>
                </a:extLst>
              </a:tr>
              <a:tr h="337127">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P</a:t>
                      </a:r>
                      <a:r>
                        <a:rPr lang="zh-CN" altLang="en-US" sz="2000" dirty="0">
                          <a:solidFill>
                            <a:schemeClr val="tx1"/>
                          </a:solidFill>
                          <a:latin typeface="微软雅黑" panose="020B0503020204020204" pitchFamily="34" charset="-122"/>
                          <a:ea typeface="微软雅黑" panose="020B0503020204020204" pitchFamily="34" charset="-122"/>
                        </a:rPr>
                        <a:t>的活动记录</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1957043"/>
                  </a:ext>
                </a:extLst>
              </a:tr>
              <a:tr h="337127">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S</a:t>
                      </a:r>
                      <a:r>
                        <a:rPr lang="zh-CN" altLang="en-US" sz="2000" dirty="0">
                          <a:solidFill>
                            <a:schemeClr val="tx1"/>
                          </a:solidFill>
                          <a:latin typeface="微软雅黑" panose="020B0503020204020204" pitchFamily="34" charset="-122"/>
                          <a:ea typeface="微软雅黑" panose="020B0503020204020204" pitchFamily="34" charset="-122"/>
                        </a:rPr>
                        <a:t>的活动记录</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4821733"/>
                  </a:ext>
                </a:extLst>
              </a:tr>
              <a:tr h="337127">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main</a:t>
                      </a:r>
                      <a:r>
                        <a:rPr lang="zh-CN" altLang="en-US" sz="2000" dirty="0">
                          <a:solidFill>
                            <a:schemeClr val="tx1"/>
                          </a:solidFill>
                          <a:latin typeface="微软雅黑" panose="020B0503020204020204" pitchFamily="34" charset="-122"/>
                          <a:ea typeface="微软雅黑" panose="020B0503020204020204" pitchFamily="34" charset="-122"/>
                        </a:rPr>
                        <a:t>的活动记录</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3500177"/>
                  </a:ext>
                </a:extLst>
              </a:tr>
            </a:tbl>
          </a:graphicData>
        </a:graphic>
      </p:graphicFrame>
      <p:sp>
        <p:nvSpPr>
          <p:cNvPr id="7" name="文本框 6">
            <a:extLst>
              <a:ext uri="{FF2B5EF4-FFF2-40B4-BE49-F238E27FC236}">
                <a16:creationId xmlns:a16="http://schemas.microsoft.com/office/drawing/2014/main" id="{4CA04C58-9366-4685-A55E-A668BA0C5CF9}"/>
              </a:ext>
            </a:extLst>
          </p:cNvPr>
          <p:cNvSpPr txBox="1"/>
          <p:nvPr/>
        </p:nvSpPr>
        <p:spPr>
          <a:xfrm>
            <a:off x="3115232" y="4601131"/>
            <a:ext cx="1197765" cy="369332"/>
          </a:xfrm>
          <a:prstGeom prst="rect">
            <a:avLst/>
          </a:prstGeom>
          <a:noFill/>
        </p:spPr>
        <p:txBody>
          <a:bodyPr wrap="none" rtlCol="0">
            <a:spAutoFit/>
          </a:bodyPr>
          <a:lstStyle/>
          <a:p>
            <a:r>
              <a:rPr lang="en-US" altLang="zh-CN" dirty="0">
                <a:solidFill>
                  <a:srgbClr val="0000FF"/>
                </a:solidFill>
              </a:rPr>
              <a:t>Display</a:t>
            </a:r>
            <a:r>
              <a:rPr lang="zh-CN" altLang="en-US" dirty="0">
                <a:solidFill>
                  <a:srgbClr val="0000FF"/>
                </a:solidFill>
              </a:rPr>
              <a:t>表</a:t>
            </a:r>
          </a:p>
        </p:txBody>
      </p:sp>
      <p:cxnSp>
        <p:nvCxnSpPr>
          <p:cNvPr id="17" name="直接箭头连接符 16">
            <a:extLst>
              <a:ext uri="{FF2B5EF4-FFF2-40B4-BE49-F238E27FC236}">
                <a16:creationId xmlns:a16="http://schemas.microsoft.com/office/drawing/2014/main" id="{B7A05BDC-7C9D-4769-A9E7-DC6520FB047D}"/>
              </a:ext>
            </a:extLst>
          </p:cNvPr>
          <p:cNvCxnSpPr/>
          <p:nvPr/>
        </p:nvCxnSpPr>
        <p:spPr bwMode="auto">
          <a:xfrm>
            <a:off x="3895475" y="4248776"/>
            <a:ext cx="1514725" cy="69619"/>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817CCB2-257D-41F4-9023-016C35A836F6}"/>
              </a:ext>
            </a:extLst>
          </p:cNvPr>
          <p:cNvCxnSpPr>
            <a:stCxn id="12" idx="7"/>
          </p:cNvCxnSpPr>
          <p:nvPr/>
        </p:nvCxnSpPr>
        <p:spPr bwMode="auto">
          <a:xfrm flipV="1">
            <a:off x="3875528" y="3616045"/>
            <a:ext cx="1534672" cy="140649"/>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a:extLst>
              <a:ext uri="{FF2B5EF4-FFF2-40B4-BE49-F238E27FC236}">
                <a16:creationId xmlns:a16="http://schemas.microsoft.com/office/drawing/2014/main" id="{831CD49F-08C3-4F6A-BA54-D2A7BECF550A}"/>
              </a:ext>
            </a:extLst>
          </p:cNvPr>
          <p:cNvCxnSpPr/>
          <p:nvPr/>
        </p:nvCxnSpPr>
        <p:spPr bwMode="auto">
          <a:xfrm flipV="1">
            <a:off x="3895475" y="3222345"/>
            <a:ext cx="1514725" cy="87027"/>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文本框 21">
            <a:extLst>
              <a:ext uri="{FF2B5EF4-FFF2-40B4-BE49-F238E27FC236}">
                <a16:creationId xmlns:a16="http://schemas.microsoft.com/office/drawing/2014/main" id="{A1540985-2C85-45CD-89F1-8748B6952185}"/>
              </a:ext>
            </a:extLst>
          </p:cNvPr>
          <p:cNvSpPr txBox="1"/>
          <p:nvPr/>
        </p:nvSpPr>
        <p:spPr>
          <a:xfrm>
            <a:off x="6180102" y="4587484"/>
            <a:ext cx="877163" cy="369332"/>
          </a:xfrm>
          <a:prstGeom prst="rect">
            <a:avLst/>
          </a:prstGeom>
          <a:noFill/>
        </p:spPr>
        <p:txBody>
          <a:bodyPr wrap="none" rtlCol="0">
            <a:spAutoFit/>
          </a:bodyPr>
          <a:lstStyle/>
          <a:p>
            <a:r>
              <a:rPr lang="zh-CN" altLang="en-US" dirty="0">
                <a:solidFill>
                  <a:srgbClr val="0000FF"/>
                </a:solidFill>
              </a:rPr>
              <a:t>运行栈</a:t>
            </a:r>
          </a:p>
        </p:txBody>
      </p:sp>
      <p:cxnSp>
        <p:nvCxnSpPr>
          <p:cNvPr id="30" name="直接箭头连接符 29">
            <a:extLst>
              <a:ext uri="{FF2B5EF4-FFF2-40B4-BE49-F238E27FC236}">
                <a16:creationId xmlns:a16="http://schemas.microsoft.com/office/drawing/2014/main" id="{5AC460CA-0C7B-44A0-922E-A68D0DB0BFE5}"/>
              </a:ext>
            </a:extLst>
          </p:cNvPr>
          <p:cNvCxnSpPr>
            <a:stCxn id="6" idx="6"/>
          </p:cNvCxnSpPr>
          <p:nvPr/>
        </p:nvCxnSpPr>
        <p:spPr bwMode="auto">
          <a:xfrm flipV="1">
            <a:off x="3882223" y="2797432"/>
            <a:ext cx="1527977" cy="28756"/>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1" name="组合 30">
            <a:extLst>
              <a:ext uri="{FF2B5EF4-FFF2-40B4-BE49-F238E27FC236}">
                <a16:creationId xmlns:a16="http://schemas.microsoft.com/office/drawing/2014/main" id="{E953ABAE-C94A-45E7-A119-3720848E3F12}"/>
              </a:ext>
            </a:extLst>
          </p:cNvPr>
          <p:cNvGrpSpPr/>
          <p:nvPr/>
        </p:nvGrpSpPr>
        <p:grpSpPr>
          <a:xfrm>
            <a:off x="977196" y="2684735"/>
            <a:ext cx="986859" cy="1808962"/>
            <a:chOff x="7431370" y="4610659"/>
            <a:chExt cx="986859" cy="1808962"/>
          </a:xfrm>
        </p:grpSpPr>
        <p:grpSp>
          <p:nvGrpSpPr>
            <p:cNvPr id="32" name="Group 10">
              <a:extLst>
                <a:ext uri="{FF2B5EF4-FFF2-40B4-BE49-F238E27FC236}">
                  <a16:creationId xmlns:a16="http://schemas.microsoft.com/office/drawing/2014/main" id="{91C04A87-5517-4478-ADBE-70C5EE8EF22B}"/>
                </a:ext>
              </a:extLst>
            </p:cNvPr>
            <p:cNvGrpSpPr>
              <a:grpSpLocks/>
            </p:cNvGrpSpPr>
            <p:nvPr/>
          </p:nvGrpSpPr>
          <p:grpSpPr bwMode="auto">
            <a:xfrm>
              <a:off x="7725025" y="4610659"/>
              <a:ext cx="383531" cy="399821"/>
              <a:chOff x="835" y="1547"/>
              <a:chExt cx="431" cy="534"/>
            </a:xfrm>
          </p:grpSpPr>
          <p:sp>
            <p:nvSpPr>
              <p:cNvPr id="49" name="Text Box 5">
                <a:extLst>
                  <a:ext uri="{FF2B5EF4-FFF2-40B4-BE49-F238E27FC236}">
                    <a16:creationId xmlns:a16="http://schemas.microsoft.com/office/drawing/2014/main" id="{330C7A4C-A15A-4774-AD87-396F603A82C8}"/>
                  </a:ext>
                </a:extLst>
              </p:cNvPr>
              <p:cNvSpPr txBox="1">
                <a:spLocks noChangeArrowheads="1"/>
              </p:cNvSpPr>
              <p:nvPr/>
            </p:nvSpPr>
            <p:spPr bwMode="auto">
              <a:xfrm>
                <a:off x="862" y="1547"/>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nchorCtr="0">
                <a:spAutoFit/>
              </a:bodyPr>
              <a:lstStyle/>
              <a:p>
                <a:pPr>
                  <a:spcBef>
                    <a:spcPct val="50000"/>
                  </a:spcBef>
                </a:pPr>
                <a:r>
                  <a:rPr lang="en-US" altLang="zh-CN" sz="2000" b="0" dirty="0"/>
                  <a:t>M</a:t>
                </a:r>
              </a:p>
            </p:txBody>
          </p:sp>
          <p:sp>
            <p:nvSpPr>
              <p:cNvPr id="50" name="Oval 9">
                <a:extLst>
                  <a:ext uri="{FF2B5EF4-FFF2-40B4-BE49-F238E27FC236}">
                    <a16:creationId xmlns:a16="http://schemas.microsoft.com/office/drawing/2014/main" id="{ECF96A40-9E74-41E9-A73C-BD31DE6E8993}"/>
                  </a:ext>
                </a:extLst>
              </p:cNvPr>
              <p:cNvSpPr>
                <a:spLocks noChangeArrowheads="1"/>
              </p:cNvSpPr>
              <p:nvPr/>
            </p:nvSpPr>
            <p:spPr bwMode="auto">
              <a:xfrm>
                <a:off x="835" y="1572"/>
                <a:ext cx="431" cy="431"/>
              </a:xfrm>
              <a:prstGeom prst="ellipse">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grpSp>
          <p:nvGrpSpPr>
            <p:cNvPr id="33" name="Group 11">
              <a:extLst>
                <a:ext uri="{FF2B5EF4-FFF2-40B4-BE49-F238E27FC236}">
                  <a16:creationId xmlns:a16="http://schemas.microsoft.com/office/drawing/2014/main" id="{2447BED3-564C-45B4-8774-C204DC2F0EEE}"/>
                </a:ext>
              </a:extLst>
            </p:cNvPr>
            <p:cNvGrpSpPr>
              <a:grpSpLocks/>
            </p:cNvGrpSpPr>
            <p:nvPr/>
          </p:nvGrpSpPr>
          <p:grpSpPr bwMode="auto">
            <a:xfrm>
              <a:off x="7431370" y="5538334"/>
              <a:ext cx="383531" cy="399821"/>
              <a:chOff x="835" y="1525"/>
              <a:chExt cx="431" cy="534"/>
            </a:xfrm>
          </p:grpSpPr>
          <p:sp>
            <p:nvSpPr>
              <p:cNvPr id="47" name="Text Box 12">
                <a:extLst>
                  <a:ext uri="{FF2B5EF4-FFF2-40B4-BE49-F238E27FC236}">
                    <a16:creationId xmlns:a16="http://schemas.microsoft.com/office/drawing/2014/main" id="{DD7CFEFD-FC86-4195-8E4C-58548E1B0E55}"/>
                  </a:ext>
                </a:extLst>
              </p:cNvPr>
              <p:cNvSpPr txBox="1">
                <a:spLocks noChangeArrowheads="1"/>
              </p:cNvSpPr>
              <p:nvPr/>
            </p:nvSpPr>
            <p:spPr bwMode="auto">
              <a:xfrm>
                <a:off x="861" y="1525"/>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t>Q</a:t>
                </a:r>
              </a:p>
            </p:txBody>
          </p:sp>
          <p:sp>
            <p:nvSpPr>
              <p:cNvPr id="48" name="Oval 13">
                <a:extLst>
                  <a:ext uri="{FF2B5EF4-FFF2-40B4-BE49-F238E27FC236}">
                    <a16:creationId xmlns:a16="http://schemas.microsoft.com/office/drawing/2014/main" id="{B3D5FA53-41E4-42D9-8728-B40702FA3599}"/>
                  </a:ext>
                </a:extLst>
              </p:cNvPr>
              <p:cNvSpPr>
                <a:spLocks noChangeArrowheads="1"/>
              </p:cNvSpPr>
              <p:nvPr/>
            </p:nvSpPr>
            <p:spPr bwMode="auto">
              <a:xfrm>
                <a:off x="835" y="1572"/>
                <a:ext cx="431" cy="431"/>
              </a:xfrm>
              <a:prstGeom prst="ellipse">
                <a:avLst/>
              </a:prstGeom>
              <a:noFill/>
              <a:ln w="28575">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grpSp>
          <p:nvGrpSpPr>
            <p:cNvPr id="34" name="Group 14">
              <a:extLst>
                <a:ext uri="{FF2B5EF4-FFF2-40B4-BE49-F238E27FC236}">
                  <a16:creationId xmlns:a16="http://schemas.microsoft.com/office/drawing/2014/main" id="{492CADF3-7A23-4803-A466-76EA2428C07C}"/>
                </a:ext>
              </a:extLst>
            </p:cNvPr>
            <p:cNvGrpSpPr>
              <a:grpSpLocks/>
            </p:cNvGrpSpPr>
            <p:nvPr/>
          </p:nvGrpSpPr>
          <p:grpSpPr bwMode="auto">
            <a:xfrm>
              <a:off x="7441159" y="5011978"/>
              <a:ext cx="383531" cy="399821"/>
              <a:chOff x="835" y="1489"/>
              <a:chExt cx="431" cy="534"/>
            </a:xfrm>
          </p:grpSpPr>
          <p:sp>
            <p:nvSpPr>
              <p:cNvPr id="45" name="Text Box 15">
                <a:extLst>
                  <a:ext uri="{FF2B5EF4-FFF2-40B4-BE49-F238E27FC236}">
                    <a16:creationId xmlns:a16="http://schemas.microsoft.com/office/drawing/2014/main" id="{A1615D0E-0941-46DA-9CC5-33C7B31D042D}"/>
                  </a:ext>
                </a:extLst>
              </p:cNvPr>
              <p:cNvSpPr txBox="1">
                <a:spLocks noChangeArrowheads="1"/>
              </p:cNvSpPr>
              <p:nvPr/>
            </p:nvSpPr>
            <p:spPr bwMode="auto">
              <a:xfrm>
                <a:off x="850" y="1489"/>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t>P</a:t>
                </a:r>
              </a:p>
            </p:txBody>
          </p:sp>
          <p:sp>
            <p:nvSpPr>
              <p:cNvPr id="46" name="Oval 16">
                <a:extLst>
                  <a:ext uri="{FF2B5EF4-FFF2-40B4-BE49-F238E27FC236}">
                    <a16:creationId xmlns:a16="http://schemas.microsoft.com/office/drawing/2014/main" id="{5FA7267B-0ED9-4290-84E8-F27C52F0B62B}"/>
                  </a:ext>
                </a:extLst>
              </p:cNvPr>
              <p:cNvSpPr>
                <a:spLocks noChangeArrowheads="1"/>
              </p:cNvSpPr>
              <p:nvPr/>
            </p:nvSpPr>
            <p:spPr bwMode="auto">
              <a:xfrm>
                <a:off x="835" y="1572"/>
                <a:ext cx="431" cy="431"/>
              </a:xfrm>
              <a:prstGeom prst="ellipse">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grpSp>
          <p:nvGrpSpPr>
            <p:cNvPr id="35" name="Group 17">
              <a:extLst>
                <a:ext uri="{FF2B5EF4-FFF2-40B4-BE49-F238E27FC236}">
                  <a16:creationId xmlns:a16="http://schemas.microsoft.com/office/drawing/2014/main" id="{B2B71BCB-9EDE-4860-AB51-006C9CA2FFF1}"/>
                </a:ext>
              </a:extLst>
            </p:cNvPr>
            <p:cNvGrpSpPr>
              <a:grpSpLocks/>
            </p:cNvGrpSpPr>
            <p:nvPr/>
          </p:nvGrpSpPr>
          <p:grpSpPr bwMode="auto">
            <a:xfrm>
              <a:off x="8034698" y="5032942"/>
              <a:ext cx="383531" cy="399821"/>
              <a:chOff x="835" y="1511"/>
              <a:chExt cx="431" cy="534"/>
            </a:xfrm>
          </p:grpSpPr>
          <p:sp>
            <p:nvSpPr>
              <p:cNvPr id="43" name="Text Box 18">
                <a:extLst>
                  <a:ext uri="{FF2B5EF4-FFF2-40B4-BE49-F238E27FC236}">
                    <a16:creationId xmlns:a16="http://schemas.microsoft.com/office/drawing/2014/main" id="{DC31F7DC-9402-46A1-9017-AB46C6AA814A}"/>
                  </a:ext>
                </a:extLst>
              </p:cNvPr>
              <p:cNvSpPr txBox="1">
                <a:spLocks noChangeArrowheads="1"/>
              </p:cNvSpPr>
              <p:nvPr/>
            </p:nvSpPr>
            <p:spPr bwMode="auto">
              <a:xfrm>
                <a:off x="849" y="1511"/>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t>S</a:t>
                </a:r>
              </a:p>
            </p:txBody>
          </p:sp>
          <p:sp>
            <p:nvSpPr>
              <p:cNvPr id="44" name="Oval 19">
                <a:extLst>
                  <a:ext uri="{FF2B5EF4-FFF2-40B4-BE49-F238E27FC236}">
                    <a16:creationId xmlns:a16="http://schemas.microsoft.com/office/drawing/2014/main" id="{5ED0BB77-130C-4B51-9B1B-AC98863DEF83}"/>
                  </a:ext>
                </a:extLst>
              </p:cNvPr>
              <p:cNvSpPr>
                <a:spLocks noChangeArrowheads="1"/>
              </p:cNvSpPr>
              <p:nvPr/>
            </p:nvSpPr>
            <p:spPr bwMode="auto">
              <a:xfrm>
                <a:off x="835" y="1572"/>
                <a:ext cx="431" cy="431"/>
              </a:xfrm>
              <a:prstGeom prst="ellipse">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sp>
          <p:nvSpPr>
            <p:cNvPr id="36" name="Line 20">
              <a:extLst>
                <a:ext uri="{FF2B5EF4-FFF2-40B4-BE49-F238E27FC236}">
                  <a16:creationId xmlns:a16="http://schemas.microsoft.com/office/drawing/2014/main" id="{2CD32535-CCA4-4B9B-91EE-ADF9D9E7B962}"/>
                </a:ext>
              </a:extLst>
            </p:cNvPr>
            <p:cNvSpPr>
              <a:spLocks noChangeShapeType="1"/>
            </p:cNvSpPr>
            <p:nvPr/>
          </p:nvSpPr>
          <p:spPr bwMode="auto">
            <a:xfrm flipH="1">
              <a:off x="7633369" y="4925874"/>
              <a:ext cx="170854" cy="14375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37" name="Line 21">
              <a:extLst>
                <a:ext uri="{FF2B5EF4-FFF2-40B4-BE49-F238E27FC236}">
                  <a16:creationId xmlns:a16="http://schemas.microsoft.com/office/drawing/2014/main" id="{5EFA34DF-B897-468D-9A82-21001F931D01}"/>
                </a:ext>
              </a:extLst>
            </p:cNvPr>
            <p:cNvSpPr>
              <a:spLocks noChangeShapeType="1"/>
            </p:cNvSpPr>
            <p:nvPr/>
          </p:nvSpPr>
          <p:spPr bwMode="auto">
            <a:xfrm flipH="1" flipV="1">
              <a:off x="8049825" y="4921381"/>
              <a:ext cx="170854" cy="14375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38" name="Line 23">
              <a:extLst>
                <a:ext uri="{FF2B5EF4-FFF2-40B4-BE49-F238E27FC236}">
                  <a16:creationId xmlns:a16="http://schemas.microsoft.com/office/drawing/2014/main" id="{EA0986AE-D5B9-4AE4-9042-4A616829125C}"/>
                </a:ext>
              </a:extLst>
            </p:cNvPr>
            <p:cNvSpPr>
              <a:spLocks noChangeShapeType="1"/>
            </p:cNvSpPr>
            <p:nvPr/>
          </p:nvSpPr>
          <p:spPr bwMode="auto">
            <a:xfrm>
              <a:off x="7628030" y="5393081"/>
              <a:ext cx="0" cy="17969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grpSp>
          <p:nvGrpSpPr>
            <p:cNvPr id="39" name="Group 11">
              <a:extLst>
                <a:ext uri="{FF2B5EF4-FFF2-40B4-BE49-F238E27FC236}">
                  <a16:creationId xmlns:a16="http://schemas.microsoft.com/office/drawing/2014/main" id="{05E46343-39AB-4042-8D37-72E1964752F1}"/>
                </a:ext>
              </a:extLst>
            </p:cNvPr>
            <p:cNvGrpSpPr>
              <a:grpSpLocks/>
            </p:cNvGrpSpPr>
            <p:nvPr/>
          </p:nvGrpSpPr>
          <p:grpSpPr bwMode="auto">
            <a:xfrm>
              <a:off x="7454410" y="6019800"/>
              <a:ext cx="383531" cy="399821"/>
              <a:chOff x="835" y="1497"/>
              <a:chExt cx="431" cy="534"/>
            </a:xfrm>
          </p:grpSpPr>
          <p:sp>
            <p:nvSpPr>
              <p:cNvPr id="41" name="Text Box 12">
                <a:extLst>
                  <a:ext uri="{FF2B5EF4-FFF2-40B4-BE49-F238E27FC236}">
                    <a16:creationId xmlns:a16="http://schemas.microsoft.com/office/drawing/2014/main" id="{8227545C-9D7F-47C7-A13D-6F8FB00DDCBB}"/>
                  </a:ext>
                </a:extLst>
              </p:cNvPr>
              <p:cNvSpPr txBox="1">
                <a:spLocks noChangeArrowheads="1"/>
              </p:cNvSpPr>
              <p:nvPr/>
            </p:nvSpPr>
            <p:spPr bwMode="auto">
              <a:xfrm>
                <a:off x="950" y="1497"/>
                <a:ext cx="200"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a:t>R</a:t>
                </a:r>
                <a:endParaRPr lang="en-US" altLang="zh-CN" sz="2000" b="0" dirty="0"/>
              </a:p>
            </p:txBody>
          </p:sp>
          <p:sp>
            <p:nvSpPr>
              <p:cNvPr id="42" name="Oval 13">
                <a:extLst>
                  <a:ext uri="{FF2B5EF4-FFF2-40B4-BE49-F238E27FC236}">
                    <a16:creationId xmlns:a16="http://schemas.microsoft.com/office/drawing/2014/main" id="{8E2CDCA4-3C53-4C21-927D-F560384B4264}"/>
                  </a:ext>
                </a:extLst>
              </p:cNvPr>
              <p:cNvSpPr>
                <a:spLocks noChangeArrowheads="1"/>
              </p:cNvSpPr>
              <p:nvPr/>
            </p:nvSpPr>
            <p:spPr bwMode="auto">
              <a:xfrm>
                <a:off x="835" y="1572"/>
                <a:ext cx="431" cy="431"/>
              </a:xfrm>
              <a:prstGeom prst="ellipse">
                <a:avLst/>
              </a:prstGeom>
              <a:noFill/>
              <a:ln w="2857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sp>
          <p:nvSpPr>
            <p:cNvPr id="40" name="Line 23">
              <a:extLst>
                <a:ext uri="{FF2B5EF4-FFF2-40B4-BE49-F238E27FC236}">
                  <a16:creationId xmlns:a16="http://schemas.microsoft.com/office/drawing/2014/main" id="{B0E34CAA-68FB-4D33-A4D8-B5A534E3F46A}"/>
                </a:ext>
              </a:extLst>
            </p:cNvPr>
            <p:cNvSpPr>
              <a:spLocks noChangeShapeType="1"/>
            </p:cNvSpPr>
            <p:nvPr/>
          </p:nvSpPr>
          <p:spPr bwMode="auto">
            <a:xfrm>
              <a:off x="7646504" y="5903053"/>
              <a:ext cx="0" cy="17969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grpSp>
      <p:sp>
        <p:nvSpPr>
          <p:cNvPr id="51" name="文本框 50">
            <a:extLst>
              <a:ext uri="{FF2B5EF4-FFF2-40B4-BE49-F238E27FC236}">
                <a16:creationId xmlns:a16="http://schemas.microsoft.com/office/drawing/2014/main" id="{358A4F8D-A8B0-4AF7-A891-3019CBD2C4E1}"/>
              </a:ext>
            </a:extLst>
          </p:cNvPr>
          <p:cNvSpPr txBox="1"/>
          <p:nvPr/>
        </p:nvSpPr>
        <p:spPr>
          <a:xfrm>
            <a:off x="2160063" y="5176684"/>
            <a:ext cx="5386411" cy="400110"/>
          </a:xfrm>
          <a:prstGeom prst="rect">
            <a:avLst/>
          </a:prstGeom>
          <a:noFill/>
        </p:spPr>
        <p:txBody>
          <a:bodyPr wrap="none" rtlCol="0">
            <a:spAutoFit/>
          </a:bodyPr>
          <a:lstStyle/>
          <a:p>
            <a:r>
              <a:rPr lang="en-US" altLang="zh-CN" sz="2000" b="1" dirty="0">
                <a:solidFill>
                  <a:srgbClr val="FF0000"/>
                </a:solidFill>
              </a:rPr>
              <a:t>R</a:t>
            </a:r>
            <a:r>
              <a:rPr lang="zh-CN" altLang="en-US" sz="2000" b="1" dirty="0">
                <a:solidFill>
                  <a:srgbClr val="FF0000"/>
                </a:solidFill>
              </a:rPr>
              <a:t>第一次被激活后，运行栈和</a:t>
            </a:r>
            <a:r>
              <a:rPr lang="en-US" altLang="zh-CN" sz="2000" b="1" dirty="0">
                <a:solidFill>
                  <a:srgbClr val="FF0000"/>
                </a:solidFill>
              </a:rPr>
              <a:t>Display</a:t>
            </a:r>
            <a:r>
              <a:rPr lang="zh-CN" altLang="en-US" sz="2000" b="1" dirty="0">
                <a:solidFill>
                  <a:srgbClr val="FF0000"/>
                </a:solidFill>
              </a:rPr>
              <a:t>表的格局</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3"/>
          <p:cNvSpPr>
            <a:spLocks noChangeArrowheads="1"/>
          </p:cNvSpPr>
          <p:nvPr/>
        </p:nvSpPr>
        <p:spPr bwMode="auto">
          <a:xfrm>
            <a:off x="1295400" y="5549900"/>
            <a:ext cx="1066800" cy="762000"/>
          </a:xfrm>
          <a:prstGeom prst="rect">
            <a:avLst/>
          </a:prstGeom>
          <a:solidFill>
            <a:srgbClr val="FF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Text Box 10"/>
          <p:cNvSpPr txBox="1">
            <a:spLocks noChangeArrowheads="1"/>
          </p:cNvSpPr>
          <p:nvPr/>
        </p:nvSpPr>
        <p:spPr bwMode="auto">
          <a:xfrm>
            <a:off x="685800" y="5689295"/>
            <a:ext cx="8534400" cy="426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104900" indent="-1104900">
              <a:defRPr kumimoji="1" sz="2400">
                <a:solidFill>
                  <a:schemeClr val="tx1"/>
                </a:solidFill>
                <a:latin typeface="Times New Roman" charset="0"/>
                <a:ea typeface="宋体" pitchFamily="2" charset="-122"/>
              </a:defRPr>
            </a:lvl1pPr>
            <a:lvl2pPr marL="1106488">
              <a:defRPr kumimoji="1" sz="2400">
                <a:solidFill>
                  <a:schemeClr val="tx1"/>
                </a:solidFill>
                <a:latin typeface="Times New Roman" charset="0"/>
                <a:ea typeface="宋体" pitchFamily="2" charset="-122"/>
              </a:defRPr>
            </a:lvl2pPr>
            <a:lvl3pPr marL="1108075">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20000"/>
              </a:lnSpc>
            </a:pPr>
            <a:r>
              <a:rPr lang="zh-CN" altLang="en-US" sz="2000" b="1" dirty="0">
                <a:solidFill>
                  <a:srgbClr val="C00000"/>
                </a:solidFill>
              </a:rPr>
              <a:t>注解：每个子程序的活动记录</a:t>
            </a:r>
            <a:r>
              <a:rPr lang="en-US" altLang="zh-CN" sz="2000" b="1" dirty="0">
                <a:solidFill>
                  <a:srgbClr val="C00000"/>
                </a:solidFill>
              </a:rPr>
              <a:t>AR</a:t>
            </a:r>
            <a:r>
              <a:rPr lang="zh-CN" altLang="en-US" sz="2000" b="1" dirty="0">
                <a:solidFill>
                  <a:srgbClr val="C00000"/>
                </a:solidFill>
              </a:rPr>
              <a:t>均拥有自己的嵌套层次表</a:t>
            </a:r>
            <a:r>
              <a:rPr lang="en-US" altLang="zh-CN" sz="2000" b="1" dirty="0">
                <a:solidFill>
                  <a:srgbClr val="C00000"/>
                </a:solidFill>
              </a:rPr>
              <a:t>display</a:t>
            </a:r>
            <a:r>
              <a:rPr lang="zh-CN" altLang="en-US" sz="2000" b="1" dirty="0">
                <a:solidFill>
                  <a:srgbClr val="C00000"/>
                </a:solidFill>
              </a:rPr>
              <a:t>。</a:t>
            </a:r>
          </a:p>
        </p:txBody>
      </p:sp>
      <p:sp>
        <p:nvSpPr>
          <p:cNvPr id="9" name="Rectangle 9"/>
          <p:cNvSpPr>
            <a:spLocks noChangeArrowheads="1"/>
          </p:cNvSpPr>
          <p:nvPr/>
        </p:nvSpPr>
        <p:spPr bwMode="auto">
          <a:xfrm>
            <a:off x="2831491" y="2495341"/>
            <a:ext cx="1695450" cy="2029985"/>
          </a:xfrm>
          <a:prstGeom prst="rect">
            <a:avLst/>
          </a:prstGeom>
          <a:noFill/>
          <a:ln w="38100">
            <a:solidFill>
              <a:srgbClr val="FF00FF"/>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25</a:t>
            </a:fld>
            <a:endParaRPr lang="en-US" altLang="zh-CN" sz="1800" dirty="0">
              <a:latin typeface="宋体" pitchFamily="2" charset="-122"/>
              <a:ea typeface="宋体" pitchFamily="2" charset="-122"/>
            </a:endParaRPr>
          </a:p>
        </p:txBody>
      </p:sp>
      <p:graphicFrame>
        <p:nvGraphicFramePr>
          <p:cNvPr id="2" name="表格 5">
            <a:extLst>
              <a:ext uri="{FF2B5EF4-FFF2-40B4-BE49-F238E27FC236}">
                <a16:creationId xmlns:a16="http://schemas.microsoft.com/office/drawing/2014/main" id="{B8C8C940-F9EF-4EF8-B98D-394632BE5A4D}"/>
              </a:ext>
            </a:extLst>
          </p:cNvPr>
          <p:cNvGraphicFramePr>
            <a:graphicFrameLocks noGrp="1"/>
          </p:cNvGraphicFramePr>
          <p:nvPr/>
        </p:nvGraphicFramePr>
        <p:xfrm>
          <a:off x="3200400" y="2570273"/>
          <a:ext cx="1027430" cy="1923424"/>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1114144613"/>
                    </a:ext>
                  </a:extLst>
                </a:gridCol>
                <a:gridCol w="646430">
                  <a:extLst>
                    <a:ext uri="{9D8B030D-6E8A-4147-A177-3AD203B41FA5}">
                      <a16:colId xmlns:a16="http://schemas.microsoft.com/office/drawing/2014/main" val="4059082513"/>
                    </a:ext>
                  </a:extLst>
                </a:gridCol>
              </a:tblGrid>
              <a:tr h="480856">
                <a:tc>
                  <a:txBody>
                    <a:bodyPr/>
                    <a:lstStyle/>
                    <a:p>
                      <a:r>
                        <a:rPr lang="en-US" altLang="zh-CN" b="0" dirty="0">
                          <a:solidFill>
                            <a:schemeClr val="tx1"/>
                          </a:solidFill>
                        </a:rPr>
                        <a:t>3</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1865738"/>
                  </a:ext>
                </a:extLst>
              </a:tr>
              <a:tr h="480856">
                <a:tc>
                  <a:txBody>
                    <a:bodyPr/>
                    <a:lstStyle/>
                    <a:p>
                      <a:r>
                        <a:rPr lang="en-US" altLang="zh-CN" b="0" dirty="0">
                          <a:solidFill>
                            <a:schemeClr val="tx1"/>
                          </a:solidFill>
                        </a:rPr>
                        <a:t>2</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86140941"/>
                  </a:ext>
                </a:extLst>
              </a:tr>
              <a:tr h="480856">
                <a:tc>
                  <a:txBody>
                    <a:bodyPr/>
                    <a:lstStyle/>
                    <a:p>
                      <a:r>
                        <a:rPr lang="en-US" altLang="zh-CN" b="0" dirty="0">
                          <a:solidFill>
                            <a:schemeClr val="tx1"/>
                          </a:solidFill>
                        </a:rPr>
                        <a:t>1</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3480790"/>
                  </a:ext>
                </a:extLst>
              </a:tr>
              <a:tr h="480856">
                <a:tc>
                  <a:txBody>
                    <a:bodyPr/>
                    <a:lstStyle/>
                    <a:p>
                      <a:r>
                        <a:rPr lang="en-US" altLang="zh-CN" b="0" dirty="0">
                          <a:solidFill>
                            <a:schemeClr val="tx1"/>
                          </a:solidFill>
                        </a:rPr>
                        <a:t>0</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23008999"/>
                  </a:ext>
                </a:extLst>
              </a:tr>
            </a:tbl>
          </a:graphicData>
        </a:graphic>
      </p:graphicFrame>
      <p:sp>
        <p:nvSpPr>
          <p:cNvPr id="6" name="椭圆 5">
            <a:extLst>
              <a:ext uri="{FF2B5EF4-FFF2-40B4-BE49-F238E27FC236}">
                <a16:creationId xmlns:a16="http://schemas.microsoft.com/office/drawing/2014/main" id="{9187523A-7AEC-4577-AB3F-4EA4A545C7A4}"/>
              </a:ext>
            </a:extLst>
          </p:cNvPr>
          <p:cNvSpPr/>
          <p:nvPr/>
        </p:nvSpPr>
        <p:spPr bwMode="auto">
          <a:xfrm>
            <a:off x="3836504" y="2797432"/>
            <a:ext cx="45719" cy="57512"/>
          </a:xfrm>
          <a:prstGeom prst="ellips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11" name="椭圆 10">
            <a:extLst>
              <a:ext uri="{FF2B5EF4-FFF2-40B4-BE49-F238E27FC236}">
                <a16:creationId xmlns:a16="http://schemas.microsoft.com/office/drawing/2014/main" id="{886EAE8E-8DEE-48B1-8707-33487CD84E72}"/>
              </a:ext>
            </a:extLst>
          </p:cNvPr>
          <p:cNvSpPr/>
          <p:nvPr/>
        </p:nvSpPr>
        <p:spPr bwMode="auto">
          <a:xfrm>
            <a:off x="3836504" y="3271196"/>
            <a:ext cx="45719" cy="57512"/>
          </a:xfrm>
          <a:prstGeom prst="ellips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12" name="椭圆 11">
            <a:extLst>
              <a:ext uri="{FF2B5EF4-FFF2-40B4-BE49-F238E27FC236}">
                <a16:creationId xmlns:a16="http://schemas.microsoft.com/office/drawing/2014/main" id="{1FE91E5B-1464-44E7-A6C3-BF13F74C7313}"/>
              </a:ext>
            </a:extLst>
          </p:cNvPr>
          <p:cNvSpPr/>
          <p:nvPr/>
        </p:nvSpPr>
        <p:spPr bwMode="auto">
          <a:xfrm>
            <a:off x="3836504" y="3748272"/>
            <a:ext cx="45719" cy="57512"/>
          </a:xfrm>
          <a:prstGeom prst="ellips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13" name="椭圆 12">
            <a:extLst>
              <a:ext uri="{FF2B5EF4-FFF2-40B4-BE49-F238E27FC236}">
                <a16:creationId xmlns:a16="http://schemas.microsoft.com/office/drawing/2014/main" id="{75951ADB-508E-4A57-B56C-29C855A70E17}"/>
              </a:ext>
            </a:extLst>
          </p:cNvPr>
          <p:cNvSpPr/>
          <p:nvPr/>
        </p:nvSpPr>
        <p:spPr bwMode="auto">
          <a:xfrm>
            <a:off x="3836504" y="4208786"/>
            <a:ext cx="45719" cy="57512"/>
          </a:xfrm>
          <a:prstGeom prst="ellips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14" name="椭圆 13">
            <a:extLst>
              <a:ext uri="{FF2B5EF4-FFF2-40B4-BE49-F238E27FC236}">
                <a16:creationId xmlns:a16="http://schemas.microsoft.com/office/drawing/2014/main" id="{214E0C28-5548-4508-85AA-7ECE7AE8959B}"/>
              </a:ext>
            </a:extLst>
          </p:cNvPr>
          <p:cNvSpPr/>
          <p:nvPr/>
        </p:nvSpPr>
        <p:spPr bwMode="auto">
          <a:xfrm>
            <a:off x="152400" y="304800"/>
            <a:ext cx="45719" cy="57512"/>
          </a:xfrm>
          <a:prstGeom prst="ellips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graphicFrame>
        <p:nvGraphicFramePr>
          <p:cNvPr id="15" name="表格 6">
            <a:extLst>
              <a:ext uri="{FF2B5EF4-FFF2-40B4-BE49-F238E27FC236}">
                <a16:creationId xmlns:a16="http://schemas.microsoft.com/office/drawing/2014/main" id="{BA0482AB-9544-4D27-B7ED-B78007247519}"/>
              </a:ext>
            </a:extLst>
          </p:cNvPr>
          <p:cNvGraphicFramePr>
            <a:graphicFrameLocks noGrp="1"/>
          </p:cNvGraphicFramePr>
          <p:nvPr>
            <p:extLst>
              <p:ext uri="{D42A27DB-BD31-4B8C-83A1-F6EECF244321}">
                <p14:modId xmlns:p14="http://schemas.microsoft.com/office/powerpoint/2010/main" val="1845328362"/>
              </p:ext>
            </p:extLst>
          </p:nvPr>
        </p:nvGraphicFramePr>
        <p:xfrm>
          <a:off x="5410200" y="1828800"/>
          <a:ext cx="2209800" cy="2715496"/>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3439332706"/>
                    </a:ext>
                  </a:extLst>
                </a:gridCol>
              </a:tblGrid>
              <a:tr h="291670">
                <a:tc>
                  <a:txBody>
                    <a:bodyPr/>
                    <a:lstStyle/>
                    <a:p>
                      <a:pPr algn="ctr"/>
                      <a:endParaRPr lang="zh-CN" altLang="en-US" sz="20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581496"/>
                  </a:ext>
                </a:extLst>
              </a:tr>
              <a:tr h="337127">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R</a:t>
                      </a:r>
                      <a:r>
                        <a:rPr lang="zh-CN" altLang="en-US" sz="2000" dirty="0">
                          <a:solidFill>
                            <a:schemeClr val="tx1"/>
                          </a:solidFill>
                          <a:latin typeface="微软雅黑" panose="020B0503020204020204" pitchFamily="34" charset="-122"/>
                          <a:ea typeface="微软雅黑" panose="020B0503020204020204" pitchFamily="34" charset="-122"/>
                        </a:rPr>
                        <a:t>的活动记录</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2374821"/>
                  </a:ext>
                </a:extLst>
              </a:tr>
              <a:tr h="337127">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R</a:t>
                      </a:r>
                      <a:r>
                        <a:rPr lang="zh-CN" altLang="en-US" sz="2000" dirty="0">
                          <a:solidFill>
                            <a:schemeClr val="tx1"/>
                          </a:solidFill>
                          <a:latin typeface="微软雅黑" panose="020B0503020204020204" pitchFamily="34" charset="-122"/>
                          <a:ea typeface="微软雅黑" panose="020B0503020204020204" pitchFamily="34" charset="-122"/>
                        </a:rPr>
                        <a:t>的活动记录</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5043307"/>
                  </a:ext>
                </a:extLst>
              </a:tr>
              <a:tr h="3371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微软雅黑" panose="020B0503020204020204" pitchFamily="34" charset="-122"/>
                          <a:ea typeface="微软雅黑" panose="020B0503020204020204" pitchFamily="34" charset="-122"/>
                        </a:rPr>
                        <a:t>Q</a:t>
                      </a:r>
                      <a:r>
                        <a:rPr lang="zh-CN" altLang="en-US" sz="2000" dirty="0">
                          <a:solidFill>
                            <a:schemeClr val="tx1"/>
                          </a:solidFill>
                          <a:latin typeface="微软雅黑" panose="020B0503020204020204" pitchFamily="34" charset="-122"/>
                          <a:ea typeface="微软雅黑" panose="020B0503020204020204" pitchFamily="34" charset="-122"/>
                        </a:rPr>
                        <a:t>的活动记录</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2296499"/>
                  </a:ext>
                </a:extLst>
              </a:tr>
              <a:tr h="337127">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P</a:t>
                      </a:r>
                      <a:r>
                        <a:rPr lang="zh-CN" altLang="en-US" sz="2000" dirty="0">
                          <a:solidFill>
                            <a:schemeClr val="tx1"/>
                          </a:solidFill>
                          <a:latin typeface="微软雅黑" panose="020B0503020204020204" pitchFamily="34" charset="-122"/>
                          <a:ea typeface="微软雅黑" panose="020B0503020204020204" pitchFamily="34" charset="-122"/>
                        </a:rPr>
                        <a:t>的活动记录</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1957043"/>
                  </a:ext>
                </a:extLst>
              </a:tr>
              <a:tr h="337127">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S</a:t>
                      </a:r>
                      <a:r>
                        <a:rPr lang="zh-CN" altLang="en-US" sz="2000" dirty="0">
                          <a:solidFill>
                            <a:schemeClr val="tx1"/>
                          </a:solidFill>
                          <a:latin typeface="微软雅黑" panose="020B0503020204020204" pitchFamily="34" charset="-122"/>
                          <a:ea typeface="微软雅黑" panose="020B0503020204020204" pitchFamily="34" charset="-122"/>
                        </a:rPr>
                        <a:t>的活动记录</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4821733"/>
                  </a:ext>
                </a:extLst>
              </a:tr>
              <a:tr h="337127">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main</a:t>
                      </a:r>
                      <a:r>
                        <a:rPr lang="zh-CN" altLang="en-US" sz="2000" dirty="0">
                          <a:solidFill>
                            <a:schemeClr val="tx1"/>
                          </a:solidFill>
                          <a:latin typeface="微软雅黑" panose="020B0503020204020204" pitchFamily="34" charset="-122"/>
                          <a:ea typeface="微软雅黑" panose="020B0503020204020204" pitchFamily="34" charset="-122"/>
                        </a:rPr>
                        <a:t>的活动记录</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3500177"/>
                  </a:ext>
                </a:extLst>
              </a:tr>
            </a:tbl>
          </a:graphicData>
        </a:graphic>
      </p:graphicFrame>
      <p:sp>
        <p:nvSpPr>
          <p:cNvPr id="7" name="文本框 6">
            <a:extLst>
              <a:ext uri="{FF2B5EF4-FFF2-40B4-BE49-F238E27FC236}">
                <a16:creationId xmlns:a16="http://schemas.microsoft.com/office/drawing/2014/main" id="{4CA04C58-9366-4685-A55E-A668BA0C5CF9}"/>
              </a:ext>
            </a:extLst>
          </p:cNvPr>
          <p:cNvSpPr txBox="1"/>
          <p:nvPr/>
        </p:nvSpPr>
        <p:spPr>
          <a:xfrm>
            <a:off x="3115232" y="4601131"/>
            <a:ext cx="1197765" cy="369332"/>
          </a:xfrm>
          <a:prstGeom prst="rect">
            <a:avLst/>
          </a:prstGeom>
          <a:noFill/>
        </p:spPr>
        <p:txBody>
          <a:bodyPr wrap="none" rtlCol="0">
            <a:spAutoFit/>
          </a:bodyPr>
          <a:lstStyle/>
          <a:p>
            <a:r>
              <a:rPr lang="en-US" altLang="zh-CN" dirty="0">
                <a:solidFill>
                  <a:srgbClr val="0000FF"/>
                </a:solidFill>
              </a:rPr>
              <a:t>Display</a:t>
            </a:r>
            <a:r>
              <a:rPr lang="zh-CN" altLang="en-US" dirty="0">
                <a:solidFill>
                  <a:srgbClr val="0000FF"/>
                </a:solidFill>
              </a:rPr>
              <a:t>表</a:t>
            </a:r>
          </a:p>
        </p:txBody>
      </p:sp>
      <p:cxnSp>
        <p:nvCxnSpPr>
          <p:cNvPr id="17" name="直接箭头连接符 16">
            <a:extLst>
              <a:ext uri="{FF2B5EF4-FFF2-40B4-BE49-F238E27FC236}">
                <a16:creationId xmlns:a16="http://schemas.microsoft.com/office/drawing/2014/main" id="{B7A05BDC-7C9D-4769-A9E7-DC6520FB047D}"/>
              </a:ext>
            </a:extLst>
          </p:cNvPr>
          <p:cNvCxnSpPr/>
          <p:nvPr/>
        </p:nvCxnSpPr>
        <p:spPr bwMode="auto">
          <a:xfrm>
            <a:off x="3895475" y="4237542"/>
            <a:ext cx="1514725" cy="80853"/>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817CCB2-257D-41F4-9023-016C35A836F6}"/>
              </a:ext>
            </a:extLst>
          </p:cNvPr>
          <p:cNvCxnSpPr/>
          <p:nvPr/>
        </p:nvCxnSpPr>
        <p:spPr bwMode="auto">
          <a:xfrm flipV="1">
            <a:off x="3895475" y="3693637"/>
            <a:ext cx="1534672" cy="110903"/>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a:extLst>
              <a:ext uri="{FF2B5EF4-FFF2-40B4-BE49-F238E27FC236}">
                <a16:creationId xmlns:a16="http://schemas.microsoft.com/office/drawing/2014/main" id="{831CD49F-08C3-4F6A-BA54-D2A7BECF550A}"/>
              </a:ext>
            </a:extLst>
          </p:cNvPr>
          <p:cNvCxnSpPr>
            <a:stCxn id="11" idx="4"/>
          </p:cNvCxnSpPr>
          <p:nvPr/>
        </p:nvCxnSpPr>
        <p:spPr bwMode="auto">
          <a:xfrm flipV="1">
            <a:off x="3859364" y="3302020"/>
            <a:ext cx="1550836" cy="26688"/>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文本框 21">
            <a:extLst>
              <a:ext uri="{FF2B5EF4-FFF2-40B4-BE49-F238E27FC236}">
                <a16:creationId xmlns:a16="http://schemas.microsoft.com/office/drawing/2014/main" id="{A1540985-2C85-45CD-89F1-8748B6952185}"/>
              </a:ext>
            </a:extLst>
          </p:cNvPr>
          <p:cNvSpPr txBox="1"/>
          <p:nvPr/>
        </p:nvSpPr>
        <p:spPr>
          <a:xfrm>
            <a:off x="6180102" y="4587484"/>
            <a:ext cx="877163" cy="369332"/>
          </a:xfrm>
          <a:prstGeom prst="rect">
            <a:avLst/>
          </a:prstGeom>
          <a:noFill/>
        </p:spPr>
        <p:txBody>
          <a:bodyPr wrap="none" rtlCol="0">
            <a:spAutoFit/>
          </a:bodyPr>
          <a:lstStyle/>
          <a:p>
            <a:r>
              <a:rPr lang="zh-CN" altLang="en-US" dirty="0">
                <a:solidFill>
                  <a:srgbClr val="0000FF"/>
                </a:solidFill>
              </a:rPr>
              <a:t>运行栈</a:t>
            </a:r>
          </a:p>
        </p:txBody>
      </p:sp>
      <p:cxnSp>
        <p:nvCxnSpPr>
          <p:cNvPr id="30" name="直接箭头连接符 29">
            <a:extLst>
              <a:ext uri="{FF2B5EF4-FFF2-40B4-BE49-F238E27FC236}">
                <a16:creationId xmlns:a16="http://schemas.microsoft.com/office/drawing/2014/main" id="{5AC460CA-0C7B-44A0-922E-A68D0DB0BFE5}"/>
              </a:ext>
            </a:extLst>
          </p:cNvPr>
          <p:cNvCxnSpPr>
            <a:stCxn id="6" idx="6"/>
          </p:cNvCxnSpPr>
          <p:nvPr/>
        </p:nvCxnSpPr>
        <p:spPr bwMode="auto">
          <a:xfrm flipV="1">
            <a:off x="3882223" y="2570273"/>
            <a:ext cx="1527977" cy="255915"/>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1" name="组合 30">
            <a:extLst>
              <a:ext uri="{FF2B5EF4-FFF2-40B4-BE49-F238E27FC236}">
                <a16:creationId xmlns:a16="http://schemas.microsoft.com/office/drawing/2014/main" id="{E953ABAE-C94A-45E7-A119-3720848E3F12}"/>
              </a:ext>
            </a:extLst>
          </p:cNvPr>
          <p:cNvGrpSpPr/>
          <p:nvPr/>
        </p:nvGrpSpPr>
        <p:grpSpPr>
          <a:xfrm>
            <a:off x="977196" y="2684735"/>
            <a:ext cx="986859" cy="1808962"/>
            <a:chOff x="7431370" y="4610659"/>
            <a:chExt cx="986859" cy="1808962"/>
          </a:xfrm>
        </p:grpSpPr>
        <p:grpSp>
          <p:nvGrpSpPr>
            <p:cNvPr id="32" name="Group 10">
              <a:extLst>
                <a:ext uri="{FF2B5EF4-FFF2-40B4-BE49-F238E27FC236}">
                  <a16:creationId xmlns:a16="http://schemas.microsoft.com/office/drawing/2014/main" id="{91C04A87-5517-4478-ADBE-70C5EE8EF22B}"/>
                </a:ext>
              </a:extLst>
            </p:cNvPr>
            <p:cNvGrpSpPr>
              <a:grpSpLocks/>
            </p:cNvGrpSpPr>
            <p:nvPr/>
          </p:nvGrpSpPr>
          <p:grpSpPr bwMode="auto">
            <a:xfrm>
              <a:off x="7725025" y="4610659"/>
              <a:ext cx="383531" cy="399821"/>
              <a:chOff x="835" y="1547"/>
              <a:chExt cx="431" cy="534"/>
            </a:xfrm>
          </p:grpSpPr>
          <p:sp>
            <p:nvSpPr>
              <p:cNvPr id="49" name="Text Box 5">
                <a:extLst>
                  <a:ext uri="{FF2B5EF4-FFF2-40B4-BE49-F238E27FC236}">
                    <a16:creationId xmlns:a16="http://schemas.microsoft.com/office/drawing/2014/main" id="{330C7A4C-A15A-4774-AD87-396F603A82C8}"/>
                  </a:ext>
                </a:extLst>
              </p:cNvPr>
              <p:cNvSpPr txBox="1">
                <a:spLocks noChangeArrowheads="1"/>
              </p:cNvSpPr>
              <p:nvPr/>
            </p:nvSpPr>
            <p:spPr bwMode="auto">
              <a:xfrm>
                <a:off x="862" y="1547"/>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nchorCtr="0">
                <a:spAutoFit/>
              </a:bodyPr>
              <a:lstStyle/>
              <a:p>
                <a:pPr>
                  <a:spcBef>
                    <a:spcPct val="50000"/>
                  </a:spcBef>
                </a:pPr>
                <a:r>
                  <a:rPr lang="en-US" altLang="zh-CN" sz="2000" b="0" dirty="0"/>
                  <a:t>M</a:t>
                </a:r>
              </a:p>
            </p:txBody>
          </p:sp>
          <p:sp>
            <p:nvSpPr>
              <p:cNvPr id="50" name="Oval 9">
                <a:extLst>
                  <a:ext uri="{FF2B5EF4-FFF2-40B4-BE49-F238E27FC236}">
                    <a16:creationId xmlns:a16="http://schemas.microsoft.com/office/drawing/2014/main" id="{ECF96A40-9E74-41E9-A73C-BD31DE6E8993}"/>
                  </a:ext>
                </a:extLst>
              </p:cNvPr>
              <p:cNvSpPr>
                <a:spLocks noChangeArrowheads="1"/>
              </p:cNvSpPr>
              <p:nvPr/>
            </p:nvSpPr>
            <p:spPr bwMode="auto">
              <a:xfrm>
                <a:off x="835" y="1572"/>
                <a:ext cx="431" cy="431"/>
              </a:xfrm>
              <a:prstGeom prst="ellipse">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grpSp>
          <p:nvGrpSpPr>
            <p:cNvPr id="33" name="Group 11">
              <a:extLst>
                <a:ext uri="{FF2B5EF4-FFF2-40B4-BE49-F238E27FC236}">
                  <a16:creationId xmlns:a16="http://schemas.microsoft.com/office/drawing/2014/main" id="{2447BED3-564C-45B4-8774-C204DC2F0EEE}"/>
                </a:ext>
              </a:extLst>
            </p:cNvPr>
            <p:cNvGrpSpPr>
              <a:grpSpLocks/>
            </p:cNvGrpSpPr>
            <p:nvPr/>
          </p:nvGrpSpPr>
          <p:grpSpPr bwMode="auto">
            <a:xfrm>
              <a:off x="7431370" y="5538334"/>
              <a:ext cx="383531" cy="399821"/>
              <a:chOff x="835" y="1525"/>
              <a:chExt cx="431" cy="534"/>
            </a:xfrm>
          </p:grpSpPr>
          <p:sp>
            <p:nvSpPr>
              <p:cNvPr id="47" name="Text Box 12">
                <a:extLst>
                  <a:ext uri="{FF2B5EF4-FFF2-40B4-BE49-F238E27FC236}">
                    <a16:creationId xmlns:a16="http://schemas.microsoft.com/office/drawing/2014/main" id="{DD7CFEFD-FC86-4195-8E4C-58548E1B0E55}"/>
                  </a:ext>
                </a:extLst>
              </p:cNvPr>
              <p:cNvSpPr txBox="1">
                <a:spLocks noChangeArrowheads="1"/>
              </p:cNvSpPr>
              <p:nvPr/>
            </p:nvSpPr>
            <p:spPr bwMode="auto">
              <a:xfrm>
                <a:off x="861" y="1525"/>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t>Q</a:t>
                </a:r>
              </a:p>
            </p:txBody>
          </p:sp>
          <p:sp>
            <p:nvSpPr>
              <p:cNvPr id="48" name="Oval 13">
                <a:extLst>
                  <a:ext uri="{FF2B5EF4-FFF2-40B4-BE49-F238E27FC236}">
                    <a16:creationId xmlns:a16="http://schemas.microsoft.com/office/drawing/2014/main" id="{B3D5FA53-41E4-42D9-8728-B40702FA3599}"/>
                  </a:ext>
                </a:extLst>
              </p:cNvPr>
              <p:cNvSpPr>
                <a:spLocks noChangeArrowheads="1"/>
              </p:cNvSpPr>
              <p:nvPr/>
            </p:nvSpPr>
            <p:spPr bwMode="auto">
              <a:xfrm>
                <a:off x="835" y="1572"/>
                <a:ext cx="431" cy="431"/>
              </a:xfrm>
              <a:prstGeom prst="ellipse">
                <a:avLst/>
              </a:prstGeom>
              <a:noFill/>
              <a:ln w="28575">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grpSp>
          <p:nvGrpSpPr>
            <p:cNvPr id="34" name="Group 14">
              <a:extLst>
                <a:ext uri="{FF2B5EF4-FFF2-40B4-BE49-F238E27FC236}">
                  <a16:creationId xmlns:a16="http://schemas.microsoft.com/office/drawing/2014/main" id="{492CADF3-7A23-4803-A466-76EA2428C07C}"/>
                </a:ext>
              </a:extLst>
            </p:cNvPr>
            <p:cNvGrpSpPr>
              <a:grpSpLocks/>
            </p:cNvGrpSpPr>
            <p:nvPr/>
          </p:nvGrpSpPr>
          <p:grpSpPr bwMode="auto">
            <a:xfrm>
              <a:off x="7441159" y="5011978"/>
              <a:ext cx="383531" cy="399821"/>
              <a:chOff x="835" y="1489"/>
              <a:chExt cx="431" cy="534"/>
            </a:xfrm>
          </p:grpSpPr>
          <p:sp>
            <p:nvSpPr>
              <p:cNvPr id="45" name="Text Box 15">
                <a:extLst>
                  <a:ext uri="{FF2B5EF4-FFF2-40B4-BE49-F238E27FC236}">
                    <a16:creationId xmlns:a16="http://schemas.microsoft.com/office/drawing/2014/main" id="{A1615D0E-0941-46DA-9CC5-33C7B31D042D}"/>
                  </a:ext>
                </a:extLst>
              </p:cNvPr>
              <p:cNvSpPr txBox="1">
                <a:spLocks noChangeArrowheads="1"/>
              </p:cNvSpPr>
              <p:nvPr/>
            </p:nvSpPr>
            <p:spPr bwMode="auto">
              <a:xfrm>
                <a:off x="850" y="1489"/>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t>P</a:t>
                </a:r>
              </a:p>
            </p:txBody>
          </p:sp>
          <p:sp>
            <p:nvSpPr>
              <p:cNvPr id="46" name="Oval 16">
                <a:extLst>
                  <a:ext uri="{FF2B5EF4-FFF2-40B4-BE49-F238E27FC236}">
                    <a16:creationId xmlns:a16="http://schemas.microsoft.com/office/drawing/2014/main" id="{5FA7267B-0ED9-4290-84E8-F27C52F0B62B}"/>
                  </a:ext>
                </a:extLst>
              </p:cNvPr>
              <p:cNvSpPr>
                <a:spLocks noChangeArrowheads="1"/>
              </p:cNvSpPr>
              <p:nvPr/>
            </p:nvSpPr>
            <p:spPr bwMode="auto">
              <a:xfrm>
                <a:off x="835" y="1572"/>
                <a:ext cx="431" cy="431"/>
              </a:xfrm>
              <a:prstGeom prst="ellipse">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grpSp>
          <p:nvGrpSpPr>
            <p:cNvPr id="35" name="Group 17">
              <a:extLst>
                <a:ext uri="{FF2B5EF4-FFF2-40B4-BE49-F238E27FC236}">
                  <a16:creationId xmlns:a16="http://schemas.microsoft.com/office/drawing/2014/main" id="{B2B71BCB-9EDE-4860-AB51-006C9CA2FFF1}"/>
                </a:ext>
              </a:extLst>
            </p:cNvPr>
            <p:cNvGrpSpPr>
              <a:grpSpLocks/>
            </p:cNvGrpSpPr>
            <p:nvPr/>
          </p:nvGrpSpPr>
          <p:grpSpPr bwMode="auto">
            <a:xfrm>
              <a:off x="8034698" y="5032942"/>
              <a:ext cx="383531" cy="399821"/>
              <a:chOff x="835" y="1511"/>
              <a:chExt cx="431" cy="534"/>
            </a:xfrm>
          </p:grpSpPr>
          <p:sp>
            <p:nvSpPr>
              <p:cNvPr id="43" name="Text Box 18">
                <a:extLst>
                  <a:ext uri="{FF2B5EF4-FFF2-40B4-BE49-F238E27FC236}">
                    <a16:creationId xmlns:a16="http://schemas.microsoft.com/office/drawing/2014/main" id="{DC31F7DC-9402-46A1-9017-AB46C6AA814A}"/>
                  </a:ext>
                </a:extLst>
              </p:cNvPr>
              <p:cNvSpPr txBox="1">
                <a:spLocks noChangeArrowheads="1"/>
              </p:cNvSpPr>
              <p:nvPr/>
            </p:nvSpPr>
            <p:spPr bwMode="auto">
              <a:xfrm>
                <a:off x="849" y="1511"/>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t>S</a:t>
                </a:r>
              </a:p>
            </p:txBody>
          </p:sp>
          <p:sp>
            <p:nvSpPr>
              <p:cNvPr id="44" name="Oval 19">
                <a:extLst>
                  <a:ext uri="{FF2B5EF4-FFF2-40B4-BE49-F238E27FC236}">
                    <a16:creationId xmlns:a16="http://schemas.microsoft.com/office/drawing/2014/main" id="{5ED0BB77-130C-4B51-9B1B-AC98863DEF83}"/>
                  </a:ext>
                </a:extLst>
              </p:cNvPr>
              <p:cNvSpPr>
                <a:spLocks noChangeArrowheads="1"/>
              </p:cNvSpPr>
              <p:nvPr/>
            </p:nvSpPr>
            <p:spPr bwMode="auto">
              <a:xfrm>
                <a:off x="835" y="1572"/>
                <a:ext cx="431" cy="431"/>
              </a:xfrm>
              <a:prstGeom prst="ellipse">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sp>
          <p:nvSpPr>
            <p:cNvPr id="36" name="Line 20">
              <a:extLst>
                <a:ext uri="{FF2B5EF4-FFF2-40B4-BE49-F238E27FC236}">
                  <a16:creationId xmlns:a16="http://schemas.microsoft.com/office/drawing/2014/main" id="{2CD32535-CCA4-4B9B-91EE-ADF9D9E7B962}"/>
                </a:ext>
              </a:extLst>
            </p:cNvPr>
            <p:cNvSpPr>
              <a:spLocks noChangeShapeType="1"/>
            </p:cNvSpPr>
            <p:nvPr/>
          </p:nvSpPr>
          <p:spPr bwMode="auto">
            <a:xfrm flipH="1">
              <a:off x="7633369" y="4925874"/>
              <a:ext cx="170854" cy="14375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37" name="Line 21">
              <a:extLst>
                <a:ext uri="{FF2B5EF4-FFF2-40B4-BE49-F238E27FC236}">
                  <a16:creationId xmlns:a16="http://schemas.microsoft.com/office/drawing/2014/main" id="{5EFA34DF-B897-468D-9A82-21001F931D01}"/>
                </a:ext>
              </a:extLst>
            </p:cNvPr>
            <p:cNvSpPr>
              <a:spLocks noChangeShapeType="1"/>
            </p:cNvSpPr>
            <p:nvPr/>
          </p:nvSpPr>
          <p:spPr bwMode="auto">
            <a:xfrm flipH="1" flipV="1">
              <a:off x="8049825" y="4921381"/>
              <a:ext cx="170854" cy="14375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38" name="Line 23">
              <a:extLst>
                <a:ext uri="{FF2B5EF4-FFF2-40B4-BE49-F238E27FC236}">
                  <a16:creationId xmlns:a16="http://schemas.microsoft.com/office/drawing/2014/main" id="{EA0986AE-D5B9-4AE4-9042-4A616829125C}"/>
                </a:ext>
              </a:extLst>
            </p:cNvPr>
            <p:cNvSpPr>
              <a:spLocks noChangeShapeType="1"/>
            </p:cNvSpPr>
            <p:nvPr/>
          </p:nvSpPr>
          <p:spPr bwMode="auto">
            <a:xfrm>
              <a:off x="7628030" y="5393081"/>
              <a:ext cx="0" cy="17969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grpSp>
          <p:nvGrpSpPr>
            <p:cNvPr id="39" name="Group 11">
              <a:extLst>
                <a:ext uri="{FF2B5EF4-FFF2-40B4-BE49-F238E27FC236}">
                  <a16:creationId xmlns:a16="http://schemas.microsoft.com/office/drawing/2014/main" id="{05E46343-39AB-4042-8D37-72E1964752F1}"/>
                </a:ext>
              </a:extLst>
            </p:cNvPr>
            <p:cNvGrpSpPr>
              <a:grpSpLocks/>
            </p:cNvGrpSpPr>
            <p:nvPr/>
          </p:nvGrpSpPr>
          <p:grpSpPr bwMode="auto">
            <a:xfrm>
              <a:off x="7454410" y="6019800"/>
              <a:ext cx="383531" cy="399821"/>
              <a:chOff x="835" y="1497"/>
              <a:chExt cx="431" cy="534"/>
            </a:xfrm>
          </p:grpSpPr>
          <p:sp>
            <p:nvSpPr>
              <p:cNvPr id="41" name="Text Box 12">
                <a:extLst>
                  <a:ext uri="{FF2B5EF4-FFF2-40B4-BE49-F238E27FC236}">
                    <a16:creationId xmlns:a16="http://schemas.microsoft.com/office/drawing/2014/main" id="{8227545C-9D7F-47C7-A13D-6F8FB00DDCBB}"/>
                  </a:ext>
                </a:extLst>
              </p:cNvPr>
              <p:cNvSpPr txBox="1">
                <a:spLocks noChangeArrowheads="1"/>
              </p:cNvSpPr>
              <p:nvPr/>
            </p:nvSpPr>
            <p:spPr bwMode="auto">
              <a:xfrm>
                <a:off x="950" y="1497"/>
                <a:ext cx="200"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a:t>R</a:t>
                </a:r>
                <a:endParaRPr lang="en-US" altLang="zh-CN" sz="2000" b="0" dirty="0"/>
              </a:p>
            </p:txBody>
          </p:sp>
          <p:sp>
            <p:nvSpPr>
              <p:cNvPr id="42" name="Oval 13">
                <a:extLst>
                  <a:ext uri="{FF2B5EF4-FFF2-40B4-BE49-F238E27FC236}">
                    <a16:creationId xmlns:a16="http://schemas.microsoft.com/office/drawing/2014/main" id="{8E2CDCA4-3C53-4C21-927D-F560384B4264}"/>
                  </a:ext>
                </a:extLst>
              </p:cNvPr>
              <p:cNvSpPr>
                <a:spLocks noChangeArrowheads="1"/>
              </p:cNvSpPr>
              <p:nvPr/>
            </p:nvSpPr>
            <p:spPr bwMode="auto">
              <a:xfrm>
                <a:off x="835" y="1572"/>
                <a:ext cx="431" cy="431"/>
              </a:xfrm>
              <a:prstGeom prst="ellipse">
                <a:avLst/>
              </a:prstGeom>
              <a:noFill/>
              <a:ln w="2857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sp>
          <p:nvSpPr>
            <p:cNvPr id="40" name="Line 23">
              <a:extLst>
                <a:ext uri="{FF2B5EF4-FFF2-40B4-BE49-F238E27FC236}">
                  <a16:creationId xmlns:a16="http://schemas.microsoft.com/office/drawing/2014/main" id="{B0E34CAA-68FB-4D33-A4D8-B5A534E3F46A}"/>
                </a:ext>
              </a:extLst>
            </p:cNvPr>
            <p:cNvSpPr>
              <a:spLocks noChangeShapeType="1"/>
            </p:cNvSpPr>
            <p:nvPr/>
          </p:nvSpPr>
          <p:spPr bwMode="auto">
            <a:xfrm>
              <a:off x="7646504" y="5903053"/>
              <a:ext cx="0" cy="17969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grpSp>
      <p:sp>
        <p:nvSpPr>
          <p:cNvPr id="51" name="文本框 50">
            <a:extLst>
              <a:ext uri="{FF2B5EF4-FFF2-40B4-BE49-F238E27FC236}">
                <a16:creationId xmlns:a16="http://schemas.microsoft.com/office/drawing/2014/main" id="{358A4F8D-A8B0-4AF7-A891-3019CBD2C4E1}"/>
              </a:ext>
            </a:extLst>
          </p:cNvPr>
          <p:cNvSpPr txBox="1"/>
          <p:nvPr/>
        </p:nvSpPr>
        <p:spPr>
          <a:xfrm>
            <a:off x="1772289" y="1145774"/>
            <a:ext cx="5386411" cy="400110"/>
          </a:xfrm>
          <a:prstGeom prst="rect">
            <a:avLst/>
          </a:prstGeom>
          <a:noFill/>
        </p:spPr>
        <p:txBody>
          <a:bodyPr wrap="none" rtlCol="0">
            <a:spAutoFit/>
          </a:bodyPr>
          <a:lstStyle/>
          <a:p>
            <a:r>
              <a:rPr lang="en-US" altLang="zh-CN" sz="2000" b="1" dirty="0">
                <a:solidFill>
                  <a:srgbClr val="FF0000"/>
                </a:solidFill>
              </a:rPr>
              <a:t>R</a:t>
            </a:r>
            <a:r>
              <a:rPr lang="zh-CN" altLang="en-US" sz="2000" b="1" dirty="0">
                <a:solidFill>
                  <a:srgbClr val="FF0000"/>
                </a:solidFill>
              </a:rPr>
              <a:t>第二次被激活后，运行栈和</a:t>
            </a:r>
            <a:r>
              <a:rPr lang="en-US" altLang="zh-CN" sz="2000" b="1" dirty="0">
                <a:solidFill>
                  <a:srgbClr val="FF0000"/>
                </a:solidFill>
              </a:rPr>
              <a:t>Display</a:t>
            </a:r>
            <a:r>
              <a:rPr lang="zh-CN" altLang="en-US" sz="2000" b="1" dirty="0">
                <a:solidFill>
                  <a:srgbClr val="FF0000"/>
                </a:solidFill>
              </a:rPr>
              <a:t>表的格局</a:t>
            </a:r>
          </a:p>
        </p:txBody>
      </p:sp>
    </p:spTree>
    <p:extLst>
      <p:ext uri="{BB962C8B-B14F-4D97-AF65-F5344CB8AC3E}">
        <p14:creationId xmlns:p14="http://schemas.microsoft.com/office/powerpoint/2010/main" val="751769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9" name="表格 6">
            <a:extLst>
              <a:ext uri="{FF2B5EF4-FFF2-40B4-BE49-F238E27FC236}">
                <a16:creationId xmlns:a16="http://schemas.microsoft.com/office/drawing/2014/main" id="{90A47A3C-EF10-4788-B0B2-229541AC9685}"/>
              </a:ext>
            </a:extLst>
          </p:cNvPr>
          <p:cNvGraphicFramePr>
            <a:graphicFrameLocks noGrp="1"/>
          </p:cNvGraphicFramePr>
          <p:nvPr>
            <p:extLst>
              <p:ext uri="{D42A27DB-BD31-4B8C-83A1-F6EECF244321}">
                <p14:modId xmlns:p14="http://schemas.microsoft.com/office/powerpoint/2010/main" val="970418889"/>
              </p:ext>
            </p:extLst>
          </p:nvPr>
        </p:nvGraphicFramePr>
        <p:xfrm>
          <a:off x="6172200" y="2505831"/>
          <a:ext cx="1459891" cy="2723805"/>
        </p:xfrm>
        <a:graphic>
          <a:graphicData uri="http://schemas.openxmlformats.org/drawingml/2006/table">
            <a:tbl>
              <a:tblPr firstRow="1" bandRow="1">
                <a:tableStyleId>{5C22544A-7EE6-4342-B048-85BDC9FD1C3A}</a:tableStyleId>
              </a:tblPr>
              <a:tblGrid>
                <a:gridCol w="1459891">
                  <a:extLst>
                    <a:ext uri="{9D8B030D-6E8A-4147-A177-3AD203B41FA5}">
                      <a16:colId xmlns:a16="http://schemas.microsoft.com/office/drawing/2014/main" val="3439332706"/>
                    </a:ext>
                  </a:extLst>
                </a:gridCol>
              </a:tblGrid>
              <a:tr h="291670">
                <a:tc>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R</a:t>
                      </a:r>
                      <a:r>
                        <a:rPr lang="zh-CN" altLang="en-US" sz="1600" b="0" dirty="0">
                          <a:solidFill>
                            <a:schemeClr val="tx1"/>
                          </a:solidFill>
                          <a:latin typeface="微软雅黑" panose="020B0503020204020204" pitchFamily="34" charset="-122"/>
                          <a:ea typeface="微软雅黑" panose="020B0503020204020204" pitchFamily="34" charset="-122"/>
                        </a:rPr>
                        <a:t>的</a:t>
                      </a:r>
                      <a:r>
                        <a:rPr lang="en-US" altLang="zh-CN" sz="1600" b="0" dirty="0">
                          <a:solidFill>
                            <a:schemeClr val="tx1"/>
                          </a:solidFill>
                          <a:latin typeface="微软雅黑" panose="020B0503020204020204" pitchFamily="34" charset="-122"/>
                          <a:ea typeface="微软雅黑" panose="020B0503020204020204" pitchFamily="34" charset="-122"/>
                        </a:rPr>
                        <a:t>AR</a:t>
                      </a:r>
                    </a:p>
                    <a:p>
                      <a:pPr algn="ctr"/>
                      <a:r>
                        <a:rPr lang="en-US" altLang="zh-CN" sz="1600" b="0" dirty="0">
                          <a:solidFill>
                            <a:schemeClr val="tx1"/>
                          </a:solidFill>
                          <a:latin typeface="微软雅黑" panose="020B0503020204020204" pitchFamily="34" charset="-122"/>
                          <a:ea typeface="微软雅黑" panose="020B0503020204020204" pitchFamily="34" charset="-122"/>
                        </a:rPr>
                        <a:t>Display</a:t>
                      </a:r>
                      <a:r>
                        <a:rPr lang="zh-CN" altLang="en-US" sz="1600" b="0" dirty="0">
                          <a:solidFill>
                            <a:schemeClr val="tx1"/>
                          </a:solidFill>
                          <a:latin typeface="微软雅黑" panose="020B0503020204020204" pitchFamily="34" charset="-122"/>
                          <a:ea typeface="微软雅黑" panose="020B0503020204020204" pitchFamily="34" charset="-122"/>
                        </a:rPr>
                        <a:t>表</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581496"/>
                  </a:ext>
                </a:extLst>
              </a:tr>
              <a:tr h="337127">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R</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algn="ctr"/>
                      <a:r>
                        <a:rPr lang="en-US" altLang="zh-CN" sz="1600" dirty="0">
                          <a:solidFill>
                            <a:schemeClr val="tx1"/>
                          </a:solidFill>
                          <a:latin typeface="微软雅黑" panose="020B0503020204020204" pitchFamily="34" charset="-122"/>
                          <a:ea typeface="微软雅黑" panose="020B0503020204020204" pitchFamily="34" charset="-122"/>
                        </a:rPr>
                        <a:t>Display</a:t>
                      </a:r>
                      <a:r>
                        <a:rPr lang="zh-CN" altLang="en-US" sz="1600" dirty="0">
                          <a:solidFill>
                            <a:schemeClr val="tx1"/>
                          </a:solidFill>
                          <a:latin typeface="微软雅黑" panose="020B0503020204020204" pitchFamily="34" charset="-122"/>
                          <a:ea typeface="微软雅黑" panose="020B0503020204020204" pitchFamily="34" charset="-122"/>
                        </a:rPr>
                        <a:t>表</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5043307"/>
                  </a:ext>
                </a:extLst>
              </a:tr>
              <a:tr h="3371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Q</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Display</a:t>
                      </a:r>
                      <a:r>
                        <a:rPr lang="zh-CN" altLang="en-US" sz="1600" dirty="0">
                          <a:solidFill>
                            <a:schemeClr val="tx1"/>
                          </a:solidFill>
                          <a:latin typeface="微软雅黑" panose="020B0503020204020204" pitchFamily="34" charset="-122"/>
                          <a:ea typeface="微软雅黑" panose="020B0503020204020204" pitchFamily="34" charset="-122"/>
                        </a:rPr>
                        <a:t>表</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2296499"/>
                  </a:ext>
                </a:extLst>
              </a:tr>
              <a:tr h="337127">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P</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1957043"/>
                  </a:ext>
                </a:extLst>
              </a:tr>
              <a:tr h="337127">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S</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4821733"/>
                  </a:ext>
                </a:extLst>
              </a:tr>
              <a:tr h="337127">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main</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3500177"/>
                  </a:ext>
                </a:extLst>
              </a:tr>
            </a:tbl>
          </a:graphicData>
        </a:graphic>
      </p:graphicFrame>
      <p:sp>
        <p:nvSpPr>
          <p:cNvPr id="10" name="Rectangle 6"/>
          <p:cNvSpPr>
            <a:spLocks noChangeArrowheads="1"/>
          </p:cNvSpPr>
          <p:nvPr/>
        </p:nvSpPr>
        <p:spPr bwMode="auto">
          <a:xfrm>
            <a:off x="1453845" y="4877912"/>
            <a:ext cx="1752600" cy="544636"/>
          </a:xfrm>
          <a:prstGeom prst="rect">
            <a:avLst/>
          </a:prstGeom>
          <a:solidFill>
            <a:srgbClr val="FF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dirty="0">
                <a:solidFill>
                  <a:srgbClr val="0000FF"/>
                </a:solidFill>
                <a:latin typeface="微软雅黑" panose="020B0503020204020204" pitchFamily="34" charset="-122"/>
              </a:rPr>
              <a:t>R</a:t>
            </a:r>
            <a:r>
              <a:rPr lang="zh-CN" altLang="en-US" sz="2000" b="1" dirty="0">
                <a:solidFill>
                  <a:srgbClr val="0000FF"/>
                </a:solidFill>
                <a:latin typeface="微软雅黑" panose="020B0503020204020204" pitchFamily="34" charset="-122"/>
              </a:rPr>
              <a:t>第</a:t>
            </a:r>
            <a:r>
              <a:rPr lang="en-US" altLang="zh-CN" sz="2000" b="1" dirty="0">
                <a:solidFill>
                  <a:srgbClr val="0000FF"/>
                </a:solidFill>
                <a:latin typeface="微软雅黑" panose="020B0503020204020204" pitchFamily="34" charset="-122"/>
              </a:rPr>
              <a:t>1</a:t>
            </a:r>
            <a:r>
              <a:rPr lang="zh-CN" altLang="en-US" sz="2000" b="1" dirty="0">
                <a:solidFill>
                  <a:srgbClr val="0000FF"/>
                </a:solidFill>
                <a:latin typeface="微软雅黑" panose="020B0503020204020204" pitchFamily="34" charset="-122"/>
              </a:rPr>
              <a:t>次被调用</a:t>
            </a:r>
          </a:p>
        </p:txBody>
      </p:sp>
      <p:sp>
        <p:nvSpPr>
          <p:cNvPr id="11" name="Text Box 2"/>
          <p:cNvSpPr txBox="1">
            <a:spLocks noChangeArrowheads="1"/>
          </p:cNvSpPr>
          <p:nvPr/>
        </p:nvSpPr>
        <p:spPr bwMode="auto">
          <a:xfrm>
            <a:off x="216509" y="774819"/>
            <a:ext cx="8153400" cy="1582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600075">
              <a:defRPr kumimoji="1" sz="2400">
                <a:solidFill>
                  <a:schemeClr val="tx1"/>
                </a:solidFill>
                <a:latin typeface="Times New Roman" charset="0"/>
                <a:ea typeface="宋体" pitchFamily="2" charset="-122"/>
              </a:defRPr>
            </a:lvl1pPr>
            <a:lvl2pPr marL="620713">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20000"/>
              </a:lnSpc>
              <a:spcBef>
                <a:spcPct val="20000"/>
              </a:spcBef>
            </a:pPr>
            <a:r>
              <a:rPr lang="zh-CN" altLang="en-US" sz="2000" b="1" dirty="0">
                <a:latin typeface="宋体" pitchFamily="2" charset="-122"/>
              </a:rPr>
              <a:t>被调用时，在建立其过程活动记录的同时，建立</a:t>
            </a:r>
            <a:r>
              <a:rPr lang="en-US" altLang="zh-CN" sz="2000" b="1" dirty="0">
                <a:latin typeface="宋体" pitchFamily="2" charset="-122"/>
              </a:rPr>
              <a:t>display</a:t>
            </a:r>
            <a:r>
              <a:rPr lang="zh-CN" altLang="en-US" sz="2000" b="1" dirty="0">
                <a:latin typeface="宋体" pitchFamily="2" charset="-122"/>
              </a:rPr>
              <a:t>表。</a:t>
            </a:r>
          </a:p>
          <a:p>
            <a:pPr algn="l">
              <a:lnSpc>
                <a:spcPct val="120000"/>
              </a:lnSpc>
              <a:spcBef>
                <a:spcPct val="20000"/>
              </a:spcBef>
            </a:pPr>
            <a:r>
              <a:rPr lang="zh-CN" altLang="en-US" sz="2000" b="1" dirty="0">
                <a:latin typeface="宋体" pitchFamily="2" charset="-122"/>
              </a:rPr>
              <a:t>假定</a:t>
            </a:r>
            <a:r>
              <a:rPr lang="zh-CN" altLang="en-US" sz="2000" b="1" dirty="0">
                <a:solidFill>
                  <a:srgbClr val="0000FF"/>
                </a:solidFill>
                <a:latin typeface="宋体" pitchFamily="2" charset="-122"/>
              </a:rPr>
              <a:t>被调用者</a:t>
            </a:r>
            <a:r>
              <a:rPr lang="zh-CN" altLang="en-US" sz="2000" b="1" dirty="0">
                <a:latin typeface="宋体" pitchFamily="2" charset="-122"/>
              </a:rPr>
              <a:t>子程序的静态层次数为</a:t>
            </a:r>
            <a:r>
              <a:rPr lang="en-US" altLang="zh-CN" sz="2000" b="1" dirty="0" err="1">
                <a:latin typeface="宋体" pitchFamily="2" charset="-122"/>
              </a:rPr>
              <a:t>i</a:t>
            </a:r>
            <a:r>
              <a:rPr lang="zh-CN" altLang="en-US" sz="2000" b="1" dirty="0">
                <a:latin typeface="宋体" pitchFamily="2" charset="-122"/>
              </a:rPr>
              <a:t>，建立其</a:t>
            </a:r>
            <a:r>
              <a:rPr lang="en-US" altLang="zh-CN" sz="2000" b="1" dirty="0">
                <a:latin typeface="宋体" pitchFamily="2" charset="-122"/>
              </a:rPr>
              <a:t>display</a:t>
            </a:r>
            <a:r>
              <a:rPr lang="zh-CN" altLang="en-US" sz="2000" b="1" dirty="0">
                <a:latin typeface="宋体" pitchFamily="2" charset="-122"/>
              </a:rPr>
              <a:t>的具体做法是：复制</a:t>
            </a:r>
            <a:r>
              <a:rPr lang="zh-CN" altLang="en-US" sz="2000" b="1" dirty="0">
                <a:solidFill>
                  <a:srgbClr val="0000FF"/>
                </a:solidFill>
                <a:latin typeface="宋体" pitchFamily="2" charset="-122"/>
              </a:rPr>
              <a:t>调用者</a:t>
            </a:r>
            <a:r>
              <a:rPr lang="zh-CN" altLang="en-US" sz="2000" b="1" dirty="0">
                <a:latin typeface="宋体" pitchFamily="2" charset="-122"/>
              </a:rPr>
              <a:t>子程序的</a:t>
            </a:r>
            <a:r>
              <a:rPr lang="en-US" altLang="zh-CN" sz="2000" b="1" dirty="0">
                <a:latin typeface="宋体" pitchFamily="2" charset="-122"/>
              </a:rPr>
              <a:t>display [0]</a:t>
            </a:r>
            <a:r>
              <a:rPr lang="zh-CN" altLang="en-US" sz="2000" b="1" dirty="0">
                <a:latin typeface="宋体" pitchFamily="2" charset="-122"/>
              </a:rPr>
              <a:t>～</a:t>
            </a:r>
            <a:r>
              <a:rPr lang="en-US" altLang="zh-CN" sz="2000" b="1" dirty="0">
                <a:latin typeface="宋体" pitchFamily="2" charset="-122"/>
              </a:rPr>
              <a:t>display[</a:t>
            </a:r>
            <a:r>
              <a:rPr lang="en-US" altLang="zh-CN" sz="2000" b="1" dirty="0" err="1">
                <a:latin typeface="宋体" pitchFamily="2" charset="-122"/>
              </a:rPr>
              <a:t>i</a:t>
            </a:r>
            <a:r>
              <a:rPr lang="zh-CN" altLang="en-US" sz="2000" b="1" dirty="0">
                <a:latin typeface="宋体" pitchFamily="2" charset="-122"/>
              </a:rPr>
              <a:t>－</a:t>
            </a:r>
            <a:r>
              <a:rPr lang="en-US" altLang="zh-CN" sz="2000" b="1" dirty="0">
                <a:latin typeface="宋体" pitchFamily="2" charset="-122"/>
              </a:rPr>
              <a:t>1]</a:t>
            </a:r>
            <a:r>
              <a:rPr lang="zh-CN" altLang="en-US" sz="2000" b="1" dirty="0">
                <a:latin typeface="宋体" pitchFamily="2" charset="-122"/>
              </a:rPr>
              <a:t> ，</a:t>
            </a:r>
            <a:r>
              <a:rPr lang="en-US" altLang="zh-CN" sz="2000" b="1" dirty="0">
                <a:latin typeface="宋体" pitchFamily="2" charset="-122"/>
              </a:rPr>
              <a:t>display[</a:t>
            </a:r>
            <a:r>
              <a:rPr lang="en-US" altLang="zh-CN" sz="2000" b="1" dirty="0" err="1">
                <a:latin typeface="宋体" pitchFamily="2" charset="-122"/>
              </a:rPr>
              <a:t>i</a:t>
            </a:r>
            <a:r>
              <a:rPr lang="en-US" altLang="zh-CN" sz="2000" b="1" dirty="0">
                <a:latin typeface="宋体" pitchFamily="2" charset="-122"/>
              </a:rPr>
              <a:t>]</a:t>
            </a:r>
            <a:r>
              <a:rPr lang="zh-CN" altLang="en-US" sz="2000" b="1" dirty="0">
                <a:latin typeface="宋体" pitchFamily="2" charset="-122"/>
              </a:rPr>
              <a:t>指向自己</a:t>
            </a:r>
            <a:r>
              <a:rPr lang="en-US" altLang="zh-CN" sz="2000" b="1" dirty="0">
                <a:latin typeface="宋体" pitchFamily="2" charset="-122"/>
              </a:rPr>
              <a:t>(</a:t>
            </a:r>
            <a:r>
              <a:rPr lang="zh-CN" altLang="en-US" sz="2000" b="1" dirty="0">
                <a:latin typeface="宋体" pitchFamily="2" charset="-122"/>
              </a:rPr>
              <a:t>被调用者</a:t>
            </a:r>
            <a:r>
              <a:rPr lang="en-US" altLang="zh-CN" sz="2000" b="1" dirty="0">
                <a:latin typeface="宋体" pitchFamily="2" charset="-122"/>
              </a:rPr>
              <a:t>)</a:t>
            </a:r>
            <a:r>
              <a:rPr lang="zh-CN" altLang="en-US" sz="2000" b="1" dirty="0">
                <a:latin typeface="宋体" pitchFamily="2" charset="-122"/>
              </a:rPr>
              <a:t>的活动记录的基地址。 </a:t>
            </a:r>
          </a:p>
        </p:txBody>
      </p:sp>
      <p:sp>
        <p:nvSpPr>
          <p:cNvPr id="12" name="Rectangle 3"/>
          <p:cNvSpPr>
            <a:spLocks noChangeArrowheads="1"/>
          </p:cNvSpPr>
          <p:nvPr/>
        </p:nvSpPr>
        <p:spPr bwMode="auto">
          <a:xfrm>
            <a:off x="2588638" y="365294"/>
            <a:ext cx="32047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0000FF"/>
                </a:solidFill>
                <a:latin typeface="微软雅黑" panose="020B0503020204020204" pitchFamily="34" charset="-122"/>
              </a:rPr>
              <a:t>Display</a:t>
            </a:r>
            <a:r>
              <a:rPr lang="zh-CN" altLang="en-US" sz="2400" dirty="0">
                <a:solidFill>
                  <a:srgbClr val="0000FF"/>
                </a:solidFill>
                <a:latin typeface="微软雅黑" panose="020B0503020204020204" pitchFamily="34" charset="-122"/>
              </a:rPr>
              <a:t>表的维护</a:t>
            </a:r>
            <a:r>
              <a:rPr lang="en-US" altLang="zh-CN" sz="2400" dirty="0">
                <a:solidFill>
                  <a:srgbClr val="0000FF"/>
                </a:solidFill>
                <a:latin typeface="微软雅黑" panose="020B0503020204020204" pitchFamily="34" charset="-122"/>
              </a:rPr>
              <a:t>(</a:t>
            </a:r>
            <a:r>
              <a:rPr lang="zh-CN" altLang="en-US" sz="2400" dirty="0">
                <a:solidFill>
                  <a:srgbClr val="0000FF"/>
                </a:solidFill>
                <a:latin typeface="微软雅黑" panose="020B0503020204020204" pitchFamily="34" charset="-122"/>
              </a:rPr>
              <a:t>一）</a:t>
            </a:r>
          </a:p>
        </p:txBody>
      </p:sp>
      <p:sp>
        <p:nvSpPr>
          <p:cNvPr id="13" name="Text Box 5"/>
          <p:cNvSpPr txBox="1">
            <a:spLocks noChangeArrowheads="1"/>
          </p:cNvSpPr>
          <p:nvPr/>
        </p:nvSpPr>
        <p:spPr bwMode="auto">
          <a:xfrm>
            <a:off x="368909" y="5464782"/>
            <a:ext cx="8001000" cy="789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0550">
              <a:defRPr kumimoji="1" sz="2400">
                <a:solidFill>
                  <a:schemeClr val="tx1"/>
                </a:solidFill>
                <a:latin typeface="Times New Roman" charset="0"/>
                <a:ea typeface="宋体" pitchFamily="2" charset="-122"/>
              </a:defRPr>
            </a:lvl1pPr>
            <a:lvl2pPr marL="592138">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indent="0" algn="l">
              <a:lnSpc>
                <a:spcPct val="110000"/>
              </a:lnSpc>
              <a:spcBef>
                <a:spcPct val="20000"/>
              </a:spcBef>
            </a:pPr>
            <a:r>
              <a:rPr lang="zh-CN" altLang="en-US" sz="2000" b="1" dirty="0">
                <a:latin typeface="宋体" pitchFamily="2" charset="-122"/>
              </a:rPr>
              <a:t>子程序中访问外层变量的绝对地址是：</a:t>
            </a:r>
          </a:p>
          <a:p>
            <a:pPr indent="0" algn="l">
              <a:lnSpc>
                <a:spcPct val="110000"/>
              </a:lnSpc>
              <a:spcBef>
                <a:spcPct val="20000"/>
              </a:spcBef>
            </a:pPr>
            <a:r>
              <a:rPr lang="zh-CN" altLang="en-US" sz="2000" b="1" dirty="0">
                <a:solidFill>
                  <a:srgbClr val="CC6600"/>
                </a:solidFill>
                <a:latin typeface="宋体" pitchFamily="2" charset="-122"/>
              </a:rPr>
              <a:t>绝对地址＝</a:t>
            </a:r>
            <a:r>
              <a:rPr lang="en-US" altLang="zh-CN" sz="2000" b="1" dirty="0">
                <a:solidFill>
                  <a:srgbClr val="CC6600"/>
                </a:solidFill>
                <a:latin typeface="宋体" pitchFamily="2" charset="-122"/>
              </a:rPr>
              <a:t>display[</a:t>
            </a:r>
            <a:r>
              <a:rPr lang="en-US" altLang="zh-CN" sz="2000" b="1" dirty="0" err="1">
                <a:solidFill>
                  <a:srgbClr val="CC6600"/>
                </a:solidFill>
                <a:latin typeface="宋体" pitchFamily="2" charset="-122"/>
              </a:rPr>
              <a:t>i</a:t>
            </a:r>
            <a:r>
              <a:rPr lang="en-US" altLang="zh-CN" sz="2000" b="1" dirty="0">
                <a:solidFill>
                  <a:srgbClr val="CC6600"/>
                </a:solidFill>
                <a:latin typeface="宋体" pitchFamily="2" charset="-122"/>
              </a:rPr>
              <a:t>] +</a:t>
            </a:r>
            <a:r>
              <a:rPr lang="zh-CN" altLang="en-US" sz="2000" b="1" dirty="0">
                <a:solidFill>
                  <a:srgbClr val="CC6600"/>
                </a:solidFill>
                <a:latin typeface="宋体" pitchFamily="2" charset="-122"/>
              </a:rPr>
              <a:t>偏移量</a:t>
            </a:r>
            <a:r>
              <a:rPr lang="zh-CN" altLang="en-US" sz="2000" b="1" dirty="0">
                <a:latin typeface="宋体" pitchFamily="2" charset="-122"/>
              </a:rPr>
              <a:t>。 </a:t>
            </a:r>
          </a:p>
        </p:txBody>
      </p:sp>
      <p:sp>
        <p:nvSpPr>
          <p:cNvPr id="14"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26</a:t>
            </a:fld>
            <a:endParaRPr lang="en-US" altLang="zh-CN" sz="1800" dirty="0">
              <a:latin typeface="宋体" pitchFamily="2" charset="-122"/>
              <a:ea typeface="宋体" pitchFamily="2" charset="-122"/>
            </a:endParaRPr>
          </a:p>
        </p:txBody>
      </p:sp>
      <p:graphicFrame>
        <p:nvGraphicFramePr>
          <p:cNvPr id="21" name="表格 5">
            <a:extLst>
              <a:ext uri="{FF2B5EF4-FFF2-40B4-BE49-F238E27FC236}">
                <a16:creationId xmlns:a16="http://schemas.microsoft.com/office/drawing/2014/main" id="{FF8A4C16-8F5E-4C9C-BD58-DD77E1737CC6}"/>
              </a:ext>
            </a:extLst>
          </p:cNvPr>
          <p:cNvGraphicFramePr>
            <a:graphicFrameLocks noGrp="1"/>
          </p:cNvGraphicFramePr>
          <p:nvPr>
            <p:extLst>
              <p:ext uri="{D42A27DB-BD31-4B8C-83A1-F6EECF244321}">
                <p14:modId xmlns:p14="http://schemas.microsoft.com/office/powerpoint/2010/main" val="775499522"/>
              </p:ext>
            </p:extLst>
          </p:nvPr>
        </p:nvGraphicFramePr>
        <p:xfrm>
          <a:off x="368909" y="3018636"/>
          <a:ext cx="704569" cy="1609996"/>
        </p:xfrm>
        <a:graphic>
          <a:graphicData uri="http://schemas.openxmlformats.org/drawingml/2006/table">
            <a:tbl>
              <a:tblPr firstRow="1" bandRow="1">
                <a:tableStyleId>{5C22544A-7EE6-4342-B048-85BDC9FD1C3A}</a:tableStyleId>
              </a:tblPr>
              <a:tblGrid>
                <a:gridCol w="316891">
                  <a:extLst>
                    <a:ext uri="{9D8B030D-6E8A-4147-A177-3AD203B41FA5}">
                      <a16:colId xmlns:a16="http://schemas.microsoft.com/office/drawing/2014/main" val="1114144613"/>
                    </a:ext>
                  </a:extLst>
                </a:gridCol>
                <a:gridCol w="387678">
                  <a:extLst>
                    <a:ext uri="{9D8B030D-6E8A-4147-A177-3AD203B41FA5}">
                      <a16:colId xmlns:a16="http://schemas.microsoft.com/office/drawing/2014/main" val="4059082513"/>
                    </a:ext>
                  </a:extLst>
                </a:gridCol>
              </a:tblGrid>
              <a:tr h="402499">
                <a:tc>
                  <a:txBody>
                    <a:bodyPr/>
                    <a:lstStyle/>
                    <a:p>
                      <a:r>
                        <a:rPr lang="en-US" altLang="zh-CN" b="0" dirty="0">
                          <a:solidFill>
                            <a:schemeClr val="tx1"/>
                          </a:solidFill>
                        </a:rPr>
                        <a:t>3</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1865738"/>
                  </a:ext>
                </a:extLst>
              </a:tr>
              <a:tr h="402499">
                <a:tc>
                  <a:txBody>
                    <a:bodyPr/>
                    <a:lstStyle/>
                    <a:p>
                      <a:r>
                        <a:rPr lang="en-US" altLang="zh-CN" b="0" dirty="0">
                          <a:solidFill>
                            <a:schemeClr val="tx1"/>
                          </a:solidFill>
                        </a:rPr>
                        <a:t>2</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86140941"/>
                  </a:ext>
                </a:extLst>
              </a:tr>
              <a:tr h="402499">
                <a:tc>
                  <a:txBody>
                    <a:bodyPr/>
                    <a:lstStyle/>
                    <a:p>
                      <a:r>
                        <a:rPr lang="en-US" altLang="zh-CN" b="0" dirty="0">
                          <a:solidFill>
                            <a:schemeClr val="tx1"/>
                          </a:solidFill>
                        </a:rPr>
                        <a:t>1</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3480790"/>
                  </a:ext>
                </a:extLst>
              </a:tr>
              <a:tr h="402499">
                <a:tc>
                  <a:txBody>
                    <a:bodyPr/>
                    <a:lstStyle/>
                    <a:p>
                      <a:r>
                        <a:rPr lang="en-US" altLang="zh-CN" b="0" dirty="0">
                          <a:solidFill>
                            <a:schemeClr val="tx1"/>
                          </a:solidFill>
                        </a:rPr>
                        <a:t>0</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23008999"/>
                  </a:ext>
                </a:extLst>
              </a:tr>
            </a:tbl>
          </a:graphicData>
        </a:graphic>
      </p:graphicFrame>
      <p:graphicFrame>
        <p:nvGraphicFramePr>
          <p:cNvPr id="26" name="表格 6">
            <a:extLst>
              <a:ext uri="{FF2B5EF4-FFF2-40B4-BE49-F238E27FC236}">
                <a16:creationId xmlns:a16="http://schemas.microsoft.com/office/drawing/2014/main" id="{BD324AC2-DE28-4EDC-9C20-A170AEF3287F}"/>
              </a:ext>
            </a:extLst>
          </p:cNvPr>
          <p:cNvGraphicFramePr>
            <a:graphicFrameLocks noGrp="1"/>
          </p:cNvGraphicFramePr>
          <p:nvPr>
            <p:extLst>
              <p:ext uri="{D42A27DB-BD31-4B8C-83A1-F6EECF244321}">
                <p14:modId xmlns:p14="http://schemas.microsoft.com/office/powerpoint/2010/main" val="1664552777"/>
              </p:ext>
            </p:extLst>
          </p:nvPr>
        </p:nvGraphicFramePr>
        <p:xfrm>
          <a:off x="1600200" y="2344737"/>
          <a:ext cx="1459891" cy="2510445"/>
        </p:xfrm>
        <a:graphic>
          <a:graphicData uri="http://schemas.openxmlformats.org/drawingml/2006/table">
            <a:tbl>
              <a:tblPr firstRow="1" bandRow="1">
                <a:tableStyleId>{5C22544A-7EE6-4342-B048-85BDC9FD1C3A}</a:tableStyleId>
              </a:tblPr>
              <a:tblGrid>
                <a:gridCol w="1459891">
                  <a:extLst>
                    <a:ext uri="{9D8B030D-6E8A-4147-A177-3AD203B41FA5}">
                      <a16:colId xmlns:a16="http://schemas.microsoft.com/office/drawing/2014/main" val="3439332706"/>
                    </a:ext>
                  </a:extLst>
                </a:gridCol>
              </a:tblGrid>
              <a:tr h="291670">
                <a:tc>
                  <a:txBody>
                    <a:bodyPr/>
                    <a:lstStyle/>
                    <a:p>
                      <a:pPr algn="ctr"/>
                      <a:endParaRPr lang="zh-CN" altLang="en-US" sz="18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581496"/>
                  </a:ext>
                </a:extLst>
              </a:tr>
              <a:tr h="337127">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R</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algn="ctr"/>
                      <a:r>
                        <a:rPr lang="en-US" altLang="zh-CN" sz="1600" dirty="0">
                          <a:solidFill>
                            <a:schemeClr val="tx1"/>
                          </a:solidFill>
                          <a:latin typeface="微软雅黑" panose="020B0503020204020204" pitchFamily="34" charset="-122"/>
                          <a:ea typeface="微软雅黑" panose="020B0503020204020204" pitchFamily="34" charset="-122"/>
                        </a:rPr>
                        <a:t>Display</a:t>
                      </a:r>
                      <a:r>
                        <a:rPr lang="zh-CN" altLang="en-US" sz="1600" dirty="0">
                          <a:solidFill>
                            <a:schemeClr val="tx1"/>
                          </a:solidFill>
                          <a:latin typeface="微软雅黑" panose="020B0503020204020204" pitchFamily="34" charset="-122"/>
                          <a:ea typeface="微软雅黑" panose="020B0503020204020204" pitchFamily="34" charset="-122"/>
                        </a:rPr>
                        <a:t>表</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5043307"/>
                  </a:ext>
                </a:extLst>
              </a:tr>
              <a:tr h="3371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Q</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Display</a:t>
                      </a:r>
                      <a:r>
                        <a:rPr lang="zh-CN" altLang="en-US" sz="1600" dirty="0">
                          <a:solidFill>
                            <a:schemeClr val="tx1"/>
                          </a:solidFill>
                          <a:latin typeface="微软雅黑" panose="020B0503020204020204" pitchFamily="34" charset="-122"/>
                          <a:ea typeface="微软雅黑" panose="020B0503020204020204" pitchFamily="34" charset="-122"/>
                        </a:rPr>
                        <a:t>表</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2296499"/>
                  </a:ext>
                </a:extLst>
              </a:tr>
              <a:tr h="337127">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P</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1957043"/>
                  </a:ext>
                </a:extLst>
              </a:tr>
              <a:tr h="337127">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S</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4821733"/>
                  </a:ext>
                </a:extLst>
              </a:tr>
              <a:tr h="337127">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main</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3500177"/>
                  </a:ext>
                </a:extLst>
              </a:tr>
            </a:tbl>
          </a:graphicData>
        </a:graphic>
      </p:graphicFrame>
      <p:cxnSp>
        <p:nvCxnSpPr>
          <p:cNvPr id="28" name="直接箭头连接符 27">
            <a:extLst>
              <a:ext uri="{FF2B5EF4-FFF2-40B4-BE49-F238E27FC236}">
                <a16:creationId xmlns:a16="http://schemas.microsoft.com/office/drawing/2014/main" id="{B4E497B7-C0D1-4A84-8AEB-C87520760571}"/>
              </a:ext>
            </a:extLst>
          </p:cNvPr>
          <p:cNvCxnSpPr/>
          <p:nvPr/>
        </p:nvCxnSpPr>
        <p:spPr bwMode="auto">
          <a:xfrm>
            <a:off x="906791" y="4414660"/>
            <a:ext cx="642552" cy="345090"/>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a:extLst>
              <a:ext uri="{FF2B5EF4-FFF2-40B4-BE49-F238E27FC236}">
                <a16:creationId xmlns:a16="http://schemas.microsoft.com/office/drawing/2014/main" id="{FA04AA1C-E2DF-49AC-BA29-3526E9B58926}"/>
              </a:ext>
            </a:extLst>
          </p:cNvPr>
          <p:cNvCxnSpPr/>
          <p:nvPr/>
        </p:nvCxnSpPr>
        <p:spPr bwMode="auto">
          <a:xfrm>
            <a:off x="851557" y="4027135"/>
            <a:ext cx="748643" cy="122912"/>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箭头连接符 29">
            <a:extLst>
              <a:ext uri="{FF2B5EF4-FFF2-40B4-BE49-F238E27FC236}">
                <a16:creationId xmlns:a16="http://schemas.microsoft.com/office/drawing/2014/main" id="{AFE4B7C6-34F3-467A-988D-6159583CF90B}"/>
              </a:ext>
            </a:extLst>
          </p:cNvPr>
          <p:cNvCxnSpPr/>
          <p:nvPr/>
        </p:nvCxnSpPr>
        <p:spPr bwMode="auto">
          <a:xfrm>
            <a:off x="906791" y="3636142"/>
            <a:ext cx="659139" cy="140775"/>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a:extLst>
              <a:ext uri="{FF2B5EF4-FFF2-40B4-BE49-F238E27FC236}">
                <a16:creationId xmlns:a16="http://schemas.microsoft.com/office/drawing/2014/main" id="{01607FD0-92F7-4C14-912A-D11EEA65F25B}"/>
              </a:ext>
            </a:extLst>
          </p:cNvPr>
          <p:cNvCxnSpPr/>
          <p:nvPr/>
        </p:nvCxnSpPr>
        <p:spPr bwMode="auto">
          <a:xfrm flipV="1">
            <a:off x="906791" y="3220979"/>
            <a:ext cx="663257" cy="9193"/>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连接符: 曲线 38">
            <a:extLst>
              <a:ext uri="{FF2B5EF4-FFF2-40B4-BE49-F238E27FC236}">
                <a16:creationId xmlns:a16="http://schemas.microsoft.com/office/drawing/2014/main" id="{620AEACE-88C4-4028-BA73-4F2543E011CB}"/>
              </a:ext>
            </a:extLst>
          </p:cNvPr>
          <p:cNvCxnSpPr>
            <a:cxnSpLocks/>
            <a:stCxn id="40" idx="2"/>
            <a:endCxn id="21" idx="0"/>
          </p:cNvCxnSpPr>
          <p:nvPr/>
        </p:nvCxnSpPr>
        <p:spPr bwMode="auto">
          <a:xfrm rot="10800000">
            <a:off x="721193" y="3018636"/>
            <a:ext cx="1047414" cy="101612"/>
          </a:xfrm>
          <a:prstGeom prst="curvedConnector4">
            <a:avLst>
              <a:gd name="adj1" fmla="val 33183"/>
              <a:gd name="adj2" fmla="val 324973"/>
            </a:avLst>
          </a:prstGeom>
          <a:solidFill>
            <a:srgbClr val="993366">
              <a:alpha val="96001"/>
            </a:srgbClr>
          </a:solidFill>
          <a:ln w="254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椭圆 39">
            <a:extLst>
              <a:ext uri="{FF2B5EF4-FFF2-40B4-BE49-F238E27FC236}">
                <a16:creationId xmlns:a16="http://schemas.microsoft.com/office/drawing/2014/main" id="{5EC82250-C825-4748-A5DC-779779945872}"/>
              </a:ext>
            </a:extLst>
          </p:cNvPr>
          <p:cNvSpPr/>
          <p:nvPr/>
        </p:nvSpPr>
        <p:spPr bwMode="auto">
          <a:xfrm>
            <a:off x="1768607" y="3091492"/>
            <a:ext cx="45719" cy="57512"/>
          </a:xfrm>
          <a:prstGeom prst="ellips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graphicFrame>
        <p:nvGraphicFramePr>
          <p:cNvPr id="62" name="表格 5">
            <a:extLst>
              <a:ext uri="{FF2B5EF4-FFF2-40B4-BE49-F238E27FC236}">
                <a16:creationId xmlns:a16="http://schemas.microsoft.com/office/drawing/2014/main" id="{51B29C44-A7DE-4219-8953-31BD903D324C}"/>
              </a:ext>
            </a:extLst>
          </p:cNvPr>
          <p:cNvGraphicFramePr>
            <a:graphicFrameLocks noGrp="1"/>
          </p:cNvGraphicFramePr>
          <p:nvPr>
            <p:extLst>
              <p:ext uri="{D42A27DB-BD31-4B8C-83A1-F6EECF244321}">
                <p14:modId xmlns:p14="http://schemas.microsoft.com/office/powerpoint/2010/main" val="573605243"/>
              </p:ext>
            </p:extLst>
          </p:nvPr>
        </p:nvGraphicFramePr>
        <p:xfrm>
          <a:off x="3481017" y="3756991"/>
          <a:ext cx="709983" cy="1097280"/>
        </p:xfrm>
        <a:graphic>
          <a:graphicData uri="http://schemas.openxmlformats.org/drawingml/2006/table">
            <a:tbl>
              <a:tblPr firstRow="1" bandRow="1">
                <a:tableStyleId>{5C22544A-7EE6-4342-B048-85BDC9FD1C3A}</a:tableStyleId>
              </a:tblPr>
              <a:tblGrid>
                <a:gridCol w="295827">
                  <a:extLst>
                    <a:ext uri="{9D8B030D-6E8A-4147-A177-3AD203B41FA5}">
                      <a16:colId xmlns:a16="http://schemas.microsoft.com/office/drawing/2014/main" val="1114144613"/>
                    </a:ext>
                  </a:extLst>
                </a:gridCol>
                <a:gridCol w="414156">
                  <a:extLst>
                    <a:ext uri="{9D8B030D-6E8A-4147-A177-3AD203B41FA5}">
                      <a16:colId xmlns:a16="http://schemas.microsoft.com/office/drawing/2014/main" val="4059082513"/>
                    </a:ext>
                  </a:extLst>
                </a:gridCol>
              </a:tblGrid>
              <a:tr h="351183">
                <a:tc>
                  <a:txBody>
                    <a:bodyPr/>
                    <a:lstStyle/>
                    <a:p>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b="0" dirty="0">
                          <a:solidFill>
                            <a:schemeClr val="tx1"/>
                          </a:solidFill>
                        </a:rPr>
                        <a:t>2</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86140941"/>
                  </a:ext>
                </a:extLst>
              </a:tr>
              <a:tr h="351183">
                <a:tc>
                  <a:txBody>
                    <a:bodyPr/>
                    <a:lstStyle/>
                    <a:p>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b="0" dirty="0">
                          <a:solidFill>
                            <a:schemeClr val="tx1"/>
                          </a:solidFill>
                        </a:rPr>
                        <a:t>1</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3480790"/>
                  </a:ext>
                </a:extLst>
              </a:tr>
              <a:tr h="351183">
                <a:tc>
                  <a:txBody>
                    <a:bodyPr/>
                    <a:lstStyle/>
                    <a:p>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b="0" dirty="0">
                          <a:solidFill>
                            <a:schemeClr val="tx1"/>
                          </a:solidFill>
                        </a:rPr>
                        <a:t>0</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23008999"/>
                  </a:ext>
                </a:extLst>
              </a:tr>
            </a:tbl>
          </a:graphicData>
        </a:graphic>
      </p:graphicFrame>
      <p:cxnSp>
        <p:nvCxnSpPr>
          <p:cNvPr id="76" name="直接箭头连接符 75">
            <a:extLst>
              <a:ext uri="{FF2B5EF4-FFF2-40B4-BE49-F238E27FC236}">
                <a16:creationId xmlns:a16="http://schemas.microsoft.com/office/drawing/2014/main" id="{D116990B-051D-4A63-AFBD-4857653A4D5B}"/>
              </a:ext>
            </a:extLst>
          </p:cNvPr>
          <p:cNvCxnSpPr/>
          <p:nvPr/>
        </p:nvCxnSpPr>
        <p:spPr bwMode="auto">
          <a:xfrm flipH="1" flipV="1">
            <a:off x="3034641" y="3769657"/>
            <a:ext cx="552172" cy="170070"/>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直接箭头连接符 77">
            <a:extLst>
              <a:ext uri="{FF2B5EF4-FFF2-40B4-BE49-F238E27FC236}">
                <a16:creationId xmlns:a16="http://schemas.microsoft.com/office/drawing/2014/main" id="{D8028614-48BD-40AD-ABC1-C1747335C1C9}"/>
              </a:ext>
            </a:extLst>
          </p:cNvPr>
          <p:cNvCxnSpPr/>
          <p:nvPr/>
        </p:nvCxnSpPr>
        <p:spPr bwMode="auto">
          <a:xfrm flipH="1" flipV="1">
            <a:off x="3047012" y="4151412"/>
            <a:ext cx="552172" cy="182109"/>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直接箭头连接符 79">
            <a:extLst>
              <a:ext uri="{FF2B5EF4-FFF2-40B4-BE49-F238E27FC236}">
                <a16:creationId xmlns:a16="http://schemas.microsoft.com/office/drawing/2014/main" id="{F7869733-14AE-40D9-97A9-FE39F2C220D5}"/>
              </a:ext>
            </a:extLst>
          </p:cNvPr>
          <p:cNvCxnSpPr/>
          <p:nvPr/>
        </p:nvCxnSpPr>
        <p:spPr bwMode="auto">
          <a:xfrm flipH="1">
            <a:off x="3047011" y="4628632"/>
            <a:ext cx="552172" cy="144974"/>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 name="椭圆 89">
            <a:extLst>
              <a:ext uri="{FF2B5EF4-FFF2-40B4-BE49-F238E27FC236}">
                <a16:creationId xmlns:a16="http://schemas.microsoft.com/office/drawing/2014/main" id="{0003F574-B9B1-4264-BE7D-E924E435643F}"/>
              </a:ext>
            </a:extLst>
          </p:cNvPr>
          <p:cNvSpPr/>
          <p:nvPr/>
        </p:nvSpPr>
        <p:spPr bwMode="auto">
          <a:xfrm>
            <a:off x="2821885" y="3685411"/>
            <a:ext cx="45719" cy="57512"/>
          </a:xfrm>
          <a:prstGeom prst="ellips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cxnSp>
        <p:nvCxnSpPr>
          <p:cNvPr id="92" name="连接符: 曲线 91">
            <a:extLst>
              <a:ext uri="{FF2B5EF4-FFF2-40B4-BE49-F238E27FC236}">
                <a16:creationId xmlns:a16="http://schemas.microsoft.com/office/drawing/2014/main" id="{D83D3A76-AFDB-4456-929D-EA4C98DD818B}"/>
              </a:ext>
            </a:extLst>
          </p:cNvPr>
          <p:cNvCxnSpPr>
            <a:cxnSpLocks/>
            <a:stCxn id="90" idx="7"/>
            <a:endCxn id="62" idx="0"/>
          </p:cNvCxnSpPr>
          <p:nvPr/>
        </p:nvCxnSpPr>
        <p:spPr bwMode="auto">
          <a:xfrm rot="16200000" flipH="1">
            <a:off x="3316879" y="3237863"/>
            <a:ext cx="63158" cy="975099"/>
          </a:xfrm>
          <a:prstGeom prst="curvedConnector3">
            <a:avLst>
              <a:gd name="adj1" fmla="val -375284"/>
            </a:avLst>
          </a:prstGeom>
          <a:solidFill>
            <a:srgbClr val="993366">
              <a:alpha val="96001"/>
            </a:srgbClr>
          </a:solidFill>
          <a:ln w="254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28" name="表格 5">
            <a:extLst>
              <a:ext uri="{FF2B5EF4-FFF2-40B4-BE49-F238E27FC236}">
                <a16:creationId xmlns:a16="http://schemas.microsoft.com/office/drawing/2014/main" id="{B4F91E68-7595-4237-85DA-31824E031356}"/>
              </a:ext>
            </a:extLst>
          </p:cNvPr>
          <p:cNvGraphicFramePr>
            <a:graphicFrameLocks noGrp="1"/>
          </p:cNvGraphicFramePr>
          <p:nvPr>
            <p:extLst>
              <p:ext uri="{D42A27DB-BD31-4B8C-83A1-F6EECF244321}">
                <p14:modId xmlns:p14="http://schemas.microsoft.com/office/powerpoint/2010/main" val="2469204348"/>
              </p:ext>
            </p:extLst>
          </p:nvPr>
        </p:nvGraphicFramePr>
        <p:xfrm>
          <a:off x="4940909" y="3412485"/>
          <a:ext cx="704569" cy="1609996"/>
        </p:xfrm>
        <a:graphic>
          <a:graphicData uri="http://schemas.openxmlformats.org/drawingml/2006/table">
            <a:tbl>
              <a:tblPr firstRow="1" bandRow="1">
                <a:tableStyleId>{5C22544A-7EE6-4342-B048-85BDC9FD1C3A}</a:tableStyleId>
              </a:tblPr>
              <a:tblGrid>
                <a:gridCol w="316891">
                  <a:extLst>
                    <a:ext uri="{9D8B030D-6E8A-4147-A177-3AD203B41FA5}">
                      <a16:colId xmlns:a16="http://schemas.microsoft.com/office/drawing/2014/main" val="1114144613"/>
                    </a:ext>
                  </a:extLst>
                </a:gridCol>
                <a:gridCol w="387678">
                  <a:extLst>
                    <a:ext uri="{9D8B030D-6E8A-4147-A177-3AD203B41FA5}">
                      <a16:colId xmlns:a16="http://schemas.microsoft.com/office/drawing/2014/main" val="4059082513"/>
                    </a:ext>
                  </a:extLst>
                </a:gridCol>
              </a:tblGrid>
              <a:tr h="402499">
                <a:tc>
                  <a:txBody>
                    <a:bodyPr/>
                    <a:lstStyle/>
                    <a:p>
                      <a:r>
                        <a:rPr lang="en-US" altLang="zh-CN" b="0" dirty="0">
                          <a:solidFill>
                            <a:schemeClr val="tx1"/>
                          </a:solidFill>
                        </a:rPr>
                        <a:t>3</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1865738"/>
                  </a:ext>
                </a:extLst>
              </a:tr>
              <a:tr h="402499">
                <a:tc>
                  <a:txBody>
                    <a:bodyPr/>
                    <a:lstStyle/>
                    <a:p>
                      <a:r>
                        <a:rPr lang="en-US" altLang="zh-CN" b="0" dirty="0">
                          <a:solidFill>
                            <a:schemeClr val="tx1"/>
                          </a:solidFill>
                        </a:rPr>
                        <a:t>2</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86140941"/>
                  </a:ext>
                </a:extLst>
              </a:tr>
              <a:tr h="402499">
                <a:tc>
                  <a:txBody>
                    <a:bodyPr/>
                    <a:lstStyle/>
                    <a:p>
                      <a:r>
                        <a:rPr lang="en-US" altLang="zh-CN" b="0" dirty="0">
                          <a:solidFill>
                            <a:schemeClr val="tx1"/>
                          </a:solidFill>
                        </a:rPr>
                        <a:t>1</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3480790"/>
                  </a:ext>
                </a:extLst>
              </a:tr>
              <a:tr h="402499">
                <a:tc>
                  <a:txBody>
                    <a:bodyPr/>
                    <a:lstStyle/>
                    <a:p>
                      <a:r>
                        <a:rPr lang="en-US" altLang="zh-CN" b="0" dirty="0">
                          <a:solidFill>
                            <a:schemeClr val="tx1"/>
                          </a:solidFill>
                        </a:rPr>
                        <a:t>0</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23008999"/>
                  </a:ext>
                </a:extLst>
              </a:tr>
            </a:tbl>
          </a:graphicData>
        </a:graphic>
      </p:graphicFrame>
      <p:cxnSp>
        <p:nvCxnSpPr>
          <p:cNvPr id="130" name="直接箭头连接符 129">
            <a:extLst>
              <a:ext uri="{FF2B5EF4-FFF2-40B4-BE49-F238E27FC236}">
                <a16:creationId xmlns:a16="http://schemas.microsoft.com/office/drawing/2014/main" id="{789B35E7-DCEB-418D-8C7D-1A83781B56F9}"/>
              </a:ext>
            </a:extLst>
          </p:cNvPr>
          <p:cNvCxnSpPr/>
          <p:nvPr/>
        </p:nvCxnSpPr>
        <p:spPr bwMode="auto">
          <a:xfrm>
            <a:off x="5478791" y="4808509"/>
            <a:ext cx="642552" cy="345090"/>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直接箭头连接符 130">
            <a:extLst>
              <a:ext uri="{FF2B5EF4-FFF2-40B4-BE49-F238E27FC236}">
                <a16:creationId xmlns:a16="http://schemas.microsoft.com/office/drawing/2014/main" id="{05B78740-4777-4F95-827E-3FA978E6CD38}"/>
              </a:ext>
            </a:extLst>
          </p:cNvPr>
          <p:cNvCxnSpPr/>
          <p:nvPr/>
        </p:nvCxnSpPr>
        <p:spPr bwMode="auto">
          <a:xfrm>
            <a:off x="5423557" y="4420984"/>
            <a:ext cx="748643" cy="122912"/>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2" name="直接箭头连接符 131">
            <a:extLst>
              <a:ext uri="{FF2B5EF4-FFF2-40B4-BE49-F238E27FC236}">
                <a16:creationId xmlns:a16="http://schemas.microsoft.com/office/drawing/2014/main" id="{33D06043-E41B-41D6-BBA9-CB9FBA139BCA}"/>
              </a:ext>
            </a:extLst>
          </p:cNvPr>
          <p:cNvCxnSpPr/>
          <p:nvPr/>
        </p:nvCxnSpPr>
        <p:spPr bwMode="auto">
          <a:xfrm>
            <a:off x="5478791" y="4029991"/>
            <a:ext cx="659139" cy="140775"/>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 name="直接箭头连接符 132">
            <a:extLst>
              <a:ext uri="{FF2B5EF4-FFF2-40B4-BE49-F238E27FC236}">
                <a16:creationId xmlns:a16="http://schemas.microsoft.com/office/drawing/2014/main" id="{6F9844EB-240B-4013-93D2-C75C52DD5338}"/>
              </a:ext>
            </a:extLst>
          </p:cNvPr>
          <p:cNvCxnSpPr/>
          <p:nvPr/>
        </p:nvCxnSpPr>
        <p:spPr bwMode="auto">
          <a:xfrm flipV="1">
            <a:off x="5478791" y="3614828"/>
            <a:ext cx="663257" cy="9193"/>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 name="连接符: 曲线 133">
            <a:extLst>
              <a:ext uri="{FF2B5EF4-FFF2-40B4-BE49-F238E27FC236}">
                <a16:creationId xmlns:a16="http://schemas.microsoft.com/office/drawing/2014/main" id="{CD1D72ED-D129-4DDE-A2F6-09734B676886}"/>
              </a:ext>
            </a:extLst>
          </p:cNvPr>
          <p:cNvCxnSpPr>
            <a:cxnSpLocks/>
            <a:stCxn id="135" idx="2"/>
            <a:endCxn id="128" idx="0"/>
          </p:cNvCxnSpPr>
          <p:nvPr/>
        </p:nvCxnSpPr>
        <p:spPr bwMode="auto">
          <a:xfrm rot="10800000">
            <a:off x="5293193" y="3412485"/>
            <a:ext cx="1047414" cy="101612"/>
          </a:xfrm>
          <a:prstGeom prst="curvedConnector4">
            <a:avLst>
              <a:gd name="adj1" fmla="val 33183"/>
              <a:gd name="adj2" fmla="val 324973"/>
            </a:avLst>
          </a:prstGeom>
          <a:solidFill>
            <a:srgbClr val="993366">
              <a:alpha val="96001"/>
            </a:srgbClr>
          </a:solidFill>
          <a:ln w="254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5" name="椭圆 134">
            <a:extLst>
              <a:ext uri="{FF2B5EF4-FFF2-40B4-BE49-F238E27FC236}">
                <a16:creationId xmlns:a16="http://schemas.microsoft.com/office/drawing/2014/main" id="{D2AD39AF-B5B3-4E43-B2EE-39FE2086389E}"/>
              </a:ext>
            </a:extLst>
          </p:cNvPr>
          <p:cNvSpPr/>
          <p:nvPr/>
        </p:nvSpPr>
        <p:spPr bwMode="auto">
          <a:xfrm>
            <a:off x="6340607" y="3485341"/>
            <a:ext cx="45719" cy="57512"/>
          </a:xfrm>
          <a:prstGeom prst="ellips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graphicFrame>
        <p:nvGraphicFramePr>
          <p:cNvPr id="136" name="表格 5">
            <a:extLst>
              <a:ext uri="{FF2B5EF4-FFF2-40B4-BE49-F238E27FC236}">
                <a16:creationId xmlns:a16="http://schemas.microsoft.com/office/drawing/2014/main" id="{B6AA9304-4EF0-4C41-9F53-72C309930E06}"/>
              </a:ext>
            </a:extLst>
          </p:cNvPr>
          <p:cNvGraphicFramePr>
            <a:graphicFrameLocks noGrp="1"/>
          </p:cNvGraphicFramePr>
          <p:nvPr>
            <p:extLst>
              <p:ext uri="{D42A27DB-BD31-4B8C-83A1-F6EECF244321}">
                <p14:modId xmlns:p14="http://schemas.microsoft.com/office/powerpoint/2010/main" val="2854333987"/>
              </p:ext>
            </p:extLst>
          </p:nvPr>
        </p:nvGraphicFramePr>
        <p:xfrm>
          <a:off x="8053017" y="3725031"/>
          <a:ext cx="709983" cy="1463040"/>
        </p:xfrm>
        <a:graphic>
          <a:graphicData uri="http://schemas.openxmlformats.org/drawingml/2006/table">
            <a:tbl>
              <a:tblPr firstRow="1" bandRow="1">
                <a:tableStyleId>{5C22544A-7EE6-4342-B048-85BDC9FD1C3A}</a:tableStyleId>
              </a:tblPr>
              <a:tblGrid>
                <a:gridCol w="295827">
                  <a:extLst>
                    <a:ext uri="{9D8B030D-6E8A-4147-A177-3AD203B41FA5}">
                      <a16:colId xmlns:a16="http://schemas.microsoft.com/office/drawing/2014/main" val="1114144613"/>
                    </a:ext>
                  </a:extLst>
                </a:gridCol>
                <a:gridCol w="414156">
                  <a:extLst>
                    <a:ext uri="{9D8B030D-6E8A-4147-A177-3AD203B41FA5}">
                      <a16:colId xmlns:a16="http://schemas.microsoft.com/office/drawing/2014/main" val="4059082513"/>
                    </a:ext>
                  </a:extLst>
                </a:gridCol>
              </a:tblGrid>
              <a:tr h="351183">
                <a:tc>
                  <a:txBody>
                    <a:bodyPr/>
                    <a:lstStyle/>
                    <a:p>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b="0" dirty="0">
                          <a:solidFill>
                            <a:schemeClr val="tx1"/>
                          </a:solidFill>
                        </a:rPr>
                        <a:t>3</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14569693"/>
                  </a:ext>
                </a:extLst>
              </a:tr>
              <a:tr h="351183">
                <a:tc>
                  <a:txBody>
                    <a:bodyPr/>
                    <a:lstStyle/>
                    <a:p>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b="0" dirty="0">
                          <a:solidFill>
                            <a:schemeClr val="tx1"/>
                          </a:solidFill>
                        </a:rPr>
                        <a:t>2</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86140941"/>
                  </a:ext>
                </a:extLst>
              </a:tr>
              <a:tr h="351183">
                <a:tc>
                  <a:txBody>
                    <a:bodyPr/>
                    <a:lstStyle/>
                    <a:p>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b="0" dirty="0">
                          <a:solidFill>
                            <a:schemeClr val="tx1"/>
                          </a:solidFill>
                        </a:rPr>
                        <a:t>1</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3480790"/>
                  </a:ext>
                </a:extLst>
              </a:tr>
              <a:tr h="351183">
                <a:tc>
                  <a:txBody>
                    <a:bodyPr/>
                    <a:lstStyle/>
                    <a:p>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b="0" dirty="0">
                          <a:solidFill>
                            <a:schemeClr val="tx1"/>
                          </a:solidFill>
                        </a:rPr>
                        <a:t>0</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23008999"/>
                  </a:ext>
                </a:extLst>
              </a:tr>
            </a:tbl>
          </a:graphicData>
        </a:graphic>
      </p:graphicFrame>
      <p:cxnSp>
        <p:nvCxnSpPr>
          <p:cNvPr id="137" name="直接箭头连接符 136">
            <a:extLst>
              <a:ext uri="{FF2B5EF4-FFF2-40B4-BE49-F238E27FC236}">
                <a16:creationId xmlns:a16="http://schemas.microsoft.com/office/drawing/2014/main" id="{FAE68E1E-F179-4321-9A93-B5DE07AC927F}"/>
              </a:ext>
            </a:extLst>
          </p:cNvPr>
          <p:cNvCxnSpPr/>
          <p:nvPr/>
        </p:nvCxnSpPr>
        <p:spPr bwMode="auto">
          <a:xfrm flipH="1" flipV="1">
            <a:off x="7606641" y="4163506"/>
            <a:ext cx="552172" cy="170070"/>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直接箭头连接符 137">
            <a:extLst>
              <a:ext uri="{FF2B5EF4-FFF2-40B4-BE49-F238E27FC236}">
                <a16:creationId xmlns:a16="http://schemas.microsoft.com/office/drawing/2014/main" id="{D8F834D1-08CE-441B-A855-D2121E678456}"/>
              </a:ext>
            </a:extLst>
          </p:cNvPr>
          <p:cNvCxnSpPr/>
          <p:nvPr/>
        </p:nvCxnSpPr>
        <p:spPr bwMode="auto">
          <a:xfrm flipH="1" flipV="1">
            <a:off x="7619012" y="4545261"/>
            <a:ext cx="552172" cy="182109"/>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直接箭头连接符 138">
            <a:extLst>
              <a:ext uri="{FF2B5EF4-FFF2-40B4-BE49-F238E27FC236}">
                <a16:creationId xmlns:a16="http://schemas.microsoft.com/office/drawing/2014/main" id="{20A1D163-D25B-418E-9184-2E89C3AE96CD}"/>
              </a:ext>
            </a:extLst>
          </p:cNvPr>
          <p:cNvCxnSpPr/>
          <p:nvPr/>
        </p:nvCxnSpPr>
        <p:spPr bwMode="auto">
          <a:xfrm flipH="1">
            <a:off x="7619011" y="5022481"/>
            <a:ext cx="552172" cy="144974"/>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0" name="椭圆 139">
            <a:extLst>
              <a:ext uri="{FF2B5EF4-FFF2-40B4-BE49-F238E27FC236}">
                <a16:creationId xmlns:a16="http://schemas.microsoft.com/office/drawing/2014/main" id="{ADD6BD64-BF0B-4EE0-BDE1-3A2BC863D8FE}"/>
              </a:ext>
            </a:extLst>
          </p:cNvPr>
          <p:cNvSpPr/>
          <p:nvPr/>
        </p:nvSpPr>
        <p:spPr bwMode="auto">
          <a:xfrm>
            <a:off x="7379309" y="2857461"/>
            <a:ext cx="45719" cy="57512"/>
          </a:xfrm>
          <a:prstGeom prst="ellips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cxnSp>
        <p:nvCxnSpPr>
          <p:cNvPr id="141" name="连接符: 曲线 140">
            <a:extLst>
              <a:ext uri="{FF2B5EF4-FFF2-40B4-BE49-F238E27FC236}">
                <a16:creationId xmlns:a16="http://schemas.microsoft.com/office/drawing/2014/main" id="{415D7ACB-2B47-4925-8AD7-5E8B2A0B7715}"/>
              </a:ext>
            </a:extLst>
          </p:cNvPr>
          <p:cNvCxnSpPr>
            <a:cxnSpLocks/>
            <a:stCxn id="140" idx="7"/>
            <a:endCxn id="136" idx="0"/>
          </p:cNvCxnSpPr>
          <p:nvPr/>
        </p:nvCxnSpPr>
        <p:spPr bwMode="auto">
          <a:xfrm rot="16200000" flipH="1">
            <a:off x="7483596" y="2800620"/>
            <a:ext cx="859148" cy="989675"/>
          </a:xfrm>
          <a:prstGeom prst="curvedConnector3">
            <a:avLst>
              <a:gd name="adj1" fmla="val -27588"/>
            </a:avLst>
          </a:prstGeom>
          <a:solidFill>
            <a:srgbClr val="993366">
              <a:alpha val="96001"/>
            </a:srgbClr>
          </a:solidFill>
          <a:ln w="254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 name="直接箭头连接符 143">
            <a:extLst>
              <a:ext uri="{FF2B5EF4-FFF2-40B4-BE49-F238E27FC236}">
                <a16:creationId xmlns:a16="http://schemas.microsoft.com/office/drawing/2014/main" id="{E68CF557-478B-44A5-92E5-A2134D742B6A}"/>
              </a:ext>
            </a:extLst>
          </p:cNvPr>
          <p:cNvCxnSpPr/>
          <p:nvPr/>
        </p:nvCxnSpPr>
        <p:spPr bwMode="auto">
          <a:xfrm flipH="1" flipV="1">
            <a:off x="7606641" y="2963031"/>
            <a:ext cx="564542" cy="1009159"/>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5" name="Rectangle 6">
            <a:extLst>
              <a:ext uri="{FF2B5EF4-FFF2-40B4-BE49-F238E27FC236}">
                <a16:creationId xmlns:a16="http://schemas.microsoft.com/office/drawing/2014/main" id="{55D9CA86-C54C-44A1-B433-8466D42522F8}"/>
              </a:ext>
            </a:extLst>
          </p:cNvPr>
          <p:cNvSpPr>
            <a:spLocks noChangeArrowheads="1"/>
          </p:cNvSpPr>
          <p:nvPr/>
        </p:nvSpPr>
        <p:spPr bwMode="auto">
          <a:xfrm>
            <a:off x="6096000" y="5246564"/>
            <a:ext cx="1752600" cy="544636"/>
          </a:xfrm>
          <a:prstGeom prst="rect">
            <a:avLst/>
          </a:prstGeom>
          <a:solidFill>
            <a:srgbClr val="FF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dirty="0">
                <a:solidFill>
                  <a:srgbClr val="0000FF"/>
                </a:solidFill>
                <a:latin typeface="微软雅黑" panose="020B0503020204020204" pitchFamily="34" charset="-122"/>
              </a:rPr>
              <a:t>R</a:t>
            </a:r>
            <a:r>
              <a:rPr lang="zh-CN" altLang="en-US" sz="2000" b="1" dirty="0">
                <a:solidFill>
                  <a:srgbClr val="0000FF"/>
                </a:solidFill>
                <a:latin typeface="微软雅黑" panose="020B0503020204020204" pitchFamily="34" charset="-122"/>
              </a:rPr>
              <a:t>第</a:t>
            </a:r>
            <a:r>
              <a:rPr lang="en-US" altLang="zh-CN" sz="2000" b="1" dirty="0">
                <a:solidFill>
                  <a:srgbClr val="0000FF"/>
                </a:solidFill>
                <a:latin typeface="微软雅黑" panose="020B0503020204020204" pitchFamily="34" charset="-122"/>
              </a:rPr>
              <a:t>2</a:t>
            </a:r>
            <a:r>
              <a:rPr lang="zh-CN" altLang="en-US" sz="2000" b="1" dirty="0">
                <a:solidFill>
                  <a:srgbClr val="0000FF"/>
                </a:solidFill>
                <a:latin typeface="微软雅黑" panose="020B0503020204020204" pitchFamily="34" charset="-122"/>
              </a:rPr>
              <a:t>次被调用</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a:spLocks noChangeArrowheads="1"/>
          </p:cNvSpPr>
          <p:nvPr/>
        </p:nvSpPr>
        <p:spPr bwMode="auto">
          <a:xfrm>
            <a:off x="1453845" y="4877912"/>
            <a:ext cx="1752600" cy="544636"/>
          </a:xfrm>
          <a:prstGeom prst="rect">
            <a:avLst/>
          </a:prstGeom>
          <a:solidFill>
            <a:srgbClr val="FF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dirty="0">
                <a:solidFill>
                  <a:srgbClr val="0000FF"/>
                </a:solidFill>
                <a:latin typeface="微软雅黑" panose="020B0503020204020204" pitchFamily="34" charset="-122"/>
              </a:rPr>
              <a:t>R</a:t>
            </a:r>
            <a:r>
              <a:rPr lang="zh-CN" altLang="en-US" sz="2000" b="1" dirty="0">
                <a:solidFill>
                  <a:srgbClr val="0000FF"/>
                </a:solidFill>
                <a:latin typeface="微软雅黑" panose="020B0503020204020204" pitchFamily="34" charset="-122"/>
              </a:rPr>
              <a:t>第</a:t>
            </a:r>
            <a:r>
              <a:rPr lang="en-US" altLang="zh-CN" sz="2000" b="1" dirty="0">
                <a:solidFill>
                  <a:srgbClr val="0000FF"/>
                </a:solidFill>
                <a:latin typeface="微软雅黑" panose="020B0503020204020204" pitchFamily="34" charset="-122"/>
              </a:rPr>
              <a:t>1</a:t>
            </a:r>
            <a:r>
              <a:rPr lang="zh-CN" altLang="en-US" sz="2000" b="1" dirty="0">
                <a:solidFill>
                  <a:srgbClr val="0000FF"/>
                </a:solidFill>
                <a:latin typeface="微软雅黑" panose="020B0503020204020204" pitchFamily="34" charset="-122"/>
              </a:rPr>
              <a:t>次被调用</a:t>
            </a:r>
          </a:p>
        </p:txBody>
      </p:sp>
      <p:sp>
        <p:nvSpPr>
          <p:cNvPr id="11" name="Text Box 2"/>
          <p:cNvSpPr txBox="1">
            <a:spLocks noChangeArrowheads="1"/>
          </p:cNvSpPr>
          <p:nvPr/>
        </p:nvSpPr>
        <p:spPr bwMode="auto">
          <a:xfrm>
            <a:off x="216509" y="774819"/>
            <a:ext cx="8153400" cy="781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600075">
              <a:defRPr kumimoji="1" sz="2400">
                <a:solidFill>
                  <a:schemeClr val="tx1"/>
                </a:solidFill>
                <a:latin typeface="Times New Roman" charset="0"/>
                <a:ea typeface="宋体" pitchFamily="2" charset="-122"/>
              </a:defRPr>
            </a:lvl1pPr>
            <a:lvl2pPr marL="620713">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20000"/>
              </a:lnSpc>
              <a:spcBef>
                <a:spcPct val="20000"/>
              </a:spcBef>
            </a:pPr>
            <a:r>
              <a:rPr lang="zh-CN" altLang="en-US" sz="2000" b="1" dirty="0">
                <a:latin typeface="宋体" pitchFamily="2" charset="-122"/>
              </a:rPr>
              <a:t>在</a:t>
            </a:r>
            <a:r>
              <a:rPr lang="en-US" altLang="zh-CN" sz="2000" b="1" dirty="0">
                <a:latin typeface="宋体" pitchFamily="2" charset="-122"/>
              </a:rPr>
              <a:t>AR</a:t>
            </a:r>
            <a:r>
              <a:rPr lang="zh-CN" altLang="en-US" sz="2000" b="1" dirty="0">
                <a:latin typeface="宋体" pitchFamily="2" charset="-122"/>
              </a:rPr>
              <a:t>中保存一个</a:t>
            </a:r>
            <a:r>
              <a:rPr lang="en-US" altLang="zh-CN" sz="2000" b="1" dirty="0">
                <a:latin typeface="宋体" pitchFamily="2" charset="-122"/>
              </a:rPr>
              <a:t>display</a:t>
            </a:r>
            <a:r>
              <a:rPr lang="zh-CN" altLang="en-US" sz="2000" b="1" dirty="0">
                <a:latin typeface="宋体" pitchFamily="2" charset="-122"/>
              </a:rPr>
              <a:t>表项：</a:t>
            </a:r>
            <a:r>
              <a:rPr lang="en-US" altLang="zh-CN" sz="2000" b="1" dirty="0">
                <a:latin typeface="宋体" pitchFamily="2" charset="-122"/>
              </a:rPr>
              <a:t>D[n]</a:t>
            </a:r>
            <a:r>
              <a:rPr lang="zh-CN" altLang="en-US" sz="2000" b="1" dirty="0">
                <a:latin typeface="宋体" pitchFamily="2" charset="-122"/>
              </a:rPr>
              <a:t>先前的值，</a:t>
            </a:r>
            <a:r>
              <a:rPr lang="en-US" altLang="zh-CN" sz="2000" b="1" dirty="0">
                <a:latin typeface="宋体" pitchFamily="2" charset="-122"/>
              </a:rPr>
              <a:t>n</a:t>
            </a:r>
            <a:r>
              <a:rPr lang="zh-CN" altLang="en-US" sz="2000" b="1" dirty="0">
                <a:latin typeface="宋体" pitchFamily="2" charset="-122"/>
              </a:rPr>
              <a:t>为静态层数，如先前没有定义，则为</a:t>
            </a:r>
            <a:r>
              <a:rPr lang="en-US" altLang="zh-CN" sz="2000" b="1" dirty="0">
                <a:latin typeface="宋体" pitchFamily="2" charset="-122"/>
              </a:rPr>
              <a:t>_</a:t>
            </a:r>
            <a:r>
              <a:rPr lang="zh-CN" altLang="en-US" sz="2000" b="1" dirty="0">
                <a:latin typeface="宋体" pitchFamily="2" charset="-122"/>
              </a:rPr>
              <a:t>。在静态存储区维护一个全局</a:t>
            </a:r>
            <a:r>
              <a:rPr lang="en-US" altLang="zh-CN" sz="2000" b="1" dirty="0">
                <a:latin typeface="宋体" pitchFamily="2" charset="-122"/>
              </a:rPr>
              <a:t>Display</a:t>
            </a:r>
            <a:r>
              <a:rPr lang="zh-CN" altLang="en-US" sz="2000" b="1" dirty="0">
                <a:latin typeface="宋体" pitchFamily="2" charset="-122"/>
              </a:rPr>
              <a:t>表。 </a:t>
            </a:r>
          </a:p>
        </p:txBody>
      </p:sp>
      <p:sp>
        <p:nvSpPr>
          <p:cNvPr id="12" name="Rectangle 3"/>
          <p:cNvSpPr>
            <a:spLocks noChangeArrowheads="1"/>
          </p:cNvSpPr>
          <p:nvPr/>
        </p:nvSpPr>
        <p:spPr bwMode="auto">
          <a:xfrm>
            <a:off x="2590241" y="365294"/>
            <a:ext cx="32015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0000FF"/>
                </a:solidFill>
                <a:latin typeface="微软雅黑" panose="020B0503020204020204" pitchFamily="34" charset="-122"/>
              </a:rPr>
              <a:t>Display</a:t>
            </a:r>
            <a:r>
              <a:rPr lang="zh-CN" altLang="en-US" sz="2400" dirty="0">
                <a:solidFill>
                  <a:srgbClr val="0000FF"/>
                </a:solidFill>
                <a:latin typeface="微软雅黑" panose="020B0503020204020204" pitchFamily="34" charset="-122"/>
              </a:rPr>
              <a:t>表的维护</a:t>
            </a:r>
            <a:r>
              <a:rPr lang="en-US" altLang="zh-CN" sz="2400" dirty="0">
                <a:solidFill>
                  <a:srgbClr val="0000FF"/>
                </a:solidFill>
                <a:latin typeface="微软雅黑" panose="020B0503020204020204" pitchFamily="34" charset="-122"/>
              </a:rPr>
              <a:t>(</a:t>
            </a:r>
            <a:r>
              <a:rPr lang="zh-CN" altLang="en-US" sz="2400" dirty="0">
                <a:solidFill>
                  <a:srgbClr val="0000FF"/>
                </a:solidFill>
                <a:latin typeface="微软雅黑" panose="020B0503020204020204" pitchFamily="34" charset="-122"/>
              </a:rPr>
              <a:t>二）</a:t>
            </a:r>
          </a:p>
        </p:txBody>
      </p:sp>
      <p:sp>
        <p:nvSpPr>
          <p:cNvPr id="14"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27</a:t>
            </a:fld>
            <a:endParaRPr lang="en-US" altLang="zh-CN" sz="1800" dirty="0">
              <a:latin typeface="宋体" pitchFamily="2" charset="-122"/>
              <a:ea typeface="宋体" pitchFamily="2" charset="-122"/>
            </a:endParaRPr>
          </a:p>
        </p:txBody>
      </p:sp>
      <p:graphicFrame>
        <p:nvGraphicFramePr>
          <p:cNvPr id="21" name="表格 5">
            <a:extLst>
              <a:ext uri="{FF2B5EF4-FFF2-40B4-BE49-F238E27FC236}">
                <a16:creationId xmlns:a16="http://schemas.microsoft.com/office/drawing/2014/main" id="{FF8A4C16-8F5E-4C9C-BD58-DD77E1737CC6}"/>
              </a:ext>
            </a:extLst>
          </p:cNvPr>
          <p:cNvGraphicFramePr>
            <a:graphicFrameLocks noGrp="1"/>
          </p:cNvGraphicFramePr>
          <p:nvPr/>
        </p:nvGraphicFramePr>
        <p:xfrm>
          <a:off x="368909" y="3018636"/>
          <a:ext cx="704569" cy="1609996"/>
        </p:xfrm>
        <a:graphic>
          <a:graphicData uri="http://schemas.openxmlformats.org/drawingml/2006/table">
            <a:tbl>
              <a:tblPr firstRow="1" bandRow="1">
                <a:tableStyleId>{5C22544A-7EE6-4342-B048-85BDC9FD1C3A}</a:tableStyleId>
              </a:tblPr>
              <a:tblGrid>
                <a:gridCol w="316891">
                  <a:extLst>
                    <a:ext uri="{9D8B030D-6E8A-4147-A177-3AD203B41FA5}">
                      <a16:colId xmlns:a16="http://schemas.microsoft.com/office/drawing/2014/main" val="1114144613"/>
                    </a:ext>
                  </a:extLst>
                </a:gridCol>
                <a:gridCol w="387678">
                  <a:extLst>
                    <a:ext uri="{9D8B030D-6E8A-4147-A177-3AD203B41FA5}">
                      <a16:colId xmlns:a16="http://schemas.microsoft.com/office/drawing/2014/main" val="4059082513"/>
                    </a:ext>
                  </a:extLst>
                </a:gridCol>
              </a:tblGrid>
              <a:tr h="402499">
                <a:tc>
                  <a:txBody>
                    <a:bodyPr/>
                    <a:lstStyle/>
                    <a:p>
                      <a:r>
                        <a:rPr lang="en-US" altLang="zh-CN" b="0" dirty="0">
                          <a:solidFill>
                            <a:schemeClr val="tx1"/>
                          </a:solidFill>
                        </a:rPr>
                        <a:t>3</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1865738"/>
                  </a:ext>
                </a:extLst>
              </a:tr>
              <a:tr h="402499">
                <a:tc>
                  <a:txBody>
                    <a:bodyPr/>
                    <a:lstStyle/>
                    <a:p>
                      <a:r>
                        <a:rPr lang="en-US" altLang="zh-CN" b="0" dirty="0">
                          <a:solidFill>
                            <a:schemeClr val="tx1"/>
                          </a:solidFill>
                        </a:rPr>
                        <a:t>2</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86140941"/>
                  </a:ext>
                </a:extLst>
              </a:tr>
              <a:tr h="402499">
                <a:tc>
                  <a:txBody>
                    <a:bodyPr/>
                    <a:lstStyle/>
                    <a:p>
                      <a:r>
                        <a:rPr lang="en-US" altLang="zh-CN" b="0" dirty="0">
                          <a:solidFill>
                            <a:schemeClr val="tx1"/>
                          </a:solidFill>
                        </a:rPr>
                        <a:t>1</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3480790"/>
                  </a:ext>
                </a:extLst>
              </a:tr>
              <a:tr h="402499">
                <a:tc>
                  <a:txBody>
                    <a:bodyPr/>
                    <a:lstStyle/>
                    <a:p>
                      <a:r>
                        <a:rPr lang="en-US" altLang="zh-CN" b="0" dirty="0">
                          <a:solidFill>
                            <a:schemeClr val="tx1"/>
                          </a:solidFill>
                        </a:rPr>
                        <a:t>0</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23008999"/>
                  </a:ext>
                </a:extLst>
              </a:tr>
            </a:tbl>
          </a:graphicData>
        </a:graphic>
      </p:graphicFrame>
      <p:graphicFrame>
        <p:nvGraphicFramePr>
          <p:cNvPr id="26" name="表格 6">
            <a:extLst>
              <a:ext uri="{FF2B5EF4-FFF2-40B4-BE49-F238E27FC236}">
                <a16:creationId xmlns:a16="http://schemas.microsoft.com/office/drawing/2014/main" id="{BD324AC2-DE28-4EDC-9C20-A170AEF3287F}"/>
              </a:ext>
            </a:extLst>
          </p:cNvPr>
          <p:cNvGraphicFramePr>
            <a:graphicFrameLocks noGrp="1"/>
          </p:cNvGraphicFramePr>
          <p:nvPr>
            <p:extLst>
              <p:ext uri="{D42A27DB-BD31-4B8C-83A1-F6EECF244321}">
                <p14:modId xmlns:p14="http://schemas.microsoft.com/office/powerpoint/2010/main" val="2935276959"/>
              </p:ext>
            </p:extLst>
          </p:nvPr>
        </p:nvGraphicFramePr>
        <p:xfrm>
          <a:off x="1643608" y="1674926"/>
          <a:ext cx="1459891" cy="3211488"/>
        </p:xfrm>
        <a:graphic>
          <a:graphicData uri="http://schemas.openxmlformats.org/drawingml/2006/table">
            <a:tbl>
              <a:tblPr firstRow="1" bandRow="1">
                <a:tableStyleId>{5C22544A-7EE6-4342-B048-85BDC9FD1C3A}</a:tableStyleId>
              </a:tblPr>
              <a:tblGrid>
                <a:gridCol w="1459891">
                  <a:extLst>
                    <a:ext uri="{9D8B030D-6E8A-4147-A177-3AD203B41FA5}">
                      <a16:colId xmlns:a16="http://schemas.microsoft.com/office/drawing/2014/main" val="3439332706"/>
                    </a:ext>
                  </a:extLst>
                </a:gridCol>
              </a:tblGrid>
              <a:tr h="291670">
                <a:tc>
                  <a:txBody>
                    <a:bodyPr/>
                    <a:lstStyle/>
                    <a:p>
                      <a:pPr algn="ctr"/>
                      <a:endParaRPr lang="zh-CN" altLang="en-US" sz="18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581496"/>
                  </a:ext>
                </a:extLst>
              </a:tr>
              <a:tr h="337127">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R</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algn="l"/>
                      <a:r>
                        <a:rPr lang="en-US" altLang="zh-CN" sz="1600" dirty="0">
                          <a:solidFill>
                            <a:schemeClr val="tx1"/>
                          </a:solidFill>
                          <a:latin typeface="微软雅黑" panose="020B0503020204020204" pitchFamily="34" charset="-122"/>
                          <a:ea typeface="微软雅黑" panose="020B0503020204020204" pitchFamily="34" charset="-122"/>
                        </a:rPr>
                        <a:t>Saved D[3]:_</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5043307"/>
                  </a:ext>
                </a:extLst>
              </a:tr>
              <a:tr h="3371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Q</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algn="ctr"/>
                      <a:r>
                        <a:rPr lang="en-US" altLang="zh-CN" sz="1600" dirty="0">
                          <a:solidFill>
                            <a:schemeClr val="tx1"/>
                          </a:solidFill>
                          <a:latin typeface="微软雅黑" panose="020B0503020204020204" pitchFamily="34" charset="-122"/>
                          <a:ea typeface="微软雅黑" panose="020B0503020204020204" pitchFamily="34" charset="-122"/>
                        </a:rPr>
                        <a:t>Saved D[2]:_</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2296499"/>
                  </a:ext>
                </a:extLst>
              </a:tr>
              <a:tr h="337127">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P</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Saved D[1]: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1957043"/>
                  </a:ext>
                </a:extLst>
              </a:tr>
              <a:tr h="337127">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S</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Saved D[1]:_</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4821733"/>
                  </a:ext>
                </a:extLst>
              </a:tr>
              <a:tr h="337127">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main</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Saved D[0]:_</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3500177"/>
                  </a:ext>
                </a:extLst>
              </a:tr>
            </a:tbl>
          </a:graphicData>
        </a:graphic>
      </p:graphicFrame>
      <p:cxnSp>
        <p:nvCxnSpPr>
          <p:cNvPr id="28" name="直接箭头连接符 27">
            <a:extLst>
              <a:ext uri="{FF2B5EF4-FFF2-40B4-BE49-F238E27FC236}">
                <a16:creationId xmlns:a16="http://schemas.microsoft.com/office/drawing/2014/main" id="{B4E497B7-C0D1-4A84-8AEB-C87520760571}"/>
              </a:ext>
            </a:extLst>
          </p:cNvPr>
          <p:cNvCxnSpPr/>
          <p:nvPr/>
        </p:nvCxnSpPr>
        <p:spPr bwMode="auto">
          <a:xfrm>
            <a:off x="906791" y="4414660"/>
            <a:ext cx="642552" cy="345090"/>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a:extLst>
              <a:ext uri="{FF2B5EF4-FFF2-40B4-BE49-F238E27FC236}">
                <a16:creationId xmlns:a16="http://schemas.microsoft.com/office/drawing/2014/main" id="{FA04AA1C-E2DF-49AC-BA29-3526E9B58926}"/>
              </a:ext>
            </a:extLst>
          </p:cNvPr>
          <p:cNvCxnSpPr/>
          <p:nvPr/>
        </p:nvCxnSpPr>
        <p:spPr bwMode="auto">
          <a:xfrm flipV="1">
            <a:off x="937089" y="3622269"/>
            <a:ext cx="663111" cy="386421"/>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箭头连接符 29">
            <a:extLst>
              <a:ext uri="{FF2B5EF4-FFF2-40B4-BE49-F238E27FC236}">
                <a16:creationId xmlns:a16="http://schemas.microsoft.com/office/drawing/2014/main" id="{AFE4B7C6-34F3-467A-988D-6159583CF90B}"/>
              </a:ext>
            </a:extLst>
          </p:cNvPr>
          <p:cNvCxnSpPr/>
          <p:nvPr/>
        </p:nvCxnSpPr>
        <p:spPr bwMode="auto">
          <a:xfrm flipV="1">
            <a:off x="906791" y="2923226"/>
            <a:ext cx="736817" cy="712917"/>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a:extLst>
              <a:ext uri="{FF2B5EF4-FFF2-40B4-BE49-F238E27FC236}">
                <a16:creationId xmlns:a16="http://schemas.microsoft.com/office/drawing/2014/main" id="{01607FD0-92F7-4C14-912A-D11EEA65F25B}"/>
              </a:ext>
            </a:extLst>
          </p:cNvPr>
          <p:cNvCxnSpPr/>
          <p:nvPr/>
        </p:nvCxnSpPr>
        <p:spPr bwMode="auto">
          <a:xfrm flipV="1">
            <a:off x="906791" y="2361965"/>
            <a:ext cx="693409" cy="868208"/>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28" name="表格 5">
            <a:extLst>
              <a:ext uri="{FF2B5EF4-FFF2-40B4-BE49-F238E27FC236}">
                <a16:creationId xmlns:a16="http://schemas.microsoft.com/office/drawing/2014/main" id="{B4F91E68-7595-4237-85DA-31824E031356}"/>
              </a:ext>
            </a:extLst>
          </p:cNvPr>
          <p:cNvGraphicFramePr>
            <a:graphicFrameLocks noGrp="1"/>
          </p:cNvGraphicFramePr>
          <p:nvPr>
            <p:extLst>
              <p:ext uri="{D42A27DB-BD31-4B8C-83A1-F6EECF244321}">
                <p14:modId xmlns:p14="http://schemas.microsoft.com/office/powerpoint/2010/main" val="1148669613"/>
              </p:ext>
            </p:extLst>
          </p:nvPr>
        </p:nvGraphicFramePr>
        <p:xfrm>
          <a:off x="4724400" y="3378604"/>
          <a:ext cx="704569" cy="1609996"/>
        </p:xfrm>
        <a:graphic>
          <a:graphicData uri="http://schemas.openxmlformats.org/drawingml/2006/table">
            <a:tbl>
              <a:tblPr firstRow="1" bandRow="1">
                <a:tableStyleId>{5C22544A-7EE6-4342-B048-85BDC9FD1C3A}</a:tableStyleId>
              </a:tblPr>
              <a:tblGrid>
                <a:gridCol w="316891">
                  <a:extLst>
                    <a:ext uri="{9D8B030D-6E8A-4147-A177-3AD203B41FA5}">
                      <a16:colId xmlns:a16="http://schemas.microsoft.com/office/drawing/2014/main" val="1114144613"/>
                    </a:ext>
                  </a:extLst>
                </a:gridCol>
                <a:gridCol w="387678">
                  <a:extLst>
                    <a:ext uri="{9D8B030D-6E8A-4147-A177-3AD203B41FA5}">
                      <a16:colId xmlns:a16="http://schemas.microsoft.com/office/drawing/2014/main" val="4059082513"/>
                    </a:ext>
                  </a:extLst>
                </a:gridCol>
              </a:tblGrid>
              <a:tr h="402499">
                <a:tc>
                  <a:txBody>
                    <a:bodyPr/>
                    <a:lstStyle/>
                    <a:p>
                      <a:r>
                        <a:rPr lang="en-US" altLang="zh-CN" b="0" dirty="0">
                          <a:solidFill>
                            <a:schemeClr val="tx1"/>
                          </a:solidFill>
                        </a:rPr>
                        <a:t>3</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1865738"/>
                  </a:ext>
                </a:extLst>
              </a:tr>
              <a:tr h="402499">
                <a:tc>
                  <a:txBody>
                    <a:bodyPr/>
                    <a:lstStyle/>
                    <a:p>
                      <a:r>
                        <a:rPr lang="en-US" altLang="zh-CN" b="0" dirty="0">
                          <a:solidFill>
                            <a:schemeClr val="tx1"/>
                          </a:solidFill>
                        </a:rPr>
                        <a:t>2</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86140941"/>
                  </a:ext>
                </a:extLst>
              </a:tr>
              <a:tr h="402499">
                <a:tc>
                  <a:txBody>
                    <a:bodyPr/>
                    <a:lstStyle/>
                    <a:p>
                      <a:r>
                        <a:rPr lang="en-US" altLang="zh-CN" b="0" dirty="0">
                          <a:solidFill>
                            <a:schemeClr val="tx1"/>
                          </a:solidFill>
                        </a:rPr>
                        <a:t>1</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3480790"/>
                  </a:ext>
                </a:extLst>
              </a:tr>
              <a:tr h="402499">
                <a:tc>
                  <a:txBody>
                    <a:bodyPr/>
                    <a:lstStyle/>
                    <a:p>
                      <a:r>
                        <a:rPr lang="en-US" altLang="zh-CN" b="0" dirty="0">
                          <a:solidFill>
                            <a:schemeClr val="tx1"/>
                          </a:solidFill>
                        </a:rPr>
                        <a:t>0</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23008999"/>
                  </a:ext>
                </a:extLst>
              </a:tr>
            </a:tbl>
          </a:graphicData>
        </a:graphic>
      </p:graphicFrame>
      <p:graphicFrame>
        <p:nvGraphicFramePr>
          <p:cNvPr id="129" name="表格 6">
            <a:extLst>
              <a:ext uri="{FF2B5EF4-FFF2-40B4-BE49-F238E27FC236}">
                <a16:creationId xmlns:a16="http://schemas.microsoft.com/office/drawing/2014/main" id="{90A47A3C-EF10-4788-B0B2-229541AC9685}"/>
              </a:ext>
            </a:extLst>
          </p:cNvPr>
          <p:cNvGraphicFramePr>
            <a:graphicFrameLocks noGrp="1"/>
          </p:cNvGraphicFramePr>
          <p:nvPr>
            <p:extLst>
              <p:ext uri="{D42A27DB-BD31-4B8C-83A1-F6EECF244321}">
                <p14:modId xmlns:p14="http://schemas.microsoft.com/office/powerpoint/2010/main" val="521957998"/>
              </p:ext>
            </p:extLst>
          </p:nvPr>
        </p:nvGraphicFramePr>
        <p:xfrm>
          <a:off x="5898998" y="1832952"/>
          <a:ext cx="1459891" cy="3424848"/>
        </p:xfrm>
        <a:graphic>
          <a:graphicData uri="http://schemas.openxmlformats.org/drawingml/2006/table">
            <a:tbl>
              <a:tblPr firstRow="1" bandRow="1">
                <a:tableStyleId>{5C22544A-7EE6-4342-B048-85BDC9FD1C3A}</a:tableStyleId>
              </a:tblPr>
              <a:tblGrid>
                <a:gridCol w="1459891">
                  <a:extLst>
                    <a:ext uri="{9D8B030D-6E8A-4147-A177-3AD203B41FA5}">
                      <a16:colId xmlns:a16="http://schemas.microsoft.com/office/drawing/2014/main" val="3439332706"/>
                    </a:ext>
                  </a:extLst>
                </a:gridCol>
              </a:tblGrid>
              <a:tr h="291670">
                <a:tc>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R</a:t>
                      </a:r>
                      <a:r>
                        <a:rPr lang="zh-CN" altLang="en-US" sz="1600" b="0" dirty="0">
                          <a:solidFill>
                            <a:schemeClr val="tx1"/>
                          </a:solidFill>
                          <a:latin typeface="微软雅黑" panose="020B0503020204020204" pitchFamily="34" charset="-122"/>
                          <a:ea typeface="微软雅黑" panose="020B0503020204020204" pitchFamily="34" charset="-122"/>
                        </a:rPr>
                        <a:t>的</a:t>
                      </a:r>
                      <a:r>
                        <a:rPr lang="en-US" altLang="zh-CN" sz="1600" b="0" dirty="0">
                          <a:solidFill>
                            <a:schemeClr val="tx1"/>
                          </a:solidFill>
                          <a:latin typeface="微软雅黑" panose="020B0503020204020204" pitchFamily="34" charset="-122"/>
                          <a:ea typeface="微软雅黑" panose="020B0503020204020204" pitchFamily="34" charset="-122"/>
                        </a:rPr>
                        <a:t>AR</a:t>
                      </a:r>
                    </a:p>
                    <a:p>
                      <a:pPr algn="l"/>
                      <a:r>
                        <a:rPr lang="en-US" altLang="zh-CN" sz="1600" b="0" dirty="0">
                          <a:solidFill>
                            <a:schemeClr val="tx1"/>
                          </a:solidFill>
                          <a:latin typeface="微软雅黑" panose="020B0503020204020204" pitchFamily="34" charset="-122"/>
                          <a:ea typeface="微软雅黑" panose="020B0503020204020204" pitchFamily="34" charset="-122"/>
                        </a:rPr>
                        <a:t>Saved D[3]:</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581496"/>
                  </a:ext>
                </a:extLst>
              </a:tr>
              <a:tr h="337127">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R</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algn="l"/>
                      <a:r>
                        <a:rPr lang="en-US" altLang="zh-CN" sz="1600" dirty="0">
                          <a:solidFill>
                            <a:schemeClr val="tx1"/>
                          </a:solidFill>
                          <a:latin typeface="微软雅黑" panose="020B0503020204020204" pitchFamily="34" charset="-122"/>
                          <a:ea typeface="微软雅黑" panose="020B0503020204020204" pitchFamily="34" charset="-122"/>
                        </a:rPr>
                        <a:t>Saved D[3]:_</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5043307"/>
                  </a:ext>
                </a:extLst>
              </a:tr>
              <a:tr h="3371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Q</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algn="l"/>
                      <a:r>
                        <a:rPr lang="en-US" altLang="zh-CN" sz="1600" dirty="0">
                          <a:solidFill>
                            <a:schemeClr val="tx1"/>
                          </a:solidFill>
                          <a:latin typeface="微软雅黑" panose="020B0503020204020204" pitchFamily="34" charset="-122"/>
                          <a:ea typeface="微软雅黑" panose="020B0503020204020204" pitchFamily="34" charset="-122"/>
                        </a:rPr>
                        <a:t>Saved D[2]:_</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2296499"/>
                  </a:ext>
                </a:extLst>
              </a:tr>
              <a:tr h="337127">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P</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Saved D[1]:</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1957043"/>
                  </a:ext>
                </a:extLst>
              </a:tr>
              <a:tr h="337127">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S</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Saved D[1]:_</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4821733"/>
                  </a:ext>
                </a:extLst>
              </a:tr>
              <a:tr h="337127">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main</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Saved D[0]:_</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3500177"/>
                  </a:ext>
                </a:extLst>
              </a:tr>
            </a:tbl>
          </a:graphicData>
        </a:graphic>
      </p:graphicFrame>
      <p:cxnSp>
        <p:nvCxnSpPr>
          <p:cNvPr id="130" name="直接箭头连接符 129">
            <a:extLst>
              <a:ext uri="{FF2B5EF4-FFF2-40B4-BE49-F238E27FC236}">
                <a16:creationId xmlns:a16="http://schemas.microsoft.com/office/drawing/2014/main" id="{789B35E7-DCEB-418D-8C7D-1A83781B56F9}"/>
              </a:ext>
            </a:extLst>
          </p:cNvPr>
          <p:cNvCxnSpPr/>
          <p:nvPr/>
        </p:nvCxnSpPr>
        <p:spPr bwMode="auto">
          <a:xfrm>
            <a:off x="5262282" y="4774628"/>
            <a:ext cx="642552" cy="345090"/>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直接箭头连接符 130">
            <a:extLst>
              <a:ext uri="{FF2B5EF4-FFF2-40B4-BE49-F238E27FC236}">
                <a16:creationId xmlns:a16="http://schemas.microsoft.com/office/drawing/2014/main" id="{05B78740-4777-4F95-827E-3FA978E6CD38}"/>
              </a:ext>
            </a:extLst>
          </p:cNvPr>
          <p:cNvCxnSpPr/>
          <p:nvPr/>
        </p:nvCxnSpPr>
        <p:spPr bwMode="auto">
          <a:xfrm flipV="1">
            <a:off x="5207048" y="3935951"/>
            <a:ext cx="640575" cy="451152"/>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2" name="直接箭头连接符 131">
            <a:extLst>
              <a:ext uri="{FF2B5EF4-FFF2-40B4-BE49-F238E27FC236}">
                <a16:creationId xmlns:a16="http://schemas.microsoft.com/office/drawing/2014/main" id="{33D06043-E41B-41D6-BBA9-CB9FBA139BCA}"/>
              </a:ext>
            </a:extLst>
          </p:cNvPr>
          <p:cNvCxnSpPr/>
          <p:nvPr/>
        </p:nvCxnSpPr>
        <p:spPr bwMode="auto">
          <a:xfrm flipV="1">
            <a:off x="5251070" y="3261576"/>
            <a:ext cx="596553" cy="733505"/>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 name="直接箭头连接符 132">
            <a:extLst>
              <a:ext uri="{FF2B5EF4-FFF2-40B4-BE49-F238E27FC236}">
                <a16:creationId xmlns:a16="http://schemas.microsoft.com/office/drawing/2014/main" id="{6F9844EB-240B-4013-93D2-C75C52DD5338}"/>
              </a:ext>
            </a:extLst>
          </p:cNvPr>
          <p:cNvCxnSpPr/>
          <p:nvPr/>
        </p:nvCxnSpPr>
        <p:spPr bwMode="auto">
          <a:xfrm flipV="1">
            <a:off x="5262282" y="2128013"/>
            <a:ext cx="636716" cy="1462128"/>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5" name="Rectangle 6">
            <a:extLst>
              <a:ext uri="{FF2B5EF4-FFF2-40B4-BE49-F238E27FC236}">
                <a16:creationId xmlns:a16="http://schemas.microsoft.com/office/drawing/2014/main" id="{55D9CA86-C54C-44A1-B433-8466D42522F8}"/>
              </a:ext>
            </a:extLst>
          </p:cNvPr>
          <p:cNvSpPr>
            <a:spLocks noChangeArrowheads="1"/>
          </p:cNvSpPr>
          <p:nvPr/>
        </p:nvSpPr>
        <p:spPr bwMode="auto">
          <a:xfrm>
            <a:off x="5791758" y="5260813"/>
            <a:ext cx="1752600" cy="544636"/>
          </a:xfrm>
          <a:prstGeom prst="rect">
            <a:avLst/>
          </a:prstGeom>
          <a:solidFill>
            <a:srgbClr val="FF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dirty="0">
                <a:solidFill>
                  <a:srgbClr val="0000FF"/>
                </a:solidFill>
                <a:latin typeface="微软雅黑" panose="020B0503020204020204" pitchFamily="34" charset="-122"/>
              </a:rPr>
              <a:t>R</a:t>
            </a:r>
            <a:r>
              <a:rPr lang="zh-CN" altLang="en-US" sz="2000" b="1" dirty="0">
                <a:solidFill>
                  <a:srgbClr val="0000FF"/>
                </a:solidFill>
                <a:latin typeface="微软雅黑" panose="020B0503020204020204" pitchFamily="34" charset="-122"/>
              </a:rPr>
              <a:t>第</a:t>
            </a:r>
            <a:r>
              <a:rPr lang="en-US" altLang="zh-CN" sz="2000" b="1" dirty="0">
                <a:solidFill>
                  <a:srgbClr val="0000FF"/>
                </a:solidFill>
                <a:latin typeface="微软雅黑" panose="020B0503020204020204" pitchFamily="34" charset="-122"/>
              </a:rPr>
              <a:t>2</a:t>
            </a:r>
            <a:r>
              <a:rPr lang="zh-CN" altLang="en-US" sz="2000" b="1" dirty="0">
                <a:solidFill>
                  <a:srgbClr val="0000FF"/>
                </a:solidFill>
                <a:latin typeface="微软雅黑" panose="020B0503020204020204" pitchFamily="34" charset="-122"/>
              </a:rPr>
              <a:t>次被调用</a:t>
            </a:r>
          </a:p>
        </p:txBody>
      </p:sp>
      <p:cxnSp>
        <p:nvCxnSpPr>
          <p:cNvPr id="47" name="直接连接符 46">
            <a:extLst>
              <a:ext uri="{FF2B5EF4-FFF2-40B4-BE49-F238E27FC236}">
                <a16:creationId xmlns:a16="http://schemas.microsoft.com/office/drawing/2014/main" id="{FE2DAE5C-568D-43D3-B823-D2035B8E78D3}"/>
              </a:ext>
            </a:extLst>
          </p:cNvPr>
          <p:cNvCxnSpPr/>
          <p:nvPr/>
        </p:nvCxnSpPr>
        <p:spPr bwMode="auto">
          <a:xfrm>
            <a:off x="3103499" y="3495502"/>
            <a:ext cx="401701" cy="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接连接符 48">
            <a:extLst>
              <a:ext uri="{FF2B5EF4-FFF2-40B4-BE49-F238E27FC236}">
                <a16:creationId xmlns:a16="http://schemas.microsoft.com/office/drawing/2014/main" id="{73FBCA1D-2D48-497E-B946-A779E97C922C}"/>
              </a:ext>
            </a:extLst>
          </p:cNvPr>
          <p:cNvCxnSpPr/>
          <p:nvPr/>
        </p:nvCxnSpPr>
        <p:spPr bwMode="auto">
          <a:xfrm>
            <a:off x="3505200" y="3495502"/>
            <a:ext cx="0" cy="705033"/>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接箭头连接符 50">
            <a:extLst>
              <a:ext uri="{FF2B5EF4-FFF2-40B4-BE49-F238E27FC236}">
                <a16:creationId xmlns:a16="http://schemas.microsoft.com/office/drawing/2014/main" id="{6C40F1EB-1361-493D-A7D8-A5411ED39BD3}"/>
              </a:ext>
            </a:extLst>
          </p:cNvPr>
          <p:cNvCxnSpPr/>
          <p:nvPr/>
        </p:nvCxnSpPr>
        <p:spPr bwMode="auto">
          <a:xfrm flipH="1" flipV="1">
            <a:off x="3140582" y="4200537"/>
            <a:ext cx="383843" cy="13926"/>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直接连接符 82">
            <a:extLst>
              <a:ext uri="{FF2B5EF4-FFF2-40B4-BE49-F238E27FC236}">
                <a16:creationId xmlns:a16="http://schemas.microsoft.com/office/drawing/2014/main" id="{73BC9248-B38A-4724-B2FA-3676A64923C4}"/>
              </a:ext>
            </a:extLst>
          </p:cNvPr>
          <p:cNvCxnSpPr/>
          <p:nvPr/>
        </p:nvCxnSpPr>
        <p:spPr bwMode="auto">
          <a:xfrm>
            <a:off x="7337829" y="3918891"/>
            <a:ext cx="401701" cy="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直接连接符 83">
            <a:extLst>
              <a:ext uri="{FF2B5EF4-FFF2-40B4-BE49-F238E27FC236}">
                <a16:creationId xmlns:a16="http://schemas.microsoft.com/office/drawing/2014/main" id="{C41292C3-DD19-4820-9073-65F3869C8A5E}"/>
              </a:ext>
            </a:extLst>
          </p:cNvPr>
          <p:cNvCxnSpPr/>
          <p:nvPr/>
        </p:nvCxnSpPr>
        <p:spPr bwMode="auto">
          <a:xfrm>
            <a:off x="7739530" y="3918891"/>
            <a:ext cx="0" cy="705033"/>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直接箭头连接符 84">
            <a:extLst>
              <a:ext uri="{FF2B5EF4-FFF2-40B4-BE49-F238E27FC236}">
                <a16:creationId xmlns:a16="http://schemas.microsoft.com/office/drawing/2014/main" id="{D93F9C81-C7AC-43C8-A7B7-C398BE682552}"/>
              </a:ext>
            </a:extLst>
          </p:cNvPr>
          <p:cNvCxnSpPr/>
          <p:nvPr/>
        </p:nvCxnSpPr>
        <p:spPr bwMode="auto">
          <a:xfrm flipH="1" flipV="1">
            <a:off x="7374912" y="4623926"/>
            <a:ext cx="383843" cy="13926"/>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接连接符 85">
            <a:extLst>
              <a:ext uri="{FF2B5EF4-FFF2-40B4-BE49-F238E27FC236}">
                <a16:creationId xmlns:a16="http://schemas.microsoft.com/office/drawing/2014/main" id="{4D84EE08-8FE0-40AF-8984-BBBE1095D6CC}"/>
              </a:ext>
            </a:extLst>
          </p:cNvPr>
          <p:cNvCxnSpPr/>
          <p:nvPr/>
        </p:nvCxnSpPr>
        <p:spPr bwMode="auto">
          <a:xfrm>
            <a:off x="7290271" y="2185438"/>
            <a:ext cx="401701" cy="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直接连接符 86">
            <a:extLst>
              <a:ext uri="{FF2B5EF4-FFF2-40B4-BE49-F238E27FC236}">
                <a16:creationId xmlns:a16="http://schemas.microsoft.com/office/drawing/2014/main" id="{826BA92C-6A85-4B4B-BFF4-81372907BC36}"/>
              </a:ext>
            </a:extLst>
          </p:cNvPr>
          <p:cNvCxnSpPr/>
          <p:nvPr/>
        </p:nvCxnSpPr>
        <p:spPr bwMode="auto">
          <a:xfrm>
            <a:off x="7691972" y="2185438"/>
            <a:ext cx="0" cy="705033"/>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直接箭头连接符 87">
            <a:extLst>
              <a:ext uri="{FF2B5EF4-FFF2-40B4-BE49-F238E27FC236}">
                <a16:creationId xmlns:a16="http://schemas.microsoft.com/office/drawing/2014/main" id="{1D5A3B8C-B95B-4AC7-A3F1-CADD45625E59}"/>
              </a:ext>
            </a:extLst>
          </p:cNvPr>
          <p:cNvCxnSpPr/>
          <p:nvPr/>
        </p:nvCxnSpPr>
        <p:spPr bwMode="auto">
          <a:xfrm flipH="1" flipV="1">
            <a:off x="7327354" y="2890473"/>
            <a:ext cx="383843" cy="13926"/>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58336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B810C3F-6CCC-46FB-899A-493E8AD55749}"/>
              </a:ext>
            </a:extLst>
          </p:cNvPr>
          <p:cNvSpPr>
            <a:spLocks noGrp="1"/>
          </p:cNvSpPr>
          <p:nvPr>
            <p:ph type="sldNum" sz="quarter" idx="12"/>
          </p:nvPr>
        </p:nvSpPr>
        <p:spPr/>
        <p:txBody>
          <a:bodyPr/>
          <a:lstStyle/>
          <a:p>
            <a:fld id="{EB774D79-D6C1-4F7A-9771-2ED1C8DE996C}" type="slidenum">
              <a:rPr lang="en-US" altLang="zh-CN" smtClean="0"/>
              <a:pPr/>
              <a:t>28</a:t>
            </a:fld>
            <a:endParaRPr lang="en-US" altLang="zh-CN"/>
          </a:p>
        </p:txBody>
      </p:sp>
      <p:graphicFrame>
        <p:nvGraphicFramePr>
          <p:cNvPr id="8" name="表格 6">
            <a:extLst>
              <a:ext uri="{FF2B5EF4-FFF2-40B4-BE49-F238E27FC236}">
                <a16:creationId xmlns:a16="http://schemas.microsoft.com/office/drawing/2014/main" id="{C4478009-FE4C-41C6-861D-F7BA9ED11539}"/>
              </a:ext>
            </a:extLst>
          </p:cNvPr>
          <p:cNvGraphicFramePr>
            <a:graphicFrameLocks noGrp="1"/>
          </p:cNvGraphicFramePr>
          <p:nvPr>
            <p:extLst>
              <p:ext uri="{D42A27DB-BD31-4B8C-83A1-F6EECF244321}">
                <p14:modId xmlns:p14="http://schemas.microsoft.com/office/powerpoint/2010/main" val="2950383684"/>
              </p:ext>
            </p:extLst>
          </p:nvPr>
        </p:nvGraphicFramePr>
        <p:xfrm>
          <a:off x="4577472" y="1071314"/>
          <a:ext cx="2364939" cy="4923912"/>
        </p:xfrm>
        <a:graphic>
          <a:graphicData uri="http://schemas.openxmlformats.org/drawingml/2006/table">
            <a:tbl>
              <a:tblPr firstRow="1" bandRow="1">
                <a:tableStyleId>{5C22544A-7EE6-4342-B048-85BDC9FD1C3A}</a:tableStyleId>
              </a:tblPr>
              <a:tblGrid>
                <a:gridCol w="385026">
                  <a:extLst>
                    <a:ext uri="{9D8B030D-6E8A-4147-A177-3AD203B41FA5}">
                      <a16:colId xmlns:a16="http://schemas.microsoft.com/office/drawing/2014/main" val="3003843556"/>
                    </a:ext>
                  </a:extLst>
                </a:gridCol>
                <a:gridCol w="381000">
                  <a:extLst>
                    <a:ext uri="{9D8B030D-6E8A-4147-A177-3AD203B41FA5}">
                      <a16:colId xmlns:a16="http://schemas.microsoft.com/office/drawing/2014/main" val="3915698175"/>
                    </a:ext>
                  </a:extLst>
                </a:gridCol>
                <a:gridCol w="1598913">
                  <a:extLst>
                    <a:ext uri="{9D8B030D-6E8A-4147-A177-3AD203B41FA5}">
                      <a16:colId xmlns:a16="http://schemas.microsoft.com/office/drawing/2014/main" val="3439332706"/>
                    </a:ext>
                  </a:extLst>
                </a:gridCol>
              </a:tblGrid>
              <a:tr h="291670">
                <a:tc>
                  <a:txBody>
                    <a:bodyPr/>
                    <a:lstStyle/>
                    <a:p>
                      <a:pPr algn="ctr"/>
                      <a:endParaRPr lang="zh-CN" altLang="en-US" sz="900" b="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581496"/>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FP7</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3</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rgbClr val="0000FF"/>
                          </a:solidFill>
                          <a:latin typeface="微软雅黑" panose="020B0503020204020204" pitchFamily="34" charset="-122"/>
                          <a:ea typeface="微软雅黑" panose="020B0503020204020204" pitchFamily="34" charset="-122"/>
                        </a:rPr>
                        <a:t>R</a:t>
                      </a:r>
                      <a:r>
                        <a:rPr lang="zh-CN" altLang="en-US" sz="1600" dirty="0">
                          <a:solidFill>
                            <a:srgbClr val="0000FF"/>
                          </a:solidFill>
                          <a:latin typeface="微软雅黑" panose="020B0503020204020204" pitchFamily="34" charset="-122"/>
                          <a:ea typeface="微软雅黑" panose="020B0503020204020204" pitchFamily="34" charset="-122"/>
                        </a:rPr>
                        <a:t>的</a:t>
                      </a:r>
                      <a:r>
                        <a:rPr lang="en-US" altLang="zh-CN" sz="1600" dirty="0">
                          <a:solidFill>
                            <a:srgbClr val="0000FF"/>
                          </a:solidFill>
                          <a:latin typeface="微软雅黑" panose="020B0503020204020204" pitchFamily="34" charset="-122"/>
                          <a:ea typeface="微软雅黑" panose="020B0503020204020204" pitchFamily="34" charset="-122"/>
                        </a:rPr>
                        <a:t>AR</a:t>
                      </a:r>
                    </a:p>
                    <a:p>
                      <a:pPr algn="ctr"/>
                      <a:r>
                        <a:rPr lang="en-US" altLang="zh-CN" sz="1600" dirty="0">
                          <a:solidFill>
                            <a:schemeClr val="tx1"/>
                          </a:solidFill>
                          <a:latin typeface="微软雅黑" panose="020B0503020204020204" pitchFamily="34" charset="-122"/>
                          <a:ea typeface="微软雅黑" panose="020B0503020204020204" pitchFamily="34" charset="-122"/>
                        </a:rPr>
                        <a:t>Display</a:t>
                      </a:r>
                      <a:r>
                        <a:rPr lang="zh-CN" altLang="en-US" sz="1600" dirty="0">
                          <a:solidFill>
                            <a:schemeClr val="tx1"/>
                          </a:solidFill>
                          <a:latin typeface="微软雅黑" panose="020B0503020204020204" pitchFamily="34" charset="-122"/>
                          <a:ea typeface="微软雅黑" panose="020B0503020204020204" pitchFamily="34" charset="-122"/>
                        </a:rPr>
                        <a:t>表</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7045953"/>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FP6</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2</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Q</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algn="ctr"/>
                      <a:r>
                        <a:rPr lang="en-US" altLang="zh-CN" sz="1600" dirty="0">
                          <a:solidFill>
                            <a:schemeClr val="tx1"/>
                          </a:solidFill>
                          <a:latin typeface="微软雅黑" panose="020B0503020204020204" pitchFamily="34" charset="-122"/>
                          <a:ea typeface="微软雅黑" panose="020B0503020204020204" pitchFamily="34" charset="-122"/>
                        </a:rPr>
                        <a:t>Display</a:t>
                      </a:r>
                      <a:r>
                        <a:rPr lang="zh-CN" altLang="en-US" sz="1600" dirty="0">
                          <a:solidFill>
                            <a:schemeClr val="tx1"/>
                          </a:solidFill>
                          <a:latin typeface="微软雅黑" panose="020B0503020204020204" pitchFamily="34" charset="-122"/>
                          <a:ea typeface="微软雅黑" panose="020B0503020204020204" pitchFamily="34" charset="-122"/>
                        </a:rPr>
                        <a:t>表</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12744749"/>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FP5</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P</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algn="ctr"/>
                      <a:r>
                        <a:rPr lang="en-US" altLang="zh-CN" sz="1600" dirty="0">
                          <a:solidFill>
                            <a:schemeClr val="tx1"/>
                          </a:solidFill>
                          <a:latin typeface="微软雅黑" panose="020B0503020204020204" pitchFamily="34" charset="-122"/>
                          <a:ea typeface="微软雅黑" panose="020B0503020204020204" pitchFamily="34" charset="-122"/>
                        </a:rPr>
                        <a:t>Display</a:t>
                      </a:r>
                      <a:r>
                        <a:rPr lang="zh-CN" altLang="en-US" sz="1600" dirty="0">
                          <a:solidFill>
                            <a:schemeClr val="tx1"/>
                          </a:solidFill>
                          <a:latin typeface="微软雅黑" panose="020B0503020204020204" pitchFamily="34" charset="-122"/>
                          <a:ea typeface="微软雅黑" panose="020B0503020204020204" pitchFamily="34" charset="-122"/>
                        </a:rPr>
                        <a:t>表</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6407932"/>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FP4</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3</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rgbClr val="0000FF"/>
                          </a:solidFill>
                          <a:latin typeface="微软雅黑" panose="020B0503020204020204" pitchFamily="34" charset="-122"/>
                          <a:ea typeface="微软雅黑" panose="020B0503020204020204" pitchFamily="34" charset="-122"/>
                        </a:rPr>
                        <a:t>R</a:t>
                      </a:r>
                      <a:r>
                        <a:rPr lang="zh-CN" altLang="en-US" sz="1600" dirty="0">
                          <a:solidFill>
                            <a:srgbClr val="0000FF"/>
                          </a:solidFill>
                          <a:latin typeface="微软雅黑" panose="020B0503020204020204" pitchFamily="34" charset="-122"/>
                          <a:ea typeface="微软雅黑" panose="020B0503020204020204" pitchFamily="34" charset="-122"/>
                        </a:rPr>
                        <a:t>的</a:t>
                      </a:r>
                      <a:r>
                        <a:rPr lang="en-US" altLang="zh-CN" sz="1600" dirty="0">
                          <a:solidFill>
                            <a:srgbClr val="0000FF"/>
                          </a:solidFill>
                          <a:latin typeface="微软雅黑" panose="020B0503020204020204" pitchFamily="34" charset="-122"/>
                          <a:ea typeface="微软雅黑" panose="020B0503020204020204" pitchFamily="34" charset="-122"/>
                        </a:rPr>
                        <a:t>AR</a:t>
                      </a:r>
                    </a:p>
                    <a:p>
                      <a:pPr algn="ctr"/>
                      <a:r>
                        <a:rPr lang="en-US" altLang="zh-CN" sz="1600" dirty="0">
                          <a:solidFill>
                            <a:schemeClr val="tx1"/>
                          </a:solidFill>
                          <a:latin typeface="微软雅黑" panose="020B0503020204020204" pitchFamily="34" charset="-122"/>
                          <a:ea typeface="微软雅黑" panose="020B0503020204020204" pitchFamily="34" charset="-122"/>
                        </a:rPr>
                        <a:t>Display</a:t>
                      </a:r>
                      <a:r>
                        <a:rPr lang="zh-CN" altLang="en-US" sz="1600" dirty="0">
                          <a:solidFill>
                            <a:schemeClr val="tx1"/>
                          </a:solidFill>
                          <a:latin typeface="微软雅黑" panose="020B0503020204020204" pitchFamily="34" charset="-122"/>
                          <a:ea typeface="微软雅黑" panose="020B0503020204020204" pitchFamily="34" charset="-122"/>
                        </a:rPr>
                        <a:t>表</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5043307"/>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FP3</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2</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Q</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algn="ctr"/>
                      <a:r>
                        <a:rPr lang="en-US" altLang="zh-CN" sz="1600" dirty="0">
                          <a:solidFill>
                            <a:schemeClr val="tx1"/>
                          </a:solidFill>
                          <a:latin typeface="微软雅黑" panose="020B0503020204020204" pitchFamily="34" charset="-122"/>
                          <a:ea typeface="微软雅黑" panose="020B0503020204020204" pitchFamily="34" charset="-122"/>
                        </a:rPr>
                        <a:t>Display</a:t>
                      </a:r>
                      <a:r>
                        <a:rPr lang="zh-CN" altLang="en-US" sz="1600" dirty="0">
                          <a:solidFill>
                            <a:schemeClr val="tx1"/>
                          </a:solidFill>
                          <a:latin typeface="微软雅黑" panose="020B0503020204020204" pitchFamily="34" charset="-122"/>
                          <a:ea typeface="微软雅黑" panose="020B0503020204020204" pitchFamily="34" charset="-122"/>
                        </a:rPr>
                        <a:t>表</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2296499"/>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FP2</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P</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algn="ctr"/>
                      <a:r>
                        <a:rPr lang="en-US" altLang="zh-CN" sz="1600" dirty="0">
                          <a:solidFill>
                            <a:schemeClr val="tx1"/>
                          </a:solidFill>
                          <a:latin typeface="微软雅黑" panose="020B0503020204020204" pitchFamily="34" charset="-122"/>
                          <a:ea typeface="微软雅黑" panose="020B0503020204020204" pitchFamily="34" charset="-122"/>
                        </a:rPr>
                        <a:t>Display</a:t>
                      </a:r>
                      <a:r>
                        <a:rPr lang="zh-CN" altLang="en-US" sz="1600" dirty="0">
                          <a:solidFill>
                            <a:schemeClr val="tx1"/>
                          </a:solidFill>
                          <a:latin typeface="微软雅黑" panose="020B0503020204020204" pitchFamily="34" charset="-122"/>
                          <a:ea typeface="微软雅黑" panose="020B0503020204020204" pitchFamily="34" charset="-122"/>
                        </a:rPr>
                        <a:t>表</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1957043"/>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FP1</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S</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algn="ctr"/>
                      <a:r>
                        <a:rPr lang="en-US" altLang="zh-CN" sz="1600" dirty="0">
                          <a:solidFill>
                            <a:schemeClr val="tx1"/>
                          </a:solidFill>
                          <a:latin typeface="微软雅黑" panose="020B0503020204020204" pitchFamily="34" charset="-122"/>
                          <a:ea typeface="微软雅黑" panose="020B0503020204020204" pitchFamily="34" charset="-122"/>
                        </a:rPr>
                        <a:t>Display</a:t>
                      </a:r>
                      <a:r>
                        <a:rPr lang="zh-CN" altLang="en-US" sz="1600" dirty="0">
                          <a:solidFill>
                            <a:schemeClr val="tx1"/>
                          </a:solidFill>
                          <a:latin typeface="微软雅黑" panose="020B0503020204020204" pitchFamily="34" charset="-122"/>
                          <a:ea typeface="微软雅黑" panose="020B0503020204020204" pitchFamily="34" charset="-122"/>
                        </a:rPr>
                        <a:t>表</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4821733"/>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900" b="0" dirty="0">
                          <a:solidFill>
                            <a:schemeClr val="tx1"/>
                          </a:solidFill>
                          <a:latin typeface="微软雅黑" panose="020B0503020204020204" pitchFamily="34" charset="-122"/>
                          <a:ea typeface="微软雅黑" panose="020B0503020204020204" pitchFamily="34" charset="-122"/>
                        </a:rPr>
                        <a:t>FP0</a:t>
                      </a:r>
                      <a:endParaRPr lang="zh-CN" altLang="en-US" sz="900" b="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main</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algn="ctr"/>
                      <a:r>
                        <a:rPr lang="en-US" altLang="zh-CN" sz="1600" dirty="0">
                          <a:solidFill>
                            <a:schemeClr val="tx1"/>
                          </a:solidFill>
                          <a:latin typeface="微软雅黑" panose="020B0503020204020204" pitchFamily="34" charset="-122"/>
                          <a:ea typeface="微软雅黑" panose="020B0503020204020204" pitchFamily="34" charset="-122"/>
                        </a:rPr>
                        <a:t>Display</a:t>
                      </a:r>
                      <a:r>
                        <a:rPr lang="zh-CN" altLang="en-US" sz="1600" dirty="0">
                          <a:solidFill>
                            <a:schemeClr val="tx1"/>
                          </a:solidFill>
                          <a:latin typeface="微软雅黑" panose="020B0503020204020204" pitchFamily="34" charset="-122"/>
                          <a:ea typeface="微软雅黑" panose="020B0503020204020204" pitchFamily="34" charset="-122"/>
                        </a:rPr>
                        <a:t>表</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3500177"/>
                  </a:ext>
                </a:extLst>
              </a:tr>
            </a:tbl>
          </a:graphicData>
        </a:graphic>
      </p:graphicFrame>
      <p:grpSp>
        <p:nvGrpSpPr>
          <p:cNvPr id="9" name="组合 8">
            <a:extLst>
              <a:ext uri="{FF2B5EF4-FFF2-40B4-BE49-F238E27FC236}">
                <a16:creationId xmlns:a16="http://schemas.microsoft.com/office/drawing/2014/main" id="{3127116F-6429-44D0-839D-90F8DE256214}"/>
              </a:ext>
            </a:extLst>
          </p:cNvPr>
          <p:cNvGrpSpPr/>
          <p:nvPr/>
        </p:nvGrpSpPr>
        <p:grpSpPr>
          <a:xfrm>
            <a:off x="91002" y="568697"/>
            <a:ext cx="986859" cy="1808962"/>
            <a:chOff x="7431370" y="4610659"/>
            <a:chExt cx="986859" cy="1808962"/>
          </a:xfrm>
        </p:grpSpPr>
        <p:grpSp>
          <p:nvGrpSpPr>
            <p:cNvPr id="10" name="Group 10">
              <a:extLst>
                <a:ext uri="{FF2B5EF4-FFF2-40B4-BE49-F238E27FC236}">
                  <a16:creationId xmlns:a16="http://schemas.microsoft.com/office/drawing/2014/main" id="{3B25D1B1-9F7A-45BA-AF34-1D36F7B12637}"/>
                </a:ext>
              </a:extLst>
            </p:cNvPr>
            <p:cNvGrpSpPr>
              <a:grpSpLocks/>
            </p:cNvGrpSpPr>
            <p:nvPr/>
          </p:nvGrpSpPr>
          <p:grpSpPr bwMode="auto">
            <a:xfrm>
              <a:off x="7725025" y="4610659"/>
              <a:ext cx="383531" cy="399821"/>
              <a:chOff x="835" y="1547"/>
              <a:chExt cx="431" cy="534"/>
            </a:xfrm>
          </p:grpSpPr>
          <p:sp>
            <p:nvSpPr>
              <p:cNvPr id="27" name="Text Box 5">
                <a:extLst>
                  <a:ext uri="{FF2B5EF4-FFF2-40B4-BE49-F238E27FC236}">
                    <a16:creationId xmlns:a16="http://schemas.microsoft.com/office/drawing/2014/main" id="{A4DEB2A5-B81B-41FE-8C82-9C37F836F0D3}"/>
                  </a:ext>
                </a:extLst>
              </p:cNvPr>
              <p:cNvSpPr txBox="1">
                <a:spLocks noChangeArrowheads="1"/>
              </p:cNvSpPr>
              <p:nvPr/>
            </p:nvSpPr>
            <p:spPr bwMode="auto">
              <a:xfrm>
                <a:off x="862" y="1547"/>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nchorCtr="0">
                <a:spAutoFit/>
              </a:bodyPr>
              <a:lstStyle/>
              <a:p>
                <a:pPr>
                  <a:spcBef>
                    <a:spcPct val="50000"/>
                  </a:spcBef>
                </a:pPr>
                <a:r>
                  <a:rPr lang="en-US" altLang="zh-CN" sz="2000" b="0" dirty="0"/>
                  <a:t>M</a:t>
                </a:r>
              </a:p>
            </p:txBody>
          </p:sp>
          <p:sp>
            <p:nvSpPr>
              <p:cNvPr id="28" name="Oval 9">
                <a:extLst>
                  <a:ext uri="{FF2B5EF4-FFF2-40B4-BE49-F238E27FC236}">
                    <a16:creationId xmlns:a16="http://schemas.microsoft.com/office/drawing/2014/main" id="{175E7992-91ED-41E3-BC8B-341E83637AD0}"/>
                  </a:ext>
                </a:extLst>
              </p:cNvPr>
              <p:cNvSpPr>
                <a:spLocks noChangeArrowheads="1"/>
              </p:cNvSpPr>
              <p:nvPr/>
            </p:nvSpPr>
            <p:spPr bwMode="auto">
              <a:xfrm>
                <a:off x="835" y="1572"/>
                <a:ext cx="431" cy="431"/>
              </a:xfrm>
              <a:prstGeom prst="ellipse">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grpSp>
          <p:nvGrpSpPr>
            <p:cNvPr id="11" name="Group 11">
              <a:extLst>
                <a:ext uri="{FF2B5EF4-FFF2-40B4-BE49-F238E27FC236}">
                  <a16:creationId xmlns:a16="http://schemas.microsoft.com/office/drawing/2014/main" id="{E40ABA85-3980-4608-B9E3-ECCD71AA856F}"/>
                </a:ext>
              </a:extLst>
            </p:cNvPr>
            <p:cNvGrpSpPr>
              <a:grpSpLocks/>
            </p:cNvGrpSpPr>
            <p:nvPr/>
          </p:nvGrpSpPr>
          <p:grpSpPr bwMode="auto">
            <a:xfrm>
              <a:off x="7431370" y="5538334"/>
              <a:ext cx="383531" cy="399821"/>
              <a:chOff x="835" y="1525"/>
              <a:chExt cx="431" cy="534"/>
            </a:xfrm>
          </p:grpSpPr>
          <p:sp>
            <p:nvSpPr>
              <p:cNvPr id="25" name="Text Box 12">
                <a:extLst>
                  <a:ext uri="{FF2B5EF4-FFF2-40B4-BE49-F238E27FC236}">
                    <a16:creationId xmlns:a16="http://schemas.microsoft.com/office/drawing/2014/main" id="{034CDDA8-B90D-47AF-A861-E32E897A42D1}"/>
                  </a:ext>
                </a:extLst>
              </p:cNvPr>
              <p:cNvSpPr txBox="1">
                <a:spLocks noChangeArrowheads="1"/>
              </p:cNvSpPr>
              <p:nvPr/>
            </p:nvSpPr>
            <p:spPr bwMode="auto">
              <a:xfrm>
                <a:off x="861" y="1525"/>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t>Q</a:t>
                </a:r>
              </a:p>
            </p:txBody>
          </p:sp>
          <p:sp>
            <p:nvSpPr>
              <p:cNvPr id="26" name="Oval 13">
                <a:extLst>
                  <a:ext uri="{FF2B5EF4-FFF2-40B4-BE49-F238E27FC236}">
                    <a16:creationId xmlns:a16="http://schemas.microsoft.com/office/drawing/2014/main" id="{0ECB4165-B016-42BF-B2B3-40457D7B74EB}"/>
                  </a:ext>
                </a:extLst>
              </p:cNvPr>
              <p:cNvSpPr>
                <a:spLocks noChangeArrowheads="1"/>
              </p:cNvSpPr>
              <p:nvPr/>
            </p:nvSpPr>
            <p:spPr bwMode="auto">
              <a:xfrm>
                <a:off x="835" y="1572"/>
                <a:ext cx="431" cy="431"/>
              </a:xfrm>
              <a:prstGeom prst="ellipse">
                <a:avLst/>
              </a:prstGeom>
              <a:noFill/>
              <a:ln w="28575">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grpSp>
          <p:nvGrpSpPr>
            <p:cNvPr id="12" name="Group 14">
              <a:extLst>
                <a:ext uri="{FF2B5EF4-FFF2-40B4-BE49-F238E27FC236}">
                  <a16:creationId xmlns:a16="http://schemas.microsoft.com/office/drawing/2014/main" id="{0C0B3007-82F8-4A68-8BB8-076565F9399E}"/>
                </a:ext>
              </a:extLst>
            </p:cNvPr>
            <p:cNvGrpSpPr>
              <a:grpSpLocks/>
            </p:cNvGrpSpPr>
            <p:nvPr/>
          </p:nvGrpSpPr>
          <p:grpSpPr bwMode="auto">
            <a:xfrm>
              <a:off x="7441159" y="5011978"/>
              <a:ext cx="383531" cy="399821"/>
              <a:chOff x="835" y="1489"/>
              <a:chExt cx="431" cy="534"/>
            </a:xfrm>
          </p:grpSpPr>
          <p:sp>
            <p:nvSpPr>
              <p:cNvPr id="23" name="Text Box 15">
                <a:extLst>
                  <a:ext uri="{FF2B5EF4-FFF2-40B4-BE49-F238E27FC236}">
                    <a16:creationId xmlns:a16="http://schemas.microsoft.com/office/drawing/2014/main" id="{FE81AE48-A1B1-409A-B889-4F2B48D79B7C}"/>
                  </a:ext>
                </a:extLst>
              </p:cNvPr>
              <p:cNvSpPr txBox="1">
                <a:spLocks noChangeArrowheads="1"/>
              </p:cNvSpPr>
              <p:nvPr/>
            </p:nvSpPr>
            <p:spPr bwMode="auto">
              <a:xfrm>
                <a:off x="850" y="1489"/>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t>P</a:t>
                </a:r>
              </a:p>
            </p:txBody>
          </p:sp>
          <p:sp>
            <p:nvSpPr>
              <p:cNvPr id="24" name="Oval 16">
                <a:extLst>
                  <a:ext uri="{FF2B5EF4-FFF2-40B4-BE49-F238E27FC236}">
                    <a16:creationId xmlns:a16="http://schemas.microsoft.com/office/drawing/2014/main" id="{DE9A5C3A-EE6A-4428-B8B2-4D4F0B6D079A}"/>
                  </a:ext>
                </a:extLst>
              </p:cNvPr>
              <p:cNvSpPr>
                <a:spLocks noChangeArrowheads="1"/>
              </p:cNvSpPr>
              <p:nvPr/>
            </p:nvSpPr>
            <p:spPr bwMode="auto">
              <a:xfrm>
                <a:off x="835" y="1572"/>
                <a:ext cx="431" cy="431"/>
              </a:xfrm>
              <a:prstGeom prst="ellipse">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grpSp>
          <p:nvGrpSpPr>
            <p:cNvPr id="13" name="Group 17">
              <a:extLst>
                <a:ext uri="{FF2B5EF4-FFF2-40B4-BE49-F238E27FC236}">
                  <a16:creationId xmlns:a16="http://schemas.microsoft.com/office/drawing/2014/main" id="{2EA3D36F-1748-4078-BECB-B91F155F2B24}"/>
                </a:ext>
              </a:extLst>
            </p:cNvPr>
            <p:cNvGrpSpPr>
              <a:grpSpLocks/>
            </p:cNvGrpSpPr>
            <p:nvPr/>
          </p:nvGrpSpPr>
          <p:grpSpPr bwMode="auto">
            <a:xfrm>
              <a:off x="8034698" y="5032942"/>
              <a:ext cx="383531" cy="399821"/>
              <a:chOff x="835" y="1511"/>
              <a:chExt cx="431" cy="534"/>
            </a:xfrm>
          </p:grpSpPr>
          <p:sp>
            <p:nvSpPr>
              <p:cNvPr id="21" name="Text Box 18">
                <a:extLst>
                  <a:ext uri="{FF2B5EF4-FFF2-40B4-BE49-F238E27FC236}">
                    <a16:creationId xmlns:a16="http://schemas.microsoft.com/office/drawing/2014/main" id="{1BD9B7AD-C26A-4388-BDA2-70D4353F4138}"/>
                  </a:ext>
                </a:extLst>
              </p:cNvPr>
              <p:cNvSpPr txBox="1">
                <a:spLocks noChangeArrowheads="1"/>
              </p:cNvSpPr>
              <p:nvPr/>
            </p:nvSpPr>
            <p:spPr bwMode="auto">
              <a:xfrm>
                <a:off x="849" y="1511"/>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t>S</a:t>
                </a:r>
              </a:p>
            </p:txBody>
          </p:sp>
          <p:sp>
            <p:nvSpPr>
              <p:cNvPr id="22" name="Oval 19">
                <a:extLst>
                  <a:ext uri="{FF2B5EF4-FFF2-40B4-BE49-F238E27FC236}">
                    <a16:creationId xmlns:a16="http://schemas.microsoft.com/office/drawing/2014/main" id="{C081DCB7-76B9-4446-89ED-A9AE78BAE04B}"/>
                  </a:ext>
                </a:extLst>
              </p:cNvPr>
              <p:cNvSpPr>
                <a:spLocks noChangeArrowheads="1"/>
              </p:cNvSpPr>
              <p:nvPr/>
            </p:nvSpPr>
            <p:spPr bwMode="auto">
              <a:xfrm>
                <a:off x="835" y="1572"/>
                <a:ext cx="431" cy="431"/>
              </a:xfrm>
              <a:prstGeom prst="ellipse">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sp>
          <p:nvSpPr>
            <p:cNvPr id="14" name="Line 20">
              <a:extLst>
                <a:ext uri="{FF2B5EF4-FFF2-40B4-BE49-F238E27FC236}">
                  <a16:creationId xmlns:a16="http://schemas.microsoft.com/office/drawing/2014/main" id="{13356AAC-7F98-473F-94BE-AB04B1D47D23}"/>
                </a:ext>
              </a:extLst>
            </p:cNvPr>
            <p:cNvSpPr>
              <a:spLocks noChangeShapeType="1"/>
            </p:cNvSpPr>
            <p:nvPr/>
          </p:nvSpPr>
          <p:spPr bwMode="auto">
            <a:xfrm flipH="1">
              <a:off x="7633369" y="4925874"/>
              <a:ext cx="170854" cy="14375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15" name="Line 21">
              <a:extLst>
                <a:ext uri="{FF2B5EF4-FFF2-40B4-BE49-F238E27FC236}">
                  <a16:creationId xmlns:a16="http://schemas.microsoft.com/office/drawing/2014/main" id="{12819F88-E60F-4164-B8BC-8AC6D586DBF5}"/>
                </a:ext>
              </a:extLst>
            </p:cNvPr>
            <p:cNvSpPr>
              <a:spLocks noChangeShapeType="1"/>
            </p:cNvSpPr>
            <p:nvPr/>
          </p:nvSpPr>
          <p:spPr bwMode="auto">
            <a:xfrm flipH="1" flipV="1">
              <a:off x="8049825" y="4921381"/>
              <a:ext cx="170854" cy="14375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16" name="Line 23">
              <a:extLst>
                <a:ext uri="{FF2B5EF4-FFF2-40B4-BE49-F238E27FC236}">
                  <a16:creationId xmlns:a16="http://schemas.microsoft.com/office/drawing/2014/main" id="{46065974-52D4-4565-8DDB-991FA5349C49}"/>
                </a:ext>
              </a:extLst>
            </p:cNvPr>
            <p:cNvSpPr>
              <a:spLocks noChangeShapeType="1"/>
            </p:cNvSpPr>
            <p:nvPr/>
          </p:nvSpPr>
          <p:spPr bwMode="auto">
            <a:xfrm>
              <a:off x="7628030" y="5393081"/>
              <a:ext cx="0" cy="17969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grpSp>
          <p:nvGrpSpPr>
            <p:cNvPr id="17" name="Group 11">
              <a:extLst>
                <a:ext uri="{FF2B5EF4-FFF2-40B4-BE49-F238E27FC236}">
                  <a16:creationId xmlns:a16="http://schemas.microsoft.com/office/drawing/2014/main" id="{4AF1FC82-68BF-41F0-92BC-EDC3768D2C10}"/>
                </a:ext>
              </a:extLst>
            </p:cNvPr>
            <p:cNvGrpSpPr>
              <a:grpSpLocks/>
            </p:cNvGrpSpPr>
            <p:nvPr/>
          </p:nvGrpSpPr>
          <p:grpSpPr bwMode="auto">
            <a:xfrm>
              <a:off x="7454410" y="6019800"/>
              <a:ext cx="383531" cy="399821"/>
              <a:chOff x="835" y="1497"/>
              <a:chExt cx="431" cy="534"/>
            </a:xfrm>
          </p:grpSpPr>
          <p:sp>
            <p:nvSpPr>
              <p:cNvPr id="19" name="Text Box 12">
                <a:extLst>
                  <a:ext uri="{FF2B5EF4-FFF2-40B4-BE49-F238E27FC236}">
                    <a16:creationId xmlns:a16="http://schemas.microsoft.com/office/drawing/2014/main" id="{5BCC15A8-A2FF-4997-B7F9-FA726B9A36C5}"/>
                  </a:ext>
                </a:extLst>
              </p:cNvPr>
              <p:cNvSpPr txBox="1">
                <a:spLocks noChangeArrowheads="1"/>
              </p:cNvSpPr>
              <p:nvPr/>
            </p:nvSpPr>
            <p:spPr bwMode="auto">
              <a:xfrm>
                <a:off x="950" y="1497"/>
                <a:ext cx="200"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a:t>R</a:t>
                </a:r>
                <a:endParaRPr lang="en-US" altLang="zh-CN" sz="2000" b="0" dirty="0"/>
              </a:p>
            </p:txBody>
          </p:sp>
          <p:sp>
            <p:nvSpPr>
              <p:cNvPr id="20" name="Oval 13">
                <a:extLst>
                  <a:ext uri="{FF2B5EF4-FFF2-40B4-BE49-F238E27FC236}">
                    <a16:creationId xmlns:a16="http://schemas.microsoft.com/office/drawing/2014/main" id="{D40BCC4F-39F9-468A-A0B7-076E103DEE1B}"/>
                  </a:ext>
                </a:extLst>
              </p:cNvPr>
              <p:cNvSpPr>
                <a:spLocks noChangeArrowheads="1"/>
              </p:cNvSpPr>
              <p:nvPr/>
            </p:nvSpPr>
            <p:spPr bwMode="auto">
              <a:xfrm>
                <a:off x="835" y="1572"/>
                <a:ext cx="431" cy="431"/>
              </a:xfrm>
              <a:prstGeom prst="ellipse">
                <a:avLst/>
              </a:prstGeom>
              <a:noFill/>
              <a:ln w="2857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sp>
          <p:nvSpPr>
            <p:cNvPr id="18" name="Line 23">
              <a:extLst>
                <a:ext uri="{FF2B5EF4-FFF2-40B4-BE49-F238E27FC236}">
                  <a16:creationId xmlns:a16="http://schemas.microsoft.com/office/drawing/2014/main" id="{22749536-E225-4922-A3F6-760C66FAEF68}"/>
                </a:ext>
              </a:extLst>
            </p:cNvPr>
            <p:cNvSpPr>
              <a:spLocks noChangeShapeType="1"/>
            </p:cNvSpPr>
            <p:nvPr/>
          </p:nvSpPr>
          <p:spPr bwMode="auto">
            <a:xfrm>
              <a:off x="7646504" y="5903053"/>
              <a:ext cx="0" cy="17969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grpSp>
      <p:sp>
        <p:nvSpPr>
          <p:cNvPr id="29" name="Text Box 2">
            <a:extLst>
              <a:ext uri="{FF2B5EF4-FFF2-40B4-BE49-F238E27FC236}">
                <a16:creationId xmlns:a16="http://schemas.microsoft.com/office/drawing/2014/main" id="{B955337D-9FF1-4F3D-BFF3-CA1D2DEE48AD}"/>
              </a:ext>
            </a:extLst>
          </p:cNvPr>
          <p:cNvSpPr txBox="1">
            <a:spLocks noChangeArrowheads="1"/>
          </p:cNvSpPr>
          <p:nvPr/>
        </p:nvSpPr>
        <p:spPr bwMode="auto">
          <a:xfrm>
            <a:off x="608807" y="1524000"/>
            <a:ext cx="3658393" cy="4708981"/>
          </a:xfrm>
          <a:prstGeom prst="rect">
            <a:avLst/>
          </a:prstGeom>
          <a:noFill/>
          <a:ln w="25400">
            <a:solidFill>
              <a:srgbClr val="FF0000"/>
            </a:solidFill>
            <a:miter lim="800000"/>
            <a:headEnd/>
            <a:tailEnd/>
          </a:ln>
          <a:effectLst/>
        </p:spPr>
        <p:txBody>
          <a:bodyPr wrap="square">
            <a:spAutoFit/>
          </a:bodyPr>
          <a:lstStyle/>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program main();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P;</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Q;</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R;</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a:t>
            </a:r>
            <a:r>
              <a:rPr lang="en-US" altLang="zh-CN" b="1" dirty="0">
                <a:solidFill>
                  <a:srgbClr val="FF0000"/>
                </a:solidFill>
                <a:latin typeface="宋体" pitchFamily="2" charset="-122"/>
                <a:ea typeface="宋体" pitchFamily="2" charset="-122"/>
              </a:rPr>
              <a:t>P</a:t>
            </a:r>
            <a:r>
              <a:rPr lang="en-US" altLang="zh-CN" b="1" dirty="0">
                <a:solidFill>
                  <a:srgbClr val="000000"/>
                </a:solidFill>
                <a:latin typeface="宋体" pitchFamily="2" charset="-122"/>
                <a:ea typeface="宋体" pitchFamily="2" charset="-122"/>
              </a:rPr>
              <a:t>;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R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R;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Q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…Q;…</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P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S;</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P;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S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begin</a:t>
            </a:r>
            <a:endParaRPr lang="en-US" altLang="zh-CN" b="1" dirty="0">
              <a:solidFill>
                <a:srgbClr val="800080"/>
              </a:solidFill>
              <a:latin typeface="宋体" pitchFamily="2" charset="-122"/>
              <a:ea typeface="宋体" pitchFamily="2" charset="-122"/>
            </a:endParaRP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S;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end.  /* main */ </a:t>
            </a:r>
          </a:p>
        </p:txBody>
      </p:sp>
      <p:sp>
        <p:nvSpPr>
          <p:cNvPr id="30" name="矩形 29">
            <a:extLst>
              <a:ext uri="{FF2B5EF4-FFF2-40B4-BE49-F238E27FC236}">
                <a16:creationId xmlns:a16="http://schemas.microsoft.com/office/drawing/2014/main" id="{2787932B-E6FE-4ACF-9962-C0EBD144481E}"/>
              </a:ext>
            </a:extLst>
          </p:cNvPr>
          <p:cNvSpPr/>
          <p:nvPr/>
        </p:nvSpPr>
        <p:spPr bwMode="auto">
          <a:xfrm>
            <a:off x="2040233" y="2273270"/>
            <a:ext cx="1616574" cy="900000"/>
          </a:xfrm>
          <a:prstGeom prst="rect">
            <a:avLst/>
          </a:prstGeom>
          <a:noFill/>
          <a:ln w="254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31" name="矩形 30">
            <a:extLst>
              <a:ext uri="{FF2B5EF4-FFF2-40B4-BE49-F238E27FC236}">
                <a16:creationId xmlns:a16="http://schemas.microsoft.com/office/drawing/2014/main" id="{CC4BE48B-CC62-4B26-AAFD-19388AE4EED3}"/>
              </a:ext>
            </a:extLst>
          </p:cNvPr>
          <p:cNvSpPr/>
          <p:nvPr/>
        </p:nvSpPr>
        <p:spPr bwMode="auto">
          <a:xfrm>
            <a:off x="1102451" y="1842052"/>
            <a:ext cx="2857897" cy="2700000"/>
          </a:xfrm>
          <a:prstGeom prst="rect">
            <a:avLst/>
          </a:prstGeom>
          <a:noFill/>
          <a:ln w="254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32" name="矩形 31">
            <a:extLst>
              <a:ext uri="{FF2B5EF4-FFF2-40B4-BE49-F238E27FC236}">
                <a16:creationId xmlns:a16="http://schemas.microsoft.com/office/drawing/2014/main" id="{091E6972-46BB-48E6-9AEF-57057C3CFC43}"/>
              </a:ext>
            </a:extLst>
          </p:cNvPr>
          <p:cNvSpPr/>
          <p:nvPr/>
        </p:nvSpPr>
        <p:spPr bwMode="auto">
          <a:xfrm>
            <a:off x="1102451" y="4596979"/>
            <a:ext cx="2857897" cy="864000"/>
          </a:xfrm>
          <a:prstGeom prst="rect">
            <a:avLst/>
          </a:prstGeom>
          <a:noFill/>
          <a:ln w="254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33" name="矩形 32">
            <a:extLst>
              <a:ext uri="{FF2B5EF4-FFF2-40B4-BE49-F238E27FC236}">
                <a16:creationId xmlns:a16="http://schemas.microsoft.com/office/drawing/2014/main" id="{2C7D5312-A8E8-47CA-A3D4-464691772171}"/>
              </a:ext>
            </a:extLst>
          </p:cNvPr>
          <p:cNvSpPr/>
          <p:nvPr/>
        </p:nvSpPr>
        <p:spPr bwMode="auto">
          <a:xfrm>
            <a:off x="1488611" y="2052011"/>
            <a:ext cx="2266122" cy="1836000"/>
          </a:xfrm>
          <a:prstGeom prst="rect">
            <a:avLst/>
          </a:prstGeom>
          <a:noFill/>
          <a:ln w="25400"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graphicFrame>
        <p:nvGraphicFramePr>
          <p:cNvPr id="34" name="表格 5">
            <a:extLst>
              <a:ext uri="{FF2B5EF4-FFF2-40B4-BE49-F238E27FC236}">
                <a16:creationId xmlns:a16="http://schemas.microsoft.com/office/drawing/2014/main" id="{3F51BB5C-F398-478B-9052-FD7A63D05C66}"/>
              </a:ext>
            </a:extLst>
          </p:cNvPr>
          <p:cNvGraphicFramePr>
            <a:graphicFrameLocks noGrp="1"/>
          </p:cNvGraphicFramePr>
          <p:nvPr>
            <p:extLst>
              <p:ext uri="{D42A27DB-BD31-4B8C-83A1-F6EECF244321}">
                <p14:modId xmlns:p14="http://schemas.microsoft.com/office/powerpoint/2010/main" val="2348450579"/>
              </p:ext>
            </p:extLst>
          </p:nvPr>
        </p:nvGraphicFramePr>
        <p:xfrm>
          <a:off x="7094465" y="4385230"/>
          <a:ext cx="833425" cy="1609996"/>
        </p:xfrm>
        <a:graphic>
          <a:graphicData uri="http://schemas.openxmlformats.org/drawingml/2006/table">
            <a:tbl>
              <a:tblPr firstRow="1" bandRow="1">
                <a:tableStyleId>{5C22544A-7EE6-4342-B048-85BDC9FD1C3A}</a:tableStyleId>
              </a:tblPr>
              <a:tblGrid>
                <a:gridCol w="374846">
                  <a:extLst>
                    <a:ext uri="{9D8B030D-6E8A-4147-A177-3AD203B41FA5}">
                      <a16:colId xmlns:a16="http://schemas.microsoft.com/office/drawing/2014/main" val="1114144613"/>
                    </a:ext>
                  </a:extLst>
                </a:gridCol>
                <a:gridCol w="458579">
                  <a:extLst>
                    <a:ext uri="{9D8B030D-6E8A-4147-A177-3AD203B41FA5}">
                      <a16:colId xmlns:a16="http://schemas.microsoft.com/office/drawing/2014/main" val="4059082513"/>
                    </a:ext>
                  </a:extLst>
                </a:gridCol>
              </a:tblGrid>
              <a:tr h="402499">
                <a:tc>
                  <a:txBody>
                    <a:bodyPr/>
                    <a:lstStyle/>
                    <a:p>
                      <a:r>
                        <a:rPr lang="en-US" altLang="zh-CN" b="0" dirty="0">
                          <a:solidFill>
                            <a:schemeClr val="tx1"/>
                          </a:solidFill>
                        </a:rPr>
                        <a:t>3</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000" b="0" dirty="0">
                          <a:solidFill>
                            <a:schemeClr val="tx1"/>
                          </a:solidFill>
                        </a:rPr>
                        <a:t>FP4</a:t>
                      </a:r>
                      <a:endParaRPr lang="zh-CN"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1865738"/>
                  </a:ext>
                </a:extLst>
              </a:tr>
              <a:tr h="402499">
                <a:tc>
                  <a:txBody>
                    <a:bodyPr/>
                    <a:lstStyle/>
                    <a:p>
                      <a:r>
                        <a:rPr lang="en-US" altLang="zh-CN" b="0" dirty="0">
                          <a:solidFill>
                            <a:schemeClr val="tx1"/>
                          </a:solidFill>
                        </a:rPr>
                        <a:t>2</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000" b="0" dirty="0">
                          <a:solidFill>
                            <a:schemeClr val="tx1"/>
                          </a:solidFill>
                        </a:rPr>
                        <a:t>FP3</a:t>
                      </a:r>
                      <a:endParaRPr lang="zh-CN"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86140941"/>
                  </a:ext>
                </a:extLst>
              </a:tr>
              <a:tr h="402499">
                <a:tc>
                  <a:txBody>
                    <a:bodyPr/>
                    <a:lstStyle/>
                    <a:p>
                      <a:r>
                        <a:rPr lang="en-US" altLang="zh-CN" b="0" dirty="0">
                          <a:solidFill>
                            <a:schemeClr val="tx1"/>
                          </a:solidFill>
                        </a:rPr>
                        <a:t>1</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000" b="0" dirty="0">
                          <a:solidFill>
                            <a:schemeClr val="tx1"/>
                          </a:solidFill>
                        </a:rPr>
                        <a:t>FP2</a:t>
                      </a:r>
                      <a:endParaRPr lang="zh-CN"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3480790"/>
                  </a:ext>
                </a:extLst>
              </a:tr>
              <a:tr h="402499">
                <a:tc>
                  <a:txBody>
                    <a:bodyPr/>
                    <a:lstStyle/>
                    <a:p>
                      <a:r>
                        <a:rPr lang="en-US" altLang="zh-CN" b="0" dirty="0">
                          <a:solidFill>
                            <a:schemeClr val="tx1"/>
                          </a:solidFill>
                        </a:rPr>
                        <a:t>0</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000" b="0" dirty="0">
                          <a:solidFill>
                            <a:schemeClr val="tx1"/>
                          </a:solidFill>
                        </a:rPr>
                        <a:t>FP0</a:t>
                      </a:r>
                      <a:endParaRPr lang="zh-CN"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23008999"/>
                  </a:ext>
                </a:extLst>
              </a:tr>
            </a:tbl>
          </a:graphicData>
        </a:graphic>
      </p:graphicFrame>
      <p:graphicFrame>
        <p:nvGraphicFramePr>
          <p:cNvPr id="35" name="表格 5">
            <a:extLst>
              <a:ext uri="{FF2B5EF4-FFF2-40B4-BE49-F238E27FC236}">
                <a16:creationId xmlns:a16="http://schemas.microsoft.com/office/drawing/2014/main" id="{D2AFA4CC-D2E8-4A96-A699-4B3A6BE39005}"/>
              </a:ext>
            </a:extLst>
          </p:cNvPr>
          <p:cNvGraphicFramePr>
            <a:graphicFrameLocks noGrp="1"/>
          </p:cNvGraphicFramePr>
          <p:nvPr>
            <p:extLst>
              <p:ext uri="{D42A27DB-BD31-4B8C-83A1-F6EECF244321}">
                <p14:modId xmlns:p14="http://schemas.microsoft.com/office/powerpoint/2010/main" val="3084186407"/>
              </p:ext>
            </p:extLst>
          </p:nvPr>
        </p:nvGraphicFramePr>
        <p:xfrm>
          <a:off x="8081975" y="4385230"/>
          <a:ext cx="833425" cy="1609996"/>
        </p:xfrm>
        <a:graphic>
          <a:graphicData uri="http://schemas.openxmlformats.org/drawingml/2006/table">
            <a:tbl>
              <a:tblPr firstRow="1" bandRow="1">
                <a:tableStyleId>{5C22544A-7EE6-4342-B048-85BDC9FD1C3A}</a:tableStyleId>
              </a:tblPr>
              <a:tblGrid>
                <a:gridCol w="374846">
                  <a:extLst>
                    <a:ext uri="{9D8B030D-6E8A-4147-A177-3AD203B41FA5}">
                      <a16:colId xmlns:a16="http://schemas.microsoft.com/office/drawing/2014/main" val="1114144613"/>
                    </a:ext>
                  </a:extLst>
                </a:gridCol>
                <a:gridCol w="458579">
                  <a:extLst>
                    <a:ext uri="{9D8B030D-6E8A-4147-A177-3AD203B41FA5}">
                      <a16:colId xmlns:a16="http://schemas.microsoft.com/office/drawing/2014/main" val="4059082513"/>
                    </a:ext>
                  </a:extLst>
                </a:gridCol>
              </a:tblGrid>
              <a:tr h="402499">
                <a:tc>
                  <a:txBody>
                    <a:bodyPr/>
                    <a:lstStyle/>
                    <a:p>
                      <a:r>
                        <a:rPr lang="en-US" altLang="zh-CN" b="0" dirty="0">
                          <a:solidFill>
                            <a:schemeClr val="tx1"/>
                          </a:solidFill>
                        </a:rPr>
                        <a:t>3</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000" b="0" dirty="0">
                          <a:solidFill>
                            <a:schemeClr val="tx1"/>
                          </a:solidFill>
                        </a:rPr>
                        <a:t>FP7</a:t>
                      </a:r>
                      <a:endParaRPr lang="zh-CN"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1865738"/>
                  </a:ext>
                </a:extLst>
              </a:tr>
              <a:tr h="402499">
                <a:tc>
                  <a:txBody>
                    <a:bodyPr/>
                    <a:lstStyle/>
                    <a:p>
                      <a:r>
                        <a:rPr lang="en-US" altLang="zh-CN" b="0" dirty="0">
                          <a:solidFill>
                            <a:schemeClr val="tx1"/>
                          </a:solidFill>
                        </a:rPr>
                        <a:t>2</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000" b="0" dirty="0">
                          <a:solidFill>
                            <a:schemeClr val="tx1"/>
                          </a:solidFill>
                        </a:rPr>
                        <a:t>FP6</a:t>
                      </a:r>
                      <a:endParaRPr lang="zh-CN"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86140941"/>
                  </a:ext>
                </a:extLst>
              </a:tr>
              <a:tr h="402499">
                <a:tc>
                  <a:txBody>
                    <a:bodyPr/>
                    <a:lstStyle/>
                    <a:p>
                      <a:r>
                        <a:rPr lang="en-US" altLang="zh-CN" b="0" dirty="0">
                          <a:solidFill>
                            <a:schemeClr val="tx1"/>
                          </a:solidFill>
                        </a:rPr>
                        <a:t>1</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000" b="0" dirty="0">
                          <a:solidFill>
                            <a:schemeClr val="tx1"/>
                          </a:solidFill>
                        </a:rPr>
                        <a:t>FP5</a:t>
                      </a:r>
                      <a:endParaRPr lang="zh-CN"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3480790"/>
                  </a:ext>
                </a:extLst>
              </a:tr>
              <a:tr h="402499">
                <a:tc>
                  <a:txBody>
                    <a:bodyPr/>
                    <a:lstStyle/>
                    <a:p>
                      <a:r>
                        <a:rPr lang="en-US" altLang="zh-CN" b="0" dirty="0">
                          <a:solidFill>
                            <a:schemeClr val="tx1"/>
                          </a:solidFill>
                        </a:rPr>
                        <a:t>0</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000" b="0" dirty="0">
                          <a:solidFill>
                            <a:schemeClr val="tx1"/>
                          </a:solidFill>
                        </a:rPr>
                        <a:t>FP0</a:t>
                      </a:r>
                      <a:endParaRPr lang="zh-CN"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23008999"/>
                  </a:ext>
                </a:extLst>
              </a:tr>
            </a:tbl>
          </a:graphicData>
        </a:graphic>
      </p:graphicFrame>
      <p:sp>
        <p:nvSpPr>
          <p:cNvPr id="36" name="文本框 35">
            <a:extLst>
              <a:ext uri="{FF2B5EF4-FFF2-40B4-BE49-F238E27FC236}">
                <a16:creationId xmlns:a16="http://schemas.microsoft.com/office/drawing/2014/main" id="{4EA3CD9F-7833-490B-8F4F-C84BBF4EF395}"/>
              </a:ext>
            </a:extLst>
          </p:cNvPr>
          <p:cNvSpPr txBox="1"/>
          <p:nvPr/>
        </p:nvSpPr>
        <p:spPr>
          <a:xfrm>
            <a:off x="7014586" y="3631524"/>
            <a:ext cx="941283" cy="646331"/>
          </a:xfrm>
          <a:prstGeom prst="rect">
            <a:avLst/>
          </a:prstGeom>
          <a:noFill/>
        </p:spPr>
        <p:txBody>
          <a:bodyPr wrap="none" rtlCol="0">
            <a:spAutoFit/>
          </a:bodyPr>
          <a:lstStyle/>
          <a:p>
            <a:r>
              <a:rPr lang="en-US" altLang="zh-CN" dirty="0"/>
              <a:t>R</a:t>
            </a:r>
            <a:r>
              <a:rPr lang="zh-CN" altLang="en-US" dirty="0"/>
              <a:t>第</a:t>
            </a:r>
            <a:r>
              <a:rPr lang="en-US" altLang="zh-CN" dirty="0"/>
              <a:t>1</a:t>
            </a:r>
            <a:r>
              <a:rPr lang="zh-CN" altLang="en-US" dirty="0"/>
              <a:t>次</a:t>
            </a:r>
            <a:endParaRPr lang="en-US" altLang="zh-CN" dirty="0"/>
          </a:p>
          <a:p>
            <a:r>
              <a:rPr lang="en-US" altLang="zh-CN" dirty="0"/>
              <a:t>Display</a:t>
            </a:r>
            <a:endParaRPr lang="zh-CN" altLang="en-US" dirty="0"/>
          </a:p>
        </p:txBody>
      </p:sp>
      <p:sp>
        <p:nvSpPr>
          <p:cNvPr id="37" name="文本框 36">
            <a:extLst>
              <a:ext uri="{FF2B5EF4-FFF2-40B4-BE49-F238E27FC236}">
                <a16:creationId xmlns:a16="http://schemas.microsoft.com/office/drawing/2014/main" id="{88C8BCD1-9787-49E6-B880-1A908B82F668}"/>
              </a:ext>
            </a:extLst>
          </p:cNvPr>
          <p:cNvSpPr txBox="1"/>
          <p:nvPr/>
        </p:nvSpPr>
        <p:spPr>
          <a:xfrm>
            <a:off x="7981422" y="3641045"/>
            <a:ext cx="941283" cy="646331"/>
          </a:xfrm>
          <a:prstGeom prst="rect">
            <a:avLst/>
          </a:prstGeom>
          <a:noFill/>
        </p:spPr>
        <p:txBody>
          <a:bodyPr wrap="none" rtlCol="0">
            <a:spAutoFit/>
          </a:bodyPr>
          <a:lstStyle/>
          <a:p>
            <a:r>
              <a:rPr lang="en-US" altLang="zh-CN" dirty="0"/>
              <a:t>R</a:t>
            </a:r>
            <a:r>
              <a:rPr lang="zh-CN" altLang="en-US" dirty="0"/>
              <a:t>第</a:t>
            </a:r>
            <a:r>
              <a:rPr lang="en-US" altLang="zh-CN" dirty="0"/>
              <a:t>2</a:t>
            </a:r>
            <a:r>
              <a:rPr lang="zh-CN" altLang="en-US" dirty="0"/>
              <a:t>次</a:t>
            </a:r>
            <a:endParaRPr lang="en-US" altLang="zh-CN" dirty="0"/>
          </a:p>
          <a:p>
            <a:r>
              <a:rPr lang="en-US" altLang="zh-CN" dirty="0"/>
              <a:t>Display</a:t>
            </a:r>
            <a:endParaRPr lang="zh-CN" altLang="en-US" dirty="0"/>
          </a:p>
        </p:txBody>
      </p:sp>
      <p:graphicFrame>
        <p:nvGraphicFramePr>
          <p:cNvPr id="40" name="表格 5">
            <a:extLst>
              <a:ext uri="{FF2B5EF4-FFF2-40B4-BE49-F238E27FC236}">
                <a16:creationId xmlns:a16="http://schemas.microsoft.com/office/drawing/2014/main" id="{A3D73BA8-AFF6-482E-84B9-F12FB2D46107}"/>
              </a:ext>
            </a:extLst>
          </p:cNvPr>
          <p:cNvGraphicFramePr>
            <a:graphicFrameLocks noGrp="1"/>
          </p:cNvGraphicFramePr>
          <p:nvPr>
            <p:extLst>
              <p:ext uri="{D42A27DB-BD31-4B8C-83A1-F6EECF244321}">
                <p14:modId xmlns:p14="http://schemas.microsoft.com/office/powerpoint/2010/main" val="2854649804"/>
              </p:ext>
            </p:extLst>
          </p:nvPr>
        </p:nvGraphicFramePr>
        <p:xfrm>
          <a:off x="8021004" y="2395402"/>
          <a:ext cx="833425" cy="804998"/>
        </p:xfrm>
        <a:graphic>
          <a:graphicData uri="http://schemas.openxmlformats.org/drawingml/2006/table">
            <a:tbl>
              <a:tblPr firstRow="1" bandRow="1">
                <a:tableStyleId>{5C22544A-7EE6-4342-B048-85BDC9FD1C3A}</a:tableStyleId>
              </a:tblPr>
              <a:tblGrid>
                <a:gridCol w="374846">
                  <a:extLst>
                    <a:ext uri="{9D8B030D-6E8A-4147-A177-3AD203B41FA5}">
                      <a16:colId xmlns:a16="http://schemas.microsoft.com/office/drawing/2014/main" val="1114144613"/>
                    </a:ext>
                  </a:extLst>
                </a:gridCol>
                <a:gridCol w="458579">
                  <a:extLst>
                    <a:ext uri="{9D8B030D-6E8A-4147-A177-3AD203B41FA5}">
                      <a16:colId xmlns:a16="http://schemas.microsoft.com/office/drawing/2014/main" val="4059082513"/>
                    </a:ext>
                  </a:extLst>
                </a:gridCol>
              </a:tblGrid>
              <a:tr h="402499">
                <a:tc>
                  <a:txBody>
                    <a:bodyPr/>
                    <a:lstStyle/>
                    <a:p>
                      <a:r>
                        <a:rPr lang="en-US" altLang="zh-CN" b="0" dirty="0">
                          <a:solidFill>
                            <a:schemeClr val="tx1"/>
                          </a:solidFill>
                        </a:rPr>
                        <a:t>1</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000" b="0" dirty="0">
                          <a:solidFill>
                            <a:schemeClr val="tx1"/>
                          </a:solidFill>
                        </a:rPr>
                        <a:t>FP5</a:t>
                      </a:r>
                      <a:endParaRPr lang="zh-CN"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3480790"/>
                  </a:ext>
                </a:extLst>
              </a:tr>
              <a:tr h="402499">
                <a:tc>
                  <a:txBody>
                    <a:bodyPr/>
                    <a:lstStyle/>
                    <a:p>
                      <a:r>
                        <a:rPr lang="en-US" altLang="zh-CN" b="0" dirty="0">
                          <a:solidFill>
                            <a:schemeClr val="tx1"/>
                          </a:solidFill>
                        </a:rPr>
                        <a:t>0</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000" b="0" dirty="0">
                          <a:solidFill>
                            <a:schemeClr val="tx1"/>
                          </a:solidFill>
                        </a:rPr>
                        <a:t>FP0</a:t>
                      </a:r>
                      <a:endParaRPr lang="zh-CN"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23008999"/>
                  </a:ext>
                </a:extLst>
              </a:tr>
            </a:tbl>
          </a:graphicData>
        </a:graphic>
      </p:graphicFrame>
      <p:sp>
        <p:nvSpPr>
          <p:cNvPr id="42" name="文本框 41">
            <a:extLst>
              <a:ext uri="{FF2B5EF4-FFF2-40B4-BE49-F238E27FC236}">
                <a16:creationId xmlns:a16="http://schemas.microsoft.com/office/drawing/2014/main" id="{D3150249-E8DF-44F4-A25B-3C73ACA6B50A}"/>
              </a:ext>
            </a:extLst>
          </p:cNvPr>
          <p:cNvSpPr txBox="1"/>
          <p:nvPr/>
        </p:nvSpPr>
        <p:spPr>
          <a:xfrm>
            <a:off x="7916054" y="1694198"/>
            <a:ext cx="954108" cy="646331"/>
          </a:xfrm>
          <a:prstGeom prst="rect">
            <a:avLst/>
          </a:prstGeom>
          <a:noFill/>
        </p:spPr>
        <p:txBody>
          <a:bodyPr wrap="none" rtlCol="0">
            <a:spAutoFit/>
          </a:bodyPr>
          <a:lstStyle/>
          <a:p>
            <a:r>
              <a:rPr lang="en-US" altLang="zh-CN" dirty="0"/>
              <a:t>P</a:t>
            </a:r>
            <a:r>
              <a:rPr lang="zh-CN" altLang="en-US" dirty="0"/>
              <a:t>第</a:t>
            </a:r>
            <a:r>
              <a:rPr lang="en-US" altLang="zh-CN" dirty="0"/>
              <a:t>2</a:t>
            </a:r>
            <a:r>
              <a:rPr lang="zh-CN" altLang="en-US" dirty="0"/>
              <a:t>次</a:t>
            </a:r>
            <a:endParaRPr lang="en-US" altLang="zh-CN" dirty="0"/>
          </a:p>
          <a:p>
            <a:r>
              <a:rPr lang="en-US" altLang="zh-CN" dirty="0"/>
              <a:t>Display</a:t>
            </a:r>
            <a:endParaRPr lang="zh-CN" altLang="en-US" dirty="0"/>
          </a:p>
        </p:txBody>
      </p:sp>
      <p:sp>
        <p:nvSpPr>
          <p:cNvPr id="43" name="文本框 42">
            <a:extLst>
              <a:ext uri="{FF2B5EF4-FFF2-40B4-BE49-F238E27FC236}">
                <a16:creationId xmlns:a16="http://schemas.microsoft.com/office/drawing/2014/main" id="{701C2434-E426-499F-9DAF-3D2CB9D84A9C}"/>
              </a:ext>
            </a:extLst>
          </p:cNvPr>
          <p:cNvSpPr txBox="1"/>
          <p:nvPr/>
        </p:nvSpPr>
        <p:spPr>
          <a:xfrm>
            <a:off x="2603939" y="450623"/>
            <a:ext cx="4025461" cy="461665"/>
          </a:xfrm>
          <a:prstGeom prst="rect">
            <a:avLst/>
          </a:prstGeom>
          <a:noFill/>
        </p:spPr>
        <p:txBody>
          <a:bodyPr wrap="none" rtlCol="0">
            <a:spAutoFit/>
          </a:bodyPr>
          <a:lstStyle/>
          <a:p>
            <a:r>
              <a:rPr lang="zh-CN" altLang="en-US" sz="2400" dirty="0">
                <a:solidFill>
                  <a:srgbClr val="0000FF"/>
                </a:solidFill>
                <a:latin typeface="微软雅黑" panose="020B0503020204020204" pitchFamily="34" charset="-122"/>
              </a:rPr>
              <a:t>方案一：保存整个</a:t>
            </a:r>
            <a:r>
              <a:rPr lang="en-US" altLang="zh-CN" sz="2400" dirty="0">
                <a:solidFill>
                  <a:srgbClr val="0000FF"/>
                </a:solidFill>
                <a:latin typeface="微软雅黑" panose="020B0503020204020204" pitchFamily="34" charset="-122"/>
              </a:rPr>
              <a:t>Display</a:t>
            </a:r>
            <a:r>
              <a:rPr lang="zh-CN" altLang="en-US" sz="2400" dirty="0">
                <a:solidFill>
                  <a:srgbClr val="0000FF"/>
                </a:solidFill>
                <a:latin typeface="微软雅黑" panose="020B0503020204020204" pitchFamily="34" charset="-122"/>
              </a:rPr>
              <a:t>表</a:t>
            </a:r>
          </a:p>
        </p:txBody>
      </p:sp>
    </p:spTree>
    <p:extLst>
      <p:ext uri="{BB962C8B-B14F-4D97-AF65-F5344CB8AC3E}">
        <p14:creationId xmlns:p14="http://schemas.microsoft.com/office/powerpoint/2010/main" val="3876129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B810C3F-6CCC-46FB-899A-493E8AD55749}"/>
              </a:ext>
            </a:extLst>
          </p:cNvPr>
          <p:cNvSpPr>
            <a:spLocks noGrp="1"/>
          </p:cNvSpPr>
          <p:nvPr>
            <p:ph type="sldNum" sz="quarter" idx="12"/>
          </p:nvPr>
        </p:nvSpPr>
        <p:spPr/>
        <p:txBody>
          <a:bodyPr/>
          <a:lstStyle/>
          <a:p>
            <a:fld id="{EB774D79-D6C1-4F7A-9771-2ED1C8DE996C}" type="slidenum">
              <a:rPr lang="en-US" altLang="zh-CN" smtClean="0"/>
              <a:pPr/>
              <a:t>29</a:t>
            </a:fld>
            <a:endParaRPr lang="en-US" altLang="zh-CN"/>
          </a:p>
        </p:txBody>
      </p:sp>
      <p:graphicFrame>
        <p:nvGraphicFramePr>
          <p:cNvPr id="8" name="表格 6">
            <a:extLst>
              <a:ext uri="{FF2B5EF4-FFF2-40B4-BE49-F238E27FC236}">
                <a16:creationId xmlns:a16="http://schemas.microsoft.com/office/drawing/2014/main" id="{C4478009-FE4C-41C6-861D-F7BA9ED11539}"/>
              </a:ext>
            </a:extLst>
          </p:cNvPr>
          <p:cNvGraphicFramePr>
            <a:graphicFrameLocks noGrp="1"/>
          </p:cNvGraphicFramePr>
          <p:nvPr>
            <p:extLst>
              <p:ext uri="{D42A27DB-BD31-4B8C-83A1-F6EECF244321}">
                <p14:modId xmlns:p14="http://schemas.microsoft.com/office/powerpoint/2010/main" val="1330649454"/>
              </p:ext>
            </p:extLst>
          </p:nvPr>
        </p:nvGraphicFramePr>
        <p:xfrm>
          <a:off x="4577472" y="1071314"/>
          <a:ext cx="2811875" cy="4923912"/>
        </p:xfrm>
        <a:graphic>
          <a:graphicData uri="http://schemas.openxmlformats.org/drawingml/2006/table">
            <a:tbl>
              <a:tblPr firstRow="1" bandRow="1">
                <a:tableStyleId>{5C22544A-7EE6-4342-B048-85BDC9FD1C3A}</a:tableStyleId>
              </a:tblPr>
              <a:tblGrid>
                <a:gridCol w="457790">
                  <a:extLst>
                    <a:ext uri="{9D8B030D-6E8A-4147-A177-3AD203B41FA5}">
                      <a16:colId xmlns:a16="http://schemas.microsoft.com/office/drawing/2014/main" val="3003843556"/>
                    </a:ext>
                  </a:extLst>
                </a:gridCol>
                <a:gridCol w="453003">
                  <a:extLst>
                    <a:ext uri="{9D8B030D-6E8A-4147-A177-3AD203B41FA5}">
                      <a16:colId xmlns:a16="http://schemas.microsoft.com/office/drawing/2014/main" val="3915698175"/>
                    </a:ext>
                  </a:extLst>
                </a:gridCol>
                <a:gridCol w="1901082">
                  <a:extLst>
                    <a:ext uri="{9D8B030D-6E8A-4147-A177-3AD203B41FA5}">
                      <a16:colId xmlns:a16="http://schemas.microsoft.com/office/drawing/2014/main" val="3439332706"/>
                    </a:ext>
                  </a:extLst>
                </a:gridCol>
              </a:tblGrid>
              <a:tr h="291670">
                <a:tc>
                  <a:txBody>
                    <a:bodyPr/>
                    <a:lstStyle/>
                    <a:p>
                      <a:pPr algn="ctr"/>
                      <a:endParaRPr lang="zh-CN" altLang="en-US" sz="900" b="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581496"/>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FP7</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3</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rgbClr val="0000FF"/>
                          </a:solidFill>
                          <a:latin typeface="微软雅黑" panose="020B0503020204020204" pitchFamily="34" charset="-122"/>
                          <a:ea typeface="微软雅黑" panose="020B0503020204020204" pitchFamily="34" charset="-122"/>
                        </a:rPr>
                        <a:t>R</a:t>
                      </a:r>
                      <a:r>
                        <a:rPr lang="zh-CN" altLang="en-US" sz="1600" dirty="0">
                          <a:solidFill>
                            <a:srgbClr val="0000FF"/>
                          </a:solidFill>
                          <a:latin typeface="微软雅黑" panose="020B0503020204020204" pitchFamily="34" charset="-122"/>
                          <a:ea typeface="微软雅黑" panose="020B0503020204020204" pitchFamily="34" charset="-122"/>
                        </a:rPr>
                        <a:t>的</a:t>
                      </a:r>
                      <a:r>
                        <a:rPr lang="en-US" altLang="zh-CN" sz="1600" dirty="0">
                          <a:solidFill>
                            <a:srgbClr val="0000FF"/>
                          </a:solidFill>
                          <a:latin typeface="微软雅黑" panose="020B0503020204020204" pitchFamily="34" charset="-122"/>
                          <a:ea typeface="微软雅黑" panose="020B0503020204020204" pitchFamily="34" charset="-122"/>
                        </a:rPr>
                        <a:t>AR</a:t>
                      </a:r>
                    </a:p>
                    <a:p>
                      <a:pPr algn="l"/>
                      <a:r>
                        <a:rPr lang="en-US" altLang="zh-CN" sz="1600" dirty="0">
                          <a:solidFill>
                            <a:schemeClr val="tx1"/>
                          </a:solidFill>
                          <a:latin typeface="微软雅黑" panose="020B0503020204020204" pitchFamily="34" charset="-122"/>
                          <a:ea typeface="微软雅黑" panose="020B0503020204020204" pitchFamily="34" charset="-122"/>
                        </a:rPr>
                        <a:t>Saved D[3]:</a:t>
                      </a:r>
                      <a:r>
                        <a:rPr lang="en-US" altLang="zh-CN" sz="1600" dirty="0">
                          <a:solidFill>
                            <a:srgbClr val="FF0000"/>
                          </a:solidFill>
                          <a:latin typeface="微软雅黑" panose="020B0503020204020204" pitchFamily="34" charset="-122"/>
                          <a:ea typeface="微软雅黑" panose="020B0503020204020204" pitchFamily="34" charset="-122"/>
                        </a:rPr>
                        <a:t>FP4</a:t>
                      </a:r>
                      <a:endParaRPr lang="zh-CN" altLang="en-US" sz="1600" dirty="0">
                        <a:solidFill>
                          <a:srgbClr val="FF0000"/>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7045953"/>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FP6</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2</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Q</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algn="l"/>
                      <a:r>
                        <a:rPr lang="en-US" altLang="zh-CN" sz="1600" dirty="0">
                          <a:solidFill>
                            <a:schemeClr val="tx1"/>
                          </a:solidFill>
                          <a:latin typeface="微软雅黑" panose="020B0503020204020204" pitchFamily="34" charset="-122"/>
                          <a:ea typeface="微软雅黑" panose="020B0503020204020204" pitchFamily="34" charset="-122"/>
                        </a:rPr>
                        <a:t>Saved D[2]:</a:t>
                      </a:r>
                      <a:r>
                        <a:rPr lang="en-US" altLang="zh-CN" sz="1600" dirty="0">
                          <a:solidFill>
                            <a:srgbClr val="FF0000"/>
                          </a:solidFill>
                          <a:latin typeface="微软雅黑" panose="020B0503020204020204" pitchFamily="34" charset="-122"/>
                          <a:ea typeface="微软雅黑" panose="020B0503020204020204" pitchFamily="34" charset="-122"/>
                        </a:rPr>
                        <a:t>FP3</a:t>
                      </a:r>
                      <a:endParaRPr lang="zh-CN" altLang="en-US" sz="1600" dirty="0">
                        <a:solidFill>
                          <a:srgbClr val="FF0000"/>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12744749"/>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FP5</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P</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Saved D[1]:</a:t>
                      </a:r>
                      <a:r>
                        <a:rPr lang="en-US" altLang="zh-CN" sz="1600" dirty="0">
                          <a:solidFill>
                            <a:srgbClr val="FF0000"/>
                          </a:solidFill>
                          <a:latin typeface="微软雅黑" panose="020B0503020204020204" pitchFamily="34" charset="-122"/>
                          <a:ea typeface="微软雅黑" panose="020B0503020204020204" pitchFamily="34" charset="-122"/>
                        </a:rPr>
                        <a:t>FP2</a:t>
                      </a:r>
                      <a:endParaRPr lang="zh-CN" altLang="en-US" sz="1600" dirty="0">
                        <a:solidFill>
                          <a:srgbClr val="FF0000"/>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6407932"/>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FP4</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3</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rgbClr val="0000FF"/>
                          </a:solidFill>
                          <a:latin typeface="微软雅黑" panose="020B0503020204020204" pitchFamily="34" charset="-122"/>
                          <a:ea typeface="微软雅黑" panose="020B0503020204020204" pitchFamily="34" charset="-122"/>
                        </a:rPr>
                        <a:t>R</a:t>
                      </a:r>
                      <a:r>
                        <a:rPr lang="zh-CN" altLang="en-US" sz="1600" dirty="0">
                          <a:solidFill>
                            <a:srgbClr val="0000FF"/>
                          </a:solidFill>
                          <a:latin typeface="微软雅黑" panose="020B0503020204020204" pitchFamily="34" charset="-122"/>
                          <a:ea typeface="微软雅黑" panose="020B0503020204020204" pitchFamily="34" charset="-122"/>
                        </a:rPr>
                        <a:t>的</a:t>
                      </a:r>
                      <a:r>
                        <a:rPr lang="en-US" altLang="zh-CN" sz="1600" dirty="0">
                          <a:solidFill>
                            <a:srgbClr val="0000FF"/>
                          </a:solidFill>
                          <a:latin typeface="微软雅黑" panose="020B0503020204020204" pitchFamily="34" charset="-122"/>
                          <a:ea typeface="微软雅黑" panose="020B0503020204020204" pitchFamily="34" charset="-122"/>
                        </a:rPr>
                        <a:t>AR</a:t>
                      </a:r>
                    </a:p>
                    <a:p>
                      <a:pPr algn="l"/>
                      <a:r>
                        <a:rPr lang="en-US" altLang="zh-CN" sz="1600" dirty="0">
                          <a:solidFill>
                            <a:schemeClr val="tx1"/>
                          </a:solidFill>
                          <a:latin typeface="微软雅黑" panose="020B0503020204020204" pitchFamily="34" charset="-122"/>
                          <a:ea typeface="微软雅黑" panose="020B0503020204020204" pitchFamily="34" charset="-122"/>
                        </a:rPr>
                        <a:t>Saved D[3]:_</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5043307"/>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FP3</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2</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Q</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algn="l"/>
                      <a:r>
                        <a:rPr lang="en-US" altLang="zh-CN" sz="1600" dirty="0">
                          <a:solidFill>
                            <a:schemeClr val="tx1"/>
                          </a:solidFill>
                          <a:latin typeface="微软雅黑" panose="020B0503020204020204" pitchFamily="34" charset="-122"/>
                          <a:ea typeface="微软雅黑" panose="020B0503020204020204" pitchFamily="34" charset="-122"/>
                        </a:rPr>
                        <a:t>Saved D[2]:_</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2296499"/>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FP2</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P</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Saved D[1]:</a:t>
                      </a:r>
                      <a:r>
                        <a:rPr lang="en-US" altLang="zh-CN" sz="1600" dirty="0">
                          <a:solidFill>
                            <a:srgbClr val="FF0000"/>
                          </a:solidFill>
                          <a:latin typeface="微软雅黑" panose="020B0503020204020204" pitchFamily="34" charset="-122"/>
                          <a:ea typeface="微软雅黑" panose="020B0503020204020204" pitchFamily="34" charset="-122"/>
                        </a:rPr>
                        <a:t>FP1</a:t>
                      </a:r>
                      <a:endParaRPr lang="zh-CN" altLang="en-US" sz="1600" dirty="0">
                        <a:solidFill>
                          <a:srgbClr val="FF0000"/>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1957043"/>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FP1</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S</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Saved D[1]:_</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4821733"/>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900" b="0" dirty="0">
                          <a:solidFill>
                            <a:schemeClr val="tx1"/>
                          </a:solidFill>
                          <a:latin typeface="微软雅黑" panose="020B0503020204020204" pitchFamily="34" charset="-122"/>
                          <a:ea typeface="微软雅黑" panose="020B0503020204020204" pitchFamily="34" charset="-122"/>
                        </a:rPr>
                        <a:t>FP0</a:t>
                      </a:r>
                      <a:endParaRPr lang="zh-CN" altLang="en-US" sz="900" b="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main</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Saved D[0]:_</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3500177"/>
                  </a:ext>
                </a:extLst>
              </a:tr>
            </a:tbl>
          </a:graphicData>
        </a:graphic>
      </p:graphicFrame>
      <p:grpSp>
        <p:nvGrpSpPr>
          <p:cNvPr id="9" name="组合 8">
            <a:extLst>
              <a:ext uri="{FF2B5EF4-FFF2-40B4-BE49-F238E27FC236}">
                <a16:creationId xmlns:a16="http://schemas.microsoft.com/office/drawing/2014/main" id="{3127116F-6429-44D0-839D-90F8DE256214}"/>
              </a:ext>
            </a:extLst>
          </p:cNvPr>
          <p:cNvGrpSpPr/>
          <p:nvPr/>
        </p:nvGrpSpPr>
        <p:grpSpPr>
          <a:xfrm>
            <a:off x="91002" y="568697"/>
            <a:ext cx="986859" cy="1808962"/>
            <a:chOff x="7431370" y="4610659"/>
            <a:chExt cx="986859" cy="1808962"/>
          </a:xfrm>
        </p:grpSpPr>
        <p:grpSp>
          <p:nvGrpSpPr>
            <p:cNvPr id="10" name="Group 10">
              <a:extLst>
                <a:ext uri="{FF2B5EF4-FFF2-40B4-BE49-F238E27FC236}">
                  <a16:creationId xmlns:a16="http://schemas.microsoft.com/office/drawing/2014/main" id="{3B25D1B1-9F7A-45BA-AF34-1D36F7B12637}"/>
                </a:ext>
              </a:extLst>
            </p:cNvPr>
            <p:cNvGrpSpPr>
              <a:grpSpLocks/>
            </p:cNvGrpSpPr>
            <p:nvPr/>
          </p:nvGrpSpPr>
          <p:grpSpPr bwMode="auto">
            <a:xfrm>
              <a:off x="7725025" y="4610659"/>
              <a:ext cx="383531" cy="399821"/>
              <a:chOff x="835" y="1547"/>
              <a:chExt cx="431" cy="534"/>
            </a:xfrm>
          </p:grpSpPr>
          <p:sp>
            <p:nvSpPr>
              <p:cNvPr id="27" name="Text Box 5">
                <a:extLst>
                  <a:ext uri="{FF2B5EF4-FFF2-40B4-BE49-F238E27FC236}">
                    <a16:creationId xmlns:a16="http://schemas.microsoft.com/office/drawing/2014/main" id="{A4DEB2A5-B81B-41FE-8C82-9C37F836F0D3}"/>
                  </a:ext>
                </a:extLst>
              </p:cNvPr>
              <p:cNvSpPr txBox="1">
                <a:spLocks noChangeArrowheads="1"/>
              </p:cNvSpPr>
              <p:nvPr/>
            </p:nvSpPr>
            <p:spPr bwMode="auto">
              <a:xfrm>
                <a:off x="862" y="1547"/>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nchorCtr="0">
                <a:spAutoFit/>
              </a:bodyPr>
              <a:lstStyle/>
              <a:p>
                <a:pPr>
                  <a:spcBef>
                    <a:spcPct val="50000"/>
                  </a:spcBef>
                </a:pPr>
                <a:r>
                  <a:rPr lang="en-US" altLang="zh-CN" sz="2000" b="0" dirty="0"/>
                  <a:t>M</a:t>
                </a:r>
              </a:p>
            </p:txBody>
          </p:sp>
          <p:sp>
            <p:nvSpPr>
              <p:cNvPr id="28" name="Oval 9">
                <a:extLst>
                  <a:ext uri="{FF2B5EF4-FFF2-40B4-BE49-F238E27FC236}">
                    <a16:creationId xmlns:a16="http://schemas.microsoft.com/office/drawing/2014/main" id="{175E7992-91ED-41E3-BC8B-341E83637AD0}"/>
                  </a:ext>
                </a:extLst>
              </p:cNvPr>
              <p:cNvSpPr>
                <a:spLocks noChangeArrowheads="1"/>
              </p:cNvSpPr>
              <p:nvPr/>
            </p:nvSpPr>
            <p:spPr bwMode="auto">
              <a:xfrm>
                <a:off x="835" y="1572"/>
                <a:ext cx="431" cy="431"/>
              </a:xfrm>
              <a:prstGeom prst="ellipse">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grpSp>
          <p:nvGrpSpPr>
            <p:cNvPr id="11" name="Group 11">
              <a:extLst>
                <a:ext uri="{FF2B5EF4-FFF2-40B4-BE49-F238E27FC236}">
                  <a16:creationId xmlns:a16="http://schemas.microsoft.com/office/drawing/2014/main" id="{E40ABA85-3980-4608-B9E3-ECCD71AA856F}"/>
                </a:ext>
              </a:extLst>
            </p:cNvPr>
            <p:cNvGrpSpPr>
              <a:grpSpLocks/>
            </p:cNvGrpSpPr>
            <p:nvPr/>
          </p:nvGrpSpPr>
          <p:grpSpPr bwMode="auto">
            <a:xfrm>
              <a:off x="7431370" y="5538334"/>
              <a:ext cx="383531" cy="399821"/>
              <a:chOff x="835" y="1525"/>
              <a:chExt cx="431" cy="534"/>
            </a:xfrm>
          </p:grpSpPr>
          <p:sp>
            <p:nvSpPr>
              <p:cNvPr id="25" name="Text Box 12">
                <a:extLst>
                  <a:ext uri="{FF2B5EF4-FFF2-40B4-BE49-F238E27FC236}">
                    <a16:creationId xmlns:a16="http://schemas.microsoft.com/office/drawing/2014/main" id="{034CDDA8-B90D-47AF-A861-E32E897A42D1}"/>
                  </a:ext>
                </a:extLst>
              </p:cNvPr>
              <p:cNvSpPr txBox="1">
                <a:spLocks noChangeArrowheads="1"/>
              </p:cNvSpPr>
              <p:nvPr/>
            </p:nvSpPr>
            <p:spPr bwMode="auto">
              <a:xfrm>
                <a:off x="861" y="1525"/>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t>Q</a:t>
                </a:r>
              </a:p>
            </p:txBody>
          </p:sp>
          <p:sp>
            <p:nvSpPr>
              <p:cNvPr id="26" name="Oval 13">
                <a:extLst>
                  <a:ext uri="{FF2B5EF4-FFF2-40B4-BE49-F238E27FC236}">
                    <a16:creationId xmlns:a16="http://schemas.microsoft.com/office/drawing/2014/main" id="{0ECB4165-B016-42BF-B2B3-40457D7B74EB}"/>
                  </a:ext>
                </a:extLst>
              </p:cNvPr>
              <p:cNvSpPr>
                <a:spLocks noChangeArrowheads="1"/>
              </p:cNvSpPr>
              <p:nvPr/>
            </p:nvSpPr>
            <p:spPr bwMode="auto">
              <a:xfrm>
                <a:off x="835" y="1572"/>
                <a:ext cx="431" cy="431"/>
              </a:xfrm>
              <a:prstGeom prst="ellipse">
                <a:avLst/>
              </a:prstGeom>
              <a:noFill/>
              <a:ln w="28575">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grpSp>
          <p:nvGrpSpPr>
            <p:cNvPr id="12" name="Group 14">
              <a:extLst>
                <a:ext uri="{FF2B5EF4-FFF2-40B4-BE49-F238E27FC236}">
                  <a16:creationId xmlns:a16="http://schemas.microsoft.com/office/drawing/2014/main" id="{0C0B3007-82F8-4A68-8BB8-076565F9399E}"/>
                </a:ext>
              </a:extLst>
            </p:cNvPr>
            <p:cNvGrpSpPr>
              <a:grpSpLocks/>
            </p:cNvGrpSpPr>
            <p:nvPr/>
          </p:nvGrpSpPr>
          <p:grpSpPr bwMode="auto">
            <a:xfrm>
              <a:off x="7441159" y="5011978"/>
              <a:ext cx="383531" cy="399821"/>
              <a:chOff x="835" y="1489"/>
              <a:chExt cx="431" cy="534"/>
            </a:xfrm>
          </p:grpSpPr>
          <p:sp>
            <p:nvSpPr>
              <p:cNvPr id="23" name="Text Box 15">
                <a:extLst>
                  <a:ext uri="{FF2B5EF4-FFF2-40B4-BE49-F238E27FC236}">
                    <a16:creationId xmlns:a16="http://schemas.microsoft.com/office/drawing/2014/main" id="{FE81AE48-A1B1-409A-B889-4F2B48D79B7C}"/>
                  </a:ext>
                </a:extLst>
              </p:cNvPr>
              <p:cNvSpPr txBox="1">
                <a:spLocks noChangeArrowheads="1"/>
              </p:cNvSpPr>
              <p:nvPr/>
            </p:nvSpPr>
            <p:spPr bwMode="auto">
              <a:xfrm>
                <a:off x="850" y="1489"/>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t>P</a:t>
                </a:r>
              </a:p>
            </p:txBody>
          </p:sp>
          <p:sp>
            <p:nvSpPr>
              <p:cNvPr id="24" name="Oval 16">
                <a:extLst>
                  <a:ext uri="{FF2B5EF4-FFF2-40B4-BE49-F238E27FC236}">
                    <a16:creationId xmlns:a16="http://schemas.microsoft.com/office/drawing/2014/main" id="{DE9A5C3A-EE6A-4428-B8B2-4D4F0B6D079A}"/>
                  </a:ext>
                </a:extLst>
              </p:cNvPr>
              <p:cNvSpPr>
                <a:spLocks noChangeArrowheads="1"/>
              </p:cNvSpPr>
              <p:nvPr/>
            </p:nvSpPr>
            <p:spPr bwMode="auto">
              <a:xfrm>
                <a:off x="835" y="1572"/>
                <a:ext cx="431" cy="431"/>
              </a:xfrm>
              <a:prstGeom prst="ellipse">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grpSp>
          <p:nvGrpSpPr>
            <p:cNvPr id="13" name="Group 17">
              <a:extLst>
                <a:ext uri="{FF2B5EF4-FFF2-40B4-BE49-F238E27FC236}">
                  <a16:creationId xmlns:a16="http://schemas.microsoft.com/office/drawing/2014/main" id="{2EA3D36F-1748-4078-BECB-B91F155F2B24}"/>
                </a:ext>
              </a:extLst>
            </p:cNvPr>
            <p:cNvGrpSpPr>
              <a:grpSpLocks/>
            </p:cNvGrpSpPr>
            <p:nvPr/>
          </p:nvGrpSpPr>
          <p:grpSpPr bwMode="auto">
            <a:xfrm>
              <a:off x="8034698" y="5032942"/>
              <a:ext cx="383531" cy="399821"/>
              <a:chOff x="835" y="1511"/>
              <a:chExt cx="431" cy="534"/>
            </a:xfrm>
          </p:grpSpPr>
          <p:sp>
            <p:nvSpPr>
              <p:cNvPr id="21" name="Text Box 18">
                <a:extLst>
                  <a:ext uri="{FF2B5EF4-FFF2-40B4-BE49-F238E27FC236}">
                    <a16:creationId xmlns:a16="http://schemas.microsoft.com/office/drawing/2014/main" id="{1BD9B7AD-C26A-4388-BDA2-70D4353F4138}"/>
                  </a:ext>
                </a:extLst>
              </p:cNvPr>
              <p:cNvSpPr txBox="1">
                <a:spLocks noChangeArrowheads="1"/>
              </p:cNvSpPr>
              <p:nvPr/>
            </p:nvSpPr>
            <p:spPr bwMode="auto">
              <a:xfrm>
                <a:off x="849" y="1511"/>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t>S</a:t>
                </a:r>
              </a:p>
            </p:txBody>
          </p:sp>
          <p:sp>
            <p:nvSpPr>
              <p:cNvPr id="22" name="Oval 19">
                <a:extLst>
                  <a:ext uri="{FF2B5EF4-FFF2-40B4-BE49-F238E27FC236}">
                    <a16:creationId xmlns:a16="http://schemas.microsoft.com/office/drawing/2014/main" id="{C081DCB7-76B9-4446-89ED-A9AE78BAE04B}"/>
                  </a:ext>
                </a:extLst>
              </p:cNvPr>
              <p:cNvSpPr>
                <a:spLocks noChangeArrowheads="1"/>
              </p:cNvSpPr>
              <p:nvPr/>
            </p:nvSpPr>
            <p:spPr bwMode="auto">
              <a:xfrm>
                <a:off x="835" y="1572"/>
                <a:ext cx="431" cy="431"/>
              </a:xfrm>
              <a:prstGeom prst="ellipse">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sp>
          <p:nvSpPr>
            <p:cNvPr id="14" name="Line 20">
              <a:extLst>
                <a:ext uri="{FF2B5EF4-FFF2-40B4-BE49-F238E27FC236}">
                  <a16:creationId xmlns:a16="http://schemas.microsoft.com/office/drawing/2014/main" id="{13356AAC-7F98-473F-94BE-AB04B1D47D23}"/>
                </a:ext>
              </a:extLst>
            </p:cNvPr>
            <p:cNvSpPr>
              <a:spLocks noChangeShapeType="1"/>
            </p:cNvSpPr>
            <p:nvPr/>
          </p:nvSpPr>
          <p:spPr bwMode="auto">
            <a:xfrm flipH="1">
              <a:off x="7633369" y="4925874"/>
              <a:ext cx="170854" cy="14375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15" name="Line 21">
              <a:extLst>
                <a:ext uri="{FF2B5EF4-FFF2-40B4-BE49-F238E27FC236}">
                  <a16:creationId xmlns:a16="http://schemas.microsoft.com/office/drawing/2014/main" id="{12819F88-E60F-4164-B8BC-8AC6D586DBF5}"/>
                </a:ext>
              </a:extLst>
            </p:cNvPr>
            <p:cNvSpPr>
              <a:spLocks noChangeShapeType="1"/>
            </p:cNvSpPr>
            <p:nvPr/>
          </p:nvSpPr>
          <p:spPr bwMode="auto">
            <a:xfrm flipH="1" flipV="1">
              <a:off x="8049825" y="4921381"/>
              <a:ext cx="170854" cy="14375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16" name="Line 23">
              <a:extLst>
                <a:ext uri="{FF2B5EF4-FFF2-40B4-BE49-F238E27FC236}">
                  <a16:creationId xmlns:a16="http://schemas.microsoft.com/office/drawing/2014/main" id="{46065974-52D4-4565-8DDB-991FA5349C49}"/>
                </a:ext>
              </a:extLst>
            </p:cNvPr>
            <p:cNvSpPr>
              <a:spLocks noChangeShapeType="1"/>
            </p:cNvSpPr>
            <p:nvPr/>
          </p:nvSpPr>
          <p:spPr bwMode="auto">
            <a:xfrm>
              <a:off x="7628030" y="5393081"/>
              <a:ext cx="0" cy="17969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grpSp>
          <p:nvGrpSpPr>
            <p:cNvPr id="17" name="Group 11">
              <a:extLst>
                <a:ext uri="{FF2B5EF4-FFF2-40B4-BE49-F238E27FC236}">
                  <a16:creationId xmlns:a16="http://schemas.microsoft.com/office/drawing/2014/main" id="{4AF1FC82-68BF-41F0-92BC-EDC3768D2C10}"/>
                </a:ext>
              </a:extLst>
            </p:cNvPr>
            <p:cNvGrpSpPr>
              <a:grpSpLocks/>
            </p:cNvGrpSpPr>
            <p:nvPr/>
          </p:nvGrpSpPr>
          <p:grpSpPr bwMode="auto">
            <a:xfrm>
              <a:off x="7454410" y="6019800"/>
              <a:ext cx="383531" cy="399821"/>
              <a:chOff x="835" y="1497"/>
              <a:chExt cx="431" cy="534"/>
            </a:xfrm>
          </p:grpSpPr>
          <p:sp>
            <p:nvSpPr>
              <p:cNvPr id="19" name="Text Box 12">
                <a:extLst>
                  <a:ext uri="{FF2B5EF4-FFF2-40B4-BE49-F238E27FC236}">
                    <a16:creationId xmlns:a16="http://schemas.microsoft.com/office/drawing/2014/main" id="{5BCC15A8-A2FF-4997-B7F9-FA726B9A36C5}"/>
                  </a:ext>
                </a:extLst>
              </p:cNvPr>
              <p:cNvSpPr txBox="1">
                <a:spLocks noChangeArrowheads="1"/>
              </p:cNvSpPr>
              <p:nvPr/>
            </p:nvSpPr>
            <p:spPr bwMode="auto">
              <a:xfrm>
                <a:off x="950" y="1497"/>
                <a:ext cx="200"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a:t>R</a:t>
                </a:r>
                <a:endParaRPr lang="en-US" altLang="zh-CN" sz="2000" b="0" dirty="0"/>
              </a:p>
            </p:txBody>
          </p:sp>
          <p:sp>
            <p:nvSpPr>
              <p:cNvPr id="20" name="Oval 13">
                <a:extLst>
                  <a:ext uri="{FF2B5EF4-FFF2-40B4-BE49-F238E27FC236}">
                    <a16:creationId xmlns:a16="http://schemas.microsoft.com/office/drawing/2014/main" id="{D40BCC4F-39F9-468A-A0B7-076E103DEE1B}"/>
                  </a:ext>
                </a:extLst>
              </p:cNvPr>
              <p:cNvSpPr>
                <a:spLocks noChangeArrowheads="1"/>
              </p:cNvSpPr>
              <p:nvPr/>
            </p:nvSpPr>
            <p:spPr bwMode="auto">
              <a:xfrm>
                <a:off x="835" y="1572"/>
                <a:ext cx="431" cy="431"/>
              </a:xfrm>
              <a:prstGeom prst="ellipse">
                <a:avLst/>
              </a:prstGeom>
              <a:noFill/>
              <a:ln w="2857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sp>
          <p:nvSpPr>
            <p:cNvPr id="18" name="Line 23">
              <a:extLst>
                <a:ext uri="{FF2B5EF4-FFF2-40B4-BE49-F238E27FC236}">
                  <a16:creationId xmlns:a16="http://schemas.microsoft.com/office/drawing/2014/main" id="{22749536-E225-4922-A3F6-760C66FAEF68}"/>
                </a:ext>
              </a:extLst>
            </p:cNvPr>
            <p:cNvSpPr>
              <a:spLocks noChangeShapeType="1"/>
            </p:cNvSpPr>
            <p:nvPr/>
          </p:nvSpPr>
          <p:spPr bwMode="auto">
            <a:xfrm>
              <a:off x="7646504" y="5903053"/>
              <a:ext cx="0" cy="17969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grpSp>
      <p:sp>
        <p:nvSpPr>
          <p:cNvPr id="29" name="Text Box 2">
            <a:extLst>
              <a:ext uri="{FF2B5EF4-FFF2-40B4-BE49-F238E27FC236}">
                <a16:creationId xmlns:a16="http://schemas.microsoft.com/office/drawing/2014/main" id="{B955337D-9FF1-4F3D-BFF3-CA1D2DEE48AD}"/>
              </a:ext>
            </a:extLst>
          </p:cNvPr>
          <p:cNvSpPr txBox="1">
            <a:spLocks noChangeArrowheads="1"/>
          </p:cNvSpPr>
          <p:nvPr/>
        </p:nvSpPr>
        <p:spPr bwMode="auto">
          <a:xfrm>
            <a:off x="608807" y="1524000"/>
            <a:ext cx="3658393" cy="4708981"/>
          </a:xfrm>
          <a:prstGeom prst="rect">
            <a:avLst/>
          </a:prstGeom>
          <a:noFill/>
          <a:ln w="25400">
            <a:solidFill>
              <a:srgbClr val="FF0000"/>
            </a:solidFill>
            <a:miter lim="800000"/>
            <a:headEnd/>
            <a:tailEnd/>
          </a:ln>
          <a:effectLst/>
        </p:spPr>
        <p:txBody>
          <a:bodyPr wrap="square">
            <a:spAutoFit/>
          </a:bodyPr>
          <a:lstStyle/>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program main();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P;</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Q;</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R;</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a:t>
            </a:r>
            <a:r>
              <a:rPr lang="en-US" altLang="zh-CN" b="1" dirty="0">
                <a:solidFill>
                  <a:srgbClr val="FF0000"/>
                </a:solidFill>
                <a:latin typeface="宋体" pitchFamily="2" charset="-122"/>
                <a:ea typeface="宋体" pitchFamily="2" charset="-122"/>
              </a:rPr>
              <a:t>P</a:t>
            </a:r>
            <a:r>
              <a:rPr lang="en-US" altLang="zh-CN" b="1" dirty="0">
                <a:solidFill>
                  <a:srgbClr val="000000"/>
                </a:solidFill>
                <a:latin typeface="宋体" pitchFamily="2" charset="-122"/>
                <a:ea typeface="宋体" pitchFamily="2" charset="-122"/>
              </a:rPr>
              <a:t>;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R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R;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Q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…Q;…</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P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S;</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P;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S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begin</a:t>
            </a:r>
            <a:endParaRPr lang="en-US" altLang="zh-CN" b="1" dirty="0">
              <a:solidFill>
                <a:srgbClr val="800080"/>
              </a:solidFill>
              <a:latin typeface="宋体" pitchFamily="2" charset="-122"/>
              <a:ea typeface="宋体" pitchFamily="2" charset="-122"/>
            </a:endParaRP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S;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end.  /* main */ </a:t>
            </a:r>
          </a:p>
        </p:txBody>
      </p:sp>
      <p:sp>
        <p:nvSpPr>
          <p:cNvPr id="30" name="矩形 29">
            <a:extLst>
              <a:ext uri="{FF2B5EF4-FFF2-40B4-BE49-F238E27FC236}">
                <a16:creationId xmlns:a16="http://schemas.microsoft.com/office/drawing/2014/main" id="{2787932B-E6FE-4ACF-9962-C0EBD144481E}"/>
              </a:ext>
            </a:extLst>
          </p:cNvPr>
          <p:cNvSpPr/>
          <p:nvPr/>
        </p:nvSpPr>
        <p:spPr bwMode="auto">
          <a:xfrm>
            <a:off x="2040233" y="2273270"/>
            <a:ext cx="1616574" cy="900000"/>
          </a:xfrm>
          <a:prstGeom prst="rect">
            <a:avLst/>
          </a:prstGeom>
          <a:noFill/>
          <a:ln w="254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31" name="矩形 30">
            <a:extLst>
              <a:ext uri="{FF2B5EF4-FFF2-40B4-BE49-F238E27FC236}">
                <a16:creationId xmlns:a16="http://schemas.microsoft.com/office/drawing/2014/main" id="{CC4BE48B-CC62-4B26-AAFD-19388AE4EED3}"/>
              </a:ext>
            </a:extLst>
          </p:cNvPr>
          <p:cNvSpPr/>
          <p:nvPr/>
        </p:nvSpPr>
        <p:spPr bwMode="auto">
          <a:xfrm>
            <a:off x="1102451" y="1842052"/>
            <a:ext cx="2857897" cy="2700000"/>
          </a:xfrm>
          <a:prstGeom prst="rect">
            <a:avLst/>
          </a:prstGeom>
          <a:noFill/>
          <a:ln w="254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32" name="矩形 31">
            <a:extLst>
              <a:ext uri="{FF2B5EF4-FFF2-40B4-BE49-F238E27FC236}">
                <a16:creationId xmlns:a16="http://schemas.microsoft.com/office/drawing/2014/main" id="{091E6972-46BB-48E6-9AEF-57057C3CFC43}"/>
              </a:ext>
            </a:extLst>
          </p:cNvPr>
          <p:cNvSpPr/>
          <p:nvPr/>
        </p:nvSpPr>
        <p:spPr bwMode="auto">
          <a:xfrm>
            <a:off x="1102451" y="4596979"/>
            <a:ext cx="2857897" cy="864000"/>
          </a:xfrm>
          <a:prstGeom prst="rect">
            <a:avLst/>
          </a:prstGeom>
          <a:noFill/>
          <a:ln w="254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33" name="矩形 32">
            <a:extLst>
              <a:ext uri="{FF2B5EF4-FFF2-40B4-BE49-F238E27FC236}">
                <a16:creationId xmlns:a16="http://schemas.microsoft.com/office/drawing/2014/main" id="{2C7D5312-A8E8-47CA-A3D4-464691772171}"/>
              </a:ext>
            </a:extLst>
          </p:cNvPr>
          <p:cNvSpPr/>
          <p:nvPr/>
        </p:nvSpPr>
        <p:spPr bwMode="auto">
          <a:xfrm>
            <a:off x="1488611" y="2052011"/>
            <a:ext cx="2266122" cy="1836000"/>
          </a:xfrm>
          <a:prstGeom prst="rect">
            <a:avLst/>
          </a:prstGeom>
          <a:noFill/>
          <a:ln w="25400"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38" name="文本框 37">
            <a:extLst>
              <a:ext uri="{FF2B5EF4-FFF2-40B4-BE49-F238E27FC236}">
                <a16:creationId xmlns:a16="http://schemas.microsoft.com/office/drawing/2014/main" id="{6960B1CE-76BC-4553-9880-7A89267D3CFC}"/>
              </a:ext>
            </a:extLst>
          </p:cNvPr>
          <p:cNvSpPr txBox="1"/>
          <p:nvPr/>
        </p:nvSpPr>
        <p:spPr>
          <a:xfrm>
            <a:off x="1717481" y="450623"/>
            <a:ext cx="5798383" cy="461665"/>
          </a:xfrm>
          <a:prstGeom prst="rect">
            <a:avLst/>
          </a:prstGeom>
          <a:noFill/>
        </p:spPr>
        <p:txBody>
          <a:bodyPr wrap="none" rtlCol="0">
            <a:spAutoFit/>
          </a:bodyPr>
          <a:lstStyle/>
          <a:p>
            <a:r>
              <a:rPr lang="zh-CN" altLang="en-US" sz="2400" dirty="0">
                <a:solidFill>
                  <a:srgbClr val="0000FF"/>
                </a:solidFill>
                <a:latin typeface="微软雅黑" panose="020B0503020204020204" pitchFamily="34" charset="-122"/>
              </a:rPr>
              <a:t>方案二：只保存</a:t>
            </a:r>
            <a:r>
              <a:rPr lang="en-US" altLang="zh-CN" sz="2400" dirty="0">
                <a:solidFill>
                  <a:srgbClr val="0000FF"/>
                </a:solidFill>
                <a:latin typeface="微软雅黑" panose="020B0503020204020204" pitchFamily="34" charset="-122"/>
              </a:rPr>
              <a:t>Display</a:t>
            </a:r>
            <a:r>
              <a:rPr lang="zh-CN" altLang="en-US" sz="2400" dirty="0">
                <a:solidFill>
                  <a:srgbClr val="0000FF"/>
                </a:solidFill>
                <a:latin typeface="微软雅黑" panose="020B0503020204020204" pitchFamily="34" charset="-122"/>
              </a:rPr>
              <a:t>的表项</a:t>
            </a:r>
            <a:r>
              <a:rPr lang="en-US" altLang="zh-CN" sz="2400" dirty="0">
                <a:solidFill>
                  <a:srgbClr val="0000FF"/>
                </a:solidFill>
                <a:latin typeface="微软雅黑" panose="020B0503020204020204" pitchFamily="34" charset="-122"/>
              </a:rPr>
              <a:t>Display[n]</a:t>
            </a:r>
            <a:endParaRPr lang="zh-CN" altLang="en-US" sz="2400" dirty="0">
              <a:solidFill>
                <a:srgbClr val="0000FF"/>
              </a:solidFill>
              <a:latin typeface="微软雅黑" panose="020B0503020204020204" pitchFamily="34" charset="-122"/>
            </a:endParaRPr>
          </a:p>
        </p:txBody>
      </p:sp>
      <p:graphicFrame>
        <p:nvGraphicFramePr>
          <p:cNvPr id="39" name="表格 5">
            <a:extLst>
              <a:ext uri="{FF2B5EF4-FFF2-40B4-BE49-F238E27FC236}">
                <a16:creationId xmlns:a16="http://schemas.microsoft.com/office/drawing/2014/main" id="{22752163-9F29-444D-9333-5BC333A3124C}"/>
              </a:ext>
            </a:extLst>
          </p:cNvPr>
          <p:cNvGraphicFramePr>
            <a:graphicFrameLocks noGrp="1"/>
          </p:cNvGraphicFramePr>
          <p:nvPr>
            <p:extLst>
              <p:ext uri="{D42A27DB-BD31-4B8C-83A1-F6EECF244321}">
                <p14:modId xmlns:p14="http://schemas.microsoft.com/office/powerpoint/2010/main" val="2100298183"/>
              </p:ext>
            </p:extLst>
          </p:nvPr>
        </p:nvGraphicFramePr>
        <p:xfrm>
          <a:off x="7701768" y="1468272"/>
          <a:ext cx="833425" cy="1609996"/>
        </p:xfrm>
        <a:graphic>
          <a:graphicData uri="http://schemas.openxmlformats.org/drawingml/2006/table">
            <a:tbl>
              <a:tblPr firstRow="1" bandRow="1">
                <a:tableStyleId>{5C22544A-7EE6-4342-B048-85BDC9FD1C3A}</a:tableStyleId>
              </a:tblPr>
              <a:tblGrid>
                <a:gridCol w="374846">
                  <a:extLst>
                    <a:ext uri="{9D8B030D-6E8A-4147-A177-3AD203B41FA5}">
                      <a16:colId xmlns:a16="http://schemas.microsoft.com/office/drawing/2014/main" val="1114144613"/>
                    </a:ext>
                  </a:extLst>
                </a:gridCol>
                <a:gridCol w="458579">
                  <a:extLst>
                    <a:ext uri="{9D8B030D-6E8A-4147-A177-3AD203B41FA5}">
                      <a16:colId xmlns:a16="http://schemas.microsoft.com/office/drawing/2014/main" val="4059082513"/>
                    </a:ext>
                  </a:extLst>
                </a:gridCol>
              </a:tblGrid>
              <a:tr h="402499">
                <a:tc>
                  <a:txBody>
                    <a:bodyPr/>
                    <a:lstStyle/>
                    <a:p>
                      <a:r>
                        <a:rPr lang="en-US" altLang="zh-CN" b="0" dirty="0">
                          <a:solidFill>
                            <a:schemeClr val="tx1"/>
                          </a:solidFill>
                        </a:rPr>
                        <a:t>3</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000" b="0" dirty="0">
                          <a:solidFill>
                            <a:schemeClr val="tx1"/>
                          </a:solidFill>
                        </a:rPr>
                        <a:t>FP7</a:t>
                      </a:r>
                      <a:endParaRPr lang="zh-CN"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1865738"/>
                  </a:ext>
                </a:extLst>
              </a:tr>
              <a:tr h="402499">
                <a:tc>
                  <a:txBody>
                    <a:bodyPr/>
                    <a:lstStyle/>
                    <a:p>
                      <a:r>
                        <a:rPr lang="en-US" altLang="zh-CN" b="0" dirty="0">
                          <a:solidFill>
                            <a:schemeClr val="tx1"/>
                          </a:solidFill>
                        </a:rPr>
                        <a:t>2</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000" b="0" dirty="0">
                          <a:solidFill>
                            <a:schemeClr val="tx1"/>
                          </a:solidFill>
                        </a:rPr>
                        <a:t>FP6</a:t>
                      </a:r>
                      <a:endParaRPr lang="zh-CN"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86140941"/>
                  </a:ext>
                </a:extLst>
              </a:tr>
              <a:tr h="402499">
                <a:tc>
                  <a:txBody>
                    <a:bodyPr/>
                    <a:lstStyle/>
                    <a:p>
                      <a:r>
                        <a:rPr lang="en-US" altLang="zh-CN" b="0" dirty="0">
                          <a:solidFill>
                            <a:schemeClr val="tx1"/>
                          </a:solidFill>
                        </a:rPr>
                        <a:t>1</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000" b="0" dirty="0">
                          <a:solidFill>
                            <a:schemeClr val="tx1"/>
                          </a:solidFill>
                        </a:rPr>
                        <a:t>FP5</a:t>
                      </a:r>
                      <a:endParaRPr lang="zh-CN"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3480790"/>
                  </a:ext>
                </a:extLst>
              </a:tr>
              <a:tr h="402499">
                <a:tc>
                  <a:txBody>
                    <a:bodyPr/>
                    <a:lstStyle/>
                    <a:p>
                      <a:r>
                        <a:rPr lang="en-US" altLang="zh-CN" b="0" dirty="0">
                          <a:solidFill>
                            <a:schemeClr val="tx1"/>
                          </a:solidFill>
                        </a:rPr>
                        <a:t>0</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000" b="0" dirty="0">
                          <a:solidFill>
                            <a:schemeClr val="tx1"/>
                          </a:solidFill>
                        </a:rPr>
                        <a:t>FP0</a:t>
                      </a:r>
                      <a:endParaRPr lang="zh-CN"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23008999"/>
                  </a:ext>
                </a:extLst>
              </a:tr>
            </a:tbl>
          </a:graphicData>
        </a:graphic>
      </p:graphicFrame>
      <p:sp>
        <p:nvSpPr>
          <p:cNvPr id="40" name="文本框 39">
            <a:extLst>
              <a:ext uri="{FF2B5EF4-FFF2-40B4-BE49-F238E27FC236}">
                <a16:creationId xmlns:a16="http://schemas.microsoft.com/office/drawing/2014/main" id="{7EA41779-C729-4AB8-95CB-8CFDD00DEA5E}"/>
              </a:ext>
            </a:extLst>
          </p:cNvPr>
          <p:cNvSpPr txBox="1"/>
          <p:nvPr/>
        </p:nvSpPr>
        <p:spPr>
          <a:xfrm>
            <a:off x="7565235" y="3198898"/>
            <a:ext cx="1197765" cy="369332"/>
          </a:xfrm>
          <a:prstGeom prst="rect">
            <a:avLst/>
          </a:prstGeom>
          <a:noFill/>
        </p:spPr>
        <p:txBody>
          <a:bodyPr wrap="none" rtlCol="0">
            <a:spAutoFit/>
          </a:bodyPr>
          <a:lstStyle/>
          <a:p>
            <a:r>
              <a:rPr lang="en-US" altLang="zh-CN" dirty="0">
                <a:solidFill>
                  <a:srgbClr val="0000FF"/>
                </a:solidFill>
              </a:rPr>
              <a:t>Display</a:t>
            </a:r>
            <a:r>
              <a:rPr lang="zh-CN" altLang="en-US" dirty="0">
                <a:solidFill>
                  <a:srgbClr val="0000FF"/>
                </a:solidFill>
              </a:rPr>
              <a:t>表</a:t>
            </a:r>
          </a:p>
        </p:txBody>
      </p:sp>
    </p:spTree>
    <p:extLst>
      <p:ext uri="{BB962C8B-B14F-4D97-AF65-F5344CB8AC3E}">
        <p14:creationId xmlns:p14="http://schemas.microsoft.com/office/powerpoint/2010/main" val="3087184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3</a:t>
            </a:fld>
            <a:endParaRPr lang="en-US" altLang="zh-CN" dirty="0">
              <a:latin typeface="宋体" pitchFamily="2" charset="-122"/>
              <a:ea typeface="宋体" pitchFamily="2" charset="-122"/>
            </a:endParaRPr>
          </a:p>
        </p:txBody>
      </p:sp>
      <p:sp>
        <p:nvSpPr>
          <p:cNvPr id="20483" name="Text Box 3"/>
          <p:cNvSpPr txBox="1">
            <a:spLocks noChangeArrowheads="1"/>
          </p:cNvSpPr>
          <p:nvPr/>
        </p:nvSpPr>
        <p:spPr bwMode="auto">
          <a:xfrm>
            <a:off x="2667000" y="2667000"/>
            <a:ext cx="4267200" cy="2058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spcBef>
                <a:spcPct val="50000"/>
              </a:spcBef>
            </a:pPr>
            <a:r>
              <a:rPr lang="en-US" altLang="zh-CN" sz="2400" b="1" dirty="0">
                <a:solidFill>
                  <a:srgbClr val="0000FF"/>
                </a:solidFill>
                <a:latin typeface="微软雅黑" panose="020B0503020204020204" pitchFamily="34" charset="-122"/>
                <a:hlinkClick r:id="rId2" action="ppaction://hlinksldjump">
                  <a:extLst>
                    <a:ext uri="{A12FA001-AC4F-418D-AE19-62706E023703}">
                      <ahyp:hlinkClr xmlns:ahyp="http://schemas.microsoft.com/office/drawing/2018/hyperlinkcolor" val="tx"/>
                    </a:ext>
                  </a:extLst>
                </a:hlinkClick>
              </a:rPr>
              <a:t>9.1</a:t>
            </a:r>
            <a:r>
              <a:rPr lang="zh-CN" altLang="en-US" sz="2400" b="1" dirty="0">
                <a:solidFill>
                  <a:srgbClr val="0000FF"/>
                </a:solidFill>
                <a:latin typeface="微软雅黑" panose="020B0503020204020204" pitchFamily="34" charset="-122"/>
                <a:hlinkClick r:id="rId2" action="ppaction://hlinksldjump">
                  <a:extLst>
                    <a:ext uri="{A12FA001-AC4F-418D-AE19-62706E023703}">
                      <ahyp:hlinkClr xmlns:ahyp="http://schemas.microsoft.com/office/drawing/2018/hyperlinkcolor" val="tx"/>
                    </a:ext>
                  </a:extLst>
                </a:hlinkClick>
              </a:rPr>
              <a:t>　运行时存储组织概述 </a:t>
            </a:r>
            <a:endParaRPr lang="zh-CN" altLang="en-US" sz="2400" b="1" dirty="0">
              <a:solidFill>
                <a:srgbClr val="0000FF"/>
              </a:solidFill>
              <a:latin typeface="微软雅黑" panose="020B0503020204020204" pitchFamily="34" charset="-122"/>
            </a:endParaRPr>
          </a:p>
          <a:p>
            <a:pPr algn="l">
              <a:lnSpc>
                <a:spcPct val="150000"/>
              </a:lnSpc>
              <a:spcBef>
                <a:spcPct val="50000"/>
              </a:spcBef>
            </a:pPr>
            <a:r>
              <a:rPr lang="en-US" altLang="zh-CN" sz="2400" b="1" dirty="0">
                <a:solidFill>
                  <a:srgbClr val="0000FF"/>
                </a:solidFill>
                <a:latin typeface="微软雅黑" panose="020B0503020204020204" pitchFamily="34" charset="-122"/>
                <a:hlinkClick r:id="rId3" action="ppaction://hlinksldjump">
                  <a:extLst>
                    <a:ext uri="{A12FA001-AC4F-418D-AE19-62706E023703}">
                      <ahyp:hlinkClr xmlns:ahyp="http://schemas.microsoft.com/office/drawing/2018/hyperlinkcolor" val="tx"/>
                    </a:ext>
                  </a:extLst>
                </a:hlinkClick>
              </a:rPr>
              <a:t>9.2</a:t>
            </a:r>
            <a:r>
              <a:rPr lang="zh-CN" altLang="en-US" sz="2400" b="1" dirty="0">
                <a:solidFill>
                  <a:srgbClr val="0000FF"/>
                </a:solidFill>
                <a:latin typeface="微软雅黑" panose="020B0503020204020204" pitchFamily="34" charset="-122"/>
                <a:hlinkClick r:id="rId3" action="ppaction://hlinksldjump">
                  <a:extLst>
                    <a:ext uri="{A12FA001-AC4F-418D-AE19-62706E023703}">
                      <ahyp:hlinkClr xmlns:ahyp="http://schemas.microsoft.com/office/drawing/2018/hyperlinkcolor" val="tx"/>
                    </a:ext>
                  </a:extLst>
                </a:hlinkClick>
              </a:rPr>
              <a:t>　活动记录 </a:t>
            </a:r>
            <a:endParaRPr lang="zh-CN" altLang="en-US" sz="2400" b="1" dirty="0">
              <a:solidFill>
                <a:srgbClr val="0000FF"/>
              </a:solidFill>
              <a:latin typeface="微软雅黑" panose="020B0503020204020204" pitchFamily="34" charset="-122"/>
            </a:endParaRPr>
          </a:p>
          <a:p>
            <a:pPr algn="l">
              <a:lnSpc>
                <a:spcPct val="150000"/>
              </a:lnSpc>
              <a:spcBef>
                <a:spcPct val="50000"/>
              </a:spcBef>
            </a:pPr>
            <a:r>
              <a:rPr lang="en-US" altLang="zh-CN" sz="2400" b="1" dirty="0">
                <a:solidFill>
                  <a:srgbClr val="0000FF"/>
                </a:solidFill>
                <a:latin typeface="微软雅黑" panose="020B0503020204020204" pitchFamily="34" charset="-122"/>
                <a:hlinkClick r:id="rId4" action="ppaction://hlinksldjump">
                  <a:extLst>
                    <a:ext uri="{A12FA001-AC4F-418D-AE19-62706E023703}">
                      <ahyp:hlinkClr xmlns:ahyp="http://schemas.microsoft.com/office/drawing/2018/hyperlinkcolor" val="tx"/>
                    </a:ext>
                  </a:extLst>
                </a:hlinkClick>
              </a:rPr>
              <a:t>9.3</a:t>
            </a:r>
            <a:r>
              <a:rPr lang="zh-CN" altLang="en-US" sz="2400" b="1" dirty="0">
                <a:solidFill>
                  <a:srgbClr val="0000FF"/>
                </a:solidFill>
                <a:latin typeface="微软雅黑" panose="020B0503020204020204" pitchFamily="34" charset="-122"/>
                <a:hlinkClick r:id="rId4" action="ppaction://hlinksldjump">
                  <a:extLst>
                    <a:ext uri="{A12FA001-AC4F-418D-AE19-62706E023703}">
                      <ahyp:hlinkClr xmlns:ahyp="http://schemas.microsoft.com/office/drawing/2018/hyperlinkcolor" val="tx"/>
                    </a:ext>
                  </a:extLst>
                </a:hlinkClick>
              </a:rPr>
              <a:t>　过程调用 </a:t>
            </a:r>
            <a:endParaRPr lang="zh-CN" altLang="en-US" sz="2400" b="1" dirty="0">
              <a:solidFill>
                <a:srgbClr val="0000FF"/>
              </a:solidFill>
              <a:latin typeface="微软雅黑" panose="020B0503020204020204" pitchFamily="34" charset="-122"/>
            </a:endParaRPr>
          </a:p>
        </p:txBody>
      </p:sp>
      <p:sp>
        <p:nvSpPr>
          <p:cNvPr id="20484" name="Text Box 4"/>
          <p:cNvSpPr txBox="1">
            <a:spLocks noChangeArrowheads="1"/>
          </p:cNvSpPr>
          <p:nvPr/>
        </p:nvSpPr>
        <p:spPr bwMode="auto">
          <a:xfrm>
            <a:off x="3352800" y="1614487"/>
            <a:ext cx="167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dirty="0">
                <a:solidFill>
                  <a:srgbClr val="800000"/>
                </a:solidFill>
              </a:rPr>
              <a:t>重点讲解</a:t>
            </a:r>
          </a:p>
        </p:txBody>
      </p:sp>
    </p:spTree>
    <p:extLst>
      <p:ext uri="{BB962C8B-B14F-4D97-AF65-F5344CB8AC3E}">
        <p14:creationId xmlns:p14="http://schemas.microsoft.com/office/powerpoint/2010/main" val="3763904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B810C3F-6CCC-46FB-899A-493E8AD55749}"/>
              </a:ext>
            </a:extLst>
          </p:cNvPr>
          <p:cNvSpPr>
            <a:spLocks noGrp="1"/>
          </p:cNvSpPr>
          <p:nvPr>
            <p:ph type="sldNum" sz="quarter" idx="12"/>
          </p:nvPr>
        </p:nvSpPr>
        <p:spPr/>
        <p:txBody>
          <a:bodyPr/>
          <a:lstStyle/>
          <a:p>
            <a:fld id="{EB774D79-D6C1-4F7A-9771-2ED1C8DE996C}" type="slidenum">
              <a:rPr lang="en-US" altLang="zh-CN" smtClean="0"/>
              <a:pPr/>
              <a:t>30</a:t>
            </a:fld>
            <a:endParaRPr lang="en-US" altLang="zh-CN"/>
          </a:p>
        </p:txBody>
      </p:sp>
      <p:graphicFrame>
        <p:nvGraphicFramePr>
          <p:cNvPr id="8" name="表格 6">
            <a:extLst>
              <a:ext uri="{FF2B5EF4-FFF2-40B4-BE49-F238E27FC236}">
                <a16:creationId xmlns:a16="http://schemas.microsoft.com/office/drawing/2014/main" id="{C4478009-FE4C-41C6-861D-F7BA9ED11539}"/>
              </a:ext>
            </a:extLst>
          </p:cNvPr>
          <p:cNvGraphicFramePr>
            <a:graphicFrameLocks noGrp="1"/>
          </p:cNvGraphicFramePr>
          <p:nvPr>
            <p:extLst>
              <p:ext uri="{D42A27DB-BD31-4B8C-83A1-F6EECF244321}">
                <p14:modId xmlns:p14="http://schemas.microsoft.com/office/powerpoint/2010/main" val="308734860"/>
              </p:ext>
            </p:extLst>
          </p:nvPr>
        </p:nvGraphicFramePr>
        <p:xfrm>
          <a:off x="4572000" y="5405192"/>
          <a:ext cx="2811875" cy="570808"/>
        </p:xfrm>
        <a:graphic>
          <a:graphicData uri="http://schemas.openxmlformats.org/drawingml/2006/table">
            <a:tbl>
              <a:tblPr firstRow="1" bandRow="1">
                <a:tableStyleId>{5C22544A-7EE6-4342-B048-85BDC9FD1C3A}</a:tableStyleId>
              </a:tblPr>
              <a:tblGrid>
                <a:gridCol w="457790">
                  <a:extLst>
                    <a:ext uri="{9D8B030D-6E8A-4147-A177-3AD203B41FA5}">
                      <a16:colId xmlns:a16="http://schemas.microsoft.com/office/drawing/2014/main" val="3003843556"/>
                    </a:ext>
                  </a:extLst>
                </a:gridCol>
                <a:gridCol w="453003">
                  <a:extLst>
                    <a:ext uri="{9D8B030D-6E8A-4147-A177-3AD203B41FA5}">
                      <a16:colId xmlns:a16="http://schemas.microsoft.com/office/drawing/2014/main" val="3915698175"/>
                    </a:ext>
                  </a:extLst>
                </a:gridCol>
                <a:gridCol w="1901082">
                  <a:extLst>
                    <a:ext uri="{9D8B030D-6E8A-4147-A177-3AD203B41FA5}">
                      <a16:colId xmlns:a16="http://schemas.microsoft.com/office/drawing/2014/main" val="3439332706"/>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900" b="0" dirty="0">
                          <a:solidFill>
                            <a:schemeClr val="tx1"/>
                          </a:solidFill>
                          <a:latin typeface="微软雅黑" panose="020B0503020204020204" pitchFamily="34" charset="-122"/>
                          <a:ea typeface="微软雅黑" panose="020B0503020204020204" pitchFamily="34" charset="-122"/>
                        </a:rPr>
                        <a:t>FP0</a:t>
                      </a:r>
                      <a:endParaRPr lang="zh-CN" altLang="en-US" sz="900" b="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a:solidFill>
                            <a:schemeClr val="tx1"/>
                          </a:solidFill>
                          <a:latin typeface="微软雅黑" panose="020B0503020204020204" pitchFamily="34" charset="-122"/>
                          <a:ea typeface="微软雅黑" panose="020B0503020204020204" pitchFamily="34" charset="-122"/>
                        </a:rPr>
                        <a:t>0</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main</a:t>
                      </a:r>
                      <a:r>
                        <a:rPr lang="zh-CN" altLang="en-US" sz="1600" b="0" dirty="0">
                          <a:solidFill>
                            <a:schemeClr val="tx1"/>
                          </a:solidFill>
                          <a:latin typeface="微软雅黑" panose="020B0503020204020204" pitchFamily="34" charset="-122"/>
                          <a:ea typeface="微软雅黑" panose="020B0503020204020204" pitchFamily="34" charset="-122"/>
                        </a:rPr>
                        <a:t>的</a:t>
                      </a:r>
                      <a:r>
                        <a:rPr lang="en-US" altLang="zh-CN" sz="1600" b="0" dirty="0">
                          <a:solidFill>
                            <a:schemeClr val="tx1"/>
                          </a:solidFill>
                          <a:latin typeface="微软雅黑" panose="020B0503020204020204" pitchFamily="34" charset="-122"/>
                          <a:ea typeface="微软雅黑" panose="020B0503020204020204" pitchFamily="34" charset="-122"/>
                        </a:rPr>
                        <a:t>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chemeClr val="tx1"/>
                          </a:solidFill>
                          <a:latin typeface="微软雅黑" panose="020B0503020204020204" pitchFamily="34" charset="-122"/>
                          <a:ea typeface="微软雅黑" panose="020B0503020204020204" pitchFamily="34" charset="-122"/>
                        </a:rPr>
                        <a:t>Saved D[0]:_</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3500177"/>
                  </a:ext>
                </a:extLst>
              </a:tr>
            </a:tbl>
          </a:graphicData>
        </a:graphic>
      </p:graphicFrame>
      <p:grpSp>
        <p:nvGrpSpPr>
          <p:cNvPr id="9" name="组合 8">
            <a:extLst>
              <a:ext uri="{FF2B5EF4-FFF2-40B4-BE49-F238E27FC236}">
                <a16:creationId xmlns:a16="http://schemas.microsoft.com/office/drawing/2014/main" id="{3127116F-6429-44D0-839D-90F8DE256214}"/>
              </a:ext>
            </a:extLst>
          </p:cNvPr>
          <p:cNvGrpSpPr/>
          <p:nvPr/>
        </p:nvGrpSpPr>
        <p:grpSpPr>
          <a:xfrm>
            <a:off x="91002" y="568697"/>
            <a:ext cx="986859" cy="1808962"/>
            <a:chOff x="7431370" y="4610659"/>
            <a:chExt cx="986859" cy="1808962"/>
          </a:xfrm>
        </p:grpSpPr>
        <p:grpSp>
          <p:nvGrpSpPr>
            <p:cNvPr id="10" name="Group 10">
              <a:extLst>
                <a:ext uri="{FF2B5EF4-FFF2-40B4-BE49-F238E27FC236}">
                  <a16:creationId xmlns:a16="http://schemas.microsoft.com/office/drawing/2014/main" id="{3B25D1B1-9F7A-45BA-AF34-1D36F7B12637}"/>
                </a:ext>
              </a:extLst>
            </p:cNvPr>
            <p:cNvGrpSpPr>
              <a:grpSpLocks/>
            </p:cNvGrpSpPr>
            <p:nvPr/>
          </p:nvGrpSpPr>
          <p:grpSpPr bwMode="auto">
            <a:xfrm>
              <a:off x="7725025" y="4610659"/>
              <a:ext cx="383531" cy="399821"/>
              <a:chOff x="835" y="1547"/>
              <a:chExt cx="431" cy="534"/>
            </a:xfrm>
          </p:grpSpPr>
          <p:sp>
            <p:nvSpPr>
              <p:cNvPr id="27" name="Text Box 5">
                <a:extLst>
                  <a:ext uri="{FF2B5EF4-FFF2-40B4-BE49-F238E27FC236}">
                    <a16:creationId xmlns:a16="http://schemas.microsoft.com/office/drawing/2014/main" id="{A4DEB2A5-B81B-41FE-8C82-9C37F836F0D3}"/>
                  </a:ext>
                </a:extLst>
              </p:cNvPr>
              <p:cNvSpPr txBox="1">
                <a:spLocks noChangeArrowheads="1"/>
              </p:cNvSpPr>
              <p:nvPr/>
            </p:nvSpPr>
            <p:spPr bwMode="auto">
              <a:xfrm>
                <a:off x="862" y="1547"/>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nchorCtr="0">
                <a:spAutoFit/>
              </a:bodyPr>
              <a:lstStyle/>
              <a:p>
                <a:pPr>
                  <a:spcBef>
                    <a:spcPct val="50000"/>
                  </a:spcBef>
                </a:pPr>
                <a:r>
                  <a:rPr lang="en-US" altLang="zh-CN" sz="2000" b="0" dirty="0"/>
                  <a:t>M</a:t>
                </a:r>
              </a:p>
            </p:txBody>
          </p:sp>
          <p:sp>
            <p:nvSpPr>
              <p:cNvPr id="28" name="Oval 9">
                <a:extLst>
                  <a:ext uri="{FF2B5EF4-FFF2-40B4-BE49-F238E27FC236}">
                    <a16:creationId xmlns:a16="http://schemas.microsoft.com/office/drawing/2014/main" id="{175E7992-91ED-41E3-BC8B-341E83637AD0}"/>
                  </a:ext>
                </a:extLst>
              </p:cNvPr>
              <p:cNvSpPr>
                <a:spLocks noChangeArrowheads="1"/>
              </p:cNvSpPr>
              <p:nvPr/>
            </p:nvSpPr>
            <p:spPr bwMode="auto">
              <a:xfrm>
                <a:off x="835" y="1572"/>
                <a:ext cx="431" cy="431"/>
              </a:xfrm>
              <a:prstGeom prst="ellipse">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grpSp>
          <p:nvGrpSpPr>
            <p:cNvPr id="11" name="Group 11">
              <a:extLst>
                <a:ext uri="{FF2B5EF4-FFF2-40B4-BE49-F238E27FC236}">
                  <a16:creationId xmlns:a16="http://schemas.microsoft.com/office/drawing/2014/main" id="{E40ABA85-3980-4608-B9E3-ECCD71AA856F}"/>
                </a:ext>
              </a:extLst>
            </p:cNvPr>
            <p:cNvGrpSpPr>
              <a:grpSpLocks/>
            </p:cNvGrpSpPr>
            <p:nvPr/>
          </p:nvGrpSpPr>
          <p:grpSpPr bwMode="auto">
            <a:xfrm>
              <a:off x="7431370" y="5538334"/>
              <a:ext cx="383531" cy="399821"/>
              <a:chOff x="835" y="1525"/>
              <a:chExt cx="431" cy="534"/>
            </a:xfrm>
          </p:grpSpPr>
          <p:sp>
            <p:nvSpPr>
              <p:cNvPr id="25" name="Text Box 12">
                <a:extLst>
                  <a:ext uri="{FF2B5EF4-FFF2-40B4-BE49-F238E27FC236}">
                    <a16:creationId xmlns:a16="http://schemas.microsoft.com/office/drawing/2014/main" id="{034CDDA8-B90D-47AF-A861-E32E897A42D1}"/>
                  </a:ext>
                </a:extLst>
              </p:cNvPr>
              <p:cNvSpPr txBox="1">
                <a:spLocks noChangeArrowheads="1"/>
              </p:cNvSpPr>
              <p:nvPr/>
            </p:nvSpPr>
            <p:spPr bwMode="auto">
              <a:xfrm>
                <a:off x="861" y="1525"/>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t>Q</a:t>
                </a:r>
              </a:p>
            </p:txBody>
          </p:sp>
          <p:sp>
            <p:nvSpPr>
              <p:cNvPr id="26" name="Oval 13">
                <a:extLst>
                  <a:ext uri="{FF2B5EF4-FFF2-40B4-BE49-F238E27FC236}">
                    <a16:creationId xmlns:a16="http://schemas.microsoft.com/office/drawing/2014/main" id="{0ECB4165-B016-42BF-B2B3-40457D7B74EB}"/>
                  </a:ext>
                </a:extLst>
              </p:cNvPr>
              <p:cNvSpPr>
                <a:spLocks noChangeArrowheads="1"/>
              </p:cNvSpPr>
              <p:nvPr/>
            </p:nvSpPr>
            <p:spPr bwMode="auto">
              <a:xfrm>
                <a:off x="835" y="1572"/>
                <a:ext cx="431" cy="431"/>
              </a:xfrm>
              <a:prstGeom prst="ellipse">
                <a:avLst/>
              </a:prstGeom>
              <a:noFill/>
              <a:ln w="28575">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grpSp>
          <p:nvGrpSpPr>
            <p:cNvPr id="12" name="Group 14">
              <a:extLst>
                <a:ext uri="{FF2B5EF4-FFF2-40B4-BE49-F238E27FC236}">
                  <a16:creationId xmlns:a16="http://schemas.microsoft.com/office/drawing/2014/main" id="{0C0B3007-82F8-4A68-8BB8-076565F9399E}"/>
                </a:ext>
              </a:extLst>
            </p:cNvPr>
            <p:cNvGrpSpPr>
              <a:grpSpLocks/>
            </p:cNvGrpSpPr>
            <p:nvPr/>
          </p:nvGrpSpPr>
          <p:grpSpPr bwMode="auto">
            <a:xfrm>
              <a:off x="7441159" y="5011978"/>
              <a:ext cx="383531" cy="399821"/>
              <a:chOff x="835" y="1489"/>
              <a:chExt cx="431" cy="534"/>
            </a:xfrm>
          </p:grpSpPr>
          <p:sp>
            <p:nvSpPr>
              <p:cNvPr id="23" name="Text Box 15">
                <a:extLst>
                  <a:ext uri="{FF2B5EF4-FFF2-40B4-BE49-F238E27FC236}">
                    <a16:creationId xmlns:a16="http://schemas.microsoft.com/office/drawing/2014/main" id="{FE81AE48-A1B1-409A-B889-4F2B48D79B7C}"/>
                  </a:ext>
                </a:extLst>
              </p:cNvPr>
              <p:cNvSpPr txBox="1">
                <a:spLocks noChangeArrowheads="1"/>
              </p:cNvSpPr>
              <p:nvPr/>
            </p:nvSpPr>
            <p:spPr bwMode="auto">
              <a:xfrm>
                <a:off x="850" y="1489"/>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t>P</a:t>
                </a:r>
              </a:p>
            </p:txBody>
          </p:sp>
          <p:sp>
            <p:nvSpPr>
              <p:cNvPr id="24" name="Oval 16">
                <a:extLst>
                  <a:ext uri="{FF2B5EF4-FFF2-40B4-BE49-F238E27FC236}">
                    <a16:creationId xmlns:a16="http://schemas.microsoft.com/office/drawing/2014/main" id="{DE9A5C3A-EE6A-4428-B8B2-4D4F0B6D079A}"/>
                  </a:ext>
                </a:extLst>
              </p:cNvPr>
              <p:cNvSpPr>
                <a:spLocks noChangeArrowheads="1"/>
              </p:cNvSpPr>
              <p:nvPr/>
            </p:nvSpPr>
            <p:spPr bwMode="auto">
              <a:xfrm>
                <a:off x="835" y="1572"/>
                <a:ext cx="431" cy="431"/>
              </a:xfrm>
              <a:prstGeom prst="ellipse">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grpSp>
          <p:nvGrpSpPr>
            <p:cNvPr id="13" name="Group 17">
              <a:extLst>
                <a:ext uri="{FF2B5EF4-FFF2-40B4-BE49-F238E27FC236}">
                  <a16:creationId xmlns:a16="http://schemas.microsoft.com/office/drawing/2014/main" id="{2EA3D36F-1748-4078-BECB-B91F155F2B24}"/>
                </a:ext>
              </a:extLst>
            </p:cNvPr>
            <p:cNvGrpSpPr>
              <a:grpSpLocks/>
            </p:cNvGrpSpPr>
            <p:nvPr/>
          </p:nvGrpSpPr>
          <p:grpSpPr bwMode="auto">
            <a:xfrm>
              <a:off x="8034698" y="5032942"/>
              <a:ext cx="383531" cy="399821"/>
              <a:chOff x="835" y="1511"/>
              <a:chExt cx="431" cy="534"/>
            </a:xfrm>
          </p:grpSpPr>
          <p:sp>
            <p:nvSpPr>
              <p:cNvPr id="21" name="Text Box 18">
                <a:extLst>
                  <a:ext uri="{FF2B5EF4-FFF2-40B4-BE49-F238E27FC236}">
                    <a16:creationId xmlns:a16="http://schemas.microsoft.com/office/drawing/2014/main" id="{1BD9B7AD-C26A-4388-BDA2-70D4353F4138}"/>
                  </a:ext>
                </a:extLst>
              </p:cNvPr>
              <p:cNvSpPr txBox="1">
                <a:spLocks noChangeArrowheads="1"/>
              </p:cNvSpPr>
              <p:nvPr/>
            </p:nvSpPr>
            <p:spPr bwMode="auto">
              <a:xfrm>
                <a:off x="849" y="1511"/>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t>S</a:t>
                </a:r>
              </a:p>
            </p:txBody>
          </p:sp>
          <p:sp>
            <p:nvSpPr>
              <p:cNvPr id="22" name="Oval 19">
                <a:extLst>
                  <a:ext uri="{FF2B5EF4-FFF2-40B4-BE49-F238E27FC236}">
                    <a16:creationId xmlns:a16="http://schemas.microsoft.com/office/drawing/2014/main" id="{C081DCB7-76B9-4446-89ED-A9AE78BAE04B}"/>
                  </a:ext>
                </a:extLst>
              </p:cNvPr>
              <p:cNvSpPr>
                <a:spLocks noChangeArrowheads="1"/>
              </p:cNvSpPr>
              <p:nvPr/>
            </p:nvSpPr>
            <p:spPr bwMode="auto">
              <a:xfrm>
                <a:off x="835" y="1572"/>
                <a:ext cx="431" cy="431"/>
              </a:xfrm>
              <a:prstGeom prst="ellipse">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sp>
          <p:nvSpPr>
            <p:cNvPr id="14" name="Line 20">
              <a:extLst>
                <a:ext uri="{FF2B5EF4-FFF2-40B4-BE49-F238E27FC236}">
                  <a16:creationId xmlns:a16="http://schemas.microsoft.com/office/drawing/2014/main" id="{13356AAC-7F98-473F-94BE-AB04B1D47D23}"/>
                </a:ext>
              </a:extLst>
            </p:cNvPr>
            <p:cNvSpPr>
              <a:spLocks noChangeShapeType="1"/>
            </p:cNvSpPr>
            <p:nvPr/>
          </p:nvSpPr>
          <p:spPr bwMode="auto">
            <a:xfrm flipH="1">
              <a:off x="7633369" y="4925874"/>
              <a:ext cx="170854" cy="14375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15" name="Line 21">
              <a:extLst>
                <a:ext uri="{FF2B5EF4-FFF2-40B4-BE49-F238E27FC236}">
                  <a16:creationId xmlns:a16="http://schemas.microsoft.com/office/drawing/2014/main" id="{12819F88-E60F-4164-B8BC-8AC6D586DBF5}"/>
                </a:ext>
              </a:extLst>
            </p:cNvPr>
            <p:cNvSpPr>
              <a:spLocks noChangeShapeType="1"/>
            </p:cNvSpPr>
            <p:nvPr/>
          </p:nvSpPr>
          <p:spPr bwMode="auto">
            <a:xfrm flipH="1" flipV="1">
              <a:off x="8049825" y="4921381"/>
              <a:ext cx="170854" cy="14375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16" name="Line 23">
              <a:extLst>
                <a:ext uri="{FF2B5EF4-FFF2-40B4-BE49-F238E27FC236}">
                  <a16:creationId xmlns:a16="http://schemas.microsoft.com/office/drawing/2014/main" id="{46065974-52D4-4565-8DDB-991FA5349C49}"/>
                </a:ext>
              </a:extLst>
            </p:cNvPr>
            <p:cNvSpPr>
              <a:spLocks noChangeShapeType="1"/>
            </p:cNvSpPr>
            <p:nvPr/>
          </p:nvSpPr>
          <p:spPr bwMode="auto">
            <a:xfrm>
              <a:off x="7628030" y="5393081"/>
              <a:ext cx="0" cy="17969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grpSp>
          <p:nvGrpSpPr>
            <p:cNvPr id="17" name="Group 11">
              <a:extLst>
                <a:ext uri="{FF2B5EF4-FFF2-40B4-BE49-F238E27FC236}">
                  <a16:creationId xmlns:a16="http://schemas.microsoft.com/office/drawing/2014/main" id="{4AF1FC82-68BF-41F0-92BC-EDC3768D2C10}"/>
                </a:ext>
              </a:extLst>
            </p:cNvPr>
            <p:cNvGrpSpPr>
              <a:grpSpLocks/>
            </p:cNvGrpSpPr>
            <p:nvPr/>
          </p:nvGrpSpPr>
          <p:grpSpPr bwMode="auto">
            <a:xfrm>
              <a:off x="7454410" y="6019800"/>
              <a:ext cx="383531" cy="399821"/>
              <a:chOff x="835" y="1497"/>
              <a:chExt cx="431" cy="534"/>
            </a:xfrm>
          </p:grpSpPr>
          <p:sp>
            <p:nvSpPr>
              <p:cNvPr id="19" name="Text Box 12">
                <a:extLst>
                  <a:ext uri="{FF2B5EF4-FFF2-40B4-BE49-F238E27FC236}">
                    <a16:creationId xmlns:a16="http://schemas.microsoft.com/office/drawing/2014/main" id="{5BCC15A8-A2FF-4997-B7F9-FA726B9A36C5}"/>
                  </a:ext>
                </a:extLst>
              </p:cNvPr>
              <p:cNvSpPr txBox="1">
                <a:spLocks noChangeArrowheads="1"/>
              </p:cNvSpPr>
              <p:nvPr/>
            </p:nvSpPr>
            <p:spPr bwMode="auto">
              <a:xfrm>
                <a:off x="950" y="1497"/>
                <a:ext cx="200"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a:t>R</a:t>
                </a:r>
                <a:endParaRPr lang="en-US" altLang="zh-CN" sz="2000" b="0" dirty="0"/>
              </a:p>
            </p:txBody>
          </p:sp>
          <p:sp>
            <p:nvSpPr>
              <p:cNvPr id="20" name="Oval 13">
                <a:extLst>
                  <a:ext uri="{FF2B5EF4-FFF2-40B4-BE49-F238E27FC236}">
                    <a16:creationId xmlns:a16="http://schemas.microsoft.com/office/drawing/2014/main" id="{D40BCC4F-39F9-468A-A0B7-076E103DEE1B}"/>
                  </a:ext>
                </a:extLst>
              </p:cNvPr>
              <p:cNvSpPr>
                <a:spLocks noChangeArrowheads="1"/>
              </p:cNvSpPr>
              <p:nvPr/>
            </p:nvSpPr>
            <p:spPr bwMode="auto">
              <a:xfrm>
                <a:off x="835" y="1572"/>
                <a:ext cx="431" cy="431"/>
              </a:xfrm>
              <a:prstGeom prst="ellipse">
                <a:avLst/>
              </a:prstGeom>
              <a:noFill/>
              <a:ln w="2857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sp>
          <p:nvSpPr>
            <p:cNvPr id="18" name="Line 23">
              <a:extLst>
                <a:ext uri="{FF2B5EF4-FFF2-40B4-BE49-F238E27FC236}">
                  <a16:creationId xmlns:a16="http://schemas.microsoft.com/office/drawing/2014/main" id="{22749536-E225-4922-A3F6-760C66FAEF68}"/>
                </a:ext>
              </a:extLst>
            </p:cNvPr>
            <p:cNvSpPr>
              <a:spLocks noChangeShapeType="1"/>
            </p:cNvSpPr>
            <p:nvPr/>
          </p:nvSpPr>
          <p:spPr bwMode="auto">
            <a:xfrm>
              <a:off x="7646504" y="5903053"/>
              <a:ext cx="0" cy="17969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grpSp>
      <p:sp>
        <p:nvSpPr>
          <p:cNvPr id="29" name="Text Box 2">
            <a:extLst>
              <a:ext uri="{FF2B5EF4-FFF2-40B4-BE49-F238E27FC236}">
                <a16:creationId xmlns:a16="http://schemas.microsoft.com/office/drawing/2014/main" id="{B955337D-9FF1-4F3D-BFF3-CA1D2DEE48AD}"/>
              </a:ext>
            </a:extLst>
          </p:cNvPr>
          <p:cNvSpPr txBox="1">
            <a:spLocks noChangeArrowheads="1"/>
          </p:cNvSpPr>
          <p:nvPr/>
        </p:nvSpPr>
        <p:spPr bwMode="auto">
          <a:xfrm>
            <a:off x="608807" y="1524000"/>
            <a:ext cx="3658393" cy="4708981"/>
          </a:xfrm>
          <a:prstGeom prst="rect">
            <a:avLst/>
          </a:prstGeom>
          <a:noFill/>
          <a:ln w="25400">
            <a:solidFill>
              <a:srgbClr val="FF0000"/>
            </a:solidFill>
            <a:miter lim="800000"/>
            <a:headEnd/>
            <a:tailEnd/>
          </a:ln>
          <a:effectLst/>
        </p:spPr>
        <p:txBody>
          <a:bodyPr wrap="square">
            <a:spAutoFit/>
          </a:bodyPr>
          <a:lstStyle/>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program main();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P;</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Q;</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R;</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a:t>
            </a:r>
            <a:r>
              <a:rPr lang="en-US" altLang="zh-CN" b="1" dirty="0">
                <a:solidFill>
                  <a:srgbClr val="FF0000"/>
                </a:solidFill>
                <a:latin typeface="宋体" pitchFamily="2" charset="-122"/>
                <a:ea typeface="宋体" pitchFamily="2" charset="-122"/>
              </a:rPr>
              <a:t>P</a:t>
            </a:r>
            <a:r>
              <a:rPr lang="en-US" altLang="zh-CN" b="1" dirty="0">
                <a:solidFill>
                  <a:srgbClr val="000000"/>
                </a:solidFill>
                <a:latin typeface="宋体" pitchFamily="2" charset="-122"/>
                <a:ea typeface="宋体" pitchFamily="2" charset="-122"/>
              </a:rPr>
              <a:t>;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R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R;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Q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…Q;…</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P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S;</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P;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S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begin</a:t>
            </a:r>
            <a:endParaRPr lang="en-US" altLang="zh-CN" b="1" dirty="0">
              <a:solidFill>
                <a:srgbClr val="800080"/>
              </a:solidFill>
              <a:latin typeface="宋体" pitchFamily="2" charset="-122"/>
              <a:ea typeface="宋体" pitchFamily="2" charset="-122"/>
            </a:endParaRP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S;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end.  /* main */ </a:t>
            </a:r>
          </a:p>
        </p:txBody>
      </p:sp>
      <p:sp>
        <p:nvSpPr>
          <p:cNvPr id="30" name="矩形 29">
            <a:extLst>
              <a:ext uri="{FF2B5EF4-FFF2-40B4-BE49-F238E27FC236}">
                <a16:creationId xmlns:a16="http://schemas.microsoft.com/office/drawing/2014/main" id="{2787932B-E6FE-4ACF-9962-C0EBD144481E}"/>
              </a:ext>
            </a:extLst>
          </p:cNvPr>
          <p:cNvSpPr/>
          <p:nvPr/>
        </p:nvSpPr>
        <p:spPr bwMode="auto">
          <a:xfrm>
            <a:off x="2040233" y="2273270"/>
            <a:ext cx="1616574" cy="900000"/>
          </a:xfrm>
          <a:prstGeom prst="rect">
            <a:avLst/>
          </a:prstGeom>
          <a:noFill/>
          <a:ln w="254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31" name="矩形 30">
            <a:extLst>
              <a:ext uri="{FF2B5EF4-FFF2-40B4-BE49-F238E27FC236}">
                <a16:creationId xmlns:a16="http://schemas.microsoft.com/office/drawing/2014/main" id="{CC4BE48B-CC62-4B26-AAFD-19388AE4EED3}"/>
              </a:ext>
            </a:extLst>
          </p:cNvPr>
          <p:cNvSpPr/>
          <p:nvPr/>
        </p:nvSpPr>
        <p:spPr bwMode="auto">
          <a:xfrm>
            <a:off x="1102451" y="1842052"/>
            <a:ext cx="2857897" cy="2700000"/>
          </a:xfrm>
          <a:prstGeom prst="rect">
            <a:avLst/>
          </a:prstGeom>
          <a:noFill/>
          <a:ln w="254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32" name="矩形 31">
            <a:extLst>
              <a:ext uri="{FF2B5EF4-FFF2-40B4-BE49-F238E27FC236}">
                <a16:creationId xmlns:a16="http://schemas.microsoft.com/office/drawing/2014/main" id="{091E6972-46BB-48E6-9AEF-57057C3CFC43}"/>
              </a:ext>
            </a:extLst>
          </p:cNvPr>
          <p:cNvSpPr/>
          <p:nvPr/>
        </p:nvSpPr>
        <p:spPr bwMode="auto">
          <a:xfrm>
            <a:off x="1102451" y="4596979"/>
            <a:ext cx="2857897" cy="864000"/>
          </a:xfrm>
          <a:prstGeom prst="rect">
            <a:avLst/>
          </a:prstGeom>
          <a:noFill/>
          <a:ln w="254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33" name="矩形 32">
            <a:extLst>
              <a:ext uri="{FF2B5EF4-FFF2-40B4-BE49-F238E27FC236}">
                <a16:creationId xmlns:a16="http://schemas.microsoft.com/office/drawing/2014/main" id="{2C7D5312-A8E8-47CA-A3D4-464691772171}"/>
              </a:ext>
            </a:extLst>
          </p:cNvPr>
          <p:cNvSpPr/>
          <p:nvPr/>
        </p:nvSpPr>
        <p:spPr bwMode="auto">
          <a:xfrm>
            <a:off x="1488611" y="2052011"/>
            <a:ext cx="2266122" cy="1836000"/>
          </a:xfrm>
          <a:prstGeom prst="rect">
            <a:avLst/>
          </a:prstGeom>
          <a:noFill/>
          <a:ln w="25400"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38" name="文本框 37">
            <a:extLst>
              <a:ext uri="{FF2B5EF4-FFF2-40B4-BE49-F238E27FC236}">
                <a16:creationId xmlns:a16="http://schemas.microsoft.com/office/drawing/2014/main" id="{6960B1CE-76BC-4553-9880-7A89267D3CFC}"/>
              </a:ext>
            </a:extLst>
          </p:cNvPr>
          <p:cNvSpPr txBox="1"/>
          <p:nvPr/>
        </p:nvSpPr>
        <p:spPr>
          <a:xfrm>
            <a:off x="1717481" y="450623"/>
            <a:ext cx="5798383" cy="461665"/>
          </a:xfrm>
          <a:prstGeom prst="rect">
            <a:avLst/>
          </a:prstGeom>
          <a:noFill/>
        </p:spPr>
        <p:txBody>
          <a:bodyPr wrap="none" rtlCol="0">
            <a:spAutoFit/>
          </a:bodyPr>
          <a:lstStyle/>
          <a:p>
            <a:r>
              <a:rPr lang="zh-CN" altLang="en-US" sz="2400" dirty="0">
                <a:solidFill>
                  <a:srgbClr val="0000FF"/>
                </a:solidFill>
                <a:latin typeface="微软雅黑" panose="020B0503020204020204" pitchFamily="34" charset="-122"/>
              </a:rPr>
              <a:t>方案二：只保存</a:t>
            </a:r>
            <a:r>
              <a:rPr lang="en-US" altLang="zh-CN" sz="2400" dirty="0">
                <a:solidFill>
                  <a:srgbClr val="0000FF"/>
                </a:solidFill>
                <a:latin typeface="微软雅黑" panose="020B0503020204020204" pitchFamily="34" charset="-122"/>
              </a:rPr>
              <a:t>Display</a:t>
            </a:r>
            <a:r>
              <a:rPr lang="zh-CN" altLang="en-US" sz="2400" dirty="0">
                <a:solidFill>
                  <a:srgbClr val="0000FF"/>
                </a:solidFill>
                <a:latin typeface="微软雅黑" panose="020B0503020204020204" pitchFamily="34" charset="-122"/>
              </a:rPr>
              <a:t>的表项</a:t>
            </a:r>
            <a:r>
              <a:rPr lang="en-US" altLang="zh-CN" sz="2400" dirty="0">
                <a:solidFill>
                  <a:srgbClr val="0000FF"/>
                </a:solidFill>
                <a:latin typeface="微软雅黑" panose="020B0503020204020204" pitchFamily="34" charset="-122"/>
              </a:rPr>
              <a:t>Display[n]</a:t>
            </a:r>
            <a:endParaRPr lang="zh-CN" altLang="en-US" sz="2400" dirty="0">
              <a:solidFill>
                <a:srgbClr val="0000FF"/>
              </a:solidFill>
              <a:latin typeface="微软雅黑" panose="020B0503020204020204" pitchFamily="34" charset="-122"/>
            </a:endParaRPr>
          </a:p>
        </p:txBody>
      </p:sp>
      <p:sp>
        <p:nvSpPr>
          <p:cNvPr id="3" name="文本框 2">
            <a:extLst>
              <a:ext uri="{FF2B5EF4-FFF2-40B4-BE49-F238E27FC236}">
                <a16:creationId xmlns:a16="http://schemas.microsoft.com/office/drawing/2014/main" id="{9E7A7B1D-5FEF-4A6E-8843-F5E9CF811A74}"/>
              </a:ext>
            </a:extLst>
          </p:cNvPr>
          <p:cNvSpPr txBox="1"/>
          <p:nvPr/>
        </p:nvSpPr>
        <p:spPr>
          <a:xfrm>
            <a:off x="5724000" y="5976000"/>
            <a:ext cx="954108" cy="400110"/>
          </a:xfrm>
          <a:prstGeom prst="rect">
            <a:avLst/>
          </a:prstGeom>
          <a:noFill/>
        </p:spPr>
        <p:txBody>
          <a:bodyPr wrap="none" rtlCol="0">
            <a:spAutoFit/>
          </a:bodyPr>
          <a:lstStyle/>
          <a:p>
            <a:r>
              <a:rPr lang="zh-CN" altLang="en-US" sz="2000" dirty="0">
                <a:solidFill>
                  <a:srgbClr val="0000FF"/>
                </a:solidFill>
              </a:rPr>
              <a:t>运行栈</a:t>
            </a:r>
          </a:p>
        </p:txBody>
      </p:sp>
      <p:sp>
        <p:nvSpPr>
          <p:cNvPr id="4" name="文本框 3">
            <a:extLst>
              <a:ext uri="{FF2B5EF4-FFF2-40B4-BE49-F238E27FC236}">
                <a16:creationId xmlns:a16="http://schemas.microsoft.com/office/drawing/2014/main" id="{9A11922B-7F42-4A53-9B40-FAEE53466509}"/>
              </a:ext>
            </a:extLst>
          </p:cNvPr>
          <p:cNvSpPr txBox="1"/>
          <p:nvPr/>
        </p:nvSpPr>
        <p:spPr>
          <a:xfrm>
            <a:off x="7565235" y="5976000"/>
            <a:ext cx="1197765" cy="369332"/>
          </a:xfrm>
          <a:prstGeom prst="rect">
            <a:avLst/>
          </a:prstGeom>
          <a:noFill/>
        </p:spPr>
        <p:txBody>
          <a:bodyPr wrap="none" rtlCol="0">
            <a:spAutoFit/>
          </a:bodyPr>
          <a:lstStyle/>
          <a:p>
            <a:r>
              <a:rPr lang="en-US" altLang="zh-CN" dirty="0">
                <a:solidFill>
                  <a:srgbClr val="0000FF"/>
                </a:solidFill>
              </a:rPr>
              <a:t>Display</a:t>
            </a:r>
            <a:r>
              <a:rPr lang="zh-CN" altLang="en-US" dirty="0">
                <a:solidFill>
                  <a:srgbClr val="0000FF"/>
                </a:solidFill>
              </a:rPr>
              <a:t>表</a:t>
            </a:r>
          </a:p>
        </p:txBody>
      </p:sp>
      <p:graphicFrame>
        <p:nvGraphicFramePr>
          <p:cNvPr id="35" name="表格 5">
            <a:extLst>
              <a:ext uri="{FF2B5EF4-FFF2-40B4-BE49-F238E27FC236}">
                <a16:creationId xmlns:a16="http://schemas.microsoft.com/office/drawing/2014/main" id="{6921E964-9AB6-4604-A934-992F82D03AD7}"/>
              </a:ext>
            </a:extLst>
          </p:cNvPr>
          <p:cNvGraphicFramePr>
            <a:graphicFrameLocks noGrp="1"/>
          </p:cNvGraphicFramePr>
          <p:nvPr>
            <p:extLst>
              <p:ext uri="{D42A27DB-BD31-4B8C-83A1-F6EECF244321}">
                <p14:modId xmlns:p14="http://schemas.microsoft.com/office/powerpoint/2010/main" val="217860427"/>
              </p:ext>
            </p:extLst>
          </p:nvPr>
        </p:nvGraphicFramePr>
        <p:xfrm>
          <a:off x="7624836" y="4366004"/>
          <a:ext cx="985764" cy="1609996"/>
        </p:xfrm>
        <a:graphic>
          <a:graphicData uri="http://schemas.openxmlformats.org/drawingml/2006/table">
            <a:tbl>
              <a:tblPr firstRow="1" bandRow="1">
                <a:tableStyleId>{5C22544A-7EE6-4342-B048-85BDC9FD1C3A}</a:tableStyleId>
              </a:tblPr>
              <a:tblGrid>
                <a:gridCol w="374846">
                  <a:extLst>
                    <a:ext uri="{9D8B030D-6E8A-4147-A177-3AD203B41FA5}">
                      <a16:colId xmlns:a16="http://schemas.microsoft.com/office/drawing/2014/main" val="1114144613"/>
                    </a:ext>
                  </a:extLst>
                </a:gridCol>
                <a:gridCol w="610918">
                  <a:extLst>
                    <a:ext uri="{9D8B030D-6E8A-4147-A177-3AD203B41FA5}">
                      <a16:colId xmlns:a16="http://schemas.microsoft.com/office/drawing/2014/main" val="4059082513"/>
                    </a:ext>
                  </a:extLst>
                </a:gridCol>
              </a:tblGrid>
              <a:tr h="402499">
                <a:tc>
                  <a:txBody>
                    <a:bodyPr/>
                    <a:lstStyle/>
                    <a:p>
                      <a:r>
                        <a:rPr lang="en-US" altLang="zh-CN" b="0" dirty="0">
                          <a:solidFill>
                            <a:schemeClr val="tx1"/>
                          </a:solidFill>
                        </a:rPr>
                        <a:t>3</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1865738"/>
                  </a:ext>
                </a:extLst>
              </a:tr>
              <a:tr h="402499">
                <a:tc>
                  <a:txBody>
                    <a:bodyPr/>
                    <a:lstStyle/>
                    <a:p>
                      <a:r>
                        <a:rPr lang="en-US" altLang="zh-CN" b="0" dirty="0">
                          <a:solidFill>
                            <a:schemeClr val="tx1"/>
                          </a:solidFill>
                        </a:rPr>
                        <a:t>2</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86140941"/>
                  </a:ext>
                </a:extLst>
              </a:tr>
              <a:tr h="402499">
                <a:tc>
                  <a:txBody>
                    <a:bodyPr/>
                    <a:lstStyle/>
                    <a:p>
                      <a:r>
                        <a:rPr lang="en-US" altLang="zh-CN" b="0" dirty="0">
                          <a:solidFill>
                            <a:schemeClr val="tx1"/>
                          </a:solidFill>
                        </a:rPr>
                        <a:t>1</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3480790"/>
                  </a:ext>
                </a:extLst>
              </a:tr>
              <a:tr h="402499">
                <a:tc>
                  <a:txBody>
                    <a:bodyPr/>
                    <a:lstStyle/>
                    <a:p>
                      <a:r>
                        <a:rPr lang="en-US" altLang="zh-CN" b="0" dirty="0">
                          <a:solidFill>
                            <a:schemeClr val="tx1"/>
                          </a:solidFill>
                        </a:rPr>
                        <a:t>0</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a:solidFill>
                            <a:schemeClr val="tx1"/>
                          </a:solidFill>
                        </a:rPr>
                        <a:t>FP0</a:t>
                      </a:r>
                      <a:endParaRPr lang="zh-CN"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23008999"/>
                  </a:ext>
                </a:extLst>
              </a:tr>
            </a:tbl>
          </a:graphicData>
        </a:graphic>
      </p:graphicFrame>
    </p:spTree>
    <p:extLst>
      <p:ext uri="{BB962C8B-B14F-4D97-AF65-F5344CB8AC3E}">
        <p14:creationId xmlns:p14="http://schemas.microsoft.com/office/powerpoint/2010/main" val="39357148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表格 6">
            <a:extLst>
              <a:ext uri="{FF2B5EF4-FFF2-40B4-BE49-F238E27FC236}">
                <a16:creationId xmlns:a16="http://schemas.microsoft.com/office/drawing/2014/main" id="{A1D9B600-30A9-4557-ABB6-FA2F4A07F309}"/>
              </a:ext>
            </a:extLst>
          </p:cNvPr>
          <p:cNvGraphicFramePr>
            <a:graphicFrameLocks noGrp="1"/>
          </p:cNvGraphicFramePr>
          <p:nvPr>
            <p:extLst>
              <p:ext uri="{D42A27DB-BD31-4B8C-83A1-F6EECF244321}">
                <p14:modId xmlns:p14="http://schemas.microsoft.com/office/powerpoint/2010/main" val="2114895462"/>
              </p:ext>
            </p:extLst>
          </p:nvPr>
        </p:nvGraphicFramePr>
        <p:xfrm>
          <a:off x="4566273" y="4453934"/>
          <a:ext cx="2811875" cy="1499064"/>
        </p:xfrm>
        <a:graphic>
          <a:graphicData uri="http://schemas.openxmlformats.org/drawingml/2006/table">
            <a:tbl>
              <a:tblPr firstRow="1" bandRow="1">
                <a:tableStyleId>{5C22544A-7EE6-4342-B048-85BDC9FD1C3A}</a:tableStyleId>
              </a:tblPr>
              <a:tblGrid>
                <a:gridCol w="457790">
                  <a:extLst>
                    <a:ext uri="{9D8B030D-6E8A-4147-A177-3AD203B41FA5}">
                      <a16:colId xmlns:a16="http://schemas.microsoft.com/office/drawing/2014/main" val="3003843556"/>
                    </a:ext>
                  </a:extLst>
                </a:gridCol>
                <a:gridCol w="453003">
                  <a:extLst>
                    <a:ext uri="{9D8B030D-6E8A-4147-A177-3AD203B41FA5}">
                      <a16:colId xmlns:a16="http://schemas.microsoft.com/office/drawing/2014/main" val="3915698175"/>
                    </a:ext>
                  </a:extLst>
                </a:gridCol>
                <a:gridCol w="1901082">
                  <a:extLst>
                    <a:ext uri="{9D8B030D-6E8A-4147-A177-3AD203B41FA5}">
                      <a16:colId xmlns:a16="http://schemas.microsoft.com/office/drawing/2014/main" val="3439332706"/>
                    </a:ext>
                  </a:extLst>
                </a:gridCol>
              </a:tblGrid>
              <a:tr h="291670">
                <a:tc>
                  <a:txBody>
                    <a:bodyPr/>
                    <a:lstStyle/>
                    <a:p>
                      <a:pPr algn="ctr"/>
                      <a:endParaRPr lang="zh-CN" altLang="en-US" sz="900" b="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581496"/>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FP1</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S</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Saved D[1]:_</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4821733"/>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900" b="0" dirty="0">
                          <a:solidFill>
                            <a:schemeClr val="tx1"/>
                          </a:solidFill>
                          <a:latin typeface="微软雅黑" panose="020B0503020204020204" pitchFamily="34" charset="-122"/>
                          <a:ea typeface="微软雅黑" panose="020B0503020204020204" pitchFamily="34" charset="-122"/>
                        </a:rPr>
                        <a:t>FP0</a:t>
                      </a:r>
                      <a:endParaRPr lang="zh-CN" altLang="en-US" sz="900" b="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main</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Saved D[0]:_</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3500177"/>
                  </a:ext>
                </a:extLst>
              </a:tr>
            </a:tbl>
          </a:graphicData>
        </a:graphic>
      </p:graphicFrame>
      <p:sp>
        <p:nvSpPr>
          <p:cNvPr id="2" name="灯片编号占位符 1">
            <a:extLst>
              <a:ext uri="{FF2B5EF4-FFF2-40B4-BE49-F238E27FC236}">
                <a16:creationId xmlns:a16="http://schemas.microsoft.com/office/drawing/2014/main" id="{CB810C3F-6CCC-46FB-899A-493E8AD55749}"/>
              </a:ext>
            </a:extLst>
          </p:cNvPr>
          <p:cNvSpPr>
            <a:spLocks noGrp="1"/>
          </p:cNvSpPr>
          <p:nvPr>
            <p:ph type="sldNum" sz="quarter" idx="12"/>
          </p:nvPr>
        </p:nvSpPr>
        <p:spPr/>
        <p:txBody>
          <a:bodyPr/>
          <a:lstStyle/>
          <a:p>
            <a:fld id="{EB774D79-D6C1-4F7A-9771-2ED1C8DE996C}" type="slidenum">
              <a:rPr lang="en-US" altLang="zh-CN" smtClean="0"/>
              <a:pPr/>
              <a:t>31</a:t>
            </a:fld>
            <a:endParaRPr lang="en-US" altLang="zh-CN"/>
          </a:p>
        </p:txBody>
      </p:sp>
      <p:grpSp>
        <p:nvGrpSpPr>
          <p:cNvPr id="9" name="组合 8">
            <a:extLst>
              <a:ext uri="{FF2B5EF4-FFF2-40B4-BE49-F238E27FC236}">
                <a16:creationId xmlns:a16="http://schemas.microsoft.com/office/drawing/2014/main" id="{3127116F-6429-44D0-839D-90F8DE256214}"/>
              </a:ext>
            </a:extLst>
          </p:cNvPr>
          <p:cNvGrpSpPr/>
          <p:nvPr/>
        </p:nvGrpSpPr>
        <p:grpSpPr>
          <a:xfrm>
            <a:off x="91002" y="568697"/>
            <a:ext cx="986859" cy="1808962"/>
            <a:chOff x="7431370" y="4610659"/>
            <a:chExt cx="986859" cy="1808962"/>
          </a:xfrm>
        </p:grpSpPr>
        <p:grpSp>
          <p:nvGrpSpPr>
            <p:cNvPr id="10" name="Group 10">
              <a:extLst>
                <a:ext uri="{FF2B5EF4-FFF2-40B4-BE49-F238E27FC236}">
                  <a16:creationId xmlns:a16="http://schemas.microsoft.com/office/drawing/2014/main" id="{3B25D1B1-9F7A-45BA-AF34-1D36F7B12637}"/>
                </a:ext>
              </a:extLst>
            </p:cNvPr>
            <p:cNvGrpSpPr>
              <a:grpSpLocks/>
            </p:cNvGrpSpPr>
            <p:nvPr/>
          </p:nvGrpSpPr>
          <p:grpSpPr bwMode="auto">
            <a:xfrm>
              <a:off x="7725025" y="4610659"/>
              <a:ext cx="383531" cy="399821"/>
              <a:chOff x="835" y="1547"/>
              <a:chExt cx="431" cy="534"/>
            </a:xfrm>
          </p:grpSpPr>
          <p:sp>
            <p:nvSpPr>
              <p:cNvPr id="27" name="Text Box 5">
                <a:extLst>
                  <a:ext uri="{FF2B5EF4-FFF2-40B4-BE49-F238E27FC236}">
                    <a16:creationId xmlns:a16="http://schemas.microsoft.com/office/drawing/2014/main" id="{A4DEB2A5-B81B-41FE-8C82-9C37F836F0D3}"/>
                  </a:ext>
                </a:extLst>
              </p:cNvPr>
              <p:cNvSpPr txBox="1">
                <a:spLocks noChangeArrowheads="1"/>
              </p:cNvSpPr>
              <p:nvPr/>
            </p:nvSpPr>
            <p:spPr bwMode="auto">
              <a:xfrm>
                <a:off x="862" y="1547"/>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nchorCtr="0">
                <a:spAutoFit/>
              </a:bodyPr>
              <a:lstStyle/>
              <a:p>
                <a:pPr>
                  <a:spcBef>
                    <a:spcPct val="50000"/>
                  </a:spcBef>
                </a:pPr>
                <a:r>
                  <a:rPr lang="en-US" altLang="zh-CN" sz="2000" b="0" dirty="0"/>
                  <a:t>M</a:t>
                </a:r>
              </a:p>
            </p:txBody>
          </p:sp>
          <p:sp>
            <p:nvSpPr>
              <p:cNvPr id="28" name="Oval 9">
                <a:extLst>
                  <a:ext uri="{FF2B5EF4-FFF2-40B4-BE49-F238E27FC236}">
                    <a16:creationId xmlns:a16="http://schemas.microsoft.com/office/drawing/2014/main" id="{175E7992-91ED-41E3-BC8B-341E83637AD0}"/>
                  </a:ext>
                </a:extLst>
              </p:cNvPr>
              <p:cNvSpPr>
                <a:spLocks noChangeArrowheads="1"/>
              </p:cNvSpPr>
              <p:nvPr/>
            </p:nvSpPr>
            <p:spPr bwMode="auto">
              <a:xfrm>
                <a:off x="835" y="1572"/>
                <a:ext cx="431" cy="431"/>
              </a:xfrm>
              <a:prstGeom prst="ellipse">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grpSp>
          <p:nvGrpSpPr>
            <p:cNvPr id="11" name="Group 11">
              <a:extLst>
                <a:ext uri="{FF2B5EF4-FFF2-40B4-BE49-F238E27FC236}">
                  <a16:creationId xmlns:a16="http://schemas.microsoft.com/office/drawing/2014/main" id="{E40ABA85-3980-4608-B9E3-ECCD71AA856F}"/>
                </a:ext>
              </a:extLst>
            </p:cNvPr>
            <p:cNvGrpSpPr>
              <a:grpSpLocks/>
            </p:cNvGrpSpPr>
            <p:nvPr/>
          </p:nvGrpSpPr>
          <p:grpSpPr bwMode="auto">
            <a:xfrm>
              <a:off x="7431370" y="5538334"/>
              <a:ext cx="383531" cy="399821"/>
              <a:chOff x="835" y="1525"/>
              <a:chExt cx="431" cy="534"/>
            </a:xfrm>
          </p:grpSpPr>
          <p:sp>
            <p:nvSpPr>
              <p:cNvPr id="25" name="Text Box 12">
                <a:extLst>
                  <a:ext uri="{FF2B5EF4-FFF2-40B4-BE49-F238E27FC236}">
                    <a16:creationId xmlns:a16="http://schemas.microsoft.com/office/drawing/2014/main" id="{034CDDA8-B90D-47AF-A861-E32E897A42D1}"/>
                  </a:ext>
                </a:extLst>
              </p:cNvPr>
              <p:cNvSpPr txBox="1">
                <a:spLocks noChangeArrowheads="1"/>
              </p:cNvSpPr>
              <p:nvPr/>
            </p:nvSpPr>
            <p:spPr bwMode="auto">
              <a:xfrm>
                <a:off x="861" y="1525"/>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t>Q</a:t>
                </a:r>
              </a:p>
            </p:txBody>
          </p:sp>
          <p:sp>
            <p:nvSpPr>
              <p:cNvPr id="26" name="Oval 13">
                <a:extLst>
                  <a:ext uri="{FF2B5EF4-FFF2-40B4-BE49-F238E27FC236}">
                    <a16:creationId xmlns:a16="http://schemas.microsoft.com/office/drawing/2014/main" id="{0ECB4165-B016-42BF-B2B3-40457D7B74EB}"/>
                  </a:ext>
                </a:extLst>
              </p:cNvPr>
              <p:cNvSpPr>
                <a:spLocks noChangeArrowheads="1"/>
              </p:cNvSpPr>
              <p:nvPr/>
            </p:nvSpPr>
            <p:spPr bwMode="auto">
              <a:xfrm>
                <a:off x="835" y="1572"/>
                <a:ext cx="431" cy="431"/>
              </a:xfrm>
              <a:prstGeom prst="ellipse">
                <a:avLst/>
              </a:prstGeom>
              <a:noFill/>
              <a:ln w="28575">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grpSp>
          <p:nvGrpSpPr>
            <p:cNvPr id="12" name="Group 14">
              <a:extLst>
                <a:ext uri="{FF2B5EF4-FFF2-40B4-BE49-F238E27FC236}">
                  <a16:creationId xmlns:a16="http://schemas.microsoft.com/office/drawing/2014/main" id="{0C0B3007-82F8-4A68-8BB8-076565F9399E}"/>
                </a:ext>
              </a:extLst>
            </p:cNvPr>
            <p:cNvGrpSpPr>
              <a:grpSpLocks/>
            </p:cNvGrpSpPr>
            <p:nvPr/>
          </p:nvGrpSpPr>
          <p:grpSpPr bwMode="auto">
            <a:xfrm>
              <a:off x="7441159" y="5011978"/>
              <a:ext cx="383531" cy="399821"/>
              <a:chOff x="835" y="1489"/>
              <a:chExt cx="431" cy="534"/>
            </a:xfrm>
          </p:grpSpPr>
          <p:sp>
            <p:nvSpPr>
              <p:cNvPr id="23" name="Text Box 15">
                <a:extLst>
                  <a:ext uri="{FF2B5EF4-FFF2-40B4-BE49-F238E27FC236}">
                    <a16:creationId xmlns:a16="http://schemas.microsoft.com/office/drawing/2014/main" id="{FE81AE48-A1B1-409A-B889-4F2B48D79B7C}"/>
                  </a:ext>
                </a:extLst>
              </p:cNvPr>
              <p:cNvSpPr txBox="1">
                <a:spLocks noChangeArrowheads="1"/>
              </p:cNvSpPr>
              <p:nvPr/>
            </p:nvSpPr>
            <p:spPr bwMode="auto">
              <a:xfrm>
                <a:off x="850" y="1489"/>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t>P</a:t>
                </a:r>
              </a:p>
            </p:txBody>
          </p:sp>
          <p:sp>
            <p:nvSpPr>
              <p:cNvPr id="24" name="Oval 16">
                <a:extLst>
                  <a:ext uri="{FF2B5EF4-FFF2-40B4-BE49-F238E27FC236}">
                    <a16:creationId xmlns:a16="http://schemas.microsoft.com/office/drawing/2014/main" id="{DE9A5C3A-EE6A-4428-B8B2-4D4F0B6D079A}"/>
                  </a:ext>
                </a:extLst>
              </p:cNvPr>
              <p:cNvSpPr>
                <a:spLocks noChangeArrowheads="1"/>
              </p:cNvSpPr>
              <p:nvPr/>
            </p:nvSpPr>
            <p:spPr bwMode="auto">
              <a:xfrm>
                <a:off x="835" y="1572"/>
                <a:ext cx="431" cy="431"/>
              </a:xfrm>
              <a:prstGeom prst="ellipse">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grpSp>
          <p:nvGrpSpPr>
            <p:cNvPr id="13" name="Group 17">
              <a:extLst>
                <a:ext uri="{FF2B5EF4-FFF2-40B4-BE49-F238E27FC236}">
                  <a16:creationId xmlns:a16="http://schemas.microsoft.com/office/drawing/2014/main" id="{2EA3D36F-1748-4078-BECB-B91F155F2B24}"/>
                </a:ext>
              </a:extLst>
            </p:cNvPr>
            <p:cNvGrpSpPr>
              <a:grpSpLocks/>
            </p:cNvGrpSpPr>
            <p:nvPr/>
          </p:nvGrpSpPr>
          <p:grpSpPr bwMode="auto">
            <a:xfrm>
              <a:off x="8034698" y="5032942"/>
              <a:ext cx="383531" cy="399821"/>
              <a:chOff x="835" y="1511"/>
              <a:chExt cx="431" cy="534"/>
            </a:xfrm>
          </p:grpSpPr>
          <p:sp>
            <p:nvSpPr>
              <p:cNvPr id="21" name="Text Box 18">
                <a:extLst>
                  <a:ext uri="{FF2B5EF4-FFF2-40B4-BE49-F238E27FC236}">
                    <a16:creationId xmlns:a16="http://schemas.microsoft.com/office/drawing/2014/main" id="{1BD9B7AD-C26A-4388-BDA2-70D4353F4138}"/>
                  </a:ext>
                </a:extLst>
              </p:cNvPr>
              <p:cNvSpPr txBox="1">
                <a:spLocks noChangeArrowheads="1"/>
              </p:cNvSpPr>
              <p:nvPr/>
            </p:nvSpPr>
            <p:spPr bwMode="auto">
              <a:xfrm>
                <a:off x="849" y="1511"/>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t>S</a:t>
                </a:r>
              </a:p>
            </p:txBody>
          </p:sp>
          <p:sp>
            <p:nvSpPr>
              <p:cNvPr id="22" name="Oval 19">
                <a:extLst>
                  <a:ext uri="{FF2B5EF4-FFF2-40B4-BE49-F238E27FC236}">
                    <a16:creationId xmlns:a16="http://schemas.microsoft.com/office/drawing/2014/main" id="{C081DCB7-76B9-4446-89ED-A9AE78BAE04B}"/>
                  </a:ext>
                </a:extLst>
              </p:cNvPr>
              <p:cNvSpPr>
                <a:spLocks noChangeArrowheads="1"/>
              </p:cNvSpPr>
              <p:nvPr/>
            </p:nvSpPr>
            <p:spPr bwMode="auto">
              <a:xfrm>
                <a:off x="835" y="1572"/>
                <a:ext cx="431" cy="431"/>
              </a:xfrm>
              <a:prstGeom prst="ellipse">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sp>
          <p:nvSpPr>
            <p:cNvPr id="14" name="Line 20">
              <a:extLst>
                <a:ext uri="{FF2B5EF4-FFF2-40B4-BE49-F238E27FC236}">
                  <a16:creationId xmlns:a16="http://schemas.microsoft.com/office/drawing/2014/main" id="{13356AAC-7F98-473F-94BE-AB04B1D47D23}"/>
                </a:ext>
              </a:extLst>
            </p:cNvPr>
            <p:cNvSpPr>
              <a:spLocks noChangeShapeType="1"/>
            </p:cNvSpPr>
            <p:nvPr/>
          </p:nvSpPr>
          <p:spPr bwMode="auto">
            <a:xfrm flipH="1">
              <a:off x="7633369" y="4925874"/>
              <a:ext cx="170854" cy="14375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15" name="Line 21">
              <a:extLst>
                <a:ext uri="{FF2B5EF4-FFF2-40B4-BE49-F238E27FC236}">
                  <a16:creationId xmlns:a16="http://schemas.microsoft.com/office/drawing/2014/main" id="{12819F88-E60F-4164-B8BC-8AC6D586DBF5}"/>
                </a:ext>
              </a:extLst>
            </p:cNvPr>
            <p:cNvSpPr>
              <a:spLocks noChangeShapeType="1"/>
            </p:cNvSpPr>
            <p:nvPr/>
          </p:nvSpPr>
          <p:spPr bwMode="auto">
            <a:xfrm flipH="1" flipV="1">
              <a:off x="8049825" y="4921381"/>
              <a:ext cx="170854" cy="14375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16" name="Line 23">
              <a:extLst>
                <a:ext uri="{FF2B5EF4-FFF2-40B4-BE49-F238E27FC236}">
                  <a16:creationId xmlns:a16="http://schemas.microsoft.com/office/drawing/2014/main" id="{46065974-52D4-4565-8DDB-991FA5349C49}"/>
                </a:ext>
              </a:extLst>
            </p:cNvPr>
            <p:cNvSpPr>
              <a:spLocks noChangeShapeType="1"/>
            </p:cNvSpPr>
            <p:nvPr/>
          </p:nvSpPr>
          <p:spPr bwMode="auto">
            <a:xfrm>
              <a:off x="7628030" y="5393081"/>
              <a:ext cx="0" cy="17969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grpSp>
          <p:nvGrpSpPr>
            <p:cNvPr id="17" name="Group 11">
              <a:extLst>
                <a:ext uri="{FF2B5EF4-FFF2-40B4-BE49-F238E27FC236}">
                  <a16:creationId xmlns:a16="http://schemas.microsoft.com/office/drawing/2014/main" id="{4AF1FC82-68BF-41F0-92BC-EDC3768D2C10}"/>
                </a:ext>
              </a:extLst>
            </p:cNvPr>
            <p:cNvGrpSpPr>
              <a:grpSpLocks/>
            </p:cNvGrpSpPr>
            <p:nvPr/>
          </p:nvGrpSpPr>
          <p:grpSpPr bwMode="auto">
            <a:xfrm>
              <a:off x="7454410" y="6019800"/>
              <a:ext cx="383531" cy="399821"/>
              <a:chOff x="835" y="1497"/>
              <a:chExt cx="431" cy="534"/>
            </a:xfrm>
          </p:grpSpPr>
          <p:sp>
            <p:nvSpPr>
              <p:cNvPr id="19" name="Text Box 12">
                <a:extLst>
                  <a:ext uri="{FF2B5EF4-FFF2-40B4-BE49-F238E27FC236}">
                    <a16:creationId xmlns:a16="http://schemas.microsoft.com/office/drawing/2014/main" id="{5BCC15A8-A2FF-4997-B7F9-FA726B9A36C5}"/>
                  </a:ext>
                </a:extLst>
              </p:cNvPr>
              <p:cNvSpPr txBox="1">
                <a:spLocks noChangeArrowheads="1"/>
              </p:cNvSpPr>
              <p:nvPr/>
            </p:nvSpPr>
            <p:spPr bwMode="auto">
              <a:xfrm>
                <a:off x="950" y="1497"/>
                <a:ext cx="200"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a:t>R</a:t>
                </a:r>
                <a:endParaRPr lang="en-US" altLang="zh-CN" sz="2000" b="0" dirty="0"/>
              </a:p>
            </p:txBody>
          </p:sp>
          <p:sp>
            <p:nvSpPr>
              <p:cNvPr id="20" name="Oval 13">
                <a:extLst>
                  <a:ext uri="{FF2B5EF4-FFF2-40B4-BE49-F238E27FC236}">
                    <a16:creationId xmlns:a16="http://schemas.microsoft.com/office/drawing/2014/main" id="{D40BCC4F-39F9-468A-A0B7-076E103DEE1B}"/>
                  </a:ext>
                </a:extLst>
              </p:cNvPr>
              <p:cNvSpPr>
                <a:spLocks noChangeArrowheads="1"/>
              </p:cNvSpPr>
              <p:nvPr/>
            </p:nvSpPr>
            <p:spPr bwMode="auto">
              <a:xfrm>
                <a:off x="835" y="1572"/>
                <a:ext cx="431" cy="431"/>
              </a:xfrm>
              <a:prstGeom prst="ellipse">
                <a:avLst/>
              </a:prstGeom>
              <a:noFill/>
              <a:ln w="2857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sp>
          <p:nvSpPr>
            <p:cNvPr id="18" name="Line 23">
              <a:extLst>
                <a:ext uri="{FF2B5EF4-FFF2-40B4-BE49-F238E27FC236}">
                  <a16:creationId xmlns:a16="http://schemas.microsoft.com/office/drawing/2014/main" id="{22749536-E225-4922-A3F6-760C66FAEF68}"/>
                </a:ext>
              </a:extLst>
            </p:cNvPr>
            <p:cNvSpPr>
              <a:spLocks noChangeShapeType="1"/>
            </p:cNvSpPr>
            <p:nvPr/>
          </p:nvSpPr>
          <p:spPr bwMode="auto">
            <a:xfrm>
              <a:off x="7646504" y="5903053"/>
              <a:ext cx="0" cy="17969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grpSp>
      <p:sp>
        <p:nvSpPr>
          <p:cNvPr id="29" name="Text Box 2">
            <a:extLst>
              <a:ext uri="{FF2B5EF4-FFF2-40B4-BE49-F238E27FC236}">
                <a16:creationId xmlns:a16="http://schemas.microsoft.com/office/drawing/2014/main" id="{B955337D-9FF1-4F3D-BFF3-CA1D2DEE48AD}"/>
              </a:ext>
            </a:extLst>
          </p:cNvPr>
          <p:cNvSpPr txBox="1">
            <a:spLocks noChangeArrowheads="1"/>
          </p:cNvSpPr>
          <p:nvPr/>
        </p:nvSpPr>
        <p:spPr bwMode="auto">
          <a:xfrm>
            <a:off x="608807" y="1524000"/>
            <a:ext cx="3658393" cy="4708981"/>
          </a:xfrm>
          <a:prstGeom prst="rect">
            <a:avLst/>
          </a:prstGeom>
          <a:noFill/>
          <a:ln w="25400">
            <a:solidFill>
              <a:srgbClr val="FF0000"/>
            </a:solidFill>
            <a:miter lim="800000"/>
            <a:headEnd/>
            <a:tailEnd/>
          </a:ln>
          <a:effectLst/>
        </p:spPr>
        <p:txBody>
          <a:bodyPr wrap="square">
            <a:spAutoFit/>
          </a:bodyPr>
          <a:lstStyle/>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program main();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P;</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Q;</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R;</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a:t>
            </a:r>
            <a:r>
              <a:rPr lang="en-US" altLang="zh-CN" b="1" dirty="0">
                <a:solidFill>
                  <a:srgbClr val="FF0000"/>
                </a:solidFill>
                <a:latin typeface="宋体" pitchFamily="2" charset="-122"/>
                <a:ea typeface="宋体" pitchFamily="2" charset="-122"/>
              </a:rPr>
              <a:t>P</a:t>
            </a:r>
            <a:r>
              <a:rPr lang="en-US" altLang="zh-CN" b="1" dirty="0">
                <a:solidFill>
                  <a:srgbClr val="000000"/>
                </a:solidFill>
                <a:latin typeface="宋体" pitchFamily="2" charset="-122"/>
                <a:ea typeface="宋体" pitchFamily="2" charset="-122"/>
              </a:rPr>
              <a:t>;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R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R;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Q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…Q;…</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P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S;</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P;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S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begin</a:t>
            </a:r>
            <a:endParaRPr lang="en-US" altLang="zh-CN" b="1" dirty="0">
              <a:solidFill>
                <a:srgbClr val="800080"/>
              </a:solidFill>
              <a:latin typeface="宋体" pitchFamily="2" charset="-122"/>
              <a:ea typeface="宋体" pitchFamily="2" charset="-122"/>
            </a:endParaRP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S;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end.  /* main */ </a:t>
            </a:r>
          </a:p>
        </p:txBody>
      </p:sp>
      <p:sp>
        <p:nvSpPr>
          <p:cNvPr id="30" name="矩形 29">
            <a:extLst>
              <a:ext uri="{FF2B5EF4-FFF2-40B4-BE49-F238E27FC236}">
                <a16:creationId xmlns:a16="http://schemas.microsoft.com/office/drawing/2014/main" id="{2787932B-E6FE-4ACF-9962-C0EBD144481E}"/>
              </a:ext>
            </a:extLst>
          </p:cNvPr>
          <p:cNvSpPr/>
          <p:nvPr/>
        </p:nvSpPr>
        <p:spPr bwMode="auto">
          <a:xfrm>
            <a:off x="2040233" y="2273270"/>
            <a:ext cx="1616574" cy="900000"/>
          </a:xfrm>
          <a:prstGeom prst="rect">
            <a:avLst/>
          </a:prstGeom>
          <a:noFill/>
          <a:ln w="254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31" name="矩形 30">
            <a:extLst>
              <a:ext uri="{FF2B5EF4-FFF2-40B4-BE49-F238E27FC236}">
                <a16:creationId xmlns:a16="http://schemas.microsoft.com/office/drawing/2014/main" id="{CC4BE48B-CC62-4B26-AAFD-19388AE4EED3}"/>
              </a:ext>
            </a:extLst>
          </p:cNvPr>
          <p:cNvSpPr/>
          <p:nvPr/>
        </p:nvSpPr>
        <p:spPr bwMode="auto">
          <a:xfrm>
            <a:off x="1102451" y="1842052"/>
            <a:ext cx="2857897" cy="2700000"/>
          </a:xfrm>
          <a:prstGeom prst="rect">
            <a:avLst/>
          </a:prstGeom>
          <a:noFill/>
          <a:ln w="254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32" name="矩形 31">
            <a:extLst>
              <a:ext uri="{FF2B5EF4-FFF2-40B4-BE49-F238E27FC236}">
                <a16:creationId xmlns:a16="http://schemas.microsoft.com/office/drawing/2014/main" id="{091E6972-46BB-48E6-9AEF-57057C3CFC43}"/>
              </a:ext>
            </a:extLst>
          </p:cNvPr>
          <p:cNvSpPr/>
          <p:nvPr/>
        </p:nvSpPr>
        <p:spPr bwMode="auto">
          <a:xfrm>
            <a:off x="1102451" y="4596979"/>
            <a:ext cx="2857897" cy="864000"/>
          </a:xfrm>
          <a:prstGeom prst="rect">
            <a:avLst/>
          </a:prstGeom>
          <a:noFill/>
          <a:ln w="254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33" name="矩形 32">
            <a:extLst>
              <a:ext uri="{FF2B5EF4-FFF2-40B4-BE49-F238E27FC236}">
                <a16:creationId xmlns:a16="http://schemas.microsoft.com/office/drawing/2014/main" id="{2C7D5312-A8E8-47CA-A3D4-464691772171}"/>
              </a:ext>
            </a:extLst>
          </p:cNvPr>
          <p:cNvSpPr/>
          <p:nvPr/>
        </p:nvSpPr>
        <p:spPr bwMode="auto">
          <a:xfrm>
            <a:off x="1488611" y="2052011"/>
            <a:ext cx="2266122" cy="1836000"/>
          </a:xfrm>
          <a:prstGeom prst="rect">
            <a:avLst/>
          </a:prstGeom>
          <a:noFill/>
          <a:ln w="25400"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38" name="文本框 37">
            <a:extLst>
              <a:ext uri="{FF2B5EF4-FFF2-40B4-BE49-F238E27FC236}">
                <a16:creationId xmlns:a16="http://schemas.microsoft.com/office/drawing/2014/main" id="{6960B1CE-76BC-4553-9880-7A89267D3CFC}"/>
              </a:ext>
            </a:extLst>
          </p:cNvPr>
          <p:cNvSpPr txBox="1"/>
          <p:nvPr/>
        </p:nvSpPr>
        <p:spPr>
          <a:xfrm>
            <a:off x="1717481" y="450623"/>
            <a:ext cx="5798383" cy="461665"/>
          </a:xfrm>
          <a:prstGeom prst="rect">
            <a:avLst/>
          </a:prstGeom>
          <a:noFill/>
        </p:spPr>
        <p:txBody>
          <a:bodyPr wrap="none" rtlCol="0">
            <a:spAutoFit/>
          </a:bodyPr>
          <a:lstStyle/>
          <a:p>
            <a:r>
              <a:rPr lang="zh-CN" altLang="en-US" sz="2400" dirty="0">
                <a:solidFill>
                  <a:srgbClr val="0000FF"/>
                </a:solidFill>
                <a:latin typeface="微软雅黑" panose="020B0503020204020204" pitchFamily="34" charset="-122"/>
              </a:rPr>
              <a:t>方案二：只保存</a:t>
            </a:r>
            <a:r>
              <a:rPr lang="en-US" altLang="zh-CN" sz="2400" dirty="0">
                <a:solidFill>
                  <a:srgbClr val="0000FF"/>
                </a:solidFill>
                <a:latin typeface="微软雅黑" panose="020B0503020204020204" pitchFamily="34" charset="-122"/>
              </a:rPr>
              <a:t>Display</a:t>
            </a:r>
            <a:r>
              <a:rPr lang="zh-CN" altLang="en-US" sz="2400" dirty="0">
                <a:solidFill>
                  <a:srgbClr val="0000FF"/>
                </a:solidFill>
                <a:latin typeface="微软雅黑" panose="020B0503020204020204" pitchFamily="34" charset="-122"/>
              </a:rPr>
              <a:t>的表项</a:t>
            </a:r>
            <a:r>
              <a:rPr lang="en-US" altLang="zh-CN" sz="2400" dirty="0">
                <a:solidFill>
                  <a:srgbClr val="0000FF"/>
                </a:solidFill>
                <a:latin typeface="微软雅黑" panose="020B0503020204020204" pitchFamily="34" charset="-122"/>
              </a:rPr>
              <a:t>Display[n]</a:t>
            </a:r>
            <a:endParaRPr lang="zh-CN" altLang="en-US" sz="2400" dirty="0">
              <a:solidFill>
                <a:srgbClr val="0000FF"/>
              </a:solidFill>
              <a:latin typeface="微软雅黑" panose="020B0503020204020204" pitchFamily="34" charset="-122"/>
            </a:endParaRPr>
          </a:p>
        </p:txBody>
      </p:sp>
      <p:sp>
        <p:nvSpPr>
          <p:cNvPr id="3" name="文本框 2">
            <a:extLst>
              <a:ext uri="{FF2B5EF4-FFF2-40B4-BE49-F238E27FC236}">
                <a16:creationId xmlns:a16="http://schemas.microsoft.com/office/drawing/2014/main" id="{9E7A7B1D-5FEF-4A6E-8843-F5E9CF811A74}"/>
              </a:ext>
            </a:extLst>
          </p:cNvPr>
          <p:cNvSpPr txBox="1"/>
          <p:nvPr/>
        </p:nvSpPr>
        <p:spPr>
          <a:xfrm>
            <a:off x="5724000" y="5976000"/>
            <a:ext cx="954108" cy="400110"/>
          </a:xfrm>
          <a:prstGeom prst="rect">
            <a:avLst/>
          </a:prstGeom>
          <a:noFill/>
        </p:spPr>
        <p:txBody>
          <a:bodyPr wrap="none" rtlCol="0">
            <a:spAutoFit/>
          </a:bodyPr>
          <a:lstStyle/>
          <a:p>
            <a:r>
              <a:rPr lang="zh-CN" altLang="en-US" sz="2000" dirty="0">
                <a:solidFill>
                  <a:srgbClr val="0000FF"/>
                </a:solidFill>
              </a:rPr>
              <a:t>运行栈</a:t>
            </a:r>
          </a:p>
        </p:txBody>
      </p:sp>
      <p:sp>
        <p:nvSpPr>
          <p:cNvPr id="4" name="文本框 3">
            <a:extLst>
              <a:ext uri="{FF2B5EF4-FFF2-40B4-BE49-F238E27FC236}">
                <a16:creationId xmlns:a16="http://schemas.microsoft.com/office/drawing/2014/main" id="{9A11922B-7F42-4A53-9B40-FAEE53466509}"/>
              </a:ext>
            </a:extLst>
          </p:cNvPr>
          <p:cNvSpPr txBox="1"/>
          <p:nvPr/>
        </p:nvSpPr>
        <p:spPr>
          <a:xfrm>
            <a:off x="7416000" y="5976000"/>
            <a:ext cx="1197765" cy="369332"/>
          </a:xfrm>
          <a:prstGeom prst="rect">
            <a:avLst/>
          </a:prstGeom>
          <a:noFill/>
        </p:spPr>
        <p:txBody>
          <a:bodyPr wrap="none" rtlCol="0">
            <a:spAutoFit/>
          </a:bodyPr>
          <a:lstStyle/>
          <a:p>
            <a:r>
              <a:rPr lang="en-US" altLang="zh-CN" dirty="0">
                <a:solidFill>
                  <a:srgbClr val="0000FF"/>
                </a:solidFill>
              </a:rPr>
              <a:t>Display</a:t>
            </a:r>
            <a:r>
              <a:rPr lang="zh-CN" altLang="en-US" dirty="0">
                <a:solidFill>
                  <a:srgbClr val="0000FF"/>
                </a:solidFill>
              </a:rPr>
              <a:t>表</a:t>
            </a:r>
          </a:p>
        </p:txBody>
      </p:sp>
      <p:graphicFrame>
        <p:nvGraphicFramePr>
          <p:cNvPr id="40" name="表格 5">
            <a:extLst>
              <a:ext uri="{FF2B5EF4-FFF2-40B4-BE49-F238E27FC236}">
                <a16:creationId xmlns:a16="http://schemas.microsoft.com/office/drawing/2014/main" id="{8C9FCA52-7B7E-449C-ABD1-D415CFB04C17}"/>
              </a:ext>
            </a:extLst>
          </p:cNvPr>
          <p:cNvGraphicFramePr>
            <a:graphicFrameLocks noGrp="1"/>
          </p:cNvGraphicFramePr>
          <p:nvPr>
            <p:extLst>
              <p:ext uri="{D42A27DB-BD31-4B8C-83A1-F6EECF244321}">
                <p14:modId xmlns:p14="http://schemas.microsoft.com/office/powerpoint/2010/main" val="3779873481"/>
              </p:ext>
            </p:extLst>
          </p:nvPr>
        </p:nvGraphicFramePr>
        <p:xfrm>
          <a:off x="7624836" y="4366004"/>
          <a:ext cx="985764" cy="1609996"/>
        </p:xfrm>
        <a:graphic>
          <a:graphicData uri="http://schemas.openxmlformats.org/drawingml/2006/table">
            <a:tbl>
              <a:tblPr firstRow="1" bandRow="1">
                <a:tableStyleId>{5C22544A-7EE6-4342-B048-85BDC9FD1C3A}</a:tableStyleId>
              </a:tblPr>
              <a:tblGrid>
                <a:gridCol w="374846">
                  <a:extLst>
                    <a:ext uri="{9D8B030D-6E8A-4147-A177-3AD203B41FA5}">
                      <a16:colId xmlns:a16="http://schemas.microsoft.com/office/drawing/2014/main" val="1114144613"/>
                    </a:ext>
                  </a:extLst>
                </a:gridCol>
                <a:gridCol w="610918">
                  <a:extLst>
                    <a:ext uri="{9D8B030D-6E8A-4147-A177-3AD203B41FA5}">
                      <a16:colId xmlns:a16="http://schemas.microsoft.com/office/drawing/2014/main" val="4059082513"/>
                    </a:ext>
                  </a:extLst>
                </a:gridCol>
              </a:tblGrid>
              <a:tr h="402499">
                <a:tc>
                  <a:txBody>
                    <a:bodyPr/>
                    <a:lstStyle/>
                    <a:p>
                      <a:r>
                        <a:rPr lang="en-US" altLang="zh-CN" b="0" dirty="0">
                          <a:solidFill>
                            <a:schemeClr val="tx1"/>
                          </a:solidFill>
                        </a:rPr>
                        <a:t>3</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1865738"/>
                  </a:ext>
                </a:extLst>
              </a:tr>
              <a:tr h="402499">
                <a:tc>
                  <a:txBody>
                    <a:bodyPr/>
                    <a:lstStyle/>
                    <a:p>
                      <a:r>
                        <a:rPr lang="en-US" altLang="zh-CN" b="0" dirty="0">
                          <a:solidFill>
                            <a:schemeClr val="tx1"/>
                          </a:solidFill>
                        </a:rPr>
                        <a:t>2</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86140941"/>
                  </a:ext>
                </a:extLst>
              </a:tr>
              <a:tr h="402499">
                <a:tc>
                  <a:txBody>
                    <a:bodyPr/>
                    <a:lstStyle/>
                    <a:p>
                      <a:r>
                        <a:rPr lang="en-US" altLang="zh-CN" b="0" dirty="0">
                          <a:solidFill>
                            <a:schemeClr val="tx1"/>
                          </a:solidFill>
                        </a:rPr>
                        <a:t>1</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a:solidFill>
                            <a:schemeClr val="tx1"/>
                          </a:solidFill>
                        </a:rPr>
                        <a:t>FP1</a:t>
                      </a:r>
                      <a:endParaRPr lang="zh-CN"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3480790"/>
                  </a:ext>
                </a:extLst>
              </a:tr>
              <a:tr h="402499">
                <a:tc>
                  <a:txBody>
                    <a:bodyPr/>
                    <a:lstStyle/>
                    <a:p>
                      <a:r>
                        <a:rPr lang="en-US" altLang="zh-CN" b="0" dirty="0">
                          <a:solidFill>
                            <a:schemeClr val="tx1"/>
                          </a:solidFill>
                        </a:rPr>
                        <a:t>0</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a:solidFill>
                            <a:schemeClr val="tx1"/>
                          </a:solidFill>
                        </a:rPr>
                        <a:t>FP0</a:t>
                      </a:r>
                      <a:endParaRPr lang="zh-CN"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23008999"/>
                  </a:ext>
                </a:extLst>
              </a:tr>
            </a:tbl>
          </a:graphicData>
        </a:graphic>
      </p:graphicFrame>
    </p:spTree>
    <p:extLst>
      <p:ext uri="{BB962C8B-B14F-4D97-AF65-F5344CB8AC3E}">
        <p14:creationId xmlns:p14="http://schemas.microsoft.com/office/powerpoint/2010/main" val="39740230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B810C3F-6CCC-46FB-899A-493E8AD55749}"/>
              </a:ext>
            </a:extLst>
          </p:cNvPr>
          <p:cNvSpPr>
            <a:spLocks noGrp="1"/>
          </p:cNvSpPr>
          <p:nvPr>
            <p:ph type="sldNum" sz="quarter" idx="12"/>
          </p:nvPr>
        </p:nvSpPr>
        <p:spPr/>
        <p:txBody>
          <a:bodyPr/>
          <a:lstStyle/>
          <a:p>
            <a:fld id="{EB774D79-D6C1-4F7A-9771-2ED1C8DE996C}" type="slidenum">
              <a:rPr lang="en-US" altLang="zh-CN" smtClean="0"/>
              <a:pPr/>
              <a:t>32</a:t>
            </a:fld>
            <a:endParaRPr lang="en-US" altLang="zh-CN"/>
          </a:p>
        </p:txBody>
      </p:sp>
      <p:graphicFrame>
        <p:nvGraphicFramePr>
          <p:cNvPr id="8" name="表格 6">
            <a:extLst>
              <a:ext uri="{FF2B5EF4-FFF2-40B4-BE49-F238E27FC236}">
                <a16:creationId xmlns:a16="http://schemas.microsoft.com/office/drawing/2014/main" id="{C4478009-FE4C-41C6-861D-F7BA9ED11539}"/>
              </a:ext>
            </a:extLst>
          </p:cNvPr>
          <p:cNvGraphicFramePr>
            <a:graphicFrameLocks noGrp="1"/>
          </p:cNvGraphicFramePr>
          <p:nvPr>
            <p:extLst>
              <p:ext uri="{D42A27DB-BD31-4B8C-83A1-F6EECF244321}">
                <p14:modId xmlns:p14="http://schemas.microsoft.com/office/powerpoint/2010/main" val="455828603"/>
              </p:ext>
            </p:extLst>
          </p:nvPr>
        </p:nvGraphicFramePr>
        <p:xfrm>
          <a:off x="4577472" y="1058062"/>
          <a:ext cx="2811875" cy="4923912"/>
        </p:xfrm>
        <a:graphic>
          <a:graphicData uri="http://schemas.openxmlformats.org/drawingml/2006/table">
            <a:tbl>
              <a:tblPr firstRow="1" bandRow="1">
                <a:tableStyleId>{5C22544A-7EE6-4342-B048-85BDC9FD1C3A}</a:tableStyleId>
              </a:tblPr>
              <a:tblGrid>
                <a:gridCol w="457790">
                  <a:extLst>
                    <a:ext uri="{9D8B030D-6E8A-4147-A177-3AD203B41FA5}">
                      <a16:colId xmlns:a16="http://schemas.microsoft.com/office/drawing/2014/main" val="3003843556"/>
                    </a:ext>
                  </a:extLst>
                </a:gridCol>
                <a:gridCol w="453003">
                  <a:extLst>
                    <a:ext uri="{9D8B030D-6E8A-4147-A177-3AD203B41FA5}">
                      <a16:colId xmlns:a16="http://schemas.microsoft.com/office/drawing/2014/main" val="3915698175"/>
                    </a:ext>
                  </a:extLst>
                </a:gridCol>
                <a:gridCol w="1901082">
                  <a:extLst>
                    <a:ext uri="{9D8B030D-6E8A-4147-A177-3AD203B41FA5}">
                      <a16:colId xmlns:a16="http://schemas.microsoft.com/office/drawing/2014/main" val="3439332706"/>
                    </a:ext>
                  </a:extLst>
                </a:gridCol>
              </a:tblGrid>
              <a:tr h="291670">
                <a:tc>
                  <a:txBody>
                    <a:bodyPr/>
                    <a:lstStyle/>
                    <a:p>
                      <a:pPr algn="ctr"/>
                      <a:endParaRPr lang="zh-CN" altLang="en-US" sz="900" b="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581496"/>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FP7</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3</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rgbClr val="0000FF"/>
                          </a:solidFill>
                          <a:latin typeface="微软雅黑" panose="020B0503020204020204" pitchFamily="34" charset="-122"/>
                          <a:ea typeface="微软雅黑" panose="020B0503020204020204" pitchFamily="34" charset="-122"/>
                        </a:rPr>
                        <a:t>R</a:t>
                      </a:r>
                      <a:r>
                        <a:rPr lang="zh-CN" altLang="en-US" sz="1600" dirty="0">
                          <a:solidFill>
                            <a:srgbClr val="0000FF"/>
                          </a:solidFill>
                          <a:latin typeface="微软雅黑" panose="020B0503020204020204" pitchFamily="34" charset="-122"/>
                          <a:ea typeface="微软雅黑" panose="020B0503020204020204" pitchFamily="34" charset="-122"/>
                        </a:rPr>
                        <a:t>的</a:t>
                      </a:r>
                      <a:r>
                        <a:rPr lang="en-US" altLang="zh-CN" sz="1600" dirty="0">
                          <a:solidFill>
                            <a:srgbClr val="0000FF"/>
                          </a:solidFill>
                          <a:latin typeface="微软雅黑" panose="020B0503020204020204" pitchFamily="34" charset="-122"/>
                          <a:ea typeface="微软雅黑" panose="020B0503020204020204" pitchFamily="34" charset="-122"/>
                        </a:rPr>
                        <a:t>AR</a:t>
                      </a:r>
                    </a:p>
                    <a:p>
                      <a:pPr algn="l"/>
                      <a:r>
                        <a:rPr lang="en-US" altLang="zh-CN" sz="1600" dirty="0">
                          <a:solidFill>
                            <a:schemeClr val="tx1"/>
                          </a:solidFill>
                          <a:latin typeface="微软雅黑" panose="020B0503020204020204" pitchFamily="34" charset="-122"/>
                          <a:ea typeface="微软雅黑" panose="020B0503020204020204" pitchFamily="34" charset="-122"/>
                        </a:rPr>
                        <a:t>Saved D[3]:</a:t>
                      </a:r>
                      <a:r>
                        <a:rPr lang="en-US" altLang="zh-CN" sz="1600" dirty="0">
                          <a:solidFill>
                            <a:srgbClr val="FF0000"/>
                          </a:solidFill>
                          <a:latin typeface="微软雅黑" panose="020B0503020204020204" pitchFamily="34" charset="-122"/>
                          <a:ea typeface="微软雅黑" panose="020B0503020204020204" pitchFamily="34" charset="-122"/>
                        </a:rPr>
                        <a:t>FP4</a:t>
                      </a:r>
                      <a:endParaRPr lang="zh-CN" altLang="en-US" sz="1600" dirty="0">
                        <a:solidFill>
                          <a:srgbClr val="FF0000"/>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7045953"/>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FP6</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2</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Q</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algn="l"/>
                      <a:r>
                        <a:rPr lang="en-US" altLang="zh-CN" sz="1600" dirty="0">
                          <a:solidFill>
                            <a:schemeClr val="tx1"/>
                          </a:solidFill>
                          <a:latin typeface="微软雅黑" panose="020B0503020204020204" pitchFamily="34" charset="-122"/>
                          <a:ea typeface="微软雅黑" panose="020B0503020204020204" pitchFamily="34" charset="-122"/>
                        </a:rPr>
                        <a:t>Saved D[2]:</a:t>
                      </a:r>
                      <a:r>
                        <a:rPr lang="en-US" altLang="zh-CN" sz="1600" dirty="0">
                          <a:solidFill>
                            <a:srgbClr val="FF0000"/>
                          </a:solidFill>
                          <a:latin typeface="微软雅黑" panose="020B0503020204020204" pitchFamily="34" charset="-122"/>
                          <a:ea typeface="微软雅黑" panose="020B0503020204020204" pitchFamily="34" charset="-122"/>
                        </a:rPr>
                        <a:t>FP3</a:t>
                      </a:r>
                      <a:endParaRPr lang="zh-CN" altLang="en-US" sz="1600" dirty="0">
                        <a:solidFill>
                          <a:srgbClr val="FF0000"/>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12744749"/>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FP5</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P</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Saved D[1]:</a:t>
                      </a:r>
                      <a:r>
                        <a:rPr lang="en-US" altLang="zh-CN" sz="1600" dirty="0">
                          <a:solidFill>
                            <a:srgbClr val="FF0000"/>
                          </a:solidFill>
                          <a:latin typeface="微软雅黑" panose="020B0503020204020204" pitchFamily="34" charset="-122"/>
                          <a:ea typeface="微软雅黑" panose="020B0503020204020204" pitchFamily="34" charset="-122"/>
                        </a:rPr>
                        <a:t>FP2</a:t>
                      </a:r>
                      <a:endParaRPr lang="zh-CN" altLang="en-US" sz="1600" dirty="0">
                        <a:solidFill>
                          <a:srgbClr val="FF0000"/>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6407932"/>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FP4</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3</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rgbClr val="0000FF"/>
                          </a:solidFill>
                          <a:latin typeface="微软雅黑" panose="020B0503020204020204" pitchFamily="34" charset="-122"/>
                          <a:ea typeface="微软雅黑" panose="020B0503020204020204" pitchFamily="34" charset="-122"/>
                        </a:rPr>
                        <a:t>R</a:t>
                      </a:r>
                      <a:r>
                        <a:rPr lang="zh-CN" altLang="en-US" sz="1600" dirty="0">
                          <a:solidFill>
                            <a:srgbClr val="0000FF"/>
                          </a:solidFill>
                          <a:latin typeface="微软雅黑" panose="020B0503020204020204" pitchFamily="34" charset="-122"/>
                          <a:ea typeface="微软雅黑" panose="020B0503020204020204" pitchFamily="34" charset="-122"/>
                        </a:rPr>
                        <a:t>的</a:t>
                      </a:r>
                      <a:r>
                        <a:rPr lang="en-US" altLang="zh-CN" sz="1600" dirty="0">
                          <a:solidFill>
                            <a:srgbClr val="0000FF"/>
                          </a:solidFill>
                          <a:latin typeface="微软雅黑" panose="020B0503020204020204" pitchFamily="34" charset="-122"/>
                          <a:ea typeface="微软雅黑" panose="020B0503020204020204" pitchFamily="34" charset="-122"/>
                        </a:rPr>
                        <a:t>AR</a:t>
                      </a:r>
                    </a:p>
                    <a:p>
                      <a:pPr algn="l"/>
                      <a:r>
                        <a:rPr lang="en-US" altLang="zh-CN" sz="1600" dirty="0">
                          <a:solidFill>
                            <a:schemeClr val="tx1"/>
                          </a:solidFill>
                          <a:latin typeface="微软雅黑" panose="020B0503020204020204" pitchFamily="34" charset="-122"/>
                          <a:ea typeface="微软雅黑" panose="020B0503020204020204" pitchFamily="34" charset="-122"/>
                        </a:rPr>
                        <a:t>Saved D[3]:_</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5043307"/>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600" dirty="0">
                        <a:solidFill>
                          <a:schemeClr val="tx1"/>
                        </a:solidFill>
                        <a:latin typeface="微软雅黑" panose="020B0503020204020204" pitchFamily="34" charset="-122"/>
                        <a:ea typeface="微软雅黑" panose="020B0503020204020204" pitchFamily="34" charset="-122"/>
                      </a:endParaRPr>
                    </a:p>
                    <a:p>
                      <a:pPr algn="l"/>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2296499"/>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FP2</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P</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Saved D[1]:</a:t>
                      </a:r>
                      <a:r>
                        <a:rPr lang="en-US" altLang="zh-CN" sz="1600" dirty="0">
                          <a:solidFill>
                            <a:srgbClr val="FF0000"/>
                          </a:solidFill>
                          <a:latin typeface="微软雅黑" panose="020B0503020204020204" pitchFamily="34" charset="-122"/>
                          <a:ea typeface="微软雅黑" panose="020B0503020204020204" pitchFamily="34" charset="-122"/>
                        </a:rPr>
                        <a:t>FP1</a:t>
                      </a:r>
                      <a:endParaRPr lang="zh-CN" altLang="en-US" sz="1600" dirty="0">
                        <a:solidFill>
                          <a:srgbClr val="FF0000"/>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1957043"/>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FP1</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S</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Saved D[1]:_</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4821733"/>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900" b="0" dirty="0">
                          <a:solidFill>
                            <a:schemeClr val="tx1"/>
                          </a:solidFill>
                          <a:latin typeface="微软雅黑" panose="020B0503020204020204" pitchFamily="34" charset="-122"/>
                          <a:ea typeface="微软雅黑" panose="020B0503020204020204" pitchFamily="34" charset="-122"/>
                        </a:rPr>
                        <a:t>FP0</a:t>
                      </a:r>
                      <a:endParaRPr lang="zh-CN" altLang="en-US" sz="900" b="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main</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Saved D[0]:_</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3500177"/>
                  </a:ext>
                </a:extLst>
              </a:tr>
            </a:tbl>
          </a:graphicData>
        </a:graphic>
      </p:graphicFrame>
      <p:grpSp>
        <p:nvGrpSpPr>
          <p:cNvPr id="9" name="组合 8">
            <a:extLst>
              <a:ext uri="{FF2B5EF4-FFF2-40B4-BE49-F238E27FC236}">
                <a16:creationId xmlns:a16="http://schemas.microsoft.com/office/drawing/2014/main" id="{3127116F-6429-44D0-839D-90F8DE256214}"/>
              </a:ext>
            </a:extLst>
          </p:cNvPr>
          <p:cNvGrpSpPr/>
          <p:nvPr/>
        </p:nvGrpSpPr>
        <p:grpSpPr>
          <a:xfrm>
            <a:off x="91002" y="568697"/>
            <a:ext cx="986859" cy="1808962"/>
            <a:chOff x="7431370" y="4610659"/>
            <a:chExt cx="986859" cy="1808962"/>
          </a:xfrm>
        </p:grpSpPr>
        <p:grpSp>
          <p:nvGrpSpPr>
            <p:cNvPr id="10" name="Group 10">
              <a:extLst>
                <a:ext uri="{FF2B5EF4-FFF2-40B4-BE49-F238E27FC236}">
                  <a16:creationId xmlns:a16="http://schemas.microsoft.com/office/drawing/2014/main" id="{3B25D1B1-9F7A-45BA-AF34-1D36F7B12637}"/>
                </a:ext>
              </a:extLst>
            </p:cNvPr>
            <p:cNvGrpSpPr>
              <a:grpSpLocks/>
            </p:cNvGrpSpPr>
            <p:nvPr/>
          </p:nvGrpSpPr>
          <p:grpSpPr bwMode="auto">
            <a:xfrm>
              <a:off x="7725025" y="4610659"/>
              <a:ext cx="383531" cy="399821"/>
              <a:chOff x="835" y="1547"/>
              <a:chExt cx="431" cy="534"/>
            </a:xfrm>
          </p:grpSpPr>
          <p:sp>
            <p:nvSpPr>
              <p:cNvPr id="27" name="Text Box 5">
                <a:extLst>
                  <a:ext uri="{FF2B5EF4-FFF2-40B4-BE49-F238E27FC236}">
                    <a16:creationId xmlns:a16="http://schemas.microsoft.com/office/drawing/2014/main" id="{A4DEB2A5-B81B-41FE-8C82-9C37F836F0D3}"/>
                  </a:ext>
                </a:extLst>
              </p:cNvPr>
              <p:cNvSpPr txBox="1">
                <a:spLocks noChangeArrowheads="1"/>
              </p:cNvSpPr>
              <p:nvPr/>
            </p:nvSpPr>
            <p:spPr bwMode="auto">
              <a:xfrm>
                <a:off x="862" y="1547"/>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nchorCtr="0">
                <a:spAutoFit/>
              </a:bodyPr>
              <a:lstStyle/>
              <a:p>
                <a:pPr>
                  <a:spcBef>
                    <a:spcPct val="50000"/>
                  </a:spcBef>
                </a:pPr>
                <a:r>
                  <a:rPr lang="en-US" altLang="zh-CN" sz="2000" b="0" dirty="0"/>
                  <a:t>M</a:t>
                </a:r>
              </a:p>
            </p:txBody>
          </p:sp>
          <p:sp>
            <p:nvSpPr>
              <p:cNvPr id="28" name="Oval 9">
                <a:extLst>
                  <a:ext uri="{FF2B5EF4-FFF2-40B4-BE49-F238E27FC236}">
                    <a16:creationId xmlns:a16="http://schemas.microsoft.com/office/drawing/2014/main" id="{175E7992-91ED-41E3-BC8B-341E83637AD0}"/>
                  </a:ext>
                </a:extLst>
              </p:cNvPr>
              <p:cNvSpPr>
                <a:spLocks noChangeArrowheads="1"/>
              </p:cNvSpPr>
              <p:nvPr/>
            </p:nvSpPr>
            <p:spPr bwMode="auto">
              <a:xfrm>
                <a:off x="835" y="1572"/>
                <a:ext cx="431" cy="431"/>
              </a:xfrm>
              <a:prstGeom prst="ellipse">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grpSp>
          <p:nvGrpSpPr>
            <p:cNvPr id="11" name="Group 11">
              <a:extLst>
                <a:ext uri="{FF2B5EF4-FFF2-40B4-BE49-F238E27FC236}">
                  <a16:creationId xmlns:a16="http://schemas.microsoft.com/office/drawing/2014/main" id="{E40ABA85-3980-4608-B9E3-ECCD71AA856F}"/>
                </a:ext>
              </a:extLst>
            </p:cNvPr>
            <p:cNvGrpSpPr>
              <a:grpSpLocks/>
            </p:cNvGrpSpPr>
            <p:nvPr/>
          </p:nvGrpSpPr>
          <p:grpSpPr bwMode="auto">
            <a:xfrm>
              <a:off x="7431370" y="5538334"/>
              <a:ext cx="383531" cy="399821"/>
              <a:chOff x="835" y="1525"/>
              <a:chExt cx="431" cy="534"/>
            </a:xfrm>
          </p:grpSpPr>
          <p:sp>
            <p:nvSpPr>
              <p:cNvPr id="25" name="Text Box 12">
                <a:extLst>
                  <a:ext uri="{FF2B5EF4-FFF2-40B4-BE49-F238E27FC236}">
                    <a16:creationId xmlns:a16="http://schemas.microsoft.com/office/drawing/2014/main" id="{034CDDA8-B90D-47AF-A861-E32E897A42D1}"/>
                  </a:ext>
                </a:extLst>
              </p:cNvPr>
              <p:cNvSpPr txBox="1">
                <a:spLocks noChangeArrowheads="1"/>
              </p:cNvSpPr>
              <p:nvPr/>
            </p:nvSpPr>
            <p:spPr bwMode="auto">
              <a:xfrm>
                <a:off x="861" y="1525"/>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t>Q</a:t>
                </a:r>
              </a:p>
            </p:txBody>
          </p:sp>
          <p:sp>
            <p:nvSpPr>
              <p:cNvPr id="26" name="Oval 13">
                <a:extLst>
                  <a:ext uri="{FF2B5EF4-FFF2-40B4-BE49-F238E27FC236}">
                    <a16:creationId xmlns:a16="http://schemas.microsoft.com/office/drawing/2014/main" id="{0ECB4165-B016-42BF-B2B3-40457D7B74EB}"/>
                  </a:ext>
                </a:extLst>
              </p:cNvPr>
              <p:cNvSpPr>
                <a:spLocks noChangeArrowheads="1"/>
              </p:cNvSpPr>
              <p:nvPr/>
            </p:nvSpPr>
            <p:spPr bwMode="auto">
              <a:xfrm>
                <a:off x="835" y="1572"/>
                <a:ext cx="431" cy="431"/>
              </a:xfrm>
              <a:prstGeom prst="ellipse">
                <a:avLst/>
              </a:prstGeom>
              <a:noFill/>
              <a:ln w="28575">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grpSp>
          <p:nvGrpSpPr>
            <p:cNvPr id="12" name="Group 14">
              <a:extLst>
                <a:ext uri="{FF2B5EF4-FFF2-40B4-BE49-F238E27FC236}">
                  <a16:creationId xmlns:a16="http://schemas.microsoft.com/office/drawing/2014/main" id="{0C0B3007-82F8-4A68-8BB8-076565F9399E}"/>
                </a:ext>
              </a:extLst>
            </p:cNvPr>
            <p:cNvGrpSpPr>
              <a:grpSpLocks/>
            </p:cNvGrpSpPr>
            <p:nvPr/>
          </p:nvGrpSpPr>
          <p:grpSpPr bwMode="auto">
            <a:xfrm>
              <a:off x="7441159" y="5011978"/>
              <a:ext cx="383531" cy="399821"/>
              <a:chOff x="835" y="1489"/>
              <a:chExt cx="431" cy="534"/>
            </a:xfrm>
          </p:grpSpPr>
          <p:sp>
            <p:nvSpPr>
              <p:cNvPr id="23" name="Text Box 15">
                <a:extLst>
                  <a:ext uri="{FF2B5EF4-FFF2-40B4-BE49-F238E27FC236}">
                    <a16:creationId xmlns:a16="http://schemas.microsoft.com/office/drawing/2014/main" id="{FE81AE48-A1B1-409A-B889-4F2B48D79B7C}"/>
                  </a:ext>
                </a:extLst>
              </p:cNvPr>
              <p:cNvSpPr txBox="1">
                <a:spLocks noChangeArrowheads="1"/>
              </p:cNvSpPr>
              <p:nvPr/>
            </p:nvSpPr>
            <p:spPr bwMode="auto">
              <a:xfrm>
                <a:off x="850" y="1489"/>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t>P</a:t>
                </a:r>
              </a:p>
            </p:txBody>
          </p:sp>
          <p:sp>
            <p:nvSpPr>
              <p:cNvPr id="24" name="Oval 16">
                <a:extLst>
                  <a:ext uri="{FF2B5EF4-FFF2-40B4-BE49-F238E27FC236}">
                    <a16:creationId xmlns:a16="http://schemas.microsoft.com/office/drawing/2014/main" id="{DE9A5C3A-EE6A-4428-B8B2-4D4F0B6D079A}"/>
                  </a:ext>
                </a:extLst>
              </p:cNvPr>
              <p:cNvSpPr>
                <a:spLocks noChangeArrowheads="1"/>
              </p:cNvSpPr>
              <p:nvPr/>
            </p:nvSpPr>
            <p:spPr bwMode="auto">
              <a:xfrm>
                <a:off x="835" y="1572"/>
                <a:ext cx="431" cy="431"/>
              </a:xfrm>
              <a:prstGeom prst="ellipse">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grpSp>
          <p:nvGrpSpPr>
            <p:cNvPr id="13" name="Group 17">
              <a:extLst>
                <a:ext uri="{FF2B5EF4-FFF2-40B4-BE49-F238E27FC236}">
                  <a16:creationId xmlns:a16="http://schemas.microsoft.com/office/drawing/2014/main" id="{2EA3D36F-1748-4078-BECB-B91F155F2B24}"/>
                </a:ext>
              </a:extLst>
            </p:cNvPr>
            <p:cNvGrpSpPr>
              <a:grpSpLocks/>
            </p:cNvGrpSpPr>
            <p:nvPr/>
          </p:nvGrpSpPr>
          <p:grpSpPr bwMode="auto">
            <a:xfrm>
              <a:off x="8034698" y="5032942"/>
              <a:ext cx="383531" cy="399821"/>
              <a:chOff x="835" y="1511"/>
              <a:chExt cx="431" cy="534"/>
            </a:xfrm>
          </p:grpSpPr>
          <p:sp>
            <p:nvSpPr>
              <p:cNvPr id="21" name="Text Box 18">
                <a:extLst>
                  <a:ext uri="{FF2B5EF4-FFF2-40B4-BE49-F238E27FC236}">
                    <a16:creationId xmlns:a16="http://schemas.microsoft.com/office/drawing/2014/main" id="{1BD9B7AD-C26A-4388-BDA2-70D4353F4138}"/>
                  </a:ext>
                </a:extLst>
              </p:cNvPr>
              <p:cNvSpPr txBox="1">
                <a:spLocks noChangeArrowheads="1"/>
              </p:cNvSpPr>
              <p:nvPr/>
            </p:nvSpPr>
            <p:spPr bwMode="auto">
              <a:xfrm>
                <a:off x="849" y="1511"/>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t>S</a:t>
                </a:r>
              </a:p>
            </p:txBody>
          </p:sp>
          <p:sp>
            <p:nvSpPr>
              <p:cNvPr id="22" name="Oval 19">
                <a:extLst>
                  <a:ext uri="{FF2B5EF4-FFF2-40B4-BE49-F238E27FC236}">
                    <a16:creationId xmlns:a16="http://schemas.microsoft.com/office/drawing/2014/main" id="{C081DCB7-76B9-4446-89ED-A9AE78BAE04B}"/>
                  </a:ext>
                </a:extLst>
              </p:cNvPr>
              <p:cNvSpPr>
                <a:spLocks noChangeArrowheads="1"/>
              </p:cNvSpPr>
              <p:nvPr/>
            </p:nvSpPr>
            <p:spPr bwMode="auto">
              <a:xfrm>
                <a:off x="835" y="1572"/>
                <a:ext cx="431" cy="431"/>
              </a:xfrm>
              <a:prstGeom prst="ellipse">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sp>
          <p:nvSpPr>
            <p:cNvPr id="14" name="Line 20">
              <a:extLst>
                <a:ext uri="{FF2B5EF4-FFF2-40B4-BE49-F238E27FC236}">
                  <a16:creationId xmlns:a16="http://schemas.microsoft.com/office/drawing/2014/main" id="{13356AAC-7F98-473F-94BE-AB04B1D47D23}"/>
                </a:ext>
              </a:extLst>
            </p:cNvPr>
            <p:cNvSpPr>
              <a:spLocks noChangeShapeType="1"/>
            </p:cNvSpPr>
            <p:nvPr/>
          </p:nvSpPr>
          <p:spPr bwMode="auto">
            <a:xfrm flipH="1">
              <a:off x="7633369" y="4925874"/>
              <a:ext cx="170854" cy="14375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15" name="Line 21">
              <a:extLst>
                <a:ext uri="{FF2B5EF4-FFF2-40B4-BE49-F238E27FC236}">
                  <a16:creationId xmlns:a16="http://schemas.microsoft.com/office/drawing/2014/main" id="{12819F88-E60F-4164-B8BC-8AC6D586DBF5}"/>
                </a:ext>
              </a:extLst>
            </p:cNvPr>
            <p:cNvSpPr>
              <a:spLocks noChangeShapeType="1"/>
            </p:cNvSpPr>
            <p:nvPr/>
          </p:nvSpPr>
          <p:spPr bwMode="auto">
            <a:xfrm flipH="1" flipV="1">
              <a:off x="8049825" y="4921381"/>
              <a:ext cx="170854" cy="14375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16" name="Line 23">
              <a:extLst>
                <a:ext uri="{FF2B5EF4-FFF2-40B4-BE49-F238E27FC236}">
                  <a16:creationId xmlns:a16="http://schemas.microsoft.com/office/drawing/2014/main" id="{46065974-52D4-4565-8DDB-991FA5349C49}"/>
                </a:ext>
              </a:extLst>
            </p:cNvPr>
            <p:cNvSpPr>
              <a:spLocks noChangeShapeType="1"/>
            </p:cNvSpPr>
            <p:nvPr/>
          </p:nvSpPr>
          <p:spPr bwMode="auto">
            <a:xfrm>
              <a:off x="7628030" y="5393081"/>
              <a:ext cx="0" cy="17969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grpSp>
          <p:nvGrpSpPr>
            <p:cNvPr id="17" name="Group 11">
              <a:extLst>
                <a:ext uri="{FF2B5EF4-FFF2-40B4-BE49-F238E27FC236}">
                  <a16:creationId xmlns:a16="http://schemas.microsoft.com/office/drawing/2014/main" id="{4AF1FC82-68BF-41F0-92BC-EDC3768D2C10}"/>
                </a:ext>
              </a:extLst>
            </p:cNvPr>
            <p:cNvGrpSpPr>
              <a:grpSpLocks/>
            </p:cNvGrpSpPr>
            <p:nvPr/>
          </p:nvGrpSpPr>
          <p:grpSpPr bwMode="auto">
            <a:xfrm>
              <a:off x="7454410" y="6019800"/>
              <a:ext cx="383531" cy="399821"/>
              <a:chOff x="835" y="1497"/>
              <a:chExt cx="431" cy="534"/>
            </a:xfrm>
          </p:grpSpPr>
          <p:sp>
            <p:nvSpPr>
              <p:cNvPr id="19" name="Text Box 12">
                <a:extLst>
                  <a:ext uri="{FF2B5EF4-FFF2-40B4-BE49-F238E27FC236}">
                    <a16:creationId xmlns:a16="http://schemas.microsoft.com/office/drawing/2014/main" id="{5BCC15A8-A2FF-4997-B7F9-FA726B9A36C5}"/>
                  </a:ext>
                </a:extLst>
              </p:cNvPr>
              <p:cNvSpPr txBox="1">
                <a:spLocks noChangeArrowheads="1"/>
              </p:cNvSpPr>
              <p:nvPr/>
            </p:nvSpPr>
            <p:spPr bwMode="auto">
              <a:xfrm>
                <a:off x="950" y="1497"/>
                <a:ext cx="200"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a:t>R</a:t>
                </a:r>
                <a:endParaRPr lang="en-US" altLang="zh-CN" sz="2000" b="0" dirty="0"/>
              </a:p>
            </p:txBody>
          </p:sp>
          <p:sp>
            <p:nvSpPr>
              <p:cNvPr id="20" name="Oval 13">
                <a:extLst>
                  <a:ext uri="{FF2B5EF4-FFF2-40B4-BE49-F238E27FC236}">
                    <a16:creationId xmlns:a16="http://schemas.microsoft.com/office/drawing/2014/main" id="{D40BCC4F-39F9-468A-A0B7-076E103DEE1B}"/>
                  </a:ext>
                </a:extLst>
              </p:cNvPr>
              <p:cNvSpPr>
                <a:spLocks noChangeArrowheads="1"/>
              </p:cNvSpPr>
              <p:nvPr/>
            </p:nvSpPr>
            <p:spPr bwMode="auto">
              <a:xfrm>
                <a:off x="835" y="1572"/>
                <a:ext cx="431" cy="431"/>
              </a:xfrm>
              <a:prstGeom prst="ellipse">
                <a:avLst/>
              </a:prstGeom>
              <a:noFill/>
              <a:ln w="2857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sp>
          <p:nvSpPr>
            <p:cNvPr id="18" name="Line 23">
              <a:extLst>
                <a:ext uri="{FF2B5EF4-FFF2-40B4-BE49-F238E27FC236}">
                  <a16:creationId xmlns:a16="http://schemas.microsoft.com/office/drawing/2014/main" id="{22749536-E225-4922-A3F6-760C66FAEF68}"/>
                </a:ext>
              </a:extLst>
            </p:cNvPr>
            <p:cNvSpPr>
              <a:spLocks noChangeShapeType="1"/>
            </p:cNvSpPr>
            <p:nvPr/>
          </p:nvSpPr>
          <p:spPr bwMode="auto">
            <a:xfrm>
              <a:off x="7646504" y="5903053"/>
              <a:ext cx="0" cy="17969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grpSp>
      <p:sp>
        <p:nvSpPr>
          <p:cNvPr id="29" name="Text Box 2">
            <a:extLst>
              <a:ext uri="{FF2B5EF4-FFF2-40B4-BE49-F238E27FC236}">
                <a16:creationId xmlns:a16="http://schemas.microsoft.com/office/drawing/2014/main" id="{B955337D-9FF1-4F3D-BFF3-CA1D2DEE48AD}"/>
              </a:ext>
            </a:extLst>
          </p:cNvPr>
          <p:cNvSpPr txBox="1">
            <a:spLocks noChangeArrowheads="1"/>
          </p:cNvSpPr>
          <p:nvPr/>
        </p:nvSpPr>
        <p:spPr bwMode="auto">
          <a:xfrm>
            <a:off x="608807" y="1524000"/>
            <a:ext cx="3658393" cy="4708981"/>
          </a:xfrm>
          <a:prstGeom prst="rect">
            <a:avLst/>
          </a:prstGeom>
          <a:noFill/>
          <a:ln w="25400">
            <a:solidFill>
              <a:srgbClr val="FF0000"/>
            </a:solidFill>
            <a:miter lim="800000"/>
            <a:headEnd/>
            <a:tailEnd/>
          </a:ln>
          <a:effectLst/>
        </p:spPr>
        <p:txBody>
          <a:bodyPr wrap="square">
            <a:spAutoFit/>
          </a:bodyPr>
          <a:lstStyle/>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program main();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P;</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Q;</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R;</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a:t>
            </a:r>
            <a:r>
              <a:rPr lang="en-US" altLang="zh-CN" b="1" dirty="0">
                <a:solidFill>
                  <a:srgbClr val="FF0000"/>
                </a:solidFill>
                <a:latin typeface="宋体" pitchFamily="2" charset="-122"/>
                <a:ea typeface="宋体" pitchFamily="2" charset="-122"/>
              </a:rPr>
              <a:t>P</a:t>
            </a:r>
            <a:r>
              <a:rPr lang="en-US" altLang="zh-CN" b="1" dirty="0">
                <a:solidFill>
                  <a:srgbClr val="000000"/>
                </a:solidFill>
                <a:latin typeface="宋体" pitchFamily="2" charset="-122"/>
                <a:ea typeface="宋体" pitchFamily="2" charset="-122"/>
              </a:rPr>
              <a:t>;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R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R;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Q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…Q;…</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P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S;</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P;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S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begin</a:t>
            </a:r>
            <a:endParaRPr lang="en-US" altLang="zh-CN" b="1" dirty="0">
              <a:solidFill>
                <a:srgbClr val="800080"/>
              </a:solidFill>
              <a:latin typeface="宋体" pitchFamily="2" charset="-122"/>
              <a:ea typeface="宋体" pitchFamily="2" charset="-122"/>
            </a:endParaRP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S;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end.  /* main */ </a:t>
            </a:r>
          </a:p>
        </p:txBody>
      </p:sp>
      <p:sp>
        <p:nvSpPr>
          <p:cNvPr id="30" name="矩形 29">
            <a:extLst>
              <a:ext uri="{FF2B5EF4-FFF2-40B4-BE49-F238E27FC236}">
                <a16:creationId xmlns:a16="http://schemas.microsoft.com/office/drawing/2014/main" id="{2787932B-E6FE-4ACF-9962-C0EBD144481E}"/>
              </a:ext>
            </a:extLst>
          </p:cNvPr>
          <p:cNvSpPr/>
          <p:nvPr/>
        </p:nvSpPr>
        <p:spPr bwMode="auto">
          <a:xfrm>
            <a:off x="2040233" y="2273270"/>
            <a:ext cx="1616574" cy="900000"/>
          </a:xfrm>
          <a:prstGeom prst="rect">
            <a:avLst/>
          </a:prstGeom>
          <a:noFill/>
          <a:ln w="254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31" name="矩形 30">
            <a:extLst>
              <a:ext uri="{FF2B5EF4-FFF2-40B4-BE49-F238E27FC236}">
                <a16:creationId xmlns:a16="http://schemas.microsoft.com/office/drawing/2014/main" id="{CC4BE48B-CC62-4B26-AAFD-19388AE4EED3}"/>
              </a:ext>
            </a:extLst>
          </p:cNvPr>
          <p:cNvSpPr/>
          <p:nvPr/>
        </p:nvSpPr>
        <p:spPr bwMode="auto">
          <a:xfrm>
            <a:off x="1102451" y="1842052"/>
            <a:ext cx="2857897" cy="2700000"/>
          </a:xfrm>
          <a:prstGeom prst="rect">
            <a:avLst/>
          </a:prstGeom>
          <a:noFill/>
          <a:ln w="254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32" name="矩形 31">
            <a:extLst>
              <a:ext uri="{FF2B5EF4-FFF2-40B4-BE49-F238E27FC236}">
                <a16:creationId xmlns:a16="http://schemas.microsoft.com/office/drawing/2014/main" id="{091E6972-46BB-48E6-9AEF-57057C3CFC43}"/>
              </a:ext>
            </a:extLst>
          </p:cNvPr>
          <p:cNvSpPr/>
          <p:nvPr/>
        </p:nvSpPr>
        <p:spPr bwMode="auto">
          <a:xfrm>
            <a:off x="1102451" y="4596979"/>
            <a:ext cx="2857897" cy="864000"/>
          </a:xfrm>
          <a:prstGeom prst="rect">
            <a:avLst/>
          </a:prstGeom>
          <a:noFill/>
          <a:ln w="254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33" name="矩形 32">
            <a:extLst>
              <a:ext uri="{FF2B5EF4-FFF2-40B4-BE49-F238E27FC236}">
                <a16:creationId xmlns:a16="http://schemas.microsoft.com/office/drawing/2014/main" id="{2C7D5312-A8E8-47CA-A3D4-464691772171}"/>
              </a:ext>
            </a:extLst>
          </p:cNvPr>
          <p:cNvSpPr/>
          <p:nvPr/>
        </p:nvSpPr>
        <p:spPr bwMode="auto">
          <a:xfrm>
            <a:off x="1488611" y="2052011"/>
            <a:ext cx="2266122" cy="1836000"/>
          </a:xfrm>
          <a:prstGeom prst="rect">
            <a:avLst/>
          </a:prstGeom>
          <a:noFill/>
          <a:ln w="25400"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38" name="文本框 37">
            <a:extLst>
              <a:ext uri="{FF2B5EF4-FFF2-40B4-BE49-F238E27FC236}">
                <a16:creationId xmlns:a16="http://schemas.microsoft.com/office/drawing/2014/main" id="{6960B1CE-76BC-4553-9880-7A89267D3CFC}"/>
              </a:ext>
            </a:extLst>
          </p:cNvPr>
          <p:cNvSpPr txBox="1"/>
          <p:nvPr/>
        </p:nvSpPr>
        <p:spPr>
          <a:xfrm>
            <a:off x="1717481" y="450623"/>
            <a:ext cx="5798383" cy="461665"/>
          </a:xfrm>
          <a:prstGeom prst="rect">
            <a:avLst/>
          </a:prstGeom>
          <a:noFill/>
        </p:spPr>
        <p:txBody>
          <a:bodyPr wrap="none" rtlCol="0">
            <a:spAutoFit/>
          </a:bodyPr>
          <a:lstStyle/>
          <a:p>
            <a:r>
              <a:rPr lang="zh-CN" altLang="en-US" sz="2400" dirty="0">
                <a:solidFill>
                  <a:srgbClr val="0000FF"/>
                </a:solidFill>
                <a:latin typeface="微软雅黑" panose="020B0503020204020204" pitchFamily="34" charset="-122"/>
              </a:rPr>
              <a:t>方案二：只保存</a:t>
            </a:r>
            <a:r>
              <a:rPr lang="en-US" altLang="zh-CN" sz="2400" dirty="0">
                <a:solidFill>
                  <a:srgbClr val="0000FF"/>
                </a:solidFill>
                <a:latin typeface="微软雅黑" panose="020B0503020204020204" pitchFamily="34" charset="-122"/>
              </a:rPr>
              <a:t>Display</a:t>
            </a:r>
            <a:r>
              <a:rPr lang="zh-CN" altLang="en-US" sz="2400" dirty="0">
                <a:solidFill>
                  <a:srgbClr val="0000FF"/>
                </a:solidFill>
                <a:latin typeface="微软雅黑" panose="020B0503020204020204" pitchFamily="34" charset="-122"/>
              </a:rPr>
              <a:t>的表项</a:t>
            </a:r>
            <a:r>
              <a:rPr lang="en-US" altLang="zh-CN" sz="2400" dirty="0">
                <a:solidFill>
                  <a:srgbClr val="0000FF"/>
                </a:solidFill>
                <a:latin typeface="微软雅黑" panose="020B0503020204020204" pitchFamily="34" charset="-122"/>
              </a:rPr>
              <a:t>Display[n]</a:t>
            </a:r>
            <a:endParaRPr lang="zh-CN" altLang="en-US" sz="2400" dirty="0">
              <a:solidFill>
                <a:srgbClr val="0000FF"/>
              </a:solidFill>
              <a:latin typeface="微软雅黑" panose="020B0503020204020204" pitchFamily="34" charset="-122"/>
            </a:endParaRPr>
          </a:p>
        </p:txBody>
      </p:sp>
      <p:sp>
        <p:nvSpPr>
          <p:cNvPr id="34" name="文本框 33">
            <a:extLst>
              <a:ext uri="{FF2B5EF4-FFF2-40B4-BE49-F238E27FC236}">
                <a16:creationId xmlns:a16="http://schemas.microsoft.com/office/drawing/2014/main" id="{30AB66F5-A86A-4237-AD1E-208DE9AFE977}"/>
              </a:ext>
            </a:extLst>
          </p:cNvPr>
          <p:cNvSpPr txBox="1"/>
          <p:nvPr/>
        </p:nvSpPr>
        <p:spPr>
          <a:xfrm>
            <a:off x="5724000" y="5976000"/>
            <a:ext cx="954108" cy="400110"/>
          </a:xfrm>
          <a:prstGeom prst="rect">
            <a:avLst/>
          </a:prstGeom>
          <a:noFill/>
        </p:spPr>
        <p:txBody>
          <a:bodyPr wrap="none" rtlCol="0">
            <a:spAutoFit/>
          </a:bodyPr>
          <a:lstStyle/>
          <a:p>
            <a:r>
              <a:rPr lang="zh-CN" altLang="en-US" sz="2000" dirty="0">
                <a:solidFill>
                  <a:srgbClr val="0000FF"/>
                </a:solidFill>
              </a:rPr>
              <a:t>运行栈</a:t>
            </a:r>
          </a:p>
        </p:txBody>
      </p:sp>
      <p:sp>
        <p:nvSpPr>
          <p:cNvPr id="35" name="文本框 34">
            <a:extLst>
              <a:ext uri="{FF2B5EF4-FFF2-40B4-BE49-F238E27FC236}">
                <a16:creationId xmlns:a16="http://schemas.microsoft.com/office/drawing/2014/main" id="{FCF146CB-AEB8-43DC-AF6A-ED1B0365296F}"/>
              </a:ext>
            </a:extLst>
          </p:cNvPr>
          <p:cNvSpPr txBox="1"/>
          <p:nvPr/>
        </p:nvSpPr>
        <p:spPr>
          <a:xfrm>
            <a:off x="7416000" y="5976000"/>
            <a:ext cx="1197765" cy="369332"/>
          </a:xfrm>
          <a:prstGeom prst="rect">
            <a:avLst/>
          </a:prstGeom>
          <a:noFill/>
        </p:spPr>
        <p:txBody>
          <a:bodyPr wrap="none" rtlCol="0">
            <a:spAutoFit/>
          </a:bodyPr>
          <a:lstStyle/>
          <a:p>
            <a:r>
              <a:rPr lang="en-US" altLang="zh-CN" dirty="0">
                <a:solidFill>
                  <a:srgbClr val="0000FF"/>
                </a:solidFill>
              </a:rPr>
              <a:t>Display</a:t>
            </a:r>
            <a:r>
              <a:rPr lang="zh-CN" altLang="en-US" dirty="0">
                <a:solidFill>
                  <a:srgbClr val="0000FF"/>
                </a:solidFill>
              </a:rPr>
              <a:t>表</a:t>
            </a:r>
          </a:p>
        </p:txBody>
      </p:sp>
      <p:sp>
        <p:nvSpPr>
          <p:cNvPr id="3" name="矩形 2">
            <a:extLst>
              <a:ext uri="{FF2B5EF4-FFF2-40B4-BE49-F238E27FC236}">
                <a16:creationId xmlns:a16="http://schemas.microsoft.com/office/drawing/2014/main" id="{B2A5EF6A-16B4-4BF5-B00E-2AB5EDB12509}"/>
              </a:ext>
            </a:extLst>
          </p:cNvPr>
          <p:cNvSpPr/>
          <p:nvPr/>
        </p:nvSpPr>
        <p:spPr bwMode="auto">
          <a:xfrm>
            <a:off x="4419600" y="990980"/>
            <a:ext cx="2996360" cy="281902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graphicFrame>
        <p:nvGraphicFramePr>
          <p:cNvPr id="40" name="表格 5">
            <a:extLst>
              <a:ext uri="{FF2B5EF4-FFF2-40B4-BE49-F238E27FC236}">
                <a16:creationId xmlns:a16="http://schemas.microsoft.com/office/drawing/2014/main" id="{FCDD3C81-401D-4B14-B07A-783EB44E12D0}"/>
              </a:ext>
            </a:extLst>
          </p:cNvPr>
          <p:cNvGraphicFramePr>
            <a:graphicFrameLocks noGrp="1"/>
          </p:cNvGraphicFramePr>
          <p:nvPr>
            <p:extLst>
              <p:ext uri="{D42A27DB-BD31-4B8C-83A1-F6EECF244321}">
                <p14:modId xmlns:p14="http://schemas.microsoft.com/office/powerpoint/2010/main" val="1288027504"/>
              </p:ext>
            </p:extLst>
          </p:nvPr>
        </p:nvGraphicFramePr>
        <p:xfrm>
          <a:off x="7624836" y="4366004"/>
          <a:ext cx="985764" cy="1609996"/>
        </p:xfrm>
        <a:graphic>
          <a:graphicData uri="http://schemas.openxmlformats.org/drawingml/2006/table">
            <a:tbl>
              <a:tblPr firstRow="1" bandRow="1">
                <a:tableStyleId>{5C22544A-7EE6-4342-B048-85BDC9FD1C3A}</a:tableStyleId>
              </a:tblPr>
              <a:tblGrid>
                <a:gridCol w="374846">
                  <a:extLst>
                    <a:ext uri="{9D8B030D-6E8A-4147-A177-3AD203B41FA5}">
                      <a16:colId xmlns:a16="http://schemas.microsoft.com/office/drawing/2014/main" val="1114144613"/>
                    </a:ext>
                  </a:extLst>
                </a:gridCol>
                <a:gridCol w="610918">
                  <a:extLst>
                    <a:ext uri="{9D8B030D-6E8A-4147-A177-3AD203B41FA5}">
                      <a16:colId xmlns:a16="http://schemas.microsoft.com/office/drawing/2014/main" val="4059082513"/>
                    </a:ext>
                  </a:extLst>
                </a:gridCol>
              </a:tblGrid>
              <a:tr h="402499">
                <a:tc>
                  <a:txBody>
                    <a:bodyPr/>
                    <a:lstStyle/>
                    <a:p>
                      <a:r>
                        <a:rPr lang="en-US" altLang="zh-CN" b="0" dirty="0">
                          <a:solidFill>
                            <a:schemeClr val="tx1"/>
                          </a:solidFill>
                        </a:rPr>
                        <a:t>3</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1865738"/>
                  </a:ext>
                </a:extLst>
              </a:tr>
              <a:tr h="402499">
                <a:tc>
                  <a:txBody>
                    <a:bodyPr/>
                    <a:lstStyle/>
                    <a:p>
                      <a:r>
                        <a:rPr lang="en-US" altLang="zh-CN" b="0" dirty="0">
                          <a:solidFill>
                            <a:schemeClr val="tx1"/>
                          </a:solidFill>
                        </a:rPr>
                        <a:t>2</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86140941"/>
                  </a:ext>
                </a:extLst>
              </a:tr>
              <a:tr h="402499">
                <a:tc>
                  <a:txBody>
                    <a:bodyPr/>
                    <a:lstStyle/>
                    <a:p>
                      <a:r>
                        <a:rPr lang="en-US" altLang="zh-CN" b="0" dirty="0">
                          <a:solidFill>
                            <a:schemeClr val="tx1"/>
                          </a:solidFill>
                        </a:rPr>
                        <a:t>1</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a:solidFill>
                            <a:schemeClr val="tx1"/>
                          </a:solidFill>
                        </a:rPr>
                        <a:t>FP1</a:t>
                      </a:r>
                      <a:endParaRPr lang="zh-CN"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3480790"/>
                  </a:ext>
                </a:extLst>
              </a:tr>
              <a:tr h="402499">
                <a:tc>
                  <a:txBody>
                    <a:bodyPr/>
                    <a:lstStyle/>
                    <a:p>
                      <a:r>
                        <a:rPr lang="en-US" altLang="zh-CN" b="0" dirty="0">
                          <a:solidFill>
                            <a:schemeClr val="tx1"/>
                          </a:solidFill>
                        </a:rPr>
                        <a:t>0</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a:solidFill>
                            <a:schemeClr val="tx1"/>
                          </a:solidFill>
                        </a:rPr>
                        <a:t>FP0</a:t>
                      </a:r>
                      <a:endParaRPr lang="zh-CN"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23008999"/>
                  </a:ext>
                </a:extLst>
              </a:tr>
            </a:tbl>
          </a:graphicData>
        </a:graphic>
      </p:graphicFrame>
      <p:sp>
        <p:nvSpPr>
          <p:cNvPr id="41" name="文本框 40">
            <a:extLst>
              <a:ext uri="{FF2B5EF4-FFF2-40B4-BE49-F238E27FC236}">
                <a16:creationId xmlns:a16="http://schemas.microsoft.com/office/drawing/2014/main" id="{5A7DDF65-091A-4308-9661-B9A15CDBE70E}"/>
              </a:ext>
            </a:extLst>
          </p:cNvPr>
          <p:cNvSpPr txBox="1"/>
          <p:nvPr/>
        </p:nvSpPr>
        <p:spPr>
          <a:xfrm>
            <a:off x="8028266" y="5224079"/>
            <a:ext cx="543488" cy="307777"/>
          </a:xfrm>
          <a:prstGeom prst="rect">
            <a:avLst/>
          </a:prstGeom>
          <a:solidFill>
            <a:srgbClr val="FFFF00"/>
          </a:solidFill>
        </p:spPr>
        <p:txBody>
          <a:bodyPr wrap="square">
            <a:spAutoFit/>
          </a:bodyPr>
          <a:lstStyle/>
          <a:p>
            <a:r>
              <a:rPr lang="en-US" altLang="zh-CN" sz="1400" b="0" dirty="0">
                <a:solidFill>
                  <a:schemeClr val="tx1"/>
                </a:solidFill>
              </a:rPr>
              <a:t>FP2</a:t>
            </a:r>
            <a:endParaRPr lang="zh-CN" altLang="en-US" sz="1400" b="0" dirty="0">
              <a:solidFill>
                <a:schemeClr val="tx1"/>
              </a:solidFill>
            </a:endParaRPr>
          </a:p>
        </p:txBody>
      </p:sp>
    </p:spTree>
    <p:custDataLst>
      <p:tags r:id="rId1"/>
    </p:custDataLst>
    <p:extLst>
      <p:ext uri="{BB962C8B-B14F-4D97-AF65-F5344CB8AC3E}">
        <p14:creationId xmlns:p14="http://schemas.microsoft.com/office/powerpoint/2010/main" val="1971828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B810C3F-6CCC-46FB-899A-493E8AD55749}"/>
              </a:ext>
            </a:extLst>
          </p:cNvPr>
          <p:cNvSpPr>
            <a:spLocks noGrp="1"/>
          </p:cNvSpPr>
          <p:nvPr>
            <p:ph type="sldNum" sz="quarter" idx="12"/>
          </p:nvPr>
        </p:nvSpPr>
        <p:spPr/>
        <p:txBody>
          <a:bodyPr/>
          <a:lstStyle/>
          <a:p>
            <a:fld id="{EB774D79-D6C1-4F7A-9771-2ED1C8DE996C}" type="slidenum">
              <a:rPr lang="en-US" altLang="zh-CN" smtClean="0"/>
              <a:pPr/>
              <a:t>33</a:t>
            </a:fld>
            <a:endParaRPr lang="en-US" altLang="zh-CN"/>
          </a:p>
        </p:txBody>
      </p:sp>
      <p:graphicFrame>
        <p:nvGraphicFramePr>
          <p:cNvPr id="8" name="表格 6">
            <a:extLst>
              <a:ext uri="{FF2B5EF4-FFF2-40B4-BE49-F238E27FC236}">
                <a16:creationId xmlns:a16="http://schemas.microsoft.com/office/drawing/2014/main" id="{C4478009-FE4C-41C6-861D-F7BA9ED11539}"/>
              </a:ext>
            </a:extLst>
          </p:cNvPr>
          <p:cNvGraphicFramePr>
            <a:graphicFrameLocks noGrp="1"/>
          </p:cNvGraphicFramePr>
          <p:nvPr>
            <p:extLst>
              <p:ext uri="{D42A27DB-BD31-4B8C-83A1-F6EECF244321}">
                <p14:modId xmlns:p14="http://schemas.microsoft.com/office/powerpoint/2010/main" val="2151690651"/>
              </p:ext>
            </p:extLst>
          </p:nvPr>
        </p:nvGraphicFramePr>
        <p:xfrm>
          <a:off x="4577472" y="1071314"/>
          <a:ext cx="2811875" cy="4923912"/>
        </p:xfrm>
        <a:graphic>
          <a:graphicData uri="http://schemas.openxmlformats.org/drawingml/2006/table">
            <a:tbl>
              <a:tblPr firstRow="1" bandRow="1">
                <a:tableStyleId>{5C22544A-7EE6-4342-B048-85BDC9FD1C3A}</a:tableStyleId>
              </a:tblPr>
              <a:tblGrid>
                <a:gridCol w="457790">
                  <a:extLst>
                    <a:ext uri="{9D8B030D-6E8A-4147-A177-3AD203B41FA5}">
                      <a16:colId xmlns:a16="http://schemas.microsoft.com/office/drawing/2014/main" val="3003843556"/>
                    </a:ext>
                  </a:extLst>
                </a:gridCol>
                <a:gridCol w="453003">
                  <a:extLst>
                    <a:ext uri="{9D8B030D-6E8A-4147-A177-3AD203B41FA5}">
                      <a16:colId xmlns:a16="http://schemas.microsoft.com/office/drawing/2014/main" val="3915698175"/>
                    </a:ext>
                  </a:extLst>
                </a:gridCol>
                <a:gridCol w="1901082">
                  <a:extLst>
                    <a:ext uri="{9D8B030D-6E8A-4147-A177-3AD203B41FA5}">
                      <a16:colId xmlns:a16="http://schemas.microsoft.com/office/drawing/2014/main" val="3439332706"/>
                    </a:ext>
                  </a:extLst>
                </a:gridCol>
              </a:tblGrid>
              <a:tr h="291670">
                <a:tc>
                  <a:txBody>
                    <a:bodyPr/>
                    <a:lstStyle/>
                    <a:p>
                      <a:pPr algn="ctr"/>
                      <a:endParaRPr lang="zh-CN" altLang="en-US" sz="900" b="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581496"/>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FP7</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3</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rgbClr val="0000FF"/>
                          </a:solidFill>
                          <a:latin typeface="微软雅黑" panose="020B0503020204020204" pitchFamily="34" charset="-122"/>
                          <a:ea typeface="微软雅黑" panose="020B0503020204020204" pitchFamily="34" charset="-122"/>
                        </a:rPr>
                        <a:t>R</a:t>
                      </a:r>
                      <a:r>
                        <a:rPr lang="zh-CN" altLang="en-US" sz="1600" dirty="0">
                          <a:solidFill>
                            <a:srgbClr val="0000FF"/>
                          </a:solidFill>
                          <a:latin typeface="微软雅黑" panose="020B0503020204020204" pitchFamily="34" charset="-122"/>
                          <a:ea typeface="微软雅黑" panose="020B0503020204020204" pitchFamily="34" charset="-122"/>
                        </a:rPr>
                        <a:t>的</a:t>
                      </a:r>
                      <a:r>
                        <a:rPr lang="en-US" altLang="zh-CN" sz="1600" dirty="0">
                          <a:solidFill>
                            <a:srgbClr val="0000FF"/>
                          </a:solidFill>
                          <a:latin typeface="微软雅黑" panose="020B0503020204020204" pitchFamily="34" charset="-122"/>
                          <a:ea typeface="微软雅黑" panose="020B0503020204020204" pitchFamily="34" charset="-122"/>
                        </a:rPr>
                        <a:t>AR</a:t>
                      </a:r>
                    </a:p>
                    <a:p>
                      <a:pPr algn="l"/>
                      <a:r>
                        <a:rPr lang="en-US" altLang="zh-CN" sz="1600" dirty="0">
                          <a:solidFill>
                            <a:schemeClr val="tx1"/>
                          </a:solidFill>
                          <a:latin typeface="微软雅黑" panose="020B0503020204020204" pitchFamily="34" charset="-122"/>
                          <a:ea typeface="微软雅黑" panose="020B0503020204020204" pitchFamily="34" charset="-122"/>
                        </a:rPr>
                        <a:t>Saved D[3]:</a:t>
                      </a:r>
                      <a:r>
                        <a:rPr lang="en-US" altLang="zh-CN" sz="1600" dirty="0">
                          <a:solidFill>
                            <a:srgbClr val="FF0000"/>
                          </a:solidFill>
                          <a:latin typeface="微软雅黑" panose="020B0503020204020204" pitchFamily="34" charset="-122"/>
                          <a:ea typeface="微软雅黑" panose="020B0503020204020204" pitchFamily="34" charset="-122"/>
                        </a:rPr>
                        <a:t>FP4</a:t>
                      </a:r>
                      <a:endParaRPr lang="zh-CN" altLang="en-US" sz="1600" dirty="0">
                        <a:solidFill>
                          <a:srgbClr val="FF0000"/>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7045953"/>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FP6</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2</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Q</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algn="l"/>
                      <a:r>
                        <a:rPr lang="en-US" altLang="zh-CN" sz="1600" dirty="0">
                          <a:solidFill>
                            <a:schemeClr val="tx1"/>
                          </a:solidFill>
                          <a:latin typeface="微软雅黑" panose="020B0503020204020204" pitchFamily="34" charset="-122"/>
                          <a:ea typeface="微软雅黑" panose="020B0503020204020204" pitchFamily="34" charset="-122"/>
                        </a:rPr>
                        <a:t>Saved D[2]:</a:t>
                      </a:r>
                      <a:r>
                        <a:rPr lang="en-US" altLang="zh-CN" sz="1600" dirty="0">
                          <a:solidFill>
                            <a:srgbClr val="FF0000"/>
                          </a:solidFill>
                          <a:latin typeface="微软雅黑" panose="020B0503020204020204" pitchFamily="34" charset="-122"/>
                          <a:ea typeface="微软雅黑" panose="020B0503020204020204" pitchFamily="34" charset="-122"/>
                        </a:rPr>
                        <a:t>FP3</a:t>
                      </a:r>
                      <a:endParaRPr lang="zh-CN" altLang="en-US" sz="1600" dirty="0">
                        <a:solidFill>
                          <a:srgbClr val="FF0000"/>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12744749"/>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FP5</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P</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Saved D[1]:</a:t>
                      </a:r>
                      <a:r>
                        <a:rPr lang="en-US" altLang="zh-CN" sz="1600" dirty="0">
                          <a:solidFill>
                            <a:srgbClr val="FF0000"/>
                          </a:solidFill>
                          <a:latin typeface="微软雅黑" panose="020B0503020204020204" pitchFamily="34" charset="-122"/>
                          <a:ea typeface="微软雅黑" panose="020B0503020204020204" pitchFamily="34" charset="-122"/>
                        </a:rPr>
                        <a:t>FP2</a:t>
                      </a:r>
                      <a:endParaRPr lang="zh-CN" altLang="en-US" sz="1600" dirty="0">
                        <a:solidFill>
                          <a:srgbClr val="FF0000"/>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6407932"/>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altLang="zh-CN" sz="1600" dirty="0">
                        <a:solidFill>
                          <a:srgbClr val="0000FF"/>
                        </a:solidFill>
                        <a:latin typeface="微软雅黑" panose="020B0503020204020204" pitchFamily="34" charset="-122"/>
                        <a:ea typeface="微软雅黑" panose="020B0503020204020204" pitchFamily="34" charset="-122"/>
                      </a:endParaRPr>
                    </a:p>
                    <a:p>
                      <a:pPr algn="l"/>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5043307"/>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FP3</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2</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Q</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algn="l"/>
                      <a:r>
                        <a:rPr lang="en-US" altLang="zh-CN" sz="1600" dirty="0">
                          <a:solidFill>
                            <a:schemeClr val="tx1"/>
                          </a:solidFill>
                          <a:latin typeface="微软雅黑" panose="020B0503020204020204" pitchFamily="34" charset="-122"/>
                          <a:ea typeface="微软雅黑" panose="020B0503020204020204" pitchFamily="34" charset="-122"/>
                        </a:rPr>
                        <a:t>Saved D[2]:_</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2296499"/>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FP2</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P</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Saved D[1]:</a:t>
                      </a:r>
                      <a:r>
                        <a:rPr lang="en-US" altLang="zh-CN" sz="1600" dirty="0">
                          <a:solidFill>
                            <a:srgbClr val="FF0000"/>
                          </a:solidFill>
                          <a:latin typeface="微软雅黑" panose="020B0503020204020204" pitchFamily="34" charset="-122"/>
                          <a:ea typeface="微软雅黑" panose="020B0503020204020204" pitchFamily="34" charset="-122"/>
                        </a:rPr>
                        <a:t>FP1</a:t>
                      </a:r>
                      <a:endParaRPr lang="zh-CN" altLang="en-US" sz="1600" dirty="0">
                        <a:solidFill>
                          <a:srgbClr val="FF0000"/>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1957043"/>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FP1</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S</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Saved D[1]:_</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4821733"/>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900" b="0" dirty="0">
                          <a:solidFill>
                            <a:schemeClr val="tx1"/>
                          </a:solidFill>
                          <a:latin typeface="微软雅黑" panose="020B0503020204020204" pitchFamily="34" charset="-122"/>
                          <a:ea typeface="微软雅黑" panose="020B0503020204020204" pitchFamily="34" charset="-122"/>
                        </a:rPr>
                        <a:t>FP0</a:t>
                      </a:r>
                      <a:endParaRPr lang="zh-CN" altLang="en-US" sz="900" b="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main</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Saved D[0]:_</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3500177"/>
                  </a:ext>
                </a:extLst>
              </a:tr>
            </a:tbl>
          </a:graphicData>
        </a:graphic>
      </p:graphicFrame>
      <p:grpSp>
        <p:nvGrpSpPr>
          <p:cNvPr id="9" name="组合 8">
            <a:extLst>
              <a:ext uri="{FF2B5EF4-FFF2-40B4-BE49-F238E27FC236}">
                <a16:creationId xmlns:a16="http://schemas.microsoft.com/office/drawing/2014/main" id="{3127116F-6429-44D0-839D-90F8DE256214}"/>
              </a:ext>
            </a:extLst>
          </p:cNvPr>
          <p:cNvGrpSpPr/>
          <p:nvPr/>
        </p:nvGrpSpPr>
        <p:grpSpPr>
          <a:xfrm>
            <a:off x="91002" y="568697"/>
            <a:ext cx="986859" cy="1808962"/>
            <a:chOff x="7431370" y="4610659"/>
            <a:chExt cx="986859" cy="1808962"/>
          </a:xfrm>
        </p:grpSpPr>
        <p:grpSp>
          <p:nvGrpSpPr>
            <p:cNvPr id="10" name="Group 10">
              <a:extLst>
                <a:ext uri="{FF2B5EF4-FFF2-40B4-BE49-F238E27FC236}">
                  <a16:creationId xmlns:a16="http://schemas.microsoft.com/office/drawing/2014/main" id="{3B25D1B1-9F7A-45BA-AF34-1D36F7B12637}"/>
                </a:ext>
              </a:extLst>
            </p:cNvPr>
            <p:cNvGrpSpPr>
              <a:grpSpLocks/>
            </p:cNvGrpSpPr>
            <p:nvPr/>
          </p:nvGrpSpPr>
          <p:grpSpPr bwMode="auto">
            <a:xfrm>
              <a:off x="7725025" y="4610659"/>
              <a:ext cx="383531" cy="399821"/>
              <a:chOff x="835" y="1547"/>
              <a:chExt cx="431" cy="534"/>
            </a:xfrm>
          </p:grpSpPr>
          <p:sp>
            <p:nvSpPr>
              <p:cNvPr id="27" name="Text Box 5">
                <a:extLst>
                  <a:ext uri="{FF2B5EF4-FFF2-40B4-BE49-F238E27FC236}">
                    <a16:creationId xmlns:a16="http://schemas.microsoft.com/office/drawing/2014/main" id="{A4DEB2A5-B81B-41FE-8C82-9C37F836F0D3}"/>
                  </a:ext>
                </a:extLst>
              </p:cNvPr>
              <p:cNvSpPr txBox="1">
                <a:spLocks noChangeArrowheads="1"/>
              </p:cNvSpPr>
              <p:nvPr/>
            </p:nvSpPr>
            <p:spPr bwMode="auto">
              <a:xfrm>
                <a:off x="862" y="1547"/>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nchorCtr="0">
                <a:spAutoFit/>
              </a:bodyPr>
              <a:lstStyle/>
              <a:p>
                <a:pPr>
                  <a:spcBef>
                    <a:spcPct val="50000"/>
                  </a:spcBef>
                </a:pPr>
                <a:r>
                  <a:rPr lang="en-US" altLang="zh-CN" sz="2000" b="0" dirty="0"/>
                  <a:t>M</a:t>
                </a:r>
              </a:p>
            </p:txBody>
          </p:sp>
          <p:sp>
            <p:nvSpPr>
              <p:cNvPr id="28" name="Oval 9">
                <a:extLst>
                  <a:ext uri="{FF2B5EF4-FFF2-40B4-BE49-F238E27FC236}">
                    <a16:creationId xmlns:a16="http://schemas.microsoft.com/office/drawing/2014/main" id="{175E7992-91ED-41E3-BC8B-341E83637AD0}"/>
                  </a:ext>
                </a:extLst>
              </p:cNvPr>
              <p:cNvSpPr>
                <a:spLocks noChangeArrowheads="1"/>
              </p:cNvSpPr>
              <p:nvPr/>
            </p:nvSpPr>
            <p:spPr bwMode="auto">
              <a:xfrm>
                <a:off x="835" y="1572"/>
                <a:ext cx="431" cy="431"/>
              </a:xfrm>
              <a:prstGeom prst="ellipse">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grpSp>
          <p:nvGrpSpPr>
            <p:cNvPr id="11" name="Group 11">
              <a:extLst>
                <a:ext uri="{FF2B5EF4-FFF2-40B4-BE49-F238E27FC236}">
                  <a16:creationId xmlns:a16="http://schemas.microsoft.com/office/drawing/2014/main" id="{E40ABA85-3980-4608-B9E3-ECCD71AA856F}"/>
                </a:ext>
              </a:extLst>
            </p:cNvPr>
            <p:cNvGrpSpPr>
              <a:grpSpLocks/>
            </p:cNvGrpSpPr>
            <p:nvPr/>
          </p:nvGrpSpPr>
          <p:grpSpPr bwMode="auto">
            <a:xfrm>
              <a:off x="7431370" y="5538334"/>
              <a:ext cx="383531" cy="399821"/>
              <a:chOff x="835" y="1525"/>
              <a:chExt cx="431" cy="534"/>
            </a:xfrm>
          </p:grpSpPr>
          <p:sp>
            <p:nvSpPr>
              <p:cNvPr id="25" name="Text Box 12">
                <a:extLst>
                  <a:ext uri="{FF2B5EF4-FFF2-40B4-BE49-F238E27FC236}">
                    <a16:creationId xmlns:a16="http://schemas.microsoft.com/office/drawing/2014/main" id="{034CDDA8-B90D-47AF-A861-E32E897A42D1}"/>
                  </a:ext>
                </a:extLst>
              </p:cNvPr>
              <p:cNvSpPr txBox="1">
                <a:spLocks noChangeArrowheads="1"/>
              </p:cNvSpPr>
              <p:nvPr/>
            </p:nvSpPr>
            <p:spPr bwMode="auto">
              <a:xfrm>
                <a:off x="861" y="1525"/>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t>Q</a:t>
                </a:r>
              </a:p>
            </p:txBody>
          </p:sp>
          <p:sp>
            <p:nvSpPr>
              <p:cNvPr id="26" name="Oval 13">
                <a:extLst>
                  <a:ext uri="{FF2B5EF4-FFF2-40B4-BE49-F238E27FC236}">
                    <a16:creationId xmlns:a16="http://schemas.microsoft.com/office/drawing/2014/main" id="{0ECB4165-B016-42BF-B2B3-40457D7B74EB}"/>
                  </a:ext>
                </a:extLst>
              </p:cNvPr>
              <p:cNvSpPr>
                <a:spLocks noChangeArrowheads="1"/>
              </p:cNvSpPr>
              <p:nvPr/>
            </p:nvSpPr>
            <p:spPr bwMode="auto">
              <a:xfrm>
                <a:off x="835" y="1572"/>
                <a:ext cx="431" cy="431"/>
              </a:xfrm>
              <a:prstGeom prst="ellipse">
                <a:avLst/>
              </a:prstGeom>
              <a:noFill/>
              <a:ln w="28575">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grpSp>
          <p:nvGrpSpPr>
            <p:cNvPr id="12" name="Group 14">
              <a:extLst>
                <a:ext uri="{FF2B5EF4-FFF2-40B4-BE49-F238E27FC236}">
                  <a16:creationId xmlns:a16="http://schemas.microsoft.com/office/drawing/2014/main" id="{0C0B3007-82F8-4A68-8BB8-076565F9399E}"/>
                </a:ext>
              </a:extLst>
            </p:cNvPr>
            <p:cNvGrpSpPr>
              <a:grpSpLocks/>
            </p:cNvGrpSpPr>
            <p:nvPr/>
          </p:nvGrpSpPr>
          <p:grpSpPr bwMode="auto">
            <a:xfrm>
              <a:off x="7441159" y="5011978"/>
              <a:ext cx="383531" cy="399821"/>
              <a:chOff x="835" y="1489"/>
              <a:chExt cx="431" cy="534"/>
            </a:xfrm>
          </p:grpSpPr>
          <p:sp>
            <p:nvSpPr>
              <p:cNvPr id="23" name="Text Box 15">
                <a:extLst>
                  <a:ext uri="{FF2B5EF4-FFF2-40B4-BE49-F238E27FC236}">
                    <a16:creationId xmlns:a16="http://schemas.microsoft.com/office/drawing/2014/main" id="{FE81AE48-A1B1-409A-B889-4F2B48D79B7C}"/>
                  </a:ext>
                </a:extLst>
              </p:cNvPr>
              <p:cNvSpPr txBox="1">
                <a:spLocks noChangeArrowheads="1"/>
              </p:cNvSpPr>
              <p:nvPr/>
            </p:nvSpPr>
            <p:spPr bwMode="auto">
              <a:xfrm>
                <a:off x="850" y="1489"/>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t>P</a:t>
                </a:r>
              </a:p>
            </p:txBody>
          </p:sp>
          <p:sp>
            <p:nvSpPr>
              <p:cNvPr id="24" name="Oval 16">
                <a:extLst>
                  <a:ext uri="{FF2B5EF4-FFF2-40B4-BE49-F238E27FC236}">
                    <a16:creationId xmlns:a16="http://schemas.microsoft.com/office/drawing/2014/main" id="{DE9A5C3A-EE6A-4428-B8B2-4D4F0B6D079A}"/>
                  </a:ext>
                </a:extLst>
              </p:cNvPr>
              <p:cNvSpPr>
                <a:spLocks noChangeArrowheads="1"/>
              </p:cNvSpPr>
              <p:nvPr/>
            </p:nvSpPr>
            <p:spPr bwMode="auto">
              <a:xfrm>
                <a:off x="835" y="1572"/>
                <a:ext cx="431" cy="431"/>
              </a:xfrm>
              <a:prstGeom prst="ellipse">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grpSp>
          <p:nvGrpSpPr>
            <p:cNvPr id="13" name="Group 17">
              <a:extLst>
                <a:ext uri="{FF2B5EF4-FFF2-40B4-BE49-F238E27FC236}">
                  <a16:creationId xmlns:a16="http://schemas.microsoft.com/office/drawing/2014/main" id="{2EA3D36F-1748-4078-BECB-B91F155F2B24}"/>
                </a:ext>
              </a:extLst>
            </p:cNvPr>
            <p:cNvGrpSpPr>
              <a:grpSpLocks/>
            </p:cNvGrpSpPr>
            <p:nvPr/>
          </p:nvGrpSpPr>
          <p:grpSpPr bwMode="auto">
            <a:xfrm>
              <a:off x="8034698" y="5032942"/>
              <a:ext cx="383531" cy="399821"/>
              <a:chOff x="835" y="1511"/>
              <a:chExt cx="431" cy="534"/>
            </a:xfrm>
          </p:grpSpPr>
          <p:sp>
            <p:nvSpPr>
              <p:cNvPr id="21" name="Text Box 18">
                <a:extLst>
                  <a:ext uri="{FF2B5EF4-FFF2-40B4-BE49-F238E27FC236}">
                    <a16:creationId xmlns:a16="http://schemas.microsoft.com/office/drawing/2014/main" id="{1BD9B7AD-C26A-4388-BDA2-70D4353F4138}"/>
                  </a:ext>
                </a:extLst>
              </p:cNvPr>
              <p:cNvSpPr txBox="1">
                <a:spLocks noChangeArrowheads="1"/>
              </p:cNvSpPr>
              <p:nvPr/>
            </p:nvSpPr>
            <p:spPr bwMode="auto">
              <a:xfrm>
                <a:off x="849" y="1511"/>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t>S</a:t>
                </a:r>
              </a:p>
            </p:txBody>
          </p:sp>
          <p:sp>
            <p:nvSpPr>
              <p:cNvPr id="22" name="Oval 19">
                <a:extLst>
                  <a:ext uri="{FF2B5EF4-FFF2-40B4-BE49-F238E27FC236}">
                    <a16:creationId xmlns:a16="http://schemas.microsoft.com/office/drawing/2014/main" id="{C081DCB7-76B9-4446-89ED-A9AE78BAE04B}"/>
                  </a:ext>
                </a:extLst>
              </p:cNvPr>
              <p:cNvSpPr>
                <a:spLocks noChangeArrowheads="1"/>
              </p:cNvSpPr>
              <p:nvPr/>
            </p:nvSpPr>
            <p:spPr bwMode="auto">
              <a:xfrm>
                <a:off x="835" y="1572"/>
                <a:ext cx="431" cy="431"/>
              </a:xfrm>
              <a:prstGeom prst="ellipse">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sp>
          <p:nvSpPr>
            <p:cNvPr id="14" name="Line 20">
              <a:extLst>
                <a:ext uri="{FF2B5EF4-FFF2-40B4-BE49-F238E27FC236}">
                  <a16:creationId xmlns:a16="http://schemas.microsoft.com/office/drawing/2014/main" id="{13356AAC-7F98-473F-94BE-AB04B1D47D23}"/>
                </a:ext>
              </a:extLst>
            </p:cNvPr>
            <p:cNvSpPr>
              <a:spLocks noChangeShapeType="1"/>
            </p:cNvSpPr>
            <p:nvPr/>
          </p:nvSpPr>
          <p:spPr bwMode="auto">
            <a:xfrm flipH="1">
              <a:off x="7633369" y="4925874"/>
              <a:ext cx="170854" cy="14375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15" name="Line 21">
              <a:extLst>
                <a:ext uri="{FF2B5EF4-FFF2-40B4-BE49-F238E27FC236}">
                  <a16:creationId xmlns:a16="http://schemas.microsoft.com/office/drawing/2014/main" id="{12819F88-E60F-4164-B8BC-8AC6D586DBF5}"/>
                </a:ext>
              </a:extLst>
            </p:cNvPr>
            <p:cNvSpPr>
              <a:spLocks noChangeShapeType="1"/>
            </p:cNvSpPr>
            <p:nvPr/>
          </p:nvSpPr>
          <p:spPr bwMode="auto">
            <a:xfrm flipH="1" flipV="1">
              <a:off x="8049825" y="4921381"/>
              <a:ext cx="170854" cy="14375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16" name="Line 23">
              <a:extLst>
                <a:ext uri="{FF2B5EF4-FFF2-40B4-BE49-F238E27FC236}">
                  <a16:creationId xmlns:a16="http://schemas.microsoft.com/office/drawing/2014/main" id="{46065974-52D4-4565-8DDB-991FA5349C49}"/>
                </a:ext>
              </a:extLst>
            </p:cNvPr>
            <p:cNvSpPr>
              <a:spLocks noChangeShapeType="1"/>
            </p:cNvSpPr>
            <p:nvPr/>
          </p:nvSpPr>
          <p:spPr bwMode="auto">
            <a:xfrm>
              <a:off x="7628030" y="5393081"/>
              <a:ext cx="0" cy="17969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grpSp>
          <p:nvGrpSpPr>
            <p:cNvPr id="17" name="Group 11">
              <a:extLst>
                <a:ext uri="{FF2B5EF4-FFF2-40B4-BE49-F238E27FC236}">
                  <a16:creationId xmlns:a16="http://schemas.microsoft.com/office/drawing/2014/main" id="{4AF1FC82-68BF-41F0-92BC-EDC3768D2C10}"/>
                </a:ext>
              </a:extLst>
            </p:cNvPr>
            <p:cNvGrpSpPr>
              <a:grpSpLocks/>
            </p:cNvGrpSpPr>
            <p:nvPr/>
          </p:nvGrpSpPr>
          <p:grpSpPr bwMode="auto">
            <a:xfrm>
              <a:off x="7454410" y="6019800"/>
              <a:ext cx="383531" cy="399821"/>
              <a:chOff x="835" y="1497"/>
              <a:chExt cx="431" cy="534"/>
            </a:xfrm>
          </p:grpSpPr>
          <p:sp>
            <p:nvSpPr>
              <p:cNvPr id="19" name="Text Box 12">
                <a:extLst>
                  <a:ext uri="{FF2B5EF4-FFF2-40B4-BE49-F238E27FC236}">
                    <a16:creationId xmlns:a16="http://schemas.microsoft.com/office/drawing/2014/main" id="{5BCC15A8-A2FF-4997-B7F9-FA726B9A36C5}"/>
                  </a:ext>
                </a:extLst>
              </p:cNvPr>
              <p:cNvSpPr txBox="1">
                <a:spLocks noChangeArrowheads="1"/>
              </p:cNvSpPr>
              <p:nvPr/>
            </p:nvSpPr>
            <p:spPr bwMode="auto">
              <a:xfrm>
                <a:off x="950" y="1497"/>
                <a:ext cx="200"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a:t>R</a:t>
                </a:r>
                <a:endParaRPr lang="en-US" altLang="zh-CN" sz="2000" b="0" dirty="0"/>
              </a:p>
            </p:txBody>
          </p:sp>
          <p:sp>
            <p:nvSpPr>
              <p:cNvPr id="20" name="Oval 13">
                <a:extLst>
                  <a:ext uri="{FF2B5EF4-FFF2-40B4-BE49-F238E27FC236}">
                    <a16:creationId xmlns:a16="http://schemas.microsoft.com/office/drawing/2014/main" id="{D40BCC4F-39F9-468A-A0B7-076E103DEE1B}"/>
                  </a:ext>
                </a:extLst>
              </p:cNvPr>
              <p:cNvSpPr>
                <a:spLocks noChangeArrowheads="1"/>
              </p:cNvSpPr>
              <p:nvPr/>
            </p:nvSpPr>
            <p:spPr bwMode="auto">
              <a:xfrm>
                <a:off x="835" y="1572"/>
                <a:ext cx="431" cy="431"/>
              </a:xfrm>
              <a:prstGeom prst="ellipse">
                <a:avLst/>
              </a:prstGeom>
              <a:noFill/>
              <a:ln w="2857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sp>
          <p:nvSpPr>
            <p:cNvPr id="18" name="Line 23">
              <a:extLst>
                <a:ext uri="{FF2B5EF4-FFF2-40B4-BE49-F238E27FC236}">
                  <a16:creationId xmlns:a16="http://schemas.microsoft.com/office/drawing/2014/main" id="{22749536-E225-4922-A3F6-760C66FAEF68}"/>
                </a:ext>
              </a:extLst>
            </p:cNvPr>
            <p:cNvSpPr>
              <a:spLocks noChangeShapeType="1"/>
            </p:cNvSpPr>
            <p:nvPr/>
          </p:nvSpPr>
          <p:spPr bwMode="auto">
            <a:xfrm>
              <a:off x="7646504" y="5903053"/>
              <a:ext cx="0" cy="17969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grpSp>
      <p:sp>
        <p:nvSpPr>
          <p:cNvPr id="29" name="Text Box 2">
            <a:extLst>
              <a:ext uri="{FF2B5EF4-FFF2-40B4-BE49-F238E27FC236}">
                <a16:creationId xmlns:a16="http://schemas.microsoft.com/office/drawing/2014/main" id="{B955337D-9FF1-4F3D-BFF3-CA1D2DEE48AD}"/>
              </a:ext>
            </a:extLst>
          </p:cNvPr>
          <p:cNvSpPr txBox="1">
            <a:spLocks noChangeArrowheads="1"/>
          </p:cNvSpPr>
          <p:nvPr/>
        </p:nvSpPr>
        <p:spPr bwMode="auto">
          <a:xfrm>
            <a:off x="608807" y="1524000"/>
            <a:ext cx="3658393" cy="4708981"/>
          </a:xfrm>
          <a:prstGeom prst="rect">
            <a:avLst/>
          </a:prstGeom>
          <a:noFill/>
          <a:ln w="25400">
            <a:solidFill>
              <a:srgbClr val="FF0000"/>
            </a:solidFill>
            <a:miter lim="800000"/>
            <a:headEnd/>
            <a:tailEnd/>
          </a:ln>
          <a:effectLst/>
        </p:spPr>
        <p:txBody>
          <a:bodyPr wrap="square">
            <a:spAutoFit/>
          </a:bodyPr>
          <a:lstStyle/>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program main();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P;</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Q;</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R;</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a:t>
            </a:r>
            <a:r>
              <a:rPr lang="en-US" altLang="zh-CN" b="1" dirty="0">
                <a:solidFill>
                  <a:srgbClr val="FF0000"/>
                </a:solidFill>
                <a:latin typeface="宋体" pitchFamily="2" charset="-122"/>
                <a:ea typeface="宋体" pitchFamily="2" charset="-122"/>
              </a:rPr>
              <a:t>P</a:t>
            </a:r>
            <a:r>
              <a:rPr lang="en-US" altLang="zh-CN" b="1" dirty="0">
                <a:solidFill>
                  <a:srgbClr val="000000"/>
                </a:solidFill>
                <a:latin typeface="宋体" pitchFamily="2" charset="-122"/>
                <a:ea typeface="宋体" pitchFamily="2" charset="-122"/>
              </a:rPr>
              <a:t>;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R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R;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Q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…Q;…</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P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S;</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P;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S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begin</a:t>
            </a:r>
            <a:endParaRPr lang="en-US" altLang="zh-CN" b="1" dirty="0">
              <a:solidFill>
                <a:srgbClr val="800080"/>
              </a:solidFill>
              <a:latin typeface="宋体" pitchFamily="2" charset="-122"/>
              <a:ea typeface="宋体" pitchFamily="2" charset="-122"/>
            </a:endParaRP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S;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end.  /* main */ </a:t>
            </a:r>
          </a:p>
        </p:txBody>
      </p:sp>
      <p:sp>
        <p:nvSpPr>
          <p:cNvPr id="30" name="矩形 29">
            <a:extLst>
              <a:ext uri="{FF2B5EF4-FFF2-40B4-BE49-F238E27FC236}">
                <a16:creationId xmlns:a16="http://schemas.microsoft.com/office/drawing/2014/main" id="{2787932B-E6FE-4ACF-9962-C0EBD144481E}"/>
              </a:ext>
            </a:extLst>
          </p:cNvPr>
          <p:cNvSpPr/>
          <p:nvPr/>
        </p:nvSpPr>
        <p:spPr bwMode="auto">
          <a:xfrm>
            <a:off x="2040233" y="2273270"/>
            <a:ext cx="1616574" cy="900000"/>
          </a:xfrm>
          <a:prstGeom prst="rect">
            <a:avLst/>
          </a:prstGeom>
          <a:noFill/>
          <a:ln w="254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31" name="矩形 30">
            <a:extLst>
              <a:ext uri="{FF2B5EF4-FFF2-40B4-BE49-F238E27FC236}">
                <a16:creationId xmlns:a16="http://schemas.microsoft.com/office/drawing/2014/main" id="{CC4BE48B-CC62-4B26-AAFD-19388AE4EED3}"/>
              </a:ext>
            </a:extLst>
          </p:cNvPr>
          <p:cNvSpPr/>
          <p:nvPr/>
        </p:nvSpPr>
        <p:spPr bwMode="auto">
          <a:xfrm>
            <a:off x="1102451" y="1842052"/>
            <a:ext cx="2857897" cy="2700000"/>
          </a:xfrm>
          <a:prstGeom prst="rect">
            <a:avLst/>
          </a:prstGeom>
          <a:noFill/>
          <a:ln w="254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32" name="矩形 31">
            <a:extLst>
              <a:ext uri="{FF2B5EF4-FFF2-40B4-BE49-F238E27FC236}">
                <a16:creationId xmlns:a16="http://schemas.microsoft.com/office/drawing/2014/main" id="{091E6972-46BB-48E6-9AEF-57057C3CFC43}"/>
              </a:ext>
            </a:extLst>
          </p:cNvPr>
          <p:cNvSpPr/>
          <p:nvPr/>
        </p:nvSpPr>
        <p:spPr bwMode="auto">
          <a:xfrm>
            <a:off x="1102451" y="4596979"/>
            <a:ext cx="2857897" cy="864000"/>
          </a:xfrm>
          <a:prstGeom prst="rect">
            <a:avLst/>
          </a:prstGeom>
          <a:noFill/>
          <a:ln w="254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33" name="矩形 32">
            <a:extLst>
              <a:ext uri="{FF2B5EF4-FFF2-40B4-BE49-F238E27FC236}">
                <a16:creationId xmlns:a16="http://schemas.microsoft.com/office/drawing/2014/main" id="{2C7D5312-A8E8-47CA-A3D4-464691772171}"/>
              </a:ext>
            </a:extLst>
          </p:cNvPr>
          <p:cNvSpPr/>
          <p:nvPr/>
        </p:nvSpPr>
        <p:spPr bwMode="auto">
          <a:xfrm>
            <a:off x="1488611" y="2052011"/>
            <a:ext cx="2266122" cy="1836000"/>
          </a:xfrm>
          <a:prstGeom prst="rect">
            <a:avLst/>
          </a:prstGeom>
          <a:noFill/>
          <a:ln w="25400"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38" name="文本框 37">
            <a:extLst>
              <a:ext uri="{FF2B5EF4-FFF2-40B4-BE49-F238E27FC236}">
                <a16:creationId xmlns:a16="http://schemas.microsoft.com/office/drawing/2014/main" id="{6960B1CE-76BC-4553-9880-7A89267D3CFC}"/>
              </a:ext>
            </a:extLst>
          </p:cNvPr>
          <p:cNvSpPr txBox="1"/>
          <p:nvPr/>
        </p:nvSpPr>
        <p:spPr>
          <a:xfrm>
            <a:off x="1717481" y="450623"/>
            <a:ext cx="5798383" cy="461665"/>
          </a:xfrm>
          <a:prstGeom prst="rect">
            <a:avLst/>
          </a:prstGeom>
          <a:noFill/>
        </p:spPr>
        <p:txBody>
          <a:bodyPr wrap="none" rtlCol="0">
            <a:spAutoFit/>
          </a:bodyPr>
          <a:lstStyle/>
          <a:p>
            <a:r>
              <a:rPr lang="zh-CN" altLang="en-US" sz="2400" dirty="0">
                <a:solidFill>
                  <a:srgbClr val="0000FF"/>
                </a:solidFill>
                <a:latin typeface="微软雅黑" panose="020B0503020204020204" pitchFamily="34" charset="-122"/>
              </a:rPr>
              <a:t>方案二：只保存</a:t>
            </a:r>
            <a:r>
              <a:rPr lang="en-US" altLang="zh-CN" sz="2400" dirty="0">
                <a:solidFill>
                  <a:srgbClr val="0000FF"/>
                </a:solidFill>
                <a:latin typeface="微软雅黑" panose="020B0503020204020204" pitchFamily="34" charset="-122"/>
              </a:rPr>
              <a:t>Display</a:t>
            </a:r>
            <a:r>
              <a:rPr lang="zh-CN" altLang="en-US" sz="2400" dirty="0">
                <a:solidFill>
                  <a:srgbClr val="0000FF"/>
                </a:solidFill>
                <a:latin typeface="微软雅黑" panose="020B0503020204020204" pitchFamily="34" charset="-122"/>
              </a:rPr>
              <a:t>的表项</a:t>
            </a:r>
            <a:r>
              <a:rPr lang="en-US" altLang="zh-CN" sz="2400" dirty="0">
                <a:solidFill>
                  <a:srgbClr val="0000FF"/>
                </a:solidFill>
                <a:latin typeface="微软雅黑" panose="020B0503020204020204" pitchFamily="34" charset="-122"/>
              </a:rPr>
              <a:t>Display[n]</a:t>
            </a:r>
            <a:endParaRPr lang="zh-CN" altLang="en-US" sz="2400" dirty="0">
              <a:solidFill>
                <a:srgbClr val="0000FF"/>
              </a:solidFill>
              <a:latin typeface="微软雅黑" panose="020B0503020204020204" pitchFamily="34" charset="-122"/>
            </a:endParaRPr>
          </a:p>
        </p:txBody>
      </p:sp>
      <p:sp>
        <p:nvSpPr>
          <p:cNvPr id="34" name="文本框 33">
            <a:extLst>
              <a:ext uri="{FF2B5EF4-FFF2-40B4-BE49-F238E27FC236}">
                <a16:creationId xmlns:a16="http://schemas.microsoft.com/office/drawing/2014/main" id="{30AB66F5-A86A-4237-AD1E-208DE9AFE977}"/>
              </a:ext>
            </a:extLst>
          </p:cNvPr>
          <p:cNvSpPr txBox="1"/>
          <p:nvPr/>
        </p:nvSpPr>
        <p:spPr>
          <a:xfrm>
            <a:off x="5724000" y="5976000"/>
            <a:ext cx="954108" cy="400110"/>
          </a:xfrm>
          <a:prstGeom prst="rect">
            <a:avLst/>
          </a:prstGeom>
          <a:noFill/>
        </p:spPr>
        <p:txBody>
          <a:bodyPr wrap="none" rtlCol="0">
            <a:spAutoFit/>
          </a:bodyPr>
          <a:lstStyle/>
          <a:p>
            <a:r>
              <a:rPr lang="zh-CN" altLang="en-US" sz="2000" dirty="0">
                <a:solidFill>
                  <a:srgbClr val="0000FF"/>
                </a:solidFill>
              </a:rPr>
              <a:t>运行栈</a:t>
            </a:r>
          </a:p>
        </p:txBody>
      </p:sp>
      <p:sp>
        <p:nvSpPr>
          <p:cNvPr id="35" name="文本框 34">
            <a:extLst>
              <a:ext uri="{FF2B5EF4-FFF2-40B4-BE49-F238E27FC236}">
                <a16:creationId xmlns:a16="http://schemas.microsoft.com/office/drawing/2014/main" id="{FCF146CB-AEB8-43DC-AF6A-ED1B0365296F}"/>
              </a:ext>
            </a:extLst>
          </p:cNvPr>
          <p:cNvSpPr txBox="1"/>
          <p:nvPr/>
        </p:nvSpPr>
        <p:spPr>
          <a:xfrm>
            <a:off x="7416000" y="5976000"/>
            <a:ext cx="1197765" cy="369332"/>
          </a:xfrm>
          <a:prstGeom prst="rect">
            <a:avLst/>
          </a:prstGeom>
          <a:noFill/>
        </p:spPr>
        <p:txBody>
          <a:bodyPr wrap="none" rtlCol="0">
            <a:spAutoFit/>
          </a:bodyPr>
          <a:lstStyle/>
          <a:p>
            <a:r>
              <a:rPr lang="en-US" altLang="zh-CN" dirty="0">
                <a:solidFill>
                  <a:srgbClr val="0000FF"/>
                </a:solidFill>
              </a:rPr>
              <a:t>Display</a:t>
            </a:r>
            <a:r>
              <a:rPr lang="zh-CN" altLang="en-US" dirty="0">
                <a:solidFill>
                  <a:srgbClr val="0000FF"/>
                </a:solidFill>
              </a:rPr>
              <a:t>表</a:t>
            </a:r>
          </a:p>
        </p:txBody>
      </p:sp>
      <p:sp>
        <p:nvSpPr>
          <p:cNvPr id="3" name="矩形 2">
            <a:extLst>
              <a:ext uri="{FF2B5EF4-FFF2-40B4-BE49-F238E27FC236}">
                <a16:creationId xmlns:a16="http://schemas.microsoft.com/office/drawing/2014/main" id="{287C875E-7226-4F18-B381-10A27A674A2D}"/>
              </a:ext>
            </a:extLst>
          </p:cNvPr>
          <p:cNvSpPr/>
          <p:nvPr/>
        </p:nvSpPr>
        <p:spPr bwMode="auto">
          <a:xfrm>
            <a:off x="4531408" y="994244"/>
            <a:ext cx="2884590" cy="2179026"/>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graphicFrame>
        <p:nvGraphicFramePr>
          <p:cNvPr id="37" name="表格 5">
            <a:extLst>
              <a:ext uri="{FF2B5EF4-FFF2-40B4-BE49-F238E27FC236}">
                <a16:creationId xmlns:a16="http://schemas.microsoft.com/office/drawing/2014/main" id="{D8DF6CA2-D175-4C77-9241-D2F0417DE424}"/>
              </a:ext>
            </a:extLst>
          </p:cNvPr>
          <p:cNvGraphicFramePr>
            <a:graphicFrameLocks noGrp="1"/>
          </p:cNvGraphicFramePr>
          <p:nvPr>
            <p:extLst>
              <p:ext uri="{D42A27DB-BD31-4B8C-83A1-F6EECF244321}">
                <p14:modId xmlns:p14="http://schemas.microsoft.com/office/powerpoint/2010/main" val="1195568484"/>
              </p:ext>
            </p:extLst>
          </p:nvPr>
        </p:nvGraphicFramePr>
        <p:xfrm>
          <a:off x="7624836" y="4366004"/>
          <a:ext cx="985764" cy="1609996"/>
        </p:xfrm>
        <a:graphic>
          <a:graphicData uri="http://schemas.openxmlformats.org/drawingml/2006/table">
            <a:tbl>
              <a:tblPr firstRow="1" bandRow="1">
                <a:tableStyleId>{5C22544A-7EE6-4342-B048-85BDC9FD1C3A}</a:tableStyleId>
              </a:tblPr>
              <a:tblGrid>
                <a:gridCol w="374846">
                  <a:extLst>
                    <a:ext uri="{9D8B030D-6E8A-4147-A177-3AD203B41FA5}">
                      <a16:colId xmlns:a16="http://schemas.microsoft.com/office/drawing/2014/main" val="1114144613"/>
                    </a:ext>
                  </a:extLst>
                </a:gridCol>
                <a:gridCol w="610918">
                  <a:extLst>
                    <a:ext uri="{9D8B030D-6E8A-4147-A177-3AD203B41FA5}">
                      <a16:colId xmlns:a16="http://schemas.microsoft.com/office/drawing/2014/main" val="4059082513"/>
                    </a:ext>
                  </a:extLst>
                </a:gridCol>
              </a:tblGrid>
              <a:tr h="402499">
                <a:tc>
                  <a:txBody>
                    <a:bodyPr/>
                    <a:lstStyle/>
                    <a:p>
                      <a:r>
                        <a:rPr lang="en-US" altLang="zh-CN" b="0" dirty="0">
                          <a:solidFill>
                            <a:schemeClr val="tx1"/>
                          </a:solidFill>
                        </a:rPr>
                        <a:t>3</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1865738"/>
                  </a:ext>
                </a:extLst>
              </a:tr>
              <a:tr h="402499">
                <a:tc>
                  <a:txBody>
                    <a:bodyPr/>
                    <a:lstStyle/>
                    <a:p>
                      <a:r>
                        <a:rPr lang="en-US" altLang="zh-CN" b="0" dirty="0">
                          <a:solidFill>
                            <a:schemeClr val="tx1"/>
                          </a:solidFill>
                        </a:rPr>
                        <a:t>2</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a:solidFill>
                            <a:schemeClr val="tx1"/>
                          </a:solidFill>
                        </a:rPr>
                        <a:t>FP3</a:t>
                      </a:r>
                      <a:endParaRPr lang="zh-CN"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86140941"/>
                  </a:ext>
                </a:extLst>
              </a:tr>
              <a:tr h="402499">
                <a:tc>
                  <a:txBody>
                    <a:bodyPr/>
                    <a:lstStyle/>
                    <a:p>
                      <a:r>
                        <a:rPr lang="en-US" altLang="zh-CN" b="0" dirty="0">
                          <a:solidFill>
                            <a:schemeClr val="tx1"/>
                          </a:solidFill>
                        </a:rPr>
                        <a:t>1</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a:solidFill>
                            <a:schemeClr val="tx1"/>
                          </a:solidFill>
                        </a:rPr>
                        <a:t>FP2</a:t>
                      </a:r>
                      <a:endParaRPr lang="zh-CN"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3480790"/>
                  </a:ext>
                </a:extLst>
              </a:tr>
              <a:tr h="402499">
                <a:tc>
                  <a:txBody>
                    <a:bodyPr/>
                    <a:lstStyle/>
                    <a:p>
                      <a:r>
                        <a:rPr lang="en-US" altLang="zh-CN" b="0" dirty="0">
                          <a:solidFill>
                            <a:schemeClr val="tx1"/>
                          </a:solidFill>
                        </a:rPr>
                        <a:t>0</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a:solidFill>
                            <a:schemeClr val="tx1"/>
                          </a:solidFill>
                        </a:rPr>
                        <a:t>FP0</a:t>
                      </a:r>
                      <a:endParaRPr lang="zh-CN"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23008999"/>
                  </a:ext>
                </a:extLst>
              </a:tr>
            </a:tbl>
          </a:graphicData>
        </a:graphic>
      </p:graphicFrame>
    </p:spTree>
    <p:extLst>
      <p:ext uri="{BB962C8B-B14F-4D97-AF65-F5344CB8AC3E}">
        <p14:creationId xmlns:p14="http://schemas.microsoft.com/office/powerpoint/2010/main" val="45451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B810C3F-6CCC-46FB-899A-493E8AD55749}"/>
              </a:ext>
            </a:extLst>
          </p:cNvPr>
          <p:cNvSpPr>
            <a:spLocks noGrp="1"/>
          </p:cNvSpPr>
          <p:nvPr>
            <p:ph type="sldNum" sz="quarter" idx="12"/>
          </p:nvPr>
        </p:nvSpPr>
        <p:spPr/>
        <p:txBody>
          <a:bodyPr/>
          <a:lstStyle/>
          <a:p>
            <a:fld id="{EB774D79-D6C1-4F7A-9771-2ED1C8DE996C}" type="slidenum">
              <a:rPr lang="en-US" altLang="zh-CN" smtClean="0"/>
              <a:pPr/>
              <a:t>34</a:t>
            </a:fld>
            <a:endParaRPr lang="en-US" altLang="zh-CN"/>
          </a:p>
        </p:txBody>
      </p:sp>
      <p:graphicFrame>
        <p:nvGraphicFramePr>
          <p:cNvPr id="8" name="表格 6">
            <a:extLst>
              <a:ext uri="{FF2B5EF4-FFF2-40B4-BE49-F238E27FC236}">
                <a16:creationId xmlns:a16="http://schemas.microsoft.com/office/drawing/2014/main" id="{C4478009-FE4C-41C6-861D-F7BA9ED11539}"/>
              </a:ext>
            </a:extLst>
          </p:cNvPr>
          <p:cNvGraphicFramePr>
            <a:graphicFrameLocks noGrp="1"/>
          </p:cNvGraphicFramePr>
          <p:nvPr>
            <p:extLst>
              <p:ext uri="{D42A27DB-BD31-4B8C-83A1-F6EECF244321}">
                <p14:modId xmlns:p14="http://schemas.microsoft.com/office/powerpoint/2010/main" val="2042819122"/>
              </p:ext>
            </p:extLst>
          </p:nvPr>
        </p:nvGraphicFramePr>
        <p:xfrm>
          <a:off x="4577472" y="1071314"/>
          <a:ext cx="2811875" cy="4923912"/>
        </p:xfrm>
        <a:graphic>
          <a:graphicData uri="http://schemas.openxmlformats.org/drawingml/2006/table">
            <a:tbl>
              <a:tblPr firstRow="1" bandRow="1">
                <a:tableStyleId>{5C22544A-7EE6-4342-B048-85BDC9FD1C3A}</a:tableStyleId>
              </a:tblPr>
              <a:tblGrid>
                <a:gridCol w="457790">
                  <a:extLst>
                    <a:ext uri="{9D8B030D-6E8A-4147-A177-3AD203B41FA5}">
                      <a16:colId xmlns:a16="http://schemas.microsoft.com/office/drawing/2014/main" val="3003843556"/>
                    </a:ext>
                  </a:extLst>
                </a:gridCol>
                <a:gridCol w="453003">
                  <a:extLst>
                    <a:ext uri="{9D8B030D-6E8A-4147-A177-3AD203B41FA5}">
                      <a16:colId xmlns:a16="http://schemas.microsoft.com/office/drawing/2014/main" val="3915698175"/>
                    </a:ext>
                  </a:extLst>
                </a:gridCol>
                <a:gridCol w="1901082">
                  <a:extLst>
                    <a:ext uri="{9D8B030D-6E8A-4147-A177-3AD203B41FA5}">
                      <a16:colId xmlns:a16="http://schemas.microsoft.com/office/drawing/2014/main" val="3439332706"/>
                    </a:ext>
                  </a:extLst>
                </a:gridCol>
              </a:tblGrid>
              <a:tr h="291670">
                <a:tc>
                  <a:txBody>
                    <a:bodyPr/>
                    <a:lstStyle/>
                    <a:p>
                      <a:pPr algn="ctr"/>
                      <a:endParaRPr lang="zh-CN" altLang="en-US" sz="900" b="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581496"/>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FP7</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3</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rgbClr val="0000FF"/>
                          </a:solidFill>
                          <a:latin typeface="微软雅黑" panose="020B0503020204020204" pitchFamily="34" charset="-122"/>
                          <a:ea typeface="微软雅黑" panose="020B0503020204020204" pitchFamily="34" charset="-122"/>
                        </a:rPr>
                        <a:t>R</a:t>
                      </a:r>
                      <a:r>
                        <a:rPr lang="zh-CN" altLang="en-US" sz="1600" dirty="0">
                          <a:solidFill>
                            <a:srgbClr val="0000FF"/>
                          </a:solidFill>
                          <a:latin typeface="微软雅黑" panose="020B0503020204020204" pitchFamily="34" charset="-122"/>
                          <a:ea typeface="微软雅黑" panose="020B0503020204020204" pitchFamily="34" charset="-122"/>
                        </a:rPr>
                        <a:t>的</a:t>
                      </a:r>
                      <a:r>
                        <a:rPr lang="en-US" altLang="zh-CN" sz="1600" dirty="0">
                          <a:solidFill>
                            <a:srgbClr val="0000FF"/>
                          </a:solidFill>
                          <a:latin typeface="微软雅黑" panose="020B0503020204020204" pitchFamily="34" charset="-122"/>
                          <a:ea typeface="微软雅黑" panose="020B0503020204020204" pitchFamily="34" charset="-122"/>
                        </a:rPr>
                        <a:t>AR</a:t>
                      </a:r>
                    </a:p>
                    <a:p>
                      <a:pPr algn="l"/>
                      <a:r>
                        <a:rPr lang="en-US" altLang="zh-CN" sz="1600" dirty="0">
                          <a:solidFill>
                            <a:schemeClr val="tx1"/>
                          </a:solidFill>
                          <a:latin typeface="微软雅黑" panose="020B0503020204020204" pitchFamily="34" charset="-122"/>
                          <a:ea typeface="微软雅黑" panose="020B0503020204020204" pitchFamily="34" charset="-122"/>
                        </a:rPr>
                        <a:t>Saved D[3]:</a:t>
                      </a:r>
                      <a:r>
                        <a:rPr lang="en-US" altLang="zh-CN" sz="1600" dirty="0">
                          <a:solidFill>
                            <a:srgbClr val="FF0000"/>
                          </a:solidFill>
                          <a:latin typeface="微软雅黑" panose="020B0503020204020204" pitchFamily="34" charset="-122"/>
                          <a:ea typeface="微软雅黑" panose="020B0503020204020204" pitchFamily="34" charset="-122"/>
                        </a:rPr>
                        <a:t>FP4</a:t>
                      </a:r>
                      <a:endParaRPr lang="zh-CN" altLang="en-US" sz="1600" dirty="0">
                        <a:solidFill>
                          <a:srgbClr val="FF0000"/>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7045953"/>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FP6</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2</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Q</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algn="l"/>
                      <a:r>
                        <a:rPr lang="en-US" altLang="zh-CN" sz="1600" dirty="0">
                          <a:solidFill>
                            <a:schemeClr val="tx1"/>
                          </a:solidFill>
                          <a:latin typeface="微软雅黑" panose="020B0503020204020204" pitchFamily="34" charset="-122"/>
                          <a:ea typeface="微软雅黑" panose="020B0503020204020204" pitchFamily="34" charset="-122"/>
                        </a:rPr>
                        <a:t>Saved D[2]:</a:t>
                      </a:r>
                      <a:r>
                        <a:rPr lang="en-US" altLang="zh-CN" sz="1600" dirty="0">
                          <a:solidFill>
                            <a:srgbClr val="FF0000"/>
                          </a:solidFill>
                          <a:latin typeface="微软雅黑" panose="020B0503020204020204" pitchFamily="34" charset="-122"/>
                          <a:ea typeface="微软雅黑" panose="020B0503020204020204" pitchFamily="34" charset="-122"/>
                        </a:rPr>
                        <a:t>FP3</a:t>
                      </a:r>
                      <a:endParaRPr lang="zh-CN" altLang="en-US" sz="1600" dirty="0">
                        <a:solidFill>
                          <a:srgbClr val="FF0000"/>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12744749"/>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 </a:t>
                      </a:r>
                      <a:endParaRPr lang="zh-CN" altLang="en-US" sz="1600" dirty="0">
                        <a:solidFill>
                          <a:srgbClr val="FF0000"/>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6407932"/>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FP4</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3</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rgbClr val="0000FF"/>
                          </a:solidFill>
                          <a:latin typeface="微软雅黑" panose="020B0503020204020204" pitchFamily="34" charset="-122"/>
                          <a:ea typeface="微软雅黑" panose="020B0503020204020204" pitchFamily="34" charset="-122"/>
                        </a:rPr>
                        <a:t>R</a:t>
                      </a:r>
                      <a:r>
                        <a:rPr lang="zh-CN" altLang="en-US" sz="1600" dirty="0">
                          <a:solidFill>
                            <a:srgbClr val="0000FF"/>
                          </a:solidFill>
                          <a:latin typeface="微软雅黑" panose="020B0503020204020204" pitchFamily="34" charset="-122"/>
                          <a:ea typeface="微软雅黑" panose="020B0503020204020204" pitchFamily="34" charset="-122"/>
                        </a:rPr>
                        <a:t>的</a:t>
                      </a:r>
                      <a:r>
                        <a:rPr lang="en-US" altLang="zh-CN" sz="1600" dirty="0">
                          <a:solidFill>
                            <a:srgbClr val="0000FF"/>
                          </a:solidFill>
                          <a:latin typeface="微软雅黑" panose="020B0503020204020204" pitchFamily="34" charset="-122"/>
                          <a:ea typeface="微软雅黑" panose="020B0503020204020204" pitchFamily="34" charset="-122"/>
                        </a:rPr>
                        <a:t>AR</a:t>
                      </a:r>
                    </a:p>
                    <a:p>
                      <a:pPr algn="l"/>
                      <a:r>
                        <a:rPr lang="en-US" altLang="zh-CN" sz="1600" dirty="0">
                          <a:solidFill>
                            <a:schemeClr val="tx1"/>
                          </a:solidFill>
                          <a:latin typeface="微软雅黑" panose="020B0503020204020204" pitchFamily="34" charset="-122"/>
                          <a:ea typeface="微软雅黑" panose="020B0503020204020204" pitchFamily="34" charset="-122"/>
                        </a:rPr>
                        <a:t>Saved D[3]:_</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5043307"/>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FP3</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2</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Q</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algn="l"/>
                      <a:r>
                        <a:rPr lang="en-US" altLang="zh-CN" sz="1600" dirty="0">
                          <a:solidFill>
                            <a:schemeClr val="tx1"/>
                          </a:solidFill>
                          <a:latin typeface="微软雅黑" panose="020B0503020204020204" pitchFamily="34" charset="-122"/>
                          <a:ea typeface="微软雅黑" panose="020B0503020204020204" pitchFamily="34" charset="-122"/>
                        </a:rPr>
                        <a:t>Saved D[2]:_</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2296499"/>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FP2</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P</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Saved D[1]:</a:t>
                      </a:r>
                      <a:r>
                        <a:rPr lang="en-US" altLang="zh-CN" sz="1600" dirty="0">
                          <a:solidFill>
                            <a:srgbClr val="FF0000"/>
                          </a:solidFill>
                          <a:latin typeface="微软雅黑" panose="020B0503020204020204" pitchFamily="34" charset="-122"/>
                          <a:ea typeface="微软雅黑" panose="020B0503020204020204" pitchFamily="34" charset="-122"/>
                        </a:rPr>
                        <a:t>FP1</a:t>
                      </a:r>
                      <a:endParaRPr lang="zh-CN" altLang="en-US" sz="1600" dirty="0">
                        <a:solidFill>
                          <a:srgbClr val="FF0000"/>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1957043"/>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FP1</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S</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Saved D[1]:_</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4821733"/>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900" b="0" dirty="0">
                          <a:solidFill>
                            <a:schemeClr val="tx1"/>
                          </a:solidFill>
                          <a:latin typeface="微软雅黑" panose="020B0503020204020204" pitchFamily="34" charset="-122"/>
                          <a:ea typeface="微软雅黑" panose="020B0503020204020204" pitchFamily="34" charset="-122"/>
                        </a:rPr>
                        <a:t>FP0</a:t>
                      </a:r>
                      <a:endParaRPr lang="zh-CN" altLang="en-US" sz="900" b="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main</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Saved D[0]:_</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3500177"/>
                  </a:ext>
                </a:extLst>
              </a:tr>
            </a:tbl>
          </a:graphicData>
        </a:graphic>
      </p:graphicFrame>
      <p:grpSp>
        <p:nvGrpSpPr>
          <p:cNvPr id="9" name="组合 8">
            <a:extLst>
              <a:ext uri="{FF2B5EF4-FFF2-40B4-BE49-F238E27FC236}">
                <a16:creationId xmlns:a16="http://schemas.microsoft.com/office/drawing/2014/main" id="{3127116F-6429-44D0-839D-90F8DE256214}"/>
              </a:ext>
            </a:extLst>
          </p:cNvPr>
          <p:cNvGrpSpPr/>
          <p:nvPr/>
        </p:nvGrpSpPr>
        <p:grpSpPr>
          <a:xfrm>
            <a:off x="91002" y="568697"/>
            <a:ext cx="986859" cy="1808962"/>
            <a:chOff x="7431370" y="4610659"/>
            <a:chExt cx="986859" cy="1808962"/>
          </a:xfrm>
        </p:grpSpPr>
        <p:grpSp>
          <p:nvGrpSpPr>
            <p:cNvPr id="10" name="Group 10">
              <a:extLst>
                <a:ext uri="{FF2B5EF4-FFF2-40B4-BE49-F238E27FC236}">
                  <a16:creationId xmlns:a16="http://schemas.microsoft.com/office/drawing/2014/main" id="{3B25D1B1-9F7A-45BA-AF34-1D36F7B12637}"/>
                </a:ext>
              </a:extLst>
            </p:cNvPr>
            <p:cNvGrpSpPr>
              <a:grpSpLocks/>
            </p:cNvGrpSpPr>
            <p:nvPr/>
          </p:nvGrpSpPr>
          <p:grpSpPr bwMode="auto">
            <a:xfrm>
              <a:off x="7725025" y="4610659"/>
              <a:ext cx="383531" cy="399821"/>
              <a:chOff x="835" y="1547"/>
              <a:chExt cx="431" cy="534"/>
            </a:xfrm>
          </p:grpSpPr>
          <p:sp>
            <p:nvSpPr>
              <p:cNvPr id="27" name="Text Box 5">
                <a:extLst>
                  <a:ext uri="{FF2B5EF4-FFF2-40B4-BE49-F238E27FC236}">
                    <a16:creationId xmlns:a16="http://schemas.microsoft.com/office/drawing/2014/main" id="{A4DEB2A5-B81B-41FE-8C82-9C37F836F0D3}"/>
                  </a:ext>
                </a:extLst>
              </p:cNvPr>
              <p:cNvSpPr txBox="1">
                <a:spLocks noChangeArrowheads="1"/>
              </p:cNvSpPr>
              <p:nvPr/>
            </p:nvSpPr>
            <p:spPr bwMode="auto">
              <a:xfrm>
                <a:off x="862" y="1547"/>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nchorCtr="0">
                <a:spAutoFit/>
              </a:bodyPr>
              <a:lstStyle/>
              <a:p>
                <a:pPr>
                  <a:spcBef>
                    <a:spcPct val="50000"/>
                  </a:spcBef>
                </a:pPr>
                <a:r>
                  <a:rPr lang="en-US" altLang="zh-CN" sz="2000" b="0" dirty="0"/>
                  <a:t>M</a:t>
                </a:r>
              </a:p>
            </p:txBody>
          </p:sp>
          <p:sp>
            <p:nvSpPr>
              <p:cNvPr id="28" name="Oval 9">
                <a:extLst>
                  <a:ext uri="{FF2B5EF4-FFF2-40B4-BE49-F238E27FC236}">
                    <a16:creationId xmlns:a16="http://schemas.microsoft.com/office/drawing/2014/main" id="{175E7992-91ED-41E3-BC8B-341E83637AD0}"/>
                  </a:ext>
                </a:extLst>
              </p:cNvPr>
              <p:cNvSpPr>
                <a:spLocks noChangeArrowheads="1"/>
              </p:cNvSpPr>
              <p:nvPr/>
            </p:nvSpPr>
            <p:spPr bwMode="auto">
              <a:xfrm>
                <a:off x="835" y="1572"/>
                <a:ext cx="431" cy="431"/>
              </a:xfrm>
              <a:prstGeom prst="ellipse">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grpSp>
          <p:nvGrpSpPr>
            <p:cNvPr id="11" name="Group 11">
              <a:extLst>
                <a:ext uri="{FF2B5EF4-FFF2-40B4-BE49-F238E27FC236}">
                  <a16:creationId xmlns:a16="http://schemas.microsoft.com/office/drawing/2014/main" id="{E40ABA85-3980-4608-B9E3-ECCD71AA856F}"/>
                </a:ext>
              </a:extLst>
            </p:cNvPr>
            <p:cNvGrpSpPr>
              <a:grpSpLocks/>
            </p:cNvGrpSpPr>
            <p:nvPr/>
          </p:nvGrpSpPr>
          <p:grpSpPr bwMode="auto">
            <a:xfrm>
              <a:off x="7431370" y="5538334"/>
              <a:ext cx="383531" cy="399821"/>
              <a:chOff x="835" y="1525"/>
              <a:chExt cx="431" cy="534"/>
            </a:xfrm>
          </p:grpSpPr>
          <p:sp>
            <p:nvSpPr>
              <p:cNvPr id="25" name="Text Box 12">
                <a:extLst>
                  <a:ext uri="{FF2B5EF4-FFF2-40B4-BE49-F238E27FC236}">
                    <a16:creationId xmlns:a16="http://schemas.microsoft.com/office/drawing/2014/main" id="{034CDDA8-B90D-47AF-A861-E32E897A42D1}"/>
                  </a:ext>
                </a:extLst>
              </p:cNvPr>
              <p:cNvSpPr txBox="1">
                <a:spLocks noChangeArrowheads="1"/>
              </p:cNvSpPr>
              <p:nvPr/>
            </p:nvSpPr>
            <p:spPr bwMode="auto">
              <a:xfrm>
                <a:off x="861" y="1525"/>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t>Q</a:t>
                </a:r>
              </a:p>
            </p:txBody>
          </p:sp>
          <p:sp>
            <p:nvSpPr>
              <p:cNvPr id="26" name="Oval 13">
                <a:extLst>
                  <a:ext uri="{FF2B5EF4-FFF2-40B4-BE49-F238E27FC236}">
                    <a16:creationId xmlns:a16="http://schemas.microsoft.com/office/drawing/2014/main" id="{0ECB4165-B016-42BF-B2B3-40457D7B74EB}"/>
                  </a:ext>
                </a:extLst>
              </p:cNvPr>
              <p:cNvSpPr>
                <a:spLocks noChangeArrowheads="1"/>
              </p:cNvSpPr>
              <p:nvPr/>
            </p:nvSpPr>
            <p:spPr bwMode="auto">
              <a:xfrm>
                <a:off x="835" y="1572"/>
                <a:ext cx="431" cy="431"/>
              </a:xfrm>
              <a:prstGeom prst="ellipse">
                <a:avLst/>
              </a:prstGeom>
              <a:noFill/>
              <a:ln w="28575">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grpSp>
          <p:nvGrpSpPr>
            <p:cNvPr id="12" name="Group 14">
              <a:extLst>
                <a:ext uri="{FF2B5EF4-FFF2-40B4-BE49-F238E27FC236}">
                  <a16:creationId xmlns:a16="http://schemas.microsoft.com/office/drawing/2014/main" id="{0C0B3007-82F8-4A68-8BB8-076565F9399E}"/>
                </a:ext>
              </a:extLst>
            </p:cNvPr>
            <p:cNvGrpSpPr>
              <a:grpSpLocks/>
            </p:cNvGrpSpPr>
            <p:nvPr/>
          </p:nvGrpSpPr>
          <p:grpSpPr bwMode="auto">
            <a:xfrm>
              <a:off x="7441159" y="5011978"/>
              <a:ext cx="383531" cy="399821"/>
              <a:chOff x="835" y="1489"/>
              <a:chExt cx="431" cy="534"/>
            </a:xfrm>
          </p:grpSpPr>
          <p:sp>
            <p:nvSpPr>
              <p:cNvPr id="23" name="Text Box 15">
                <a:extLst>
                  <a:ext uri="{FF2B5EF4-FFF2-40B4-BE49-F238E27FC236}">
                    <a16:creationId xmlns:a16="http://schemas.microsoft.com/office/drawing/2014/main" id="{FE81AE48-A1B1-409A-B889-4F2B48D79B7C}"/>
                  </a:ext>
                </a:extLst>
              </p:cNvPr>
              <p:cNvSpPr txBox="1">
                <a:spLocks noChangeArrowheads="1"/>
              </p:cNvSpPr>
              <p:nvPr/>
            </p:nvSpPr>
            <p:spPr bwMode="auto">
              <a:xfrm>
                <a:off x="850" y="1489"/>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t>P</a:t>
                </a:r>
              </a:p>
            </p:txBody>
          </p:sp>
          <p:sp>
            <p:nvSpPr>
              <p:cNvPr id="24" name="Oval 16">
                <a:extLst>
                  <a:ext uri="{FF2B5EF4-FFF2-40B4-BE49-F238E27FC236}">
                    <a16:creationId xmlns:a16="http://schemas.microsoft.com/office/drawing/2014/main" id="{DE9A5C3A-EE6A-4428-B8B2-4D4F0B6D079A}"/>
                  </a:ext>
                </a:extLst>
              </p:cNvPr>
              <p:cNvSpPr>
                <a:spLocks noChangeArrowheads="1"/>
              </p:cNvSpPr>
              <p:nvPr/>
            </p:nvSpPr>
            <p:spPr bwMode="auto">
              <a:xfrm>
                <a:off x="835" y="1572"/>
                <a:ext cx="431" cy="431"/>
              </a:xfrm>
              <a:prstGeom prst="ellipse">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grpSp>
          <p:nvGrpSpPr>
            <p:cNvPr id="13" name="Group 17">
              <a:extLst>
                <a:ext uri="{FF2B5EF4-FFF2-40B4-BE49-F238E27FC236}">
                  <a16:creationId xmlns:a16="http://schemas.microsoft.com/office/drawing/2014/main" id="{2EA3D36F-1748-4078-BECB-B91F155F2B24}"/>
                </a:ext>
              </a:extLst>
            </p:cNvPr>
            <p:cNvGrpSpPr>
              <a:grpSpLocks/>
            </p:cNvGrpSpPr>
            <p:nvPr/>
          </p:nvGrpSpPr>
          <p:grpSpPr bwMode="auto">
            <a:xfrm>
              <a:off x="8034698" y="5032942"/>
              <a:ext cx="383531" cy="399821"/>
              <a:chOff x="835" y="1511"/>
              <a:chExt cx="431" cy="534"/>
            </a:xfrm>
          </p:grpSpPr>
          <p:sp>
            <p:nvSpPr>
              <p:cNvPr id="21" name="Text Box 18">
                <a:extLst>
                  <a:ext uri="{FF2B5EF4-FFF2-40B4-BE49-F238E27FC236}">
                    <a16:creationId xmlns:a16="http://schemas.microsoft.com/office/drawing/2014/main" id="{1BD9B7AD-C26A-4388-BDA2-70D4353F4138}"/>
                  </a:ext>
                </a:extLst>
              </p:cNvPr>
              <p:cNvSpPr txBox="1">
                <a:spLocks noChangeArrowheads="1"/>
              </p:cNvSpPr>
              <p:nvPr/>
            </p:nvSpPr>
            <p:spPr bwMode="auto">
              <a:xfrm>
                <a:off x="849" y="1511"/>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t>S</a:t>
                </a:r>
              </a:p>
            </p:txBody>
          </p:sp>
          <p:sp>
            <p:nvSpPr>
              <p:cNvPr id="22" name="Oval 19">
                <a:extLst>
                  <a:ext uri="{FF2B5EF4-FFF2-40B4-BE49-F238E27FC236}">
                    <a16:creationId xmlns:a16="http://schemas.microsoft.com/office/drawing/2014/main" id="{C081DCB7-76B9-4446-89ED-A9AE78BAE04B}"/>
                  </a:ext>
                </a:extLst>
              </p:cNvPr>
              <p:cNvSpPr>
                <a:spLocks noChangeArrowheads="1"/>
              </p:cNvSpPr>
              <p:nvPr/>
            </p:nvSpPr>
            <p:spPr bwMode="auto">
              <a:xfrm>
                <a:off x="835" y="1572"/>
                <a:ext cx="431" cy="431"/>
              </a:xfrm>
              <a:prstGeom prst="ellipse">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sp>
          <p:nvSpPr>
            <p:cNvPr id="14" name="Line 20">
              <a:extLst>
                <a:ext uri="{FF2B5EF4-FFF2-40B4-BE49-F238E27FC236}">
                  <a16:creationId xmlns:a16="http://schemas.microsoft.com/office/drawing/2014/main" id="{13356AAC-7F98-473F-94BE-AB04B1D47D23}"/>
                </a:ext>
              </a:extLst>
            </p:cNvPr>
            <p:cNvSpPr>
              <a:spLocks noChangeShapeType="1"/>
            </p:cNvSpPr>
            <p:nvPr/>
          </p:nvSpPr>
          <p:spPr bwMode="auto">
            <a:xfrm flipH="1">
              <a:off x="7633369" y="4925874"/>
              <a:ext cx="170854" cy="14375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15" name="Line 21">
              <a:extLst>
                <a:ext uri="{FF2B5EF4-FFF2-40B4-BE49-F238E27FC236}">
                  <a16:creationId xmlns:a16="http://schemas.microsoft.com/office/drawing/2014/main" id="{12819F88-E60F-4164-B8BC-8AC6D586DBF5}"/>
                </a:ext>
              </a:extLst>
            </p:cNvPr>
            <p:cNvSpPr>
              <a:spLocks noChangeShapeType="1"/>
            </p:cNvSpPr>
            <p:nvPr/>
          </p:nvSpPr>
          <p:spPr bwMode="auto">
            <a:xfrm flipH="1" flipV="1">
              <a:off x="8049825" y="4921381"/>
              <a:ext cx="170854" cy="14375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16" name="Line 23">
              <a:extLst>
                <a:ext uri="{FF2B5EF4-FFF2-40B4-BE49-F238E27FC236}">
                  <a16:creationId xmlns:a16="http://schemas.microsoft.com/office/drawing/2014/main" id="{46065974-52D4-4565-8DDB-991FA5349C49}"/>
                </a:ext>
              </a:extLst>
            </p:cNvPr>
            <p:cNvSpPr>
              <a:spLocks noChangeShapeType="1"/>
            </p:cNvSpPr>
            <p:nvPr/>
          </p:nvSpPr>
          <p:spPr bwMode="auto">
            <a:xfrm>
              <a:off x="7628030" y="5393081"/>
              <a:ext cx="0" cy="17969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grpSp>
          <p:nvGrpSpPr>
            <p:cNvPr id="17" name="Group 11">
              <a:extLst>
                <a:ext uri="{FF2B5EF4-FFF2-40B4-BE49-F238E27FC236}">
                  <a16:creationId xmlns:a16="http://schemas.microsoft.com/office/drawing/2014/main" id="{4AF1FC82-68BF-41F0-92BC-EDC3768D2C10}"/>
                </a:ext>
              </a:extLst>
            </p:cNvPr>
            <p:cNvGrpSpPr>
              <a:grpSpLocks/>
            </p:cNvGrpSpPr>
            <p:nvPr/>
          </p:nvGrpSpPr>
          <p:grpSpPr bwMode="auto">
            <a:xfrm>
              <a:off x="7454410" y="6019800"/>
              <a:ext cx="383531" cy="399821"/>
              <a:chOff x="835" y="1497"/>
              <a:chExt cx="431" cy="534"/>
            </a:xfrm>
          </p:grpSpPr>
          <p:sp>
            <p:nvSpPr>
              <p:cNvPr id="19" name="Text Box 12">
                <a:extLst>
                  <a:ext uri="{FF2B5EF4-FFF2-40B4-BE49-F238E27FC236}">
                    <a16:creationId xmlns:a16="http://schemas.microsoft.com/office/drawing/2014/main" id="{5BCC15A8-A2FF-4997-B7F9-FA726B9A36C5}"/>
                  </a:ext>
                </a:extLst>
              </p:cNvPr>
              <p:cNvSpPr txBox="1">
                <a:spLocks noChangeArrowheads="1"/>
              </p:cNvSpPr>
              <p:nvPr/>
            </p:nvSpPr>
            <p:spPr bwMode="auto">
              <a:xfrm>
                <a:off x="950" y="1497"/>
                <a:ext cx="200"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a:t>R</a:t>
                </a:r>
                <a:endParaRPr lang="en-US" altLang="zh-CN" sz="2000" b="0" dirty="0"/>
              </a:p>
            </p:txBody>
          </p:sp>
          <p:sp>
            <p:nvSpPr>
              <p:cNvPr id="20" name="Oval 13">
                <a:extLst>
                  <a:ext uri="{FF2B5EF4-FFF2-40B4-BE49-F238E27FC236}">
                    <a16:creationId xmlns:a16="http://schemas.microsoft.com/office/drawing/2014/main" id="{D40BCC4F-39F9-468A-A0B7-076E103DEE1B}"/>
                  </a:ext>
                </a:extLst>
              </p:cNvPr>
              <p:cNvSpPr>
                <a:spLocks noChangeArrowheads="1"/>
              </p:cNvSpPr>
              <p:nvPr/>
            </p:nvSpPr>
            <p:spPr bwMode="auto">
              <a:xfrm>
                <a:off x="835" y="1572"/>
                <a:ext cx="431" cy="431"/>
              </a:xfrm>
              <a:prstGeom prst="ellipse">
                <a:avLst/>
              </a:prstGeom>
              <a:noFill/>
              <a:ln w="2857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sp>
          <p:nvSpPr>
            <p:cNvPr id="18" name="Line 23">
              <a:extLst>
                <a:ext uri="{FF2B5EF4-FFF2-40B4-BE49-F238E27FC236}">
                  <a16:creationId xmlns:a16="http://schemas.microsoft.com/office/drawing/2014/main" id="{22749536-E225-4922-A3F6-760C66FAEF68}"/>
                </a:ext>
              </a:extLst>
            </p:cNvPr>
            <p:cNvSpPr>
              <a:spLocks noChangeShapeType="1"/>
            </p:cNvSpPr>
            <p:nvPr/>
          </p:nvSpPr>
          <p:spPr bwMode="auto">
            <a:xfrm>
              <a:off x="7646504" y="5903053"/>
              <a:ext cx="0" cy="17969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grpSp>
      <p:sp>
        <p:nvSpPr>
          <p:cNvPr id="29" name="Text Box 2">
            <a:extLst>
              <a:ext uri="{FF2B5EF4-FFF2-40B4-BE49-F238E27FC236}">
                <a16:creationId xmlns:a16="http://schemas.microsoft.com/office/drawing/2014/main" id="{B955337D-9FF1-4F3D-BFF3-CA1D2DEE48AD}"/>
              </a:ext>
            </a:extLst>
          </p:cNvPr>
          <p:cNvSpPr txBox="1">
            <a:spLocks noChangeArrowheads="1"/>
          </p:cNvSpPr>
          <p:nvPr/>
        </p:nvSpPr>
        <p:spPr bwMode="auto">
          <a:xfrm>
            <a:off x="608807" y="1524000"/>
            <a:ext cx="3658393" cy="4708981"/>
          </a:xfrm>
          <a:prstGeom prst="rect">
            <a:avLst/>
          </a:prstGeom>
          <a:noFill/>
          <a:ln w="25400">
            <a:solidFill>
              <a:srgbClr val="FF0000"/>
            </a:solidFill>
            <a:miter lim="800000"/>
            <a:headEnd/>
            <a:tailEnd/>
          </a:ln>
          <a:effectLst/>
        </p:spPr>
        <p:txBody>
          <a:bodyPr wrap="square">
            <a:spAutoFit/>
          </a:bodyPr>
          <a:lstStyle/>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program main();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P;</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Q;</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R;</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a:t>
            </a:r>
            <a:r>
              <a:rPr lang="en-US" altLang="zh-CN" b="1" dirty="0">
                <a:solidFill>
                  <a:srgbClr val="FF0000"/>
                </a:solidFill>
                <a:latin typeface="宋体" pitchFamily="2" charset="-122"/>
                <a:ea typeface="宋体" pitchFamily="2" charset="-122"/>
              </a:rPr>
              <a:t>P</a:t>
            </a:r>
            <a:r>
              <a:rPr lang="en-US" altLang="zh-CN" b="1" dirty="0">
                <a:solidFill>
                  <a:srgbClr val="000000"/>
                </a:solidFill>
                <a:latin typeface="宋体" pitchFamily="2" charset="-122"/>
                <a:ea typeface="宋体" pitchFamily="2" charset="-122"/>
              </a:rPr>
              <a:t>;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R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R;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Q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…Q;…</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P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S;</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P;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S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begin</a:t>
            </a:r>
            <a:endParaRPr lang="en-US" altLang="zh-CN" b="1" dirty="0">
              <a:solidFill>
                <a:srgbClr val="800080"/>
              </a:solidFill>
              <a:latin typeface="宋体" pitchFamily="2" charset="-122"/>
              <a:ea typeface="宋体" pitchFamily="2" charset="-122"/>
            </a:endParaRP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S;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end.  /* main */ </a:t>
            </a:r>
          </a:p>
        </p:txBody>
      </p:sp>
      <p:sp>
        <p:nvSpPr>
          <p:cNvPr id="30" name="矩形 29">
            <a:extLst>
              <a:ext uri="{FF2B5EF4-FFF2-40B4-BE49-F238E27FC236}">
                <a16:creationId xmlns:a16="http://schemas.microsoft.com/office/drawing/2014/main" id="{2787932B-E6FE-4ACF-9962-C0EBD144481E}"/>
              </a:ext>
            </a:extLst>
          </p:cNvPr>
          <p:cNvSpPr/>
          <p:nvPr/>
        </p:nvSpPr>
        <p:spPr bwMode="auto">
          <a:xfrm>
            <a:off x="2040233" y="2273270"/>
            <a:ext cx="1616574" cy="900000"/>
          </a:xfrm>
          <a:prstGeom prst="rect">
            <a:avLst/>
          </a:prstGeom>
          <a:noFill/>
          <a:ln w="254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31" name="矩形 30">
            <a:extLst>
              <a:ext uri="{FF2B5EF4-FFF2-40B4-BE49-F238E27FC236}">
                <a16:creationId xmlns:a16="http://schemas.microsoft.com/office/drawing/2014/main" id="{CC4BE48B-CC62-4B26-AAFD-19388AE4EED3}"/>
              </a:ext>
            </a:extLst>
          </p:cNvPr>
          <p:cNvSpPr/>
          <p:nvPr/>
        </p:nvSpPr>
        <p:spPr bwMode="auto">
          <a:xfrm>
            <a:off x="1102451" y="1842052"/>
            <a:ext cx="2857897" cy="2700000"/>
          </a:xfrm>
          <a:prstGeom prst="rect">
            <a:avLst/>
          </a:prstGeom>
          <a:noFill/>
          <a:ln w="254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32" name="矩形 31">
            <a:extLst>
              <a:ext uri="{FF2B5EF4-FFF2-40B4-BE49-F238E27FC236}">
                <a16:creationId xmlns:a16="http://schemas.microsoft.com/office/drawing/2014/main" id="{091E6972-46BB-48E6-9AEF-57057C3CFC43}"/>
              </a:ext>
            </a:extLst>
          </p:cNvPr>
          <p:cNvSpPr/>
          <p:nvPr/>
        </p:nvSpPr>
        <p:spPr bwMode="auto">
          <a:xfrm>
            <a:off x="1102451" y="4596979"/>
            <a:ext cx="2857897" cy="864000"/>
          </a:xfrm>
          <a:prstGeom prst="rect">
            <a:avLst/>
          </a:prstGeom>
          <a:noFill/>
          <a:ln w="254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33" name="矩形 32">
            <a:extLst>
              <a:ext uri="{FF2B5EF4-FFF2-40B4-BE49-F238E27FC236}">
                <a16:creationId xmlns:a16="http://schemas.microsoft.com/office/drawing/2014/main" id="{2C7D5312-A8E8-47CA-A3D4-464691772171}"/>
              </a:ext>
            </a:extLst>
          </p:cNvPr>
          <p:cNvSpPr/>
          <p:nvPr/>
        </p:nvSpPr>
        <p:spPr bwMode="auto">
          <a:xfrm>
            <a:off x="1488611" y="2052011"/>
            <a:ext cx="2266122" cy="1836000"/>
          </a:xfrm>
          <a:prstGeom prst="rect">
            <a:avLst/>
          </a:prstGeom>
          <a:noFill/>
          <a:ln w="25400"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38" name="文本框 37">
            <a:extLst>
              <a:ext uri="{FF2B5EF4-FFF2-40B4-BE49-F238E27FC236}">
                <a16:creationId xmlns:a16="http://schemas.microsoft.com/office/drawing/2014/main" id="{6960B1CE-76BC-4553-9880-7A89267D3CFC}"/>
              </a:ext>
            </a:extLst>
          </p:cNvPr>
          <p:cNvSpPr txBox="1"/>
          <p:nvPr/>
        </p:nvSpPr>
        <p:spPr>
          <a:xfrm>
            <a:off x="1717481" y="450623"/>
            <a:ext cx="5798383" cy="461665"/>
          </a:xfrm>
          <a:prstGeom prst="rect">
            <a:avLst/>
          </a:prstGeom>
          <a:noFill/>
        </p:spPr>
        <p:txBody>
          <a:bodyPr wrap="none" rtlCol="0">
            <a:spAutoFit/>
          </a:bodyPr>
          <a:lstStyle/>
          <a:p>
            <a:r>
              <a:rPr lang="zh-CN" altLang="en-US" sz="2400" dirty="0">
                <a:solidFill>
                  <a:srgbClr val="0000FF"/>
                </a:solidFill>
                <a:latin typeface="微软雅黑" panose="020B0503020204020204" pitchFamily="34" charset="-122"/>
              </a:rPr>
              <a:t>方案二：只保存</a:t>
            </a:r>
            <a:r>
              <a:rPr lang="en-US" altLang="zh-CN" sz="2400" dirty="0">
                <a:solidFill>
                  <a:srgbClr val="0000FF"/>
                </a:solidFill>
                <a:latin typeface="微软雅黑" panose="020B0503020204020204" pitchFamily="34" charset="-122"/>
              </a:rPr>
              <a:t>Display</a:t>
            </a:r>
            <a:r>
              <a:rPr lang="zh-CN" altLang="en-US" sz="2400" dirty="0">
                <a:solidFill>
                  <a:srgbClr val="0000FF"/>
                </a:solidFill>
                <a:latin typeface="微软雅黑" panose="020B0503020204020204" pitchFamily="34" charset="-122"/>
              </a:rPr>
              <a:t>的表项</a:t>
            </a:r>
            <a:r>
              <a:rPr lang="en-US" altLang="zh-CN" sz="2400" dirty="0">
                <a:solidFill>
                  <a:srgbClr val="0000FF"/>
                </a:solidFill>
                <a:latin typeface="微软雅黑" panose="020B0503020204020204" pitchFamily="34" charset="-122"/>
              </a:rPr>
              <a:t>Display[n]</a:t>
            </a:r>
            <a:endParaRPr lang="zh-CN" altLang="en-US" sz="2400" dirty="0">
              <a:solidFill>
                <a:srgbClr val="0000FF"/>
              </a:solidFill>
              <a:latin typeface="微软雅黑" panose="020B0503020204020204" pitchFamily="34" charset="-122"/>
            </a:endParaRPr>
          </a:p>
        </p:txBody>
      </p:sp>
      <p:sp>
        <p:nvSpPr>
          <p:cNvPr id="34" name="文本框 33">
            <a:extLst>
              <a:ext uri="{FF2B5EF4-FFF2-40B4-BE49-F238E27FC236}">
                <a16:creationId xmlns:a16="http://schemas.microsoft.com/office/drawing/2014/main" id="{30AB66F5-A86A-4237-AD1E-208DE9AFE977}"/>
              </a:ext>
            </a:extLst>
          </p:cNvPr>
          <p:cNvSpPr txBox="1"/>
          <p:nvPr/>
        </p:nvSpPr>
        <p:spPr>
          <a:xfrm>
            <a:off x="5724000" y="5976000"/>
            <a:ext cx="954108" cy="400110"/>
          </a:xfrm>
          <a:prstGeom prst="rect">
            <a:avLst/>
          </a:prstGeom>
          <a:noFill/>
        </p:spPr>
        <p:txBody>
          <a:bodyPr wrap="none" rtlCol="0">
            <a:spAutoFit/>
          </a:bodyPr>
          <a:lstStyle/>
          <a:p>
            <a:r>
              <a:rPr lang="zh-CN" altLang="en-US" sz="2000" dirty="0">
                <a:solidFill>
                  <a:srgbClr val="0000FF"/>
                </a:solidFill>
              </a:rPr>
              <a:t>运行栈</a:t>
            </a:r>
          </a:p>
        </p:txBody>
      </p:sp>
      <p:sp>
        <p:nvSpPr>
          <p:cNvPr id="35" name="文本框 34">
            <a:extLst>
              <a:ext uri="{FF2B5EF4-FFF2-40B4-BE49-F238E27FC236}">
                <a16:creationId xmlns:a16="http://schemas.microsoft.com/office/drawing/2014/main" id="{FCF146CB-AEB8-43DC-AF6A-ED1B0365296F}"/>
              </a:ext>
            </a:extLst>
          </p:cNvPr>
          <p:cNvSpPr txBox="1"/>
          <p:nvPr/>
        </p:nvSpPr>
        <p:spPr>
          <a:xfrm>
            <a:off x="7416000" y="5976000"/>
            <a:ext cx="1197765" cy="369332"/>
          </a:xfrm>
          <a:prstGeom prst="rect">
            <a:avLst/>
          </a:prstGeom>
          <a:noFill/>
        </p:spPr>
        <p:txBody>
          <a:bodyPr wrap="none" rtlCol="0">
            <a:spAutoFit/>
          </a:bodyPr>
          <a:lstStyle/>
          <a:p>
            <a:r>
              <a:rPr lang="en-US" altLang="zh-CN" dirty="0">
                <a:solidFill>
                  <a:srgbClr val="0000FF"/>
                </a:solidFill>
              </a:rPr>
              <a:t>Display</a:t>
            </a:r>
            <a:r>
              <a:rPr lang="zh-CN" altLang="en-US" dirty="0">
                <a:solidFill>
                  <a:srgbClr val="0000FF"/>
                </a:solidFill>
              </a:rPr>
              <a:t>表</a:t>
            </a:r>
          </a:p>
        </p:txBody>
      </p:sp>
      <p:sp>
        <p:nvSpPr>
          <p:cNvPr id="3" name="矩形 2">
            <a:extLst>
              <a:ext uri="{FF2B5EF4-FFF2-40B4-BE49-F238E27FC236}">
                <a16:creationId xmlns:a16="http://schemas.microsoft.com/office/drawing/2014/main" id="{D44A7F8E-CB66-4998-BD64-0A4063F13844}"/>
              </a:ext>
            </a:extLst>
          </p:cNvPr>
          <p:cNvSpPr/>
          <p:nvPr/>
        </p:nvSpPr>
        <p:spPr bwMode="auto">
          <a:xfrm>
            <a:off x="4521084" y="1008620"/>
            <a:ext cx="2894913" cy="1658379"/>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graphicFrame>
        <p:nvGraphicFramePr>
          <p:cNvPr id="36" name="表格 5">
            <a:extLst>
              <a:ext uri="{FF2B5EF4-FFF2-40B4-BE49-F238E27FC236}">
                <a16:creationId xmlns:a16="http://schemas.microsoft.com/office/drawing/2014/main" id="{45040375-D6A8-49C0-AB5A-761412B6D44C}"/>
              </a:ext>
            </a:extLst>
          </p:cNvPr>
          <p:cNvGraphicFramePr>
            <a:graphicFrameLocks noGrp="1"/>
          </p:cNvGraphicFramePr>
          <p:nvPr>
            <p:extLst>
              <p:ext uri="{D42A27DB-BD31-4B8C-83A1-F6EECF244321}">
                <p14:modId xmlns:p14="http://schemas.microsoft.com/office/powerpoint/2010/main" val="4047890927"/>
              </p:ext>
            </p:extLst>
          </p:nvPr>
        </p:nvGraphicFramePr>
        <p:xfrm>
          <a:off x="7624836" y="4366004"/>
          <a:ext cx="985764" cy="1609996"/>
        </p:xfrm>
        <a:graphic>
          <a:graphicData uri="http://schemas.openxmlformats.org/drawingml/2006/table">
            <a:tbl>
              <a:tblPr firstRow="1" bandRow="1">
                <a:tableStyleId>{5C22544A-7EE6-4342-B048-85BDC9FD1C3A}</a:tableStyleId>
              </a:tblPr>
              <a:tblGrid>
                <a:gridCol w="374846">
                  <a:extLst>
                    <a:ext uri="{9D8B030D-6E8A-4147-A177-3AD203B41FA5}">
                      <a16:colId xmlns:a16="http://schemas.microsoft.com/office/drawing/2014/main" val="1114144613"/>
                    </a:ext>
                  </a:extLst>
                </a:gridCol>
                <a:gridCol w="610918">
                  <a:extLst>
                    <a:ext uri="{9D8B030D-6E8A-4147-A177-3AD203B41FA5}">
                      <a16:colId xmlns:a16="http://schemas.microsoft.com/office/drawing/2014/main" val="4059082513"/>
                    </a:ext>
                  </a:extLst>
                </a:gridCol>
              </a:tblGrid>
              <a:tr h="402499">
                <a:tc>
                  <a:txBody>
                    <a:bodyPr/>
                    <a:lstStyle/>
                    <a:p>
                      <a:r>
                        <a:rPr lang="en-US" altLang="zh-CN" b="0" dirty="0">
                          <a:solidFill>
                            <a:schemeClr val="tx1"/>
                          </a:solidFill>
                        </a:rPr>
                        <a:t>3</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a:solidFill>
                            <a:schemeClr val="tx1"/>
                          </a:solidFill>
                        </a:rPr>
                        <a:t>FP4</a:t>
                      </a:r>
                      <a:endParaRPr lang="zh-CN"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1865738"/>
                  </a:ext>
                </a:extLst>
              </a:tr>
              <a:tr h="402499">
                <a:tc>
                  <a:txBody>
                    <a:bodyPr/>
                    <a:lstStyle/>
                    <a:p>
                      <a:r>
                        <a:rPr lang="en-US" altLang="zh-CN" b="0" dirty="0">
                          <a:solidFill>
                            <a:schemeClr val="tx1"/>
                          </a:solidFill>
                        </a:rPr>
                        <a:t>2</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a:solidFill>
                            <a:schemeClr val="tx1"/>
                          </a:solidFill>
                        </a:rPr>
                        <a:t>FP3</a:t>
                      </a:r>
                      <a:endParaRPr lang="zh-CN"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86140941"/>
                  </a:ext>
                </a:extLst>
              </a:tr>
              <a:tr h="402499">
                <a:tc>
                  <a:txBody>
                    <a:bodyPr/>
                    <a:lstStyle/>
                    <a:p>
                      <a:r>
                        <a:rPr lang="en-US" altLang="zh-CN" b="0" dirty="0">
                          <a:solidFill>
                            <a:schemeClr val="tx1"/>
                          </a:solidFill>
                        </a:rPr>
                        <a:t>1</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a:solidFill>
                            <a:schemeClr val="tx1"/>
                          </a:solidFill>
                        </a:rPr>
                        <a:t>FP2</a:t>
                      </a:r>
                      <a:endParaRPr lang="zh-CN"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3480790"/>
                  </a:ext>
                </a:extLst>
              </a:tr>
              <a:tr h="402499">
                <a:tc>
                  <a:txBody>
                    <a:bodyPr/>
                    <a:lstStyle/>
                    <a:p>
                      <a:r>
                        <a:rPr lang="en-US" altLang="zh-CN" b="0" dirty="0">
                          <a:solidFill>
                            <a:schemeClr val="tx1"/>
                          </a:solidFill>
                        </a:rPr>
                        <a:t>0</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a:solidFill>
                            <a:schemeClr val="tx1"/>
                          </a:solidFill>
                        </a:rPr>
                        <a:t>FP0</a:t>
                      </a:r>
                      <a:endParaRPr lang="zh-CN"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23008999"/>
                  </a:ext>
                </a:extLst>
              </a:tr>
            </a:tbl>
          </a:graphicData>
        </a:graphic>
      </p:graphicFrame>
    </p:spTree>
    <p:extLst>
      <p:ext uri="{BB962C8B-B14F-4D97-AF65-F5344CB8AC3E}">
        <p14:creationId xmlns:p14="http://schemas.microsoft.com/office/powerpoint/2010/main" val="25700461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B810C3F-6CCC-46FB-899A-493E8AD55749}"/>
              </a:ext>
            </a:extLst>
          </p:cNvPr>
          <p:cNvSpPr>
            <a:spLocks noGrp="1"/>
          </p:cNvSpPr>
          <p:nvPr>
            <p:ph type="sldNum" sz="quarter" idx="12"/>
          </p:nvPr>
        </p:nvSpPr>
        <p:spPr/>
        <p:txBody>
          <a:bodyPr/>
          <a:lstStyle/>
          <a:p>
            <a:fld id="{EB774D79-D6C1-4F7A-9771-2ED1C8DE996C}" type="slidenum">
              <a:rPr lang="en-US" altLang="zh-CN" smtClean="0"/>
              <a:pPr/>
              <a:t>35</a:t>
            </a:fld>
            <a:endParaRPr lang="en-US" altLang="zh-CN"/>
          </a:p>
        </p:txBody>
      </p:sp>
      <p:graphicFrame>
        <p:nvGraphicFramePr>
          <p:cNvPr id="8" name="表格 6">
            <a:extLst>
              <a:ext uri="{FF2B5EF4-FFF2-40B4-BE49-F238E27FC236}">
                <a16:creationId xmlns:a16="http://schemas.microsoft.com/office/drawing/2014/main" id="{C4478009-FE4C-41C6-861D-F7BA9ED11539}"/>
              </a:ext>
            </a:extLst>
          </p:cNvPr>
          <p:cNvGraphicFramePr>
            <a:graphicFrameLocks noGrp="1"/>
          </p:cNvGraphicFramePr>
          <p:nvPr>
            <p:extLst>
              <p:ext uri="{D42A27DB-BD31-4B8C-83A1-F6EECF244321}">
                <p14:modId xmlns:p14="http://schemas.microsoft.com/office/powerpoint/2010/main" val="3537870156"/>
              </p:ext>
            </p:extLst>
          </p:nvPr>
        </p:nvGraphicFramePr>
        <p:xfrm>
          <a:off x="4577472" y="1071314"/>
          <a:ext cx="2811875" cy="4923912"/>
        </p:xfrm>
        <a:graphic>
          <a:graphicData uri="http://schemas.openxmlformats.org/drawingml/2006/table">
            <a:tbl>
              <a:tblPr firstRow="1" bandRow="1">
                <a:tableStyleId>{5C22544A-7EE6-4342-B048-85BDC9FD1C3A}</a:tableStyleId>
              </a:tblPr>
              <a:tblGrid>
                <a:gridCol w="457790">
                  <a:extLst>
                    <a:ext uri="{9D8B030D-6E8A-4147-A177-3AD203B41FA5}">
                      <a16:colId xmlns:a16="http://schemas.microsoft.com/office/drawing/2014/main" val="3003843556"/>
                    </a:ext>
                  </a:extLst>
                </a:gridCol>
                <a:gridCol w="453003">
                  <a:extLst>
                    <a:ext uri="{9D8B030D-6E8A-4147-A177-3AD203B41FA5}">
                      <a16:colId xmlns:a16="http://schemas.microsoft.com/office/drawing/2014/main" val="3915698175"/>
                    </a:ext>
                  </a:extLst>
                </a:gridCol>
                <a:gridCol w="1901082">
                  <a:extLst>
                    <a:ext uri="{9D8B030D-6E8A-4147-A177-3AD203B41FA5}">
                      <a16:colId xmlns:a16="http://schemas.microsoft.com/office/drawing/2014/main" val="3439332706"/>
                    </a:ext>
                  </a:extLst>
                </a:gridCol>
              </a:tblGrid>
              <a:tr h="291670">
                <a:tc>
                  <a:txBody>
                    <a:bodyPr/>
                    <a:lstStyle/>
                    <a:p>
                      <a:pPr algn="ctr"/>
                      <a:endParaRPr lang="zh-CN" altLang="en-US" sz="900" b="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581496"/>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FP7</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3</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rgbClr val="0000FF"/>
                          </a:solidFill>
                          <a:latin typeface="微软雅黑" panose="020B0503020204020204" pitchFamily="34" charset="-122"/>
                          <a:ea typeface="微软雅黑" panose="020B0503020204020204" pitchFamily="34" charset="-122"/>
                        </a:rPr>
                        <a:t>R</a:t>
                      </a:r>
                      <a:r>
                        <a:rPr lang="zh-CN" altLang="en-US" sz="1600" dirty="0">
                          <a:solidFill>
                            <a:srgbClr val="0000FF"/>
                          </a:solidFill>
                          <a:latin typeface="微软雅黑" panose="020B0503020204020204" pitchFamily="34" charset="-122"/>
                          <a:ea typeface="微软雅黑" panose="020B0503020204020204" pitchFamily="34" charset="-122"/>
                        </a:rPr>
                        <a:t>的</a:t>
                      </a:r>
                      <a:r>
                        <a:rPr lang="en-US" altLang="zh-CN" sz="1600" dirty="0">
                          <a:solidFill>
                            <a:srgbClr val="0000FF"/>
                          </a:solidFill>
                          <a:latin typeface="微软雅黑" panose="020B0503020204020204" pitchFamily="34" charset="-122"/>
                          <a:ea typeface="微软雅黑" panose="020B0503020204020204" pitchFamily="34" charset="-122"/>
                        </a:rPr>
                        <a:t>AR</a:t>
                      </a:r>
                    </a:p>
                    <a:p>
                      <a:pPr algn="l"/>
                      <a:r>
                        <a:rPr lang="en-US" altLang="zh-CN" sz="1600" dirty="0">
                          <a:solidFill>
                            <a:schemeClr val="tx1"/>
                          </a:solidFill>
                          <a:latin typeface="微软雅黑" panose="020B0503020204020204" pitchFamily="34" charset="-122"/>
                          <a:ea typeface="微软雅黑" panose="020B0503020204020204" pitchFamily="34" charset="-122"/>
                        </a:rPr>
                        <a:t>Saved D[3]:</a:t>
                      </a:r>
                      <a:r>
                        <a:rPr lang="en-US" altLang="zh-CN" sz="1600" dirty="0">
                          <a:solidFill>
                            <a:srgbClr val="FF0000"/>
                          </a:solidFill>
                          <a:latin typeface="微软雅黑" panose="020B0503020204020204" pitchFamily="34" charset="-122"/>
                          <a:ea typeface="微软雅黑" panose="020B0503020204020204" pitchFamily="34" charset="-122"/>
                        </a:rPr>
                        <a:t>FP4</a:t>
                      </a:r>
                      <a:endParaRPr lang="zh-CN" altLang="en-US" sz="1600" dirty="0">
                        <a:solidFill>
                          <a:srgbClr val="FF0000"/>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7045953"/>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  </a:t>
                      </a:r>
                    </a:p>
                    <a:p>
                      <a:pPr algn="l"/>
                      <a:r>
                        <a:rPr lang="en-US" altLang="zh-CN" sz="1600" dirty="0">
                          <a:solidFill>
                            <a:schemeClr val="tx1"/>
                          </a:solidFill>
                          <a:latin typeface="微软雅黑" panose="020B0503020204020204" pitchFamily="34" charset="-122"/>
                          <a:ea typeface="微软雅黑" panose="020B0503020204020204" pitchFamily="34" charset="-122"/>
                        </a:rPr>
                        <a:t>  </a:t>
                      </a:r>
                      <a:endParaRPr lang="zh-CN" altLang="en-US" sz="1600" dirty="0">
                        <a:solidFill>
                          <a:srgbClr val="FF0000"/>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12744749"/>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FP5</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P</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Saved D[1]:</a:t>
                      </a:r>
                      <a:r>
                        <a:rPr lang="en-US" altLang="zh-CN" sz="1600" dirty="0">
                          <a:solidFill>
                            <a:srgbClr val="FF0000"/>
                          </a:solidFill>
                          <a:latin typeface="微软雅黑" panose="020B0503020204020204" pitchFamily="34" charset="-122"/>
                          <a:ea typeface="微软雅黑" panose="020B0503020204020204" pitchFamily="34" charset="-122"/>
                        </a:rPr>
                        <a:t>FP2</a:t>
                      </a:r>
                      <a:endParaRPr lang="zh-CN" altLang="en-US" sz="1600" dirty="0">
                        <a:solidFill>
                          <a:srgbClr val="FF0000"/>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6407932"/>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FP4</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3</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rgbClr val="0000FF"/>
                          </a:solidFill>
                          <a:latin typeface="微软雅黑" panose="020B0503020204020204" pitchFamily="34" charset="-122"/>
                          <a:ea typeface="微软雅黑" panose="020B0503020204020204" pitchFamily="34" charset="-122"/>
                        </a:rPr>
                        <a:t>R</a:t>
                      </a:r>
                      <a:r>
                        <a:rPr lang="zh-CN" altLang="en-US" sz="1600" dirty="0">
                          <a:solidFill>
                            <a:srgbClr val="0000FF"/>
                          </a:solidFill>
                          <a:latin typeface="微软雅黑" panose="020B0503020204020204" pitchFamily="34" charset="-122"/>
                          <a:ea typeface="微软雅黑" panose="020B0503020204020204" pitchFamily="34" charset="-122"/>
                        </a:rPr>
                        <a:t>的</a:t>
                      </a:r>
                      <a:r>
                        <a:rPr lang="en-US" altLang="zh-CN" sz="1600" dirty="0">
                          <a:solidFill>
                            <a:srgbClr val="0000FF"/>
                          </a:solidFill>
                          <a:latin typeface="微软雅黑" panose="020B0503020204020204" pitchFamily="34" charset="-122"/>
                          <a:ea typeface="微软雅黑" panose="020B0503020204020204" pitchFamily="34" charset="-122"/>
                        </a:rPr>
                        <a:t>AR</a:t>
                      </a:r>
                    </a:p>
                    <a:p>
                      <a:pPr algn="l"/>
                      <a:r>
                        <a:rPr lang="en-US" altLang="zh-CN" sz="1600" dirty="0">
                          <a:solidFill>
                            <a:schemeClr val="tx1"/>
                          </a:solidFill>
                          <a:latin typeface="微软雅黑" panose="020B0503020204020204" pitchFamily="34" charset="-122"/>
                          <a:ea typeface="微软雅黑" panose="020B0503020204020204" pitchFamily="34" charset="-122"/>
                        </a:rPr>
                        <a:t>Saved D[3]:_</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5043307"/>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FP3</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2</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Q</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algn="l"/>
                      <a:r>
                        <a:rPr lang="en-US" altLang="zh-CN" sz="1600" dirty="0">
                          <a:solidFill>
                            <a:schemeClr val="tx1"/>
                          </a:solidFill>
                          <a:latin typeface="微软雅黑" panose="020B0503020204020204" pitchFamily="34" charset="-122"/>
                          <a:ea typeface="微软雅黑" panose="020B0503020204020204" pitchFamily="34" charset="-122"/>
                        </a:rPr>
                        <a:t>Saved D[2]:_</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2296499"/>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FP2</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P</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Saved D[1]:</a:t>
                      </a:r>
                      <a:r>
                        <a:rPr lang="en-US" altLang="zh-CN" sz="1600" dirty="0">
                          <a:solidFill>
                            <a:srgbClr val="FF0000"/>
                          </a:solidFill>
                          <a:latin typeface="微软雅黑" panose="020B0503020204020204" pitchFamily="34" charset="-122"/>
                          <a:ea typeface="微软雅黑" panose="020B0503020204020204" pitchFamily="34" charset="-122"/>
                        </a:rPr>
                        <a:t>FP1</a:t>
                      </a:r>
                      <a:endParaRPr lang="zh-CN" altLang="en-US" sz="1600" dirty="0">
                        <a:solidFill>
                          <a:srgbClr val="FF0000"/>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1957043"/>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FP1</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S</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Saved D[1]:_</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4821733"/>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900" b="0" dirty="0">
                          <a:solidFill>
                            <a:schemeClr val="tx1"/>
                          </a:solidFill>
                          <a:latin typeface="微软雅黑" panose="020B0503020204020204" pitchFamily="34" charset="-122"/>
                          <a:ea typeface="微软雅黑" panose="020B0503020204020204" pitchFamily="34" charset="-122"/>
                        </a:rPr>
                        <a:t>FP0</a:t>
                      </a:r>
                      <a:endParaRPr lang="zh-CN" altLang="en-US" sz="900" b="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main</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Saved D[0]:_</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3500177"/>
                  </a:ext>
                </a:extLst>
              </a:tr>
            </a:tbl>
          </a:graphicData>
        </a:graphic>
      </p:graphicFrame>
      <p:grpSp>
        <p:nvGrpSpPr>
          <p:cNvPr id="9" name="组合 8">
            <a:extLst>
              <a:ext uri="{FF2B5EF4-FFF2-40B4-BE49-F238E27FC236}">
                <a16:creationId xmlns:a16="http://schemas.microsoft.com/office/drawing/2014/main" id="{3127116F-6429-44D0-839D-90F8DE256214}"/>
              </a:ext>
            </a:extLst>
          </p:cNvPr>
          <p:cNvGrpSpPr/>
          <p:nvPr/>
        </p:nvGrpSpPr>
        <p:grpSpPr>
          <a:xfrm>
            <a:off x="91002" y="568697"/>
            <a:ext cx="986859" cy="1808962"/>
            <a:chOff x="7431370" y="4610659"/>
            <a:chExt cx="986859" cy="1808962"/>
          </a:xfrm>
        </p:grpSpPr>
        <p:grpSp>
          <p:nvGrpSpPr>
            <p:cNvPr id="10" name="Group 10">
              <a:extLst>
                <a:ext uri="{FF2B5EF4-FFF2-40B4-BE49-F238E27FC236}">
                  <a16:creationId xmlns:a16="http://schemas.microsoft.com/office/drawing/2014/main" id="{3B25D1B1-9F7A-45BA-AF34-1D36F7B12637}"/>
                </a:ext>
              </a:extLst>
            </p:cNvPr>
            <p:cNvGrpSpPr>
              <a:grpSpLocks/>
            </p:cNvGrpSpPr>
            <p:nvPr/>
          </p:nvGrpSpPr>
          <p:grpSpPr bwMode="auto">
            <a:xfrm>
              <a:off x="7725025" y="4610659"/>
              <a:ext cx="383531" cy="399821"/>
              <a:chOff x="835" y="1547"/>
              <a:chExt cx="431" cy="534"/>
            </a:xfrm>
          </p:grpSpPr>
          <p:sp>
            <p:nvSpPr>
              <p:cNvPr id="27" name="Text Box 5">
                <a:extLst>
                  <a:ext uri="{FF2B5EF4-FFF2-40B4-BE49-F238E27FC236}">
                    <a16:creationId xmlns:a16="http://schemas.microsoft.com/office/drawing/2014/main" id="{A4DEB2A5-B81B-41FE-8C82-9C37F836F0D3}"/>
                  </a:ext>
                </a:extLst>
              </p:cNvPr>
              <p:cNvSpPr txBox="1">
                <a:spLocks noChangeArrowheads="1"/>
              </p:cNvSpPr>
              <p:nvPr/>
            </p:nvSpPr>
            <p:spPr bwMode="auto">
              <a:xfrm>
                <a:off x="862" y="1547"/>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nchorCtr="0">
                <a:spAutoFit/>
              </a:bodyPr>
              <a:lstStyle/>
              <a:p>
                <a:pPr>
                  <a:spcBef>
                    <a:spcPct val="50000"/>
                  </a:spcBef>
                </a:pPr>
                <a:r>
                  <a:rPr lang="en-US" altLang="zh-CN" sz="2000" b="0" dirty="0"/>
                  <a:t>M</a:t>
                </a:r>
              </a:p>
            </p:txBody>
          </p:sp>
          <p:sp>
            <p:nvSpPr>
              <p:cNvPr id="28" name="Oval 9">
                <a:extLst>
                  <a:ext uri="{FF2B5EF4-FFF2-40B4-BE49-F238E27FC236}">
                    <a16:creationId xmlns:a16="http://schemas.microsoft.com/office/drawing/2014/main" id="{175E7992-91ED-41E3-BC8B-341E83637AD0}"/>
                  </a:ext>
                </a:extLst>
              </p:cNvPr>
              <p:cNvSpPr>
                <a:spLocks noChangeArrowheads="1"/>
              </p:cNvSpPr>
              <p:nvPr/>
            </p:nvSpPr>
            <p:spPr bwMode="auto">
              <a:xfrm>
                <a:off x="835" y="1572"/>
                <a:ext cx="431" cy="431"/>
              </a:xfrm>
              <a:prstGeom prst="ellipse">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grpSp>
          <p:nvGrpSpPr>
            <p:cNvPr id="11" name="Group 11">
              <a:extLst>
                <a:ext uri="{FF2B5EF4-FFF2-40B4-BE49-F238E27FC236}">
                  <a16:creationId xmlns:a16="http://schemas.microsoft.com/office/drawing/2014/main" id="{E40ABA85-3980-4608-B9E3-ECCD71AA856F}"/>
                </a:ext>
              </a:extLst>
            </p:cNvPr>
            <p:cNvGrpSpPr>
              <a:grpSpLocks/>
            </p:cNvGrpSpPr>
            <p:nvPr/>
          </p:nvGrpSpPr>
          <p:grpSpPr bwMode="auto">
            <a:xfrm>
              <a:off x="7431370" y="5538334"/>
              <a:ext cx="383531" cy="399821"/>
              <a:chOff x="835" y="1525"/>
              <a:chExt cx="431" cy="534"/>
            </a:xfrm>
          </p:grpSpPr>
          <p:sp>
            <p:nvSpPr>
              <p:cNvPr id="25" name="Text Box 12">
                <a:extLst>
                  <a:ext uri="{FF2B5EF4-FFF2-40B4-BE49-F238E27FC236}">
                    <a16:creationId xmlns:a16="http://schemas.microsoft.com/office/drawing/2014/main" id="{034CDDA8-B90D-47AF-A861-E32E897A42D1}"/>
                  </a:ext>
                </a:extLst>
              </p:cNvPr>
              <p:cNvSpPr txBox="1">
                <a:spLocks noChangeArrowheads="1"/>
              </p:cNvSpPr>
              <p:nvPr/>
            </p:nvSpPr>
            <p:spPr bwMode="auto">
              <a:xfrm>
                <a:off x="861" y="1525"/>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t>Q</a:t>
                </a:r>
              </a:p>
            </p:txBody>
          </p:sp>
          <p:sp>
            <p:nvSpPr>
              <p:cNvPr id="26" name="Oval 13">
                <a:extLst>
                  <a:ext uri="{FF2B5EF4-FFF2-40B4-BE49-F238E27FC236}">
                    <a16:creationId xmlns:a16="http://schemas.microsoft.com/office/drawing/2014/main" id="{0ECB4165-B016-42BF-B2B3-40457D7B74EB}"/>
                  </a:ext>
                </a:extLst>
              </p:cNvPr>
              <p:cNvSpPr>
                <a:spLocks noChangeArrowheads="1"/>
              </p:cNvSpPr>
              <p:nvPr/>
            </p:nvSpPr>
            <p:spPr bwMode="auto">
              <a:xfrm>
                <a:off x="835" y="1572"/>
                <a:ext cx="431" cy="431"/>
              </a:xfrm>
              <a:prstGeom prst="ellipse">
                <a:avLst/>
              </a:prstGeom>
              <a:noFill/>
              <a:ln w="28575">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grpSp>
          <p:nvGrpSpPr>
            <p:cNvPr id="12" name="Group 14">
              <a:extLst>
                <a:ext uri="{FF2B5EF4-FFF2-40B4-BE49-F238E27FC236}">
                  <a16:creationId xmlns:a16="http://schemas.microsoft.com/office/drawing/2014/main" id="{0C0B3007-82F8-4A68-8BB8-076565F9399E}"/>
                </a:ext>
              </a:extLst>
            </p:cNvPr>
            <p:cNvGrpSpPr>
              <a:grpSpLocks/>
            </p:cNvGrpSpPr>
            <p:nvPr/>
          </p:nvGrpSpPr>
          <p:grpSpPr bwMode="auto">
            <a:xfrm>
              <a:off x="7441159" y="5011978"/>
              <a:ext cx="383531" cy="399821"/>
              <a:chOff x="835" y="1489"/>
              <a:chExt cx="431" cy="534"/>
            </a:xfrm>
          </p:grpSpPr>
          <p:sp>
            <p:nvSpPr>
              <p:cNvPr id="23" name="Text Box 15">
                <a:extLst>
                  <a:ext uri="{FF2B5EF4-FFF2-40B4-BE49-F238E27FC236}">
                    <a16:creationId xmlns:a16="http://schemas.microsoft.com/office/drawing/2014/main" id="{FE81AE48-A1B1-409A-B889-4F2B48D79B7C}"/>
                  </a:ext>
                </a:extLst>
              </p:cNvPr>
              <p:cNvSpPr txBox="1">
                <a:spLocks noChangeArrowheads="1"/>
              </p:cNvSpPr>
              <p:nvPr/>
            </p:nvSpPr>
            <p:spPr bwMode="auto">
              <a:xfrm>
                <a:off x="850" y="1489"/>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t>P</a:t>
                </a:r>
              </a:p>
            </p:txBody>
          </p:sp>
          <p:sp>
            <p:nvSpPr>
              <p:cNvPr id="24" name="Oval 16">
                <a:extLst>
                  <a:ext uri="{FF2B5EF4-FFF2-40B4-BE49-F238E27FC236}">
                    <a16:creationId xmlns:a16="http://schemas.microsoft.com/office/drawing/2014/main" id="{DE9A5C3A-EE6A-4428-B8B2-4D4F0B6D079A}"/>
                  </a:ext>
                </a:extLst>
              </p:cNvPr>
              <p:cNvSpPr>
                <a:spLocks noChangeArrowheads="1"/>
              </p:cNvSpPr>
              <p:nvPr/>
            </p:nvSpPr>
            <p:spPr bwMode="auto">
              <a:xfrm>
                <a:off x="835" y="1572"/>
                <a:ext cx="431" cy="431"/>
              </a:xfrm>
              <a:prstGeom prst="ellipse">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grpSp>
          <p:nvGrpSpPr>
            <p:cNvPr id="13" name="Group 17">
              <a:extLst>
                <a:ext uri="{FF2B5EF4-FFF2-40B4-BE49-F238E27FC236}">
                  <a16:creationId xmlns:a16="http://schemas.microsoft.com/office/drawing/2014/main" id="{2EA3D36F-1748-4078-BECB-B91F155F2B24}"/>
                </a:ext>
              </a:extLst>
            </p:cNvPr>
            <p:cNvGrpSpPr>
              <a:grpSpLocks/>
            </p:cNvGrpSpPr>
            <p:nvPr/>
          </p:nvGrpSpPr>
          <p:grpSpPr bwMode="auto">
            <a:xfrm>
              <a:off x="8034698" y="5032942"/>
              <a:ext cx="383531" cy="399821"/>
              <a:chOff x="835" y="1511"/>
              <a:chExt cx="431" cy="534"/>
            </a:xfrm>
          </p:grpSpPr>
          <p:sp>
            <p:nvSpPr>
              <p:cNvPr id="21" name="Text Box 18">
                <a:extLst>
                  <a:ext uri="{FF2B5EF4-FFF2-40B4-BE49-F238E27FC236}">
                    <a16:creationId xmlns:a16="http://schemas.microsoft.com/office/drawing/2014/main" id="{1BD9B7AD-C26A-4388-BDA2-70D4353F4138}"/>
                  </a:ext>
                </a:extLst>
              </p:cNvPr>
              <p:cNvSpPr txBox="1">
                <a:spLocks noChangeArrowheads="1"/>
              </p:cNvSpPr>
              <p:nvPr/>
            </p:nvSpPr>
            <p:spPr bwMode="auto">
              <a:xfrm>
                <a:off x="849" y="1511"/>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t>S</a:t>
                </a:r>
              </a:p>
            </p:txBody>
          </p:sp>
          <p:sp>
            <p:nvSpPr>
              <p:cNvPr id="22" name="Oval 19">
                <a:extLst>
                  <a:ext uri="{FF2B5EF4-FFF2-40B4-BE49-F238E27FC236}">
                    <a16:creationId xmlns:a16="http://schemas.microsoft.com/office/drawing/2014/main" id="{C081DCB7-76B9-4446-89ED-A9AE78BAE04B}"/>
                  </a:ext>
                </a:extLst>
              </p:cNvPr>
              <p:cNvSpPr>
                <a:spLocks noChangeArrowheads="1"/>
              </p:cNvSpPr>
              <p:nvPr/>
            </p:nvSpPr>
            <p:spPr bwMode="auto">
              <a:xfrm>
                <a:off x="835" y="1572"/>
                <a:ext cx="431" cy="431"/>
              </a:xfrm>
              <a:prstGeom prst="ellipse">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sp>
          <p:nvSpPr>
            <p:cNvPr id="14" name="Line 20">
              <a:extLst>
                <a:ext uri="{FF2B5EF4-FFF2-40B4-BE49-F238E27FC236}">
                  <a16:creationId xmlns:a16="http://schemas.microsoft.com/office/drawing/2014/main" id="{13356AAC-7F98-473F-94BE-AB04B1D47D23}"/>
                </a:ext>
              </a:extLst>
            </p:cNvPr>
            <p:cNvSpPr>
              <a:spLocks noChangeShapeType="1"/>
            </p:cNvSpPr>
            <p:nvPr/>
          </p:nvSpPr>
          <p:spPr bwMode="auto">
            <a:xfrm flipH="1">
              <a:off x="7633369" y="4925874"/>
              <a:ext cx="170854" cy="14375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15" name="Line 21">
              <a:extLst>
                <a:ext uri="{FF2B5EF4-FFF2-40B4-BE49-F238E27FC236}">
                  <a16:creationId xmlns:a16="http://schemas.microsoft.com/office/drawing/2014/main" id="{12819F88-E60F-4164-B8BC-8AC6D586DBF5}"/>
                </a:ext>
              </a:extLst>
            </p:cNvPr>
            <p:cNvSpPr>
              <a:spLocks noChangeShapeType="1"/>
            </p:cNvSpPr>
            <p:nvPr/>
          </p:nvSpPr>
          <p:spPr bwMode="auto">
            <a:xfrm flipH="1" flipV="1">
              <a:off x="8049825" y="4921381"/>
              <a:ext cx="170854" cy="14375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16" name="Line 23">
              <a:extLst>
                <a:ext uri="{FF2B5EF4-FFF2-40B4-BE49-F238E27FC236}">
                  <a16:creationId xmlns:a16="http://schemas.microsoft.com/office/drawing/2014/main" id="{46065974-52D4-4565-8DDB-991FA5349C49}"/>
                </a:ext>
              </a:extLst>
            </p:cNvPr>
            <p:cNvSpPr>
              <a:spLocks noChangeShapeType="1"/>
            </p:cNvSpPr>
            <p:nvPr/>
          </p:nvSpPr>
          <p:spPr bwMode="auto">
            <a:xfrm>
              <a:off x="7628030" y="5393081"/>
              <a:ext cx="0" cy="17969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grpSp>
          <p:nvGrpSpPr>
            <p:cNvPr id="17" name="Group 11">
              <a:extLst>
                <a:ext uri="{FF2B5EF4-FFF2-40B4-BE49-F238E27FC236}">
                  <a16:creationId xmlns:a16="http://schemas.microsoft.com/office/drawing/2014/main" id="{4AF1FC82-68BF-41F0-92BC-EDC3768D2C10}"/>
                </a:ext>
              </a:extLst>
            </p:cNvPr>
            <p:cNvGrpSpPr>
              <a:grpSpLocks/>
            </p:cNvGrpSpPr>
            <p:nvPr/>
          </p:nvGrpSpPr>
          <p:grpSpPr bwMode="auto">
            <a:xfrm>
              <a:off x="7454410" y="6019800"/>
              <a:ext cx="383531" cy="399821"/>
              <a:chOff x="835" y="1497"/>
              <a:chExt cx="431" cy="534"/>
            </a:xfrm>
          </p:grpSpPr>
          <p:sp>
            <p:nvSpPr>
              <p:cNvPr id="19" name="Text Box 12">
                <a:extLst>
                  <a:ext uri="{FF2B5EF4-FFF2-40B4-BE49-F238E27FC236}">
                    <a16:creationId xmlns:a16="http://schemas.microsoft.com/office/drawing/2014/main" id="{5BCC15A8-A2FF-4997-B7F9-FA726B9A36C5}"/>
                  </a:ext>
                </a:extLst>
              </p:cNvPr>
              <p:cNvSpPr txBox="1">
                <a:spLocks noChangeArrowheads="1"/>
              </p:cNvSpPr>
              <p:nvPr/>
            </p:nvSpPr>
            <p:spPr bwMode="auto">
              <a:xfrm>
                <a:off x="950" y="1497"/>
                <a:ext cx="200"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a:t>R</a:t>
                </a:r>
                <a:endParaRPr lang="en-US" altLang="zh-CN" sz="2000" b="0" dirty="0"/>
              </a:p>
            </p:txBody>
          </p:sp>
          <p:sp>
            <p:nvSpPr>
              <p:cNvPr id="20" name="Oval 13">
                <a:extLst>
                  <a:ext uri="{FF2B5EF4-FFF2-40B4-BE49-F238E27FC236}">
                    <a16:creationId xmlns:a16="http://schemas.microsoft.com/office/drawing/2014/main" id="{D40BCC4F-39F9-468A-A0B7-076E103DEE1B}"/>
                  </a:ext>
                </a:extLst>
              </p:cNvPr>
              <p:cNvSpPr>
                <a:spLocks noChangeArrowheads="1"/>
              </p:cNvSpPr>
              <p:nvPr/>
            </p:nvSpPr>
            <p:spPr bwMode="auto">
              <a:xfrm>
                <a:off x="835" y="1572"/>
                <a:ext cx="431" cy="431"/>
              </a:xfrm>
              <a:prstGeom prst="ellipse">
                <a:avLst/>
              </a:prstGeom>
              <a:noFill/>
              <a:ln w="2857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sp>
          <p:nvSpPr>
            <p:cNvPr id="18" name="Line 23">
              <a:extLst>
                <a:ext uri="{FF2B5EF4-FFF2-40B4-BE49-F238E27FC236}">
                  <a16:creationId xmlns:a16="http://schemas.microsoft.com/office/drawing/2014/main" id="{22749536-E225-4922-A3F6-760C66FAEF68}"/>
                </a:ext>
              </a:extLst>
            </p:cNvPr>
            <p:cNvSpPr>
              <a:spLocks noChangeShapeType="1"/>
            </p:cNvSpPr>
            <p:nvPr/>
          </p:nvSpPr>
          <p:spPr bwMode="auto">
            <a:xfrm>
              <a:off x="7646504" y="5903053"/>
              <a:ext cx="0" cy="17969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grpSp>
      <p:sp>
        <p:nvSpPr>
          <p:cNvPr id="29" name="Text Box 2">
            <a:extLst>
              <a:ext uri="{FF2B5EF4-FFF2-40B4-BE49-F238E27FC236}">
                <a16:creationId xmlns:a16="http://schemas.microsoft.com/office/drawing/2014/main" id="{B955337D-9FF1-4F3D-BFF3-CA1D2DEE48AD}"/>
              </a:ext>
            </a:extLst>
          </p:cNvPr>
          <p:cNvSpPr txBox="1">
            <a:spLocks noChangeArrowheads="1"/>
          </p:cNvSpPr>
          <p:nvPr/>
        </p:nvSpPr>
        <p:spPr bwMode="auto">
          <a:xfrm>
            <a:off x="608807" y="1524000"/>
            <a:ext cx="3658393" cy="4708981"/>
          </a:xfrm>
          <a:prstGeom prst="rect">
            <a:avLst/>
          </a:prstGeom>
          <a:noFill/>
          <a:ln w="25400">
            <a:solidFill>
              <a:srgbClr val="FF0000"/>
            </a:solidFill>
            <a:miter lim="800000"/>
            <a:headEnd/>
            <a:tailEnd/>
          </a:ln>
          <a:effectLst/>
        </p:spPr>
        <p:txBody>
          <a:bodyPr wrap="square">
            <a:spAutoFit/>
          </a:bodyPr>
          <a:lstStyle/>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program main();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P;</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Q;</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R;</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a:t>
            </a:r>
            <a:r>
              <a:rPr lang="en-US" altLang="zh-CN" b="1" dirty="0">
                <a:solidFill>
                  <a:srgbClr val="FF0000"/>
                </a:solidFill>
                <a:latin typeface="宋体" pitchFamily="2" charset="-122"/>
                <a:ea typeface="宋体" pitchFamily="2" charset="-122"/>
              </a:rPr>
              <a:t>P</a:t>
            </a:r>
            <a:r>
              <a:rPr lang="en-US" altLang="zh-CN" b="1" dirty="0">
                <a:solidFill>
                  <a:srgbClr val="000000"/>
                </a:solidFill>
                <a:latin typeface="宋体" pitchFamily="2" charset="-122"/>
                <a:ea typeface="宋体" pitchFamily="2" charset="-122"/>
              </a:rPr>
              <a:t>;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R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R;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Q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…Q;…</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P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S;</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P;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S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begin</a:t>
            </a:r>
            <a:endParaRPr lang="en-US" altLang="zh-CN" b="1" dirty="0">
              <a:solidFill>
                <a:srgbClr val="800080"/>
              </a:solidFill>
              <a:latin typeface="宋体" pitchFamily="2" charset="-122"/>
              <a:ea typeface="宋体" pitchFamily="2" charset="-122"/>
            </a:endParaRP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S;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end.  /* main */ </a:t>
            </a:r>
          </a:p>
        </p:txBody>
      </p:sp>
      <p:sp>
        <p:nvSpPr>
          <p:cNvPr id="30" name="矩形 29">
            <a:extLst>
              <a:ext uri="{FF2B5EF4-FFF2-40B4-BE49-F238E27FC236}">
                <a16:creationId xmlns:a16="http://schemas.microsoft.com/office/drawing/2014/main" id="{2787932B-E6FE-4ACF-9962-C0EBD144481E}"/>
              </a:ext>
            </a:extLst>
          </p:cNvPr>
          <p:cNvSpPr/>
          <p:nvPr/>
        </p:nvSpPr>
        <p:spPr bwMode="auto">
          <a:xfrm>
            <a:off x="2040233" y="2273270"/>
            <a:ext cx="1616574" cy="900000"/>
          </a:xfrm>
          <a:prstGeom prst="rect">
            <a:avLst/>
          </a:prstGeom>
          <a:noFill/>
          <a:ln w="254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31" name="矩形 30">
            <a:extLst>
              <a:ext uri="{FF2B5EF4-FFF2-40B4-BE49-F238E27FC236}">
                <a16:creationId xmlns:a16="http://schemas.microsoft.com/office/drawing/2014/main" id="{CC4BE48B-CC62-4B26-AAFD-19388AE4EED3}"/>
              </a:ext>
            </a:extLst>
          </p:cNvPr>
          <p:cNvSpPr/>
          <p:nvPr/>
        </p:nvSpPr>
        <p:spPr bwMode="auto">
          <a:xfrm>
            <a:off x="1102451" y="1842052"/>
            <a:ext cx="2857897" cy="2700000"/>
          </a:xfrm>
          <a:prstGeom prst="rect">
            <a:avLst/>
          </a:prstGeom>
          <a:noFill/>
          <a:ln w="254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32" name="矩形 31">
            <a:extLst>
              <a:ext uri="{FF2B5EF4-FFF2-40B4-BE49-F238E27FC236}">
                <a16:creationId xmlns:a16="http://schemas.microsoft.com/office/drawing/2014/main" id="{091E6972-46BB-48E6-9AEF-57057C3CFC43}"/>
              </a:ext>
            </a:extLst>
          </p:cNvPr>
          <p:cNvSpPr/>
          <p:nvPr/>
        </p:nvSpPr>
        <p:spPr bwMode="auto">
          <a:xfrm>
            <a:off x="1102451" y="4596979"/>
            <a:ext cx="2857897" cy="864000"/>
          </a:xfrm>
          <a:prstGeom prst="rect">
            <a:avLst/>
          </a:prstGeom>
          <a:noFill/>
          <a:ln w="254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33" name="矩形 32">
            <a:extLst>
              <a:ext uri="{FF2B5EF4-FFF2-40B4-BE49-F238E27FC236}">
                <a16:creationId xmlns:a16="http://schemas.microsoft.com/office/drawing/2014/main" id="{2C7D5312-A8E8-47CA-A3D4-464691772171}"/>
              </a:ext>
            </a:extLst>
          </p:cNvPr>
          <p:cNvSpPr/>
          <p:nvPr/>
        </p:nvSpPr>
        <p:spPr bwMode="auto">
          <a:xfrm>
            <a:off x="1488611" y="2052011"/>
            <a:ext cx="2266122" cy="1836000"/>
          </a:xfrm>
          <a:prstGeom prst="rect">
            <a:avLst/>
          </a:prstGeom>
          <a:noFill/>
          <a:ln w="25400"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38" name="文本框 37">
            <a:extLst>
              <a:ext uri="{FF2B5EF4-FFF2-40B4-BE49-F238E27FC236}">
                <a16:creationId xmlns:a16="http://schemas.microsoft.com/office/drawing/2014/main" id="{6960B1CE-76BC-4553-9880-7A89267D3CFC}"/>
              </a:ext>
            </a:extLst>
          </p:cNvPr>
          <p:cNvSpPr txBox="1"/>
          <p:nvPr/>
        </p:nvSpPr>
        <p:spPr>
          <a:xfrm>
            <a:off x="1717481" y="450623"/>
            <a:ext cx="5798383" cy="461665"/>
          </a:xfrm>
          <a:prstGeom prst="rect">
            <a:avLst/>
          </a:prstGeom>
          <a:noFill/>
        </p:spPr>
        <p:txBody>
          <a:bodyPr wrap="none" rtlCol="0">
            <a:spAutoFit/>
          </a:bodyPr>
          <a:lstStyle/>
          <a:p>
            <a:r>
              <a:rPr lang="zh-CN" altLang="en-US" sz="2400" dirty="0">
                <a:solidFill>
                  <a:srgbClr val="0000FF"/>
                </a:solidFill>
                <a:latin typeface="微软雅黑" panose="020B0503020204020204" pitchFamily="34" charset="-122"/>
              </a:rPr>
              <a:t>方案二：只保存</a:t>
            </a:r>
            <a:r>
              <a:rPr lang="en-US" altLang="zh-CN" sz="2400" dirty="0">
                <a:solidFill>
                  <a:srgbClr val="0000FF"/>
                </a:solidFill>
                <a:latin typeface="微软雅黑" panose="020B0503020204020204" pitchFamily="34" charset="-122"/>
              </a:rPr>
              <a:t>Display</a:t>
            </a:r>
            <a:r>
              <a:rPr lang="zh-CN" altLang="en-US" sz="2400" dirty="0">
                <a:solidFill>
                  <a:srgbClr val="0000FF"/>
                </a:solidFill>
                <a:latin typeface="微软雅黑" panose="020B0503020204020204" pitchFamily="34" charset="-122"/>
              </a:rPr>
              <a:t>的表项</a:t>
            </a:r>
            <a:r>
              <a:rPr lang="en-US" altLang="zh-CN" sz="2400" dirty="0">
                <a:solidFill>
                  <a:srgbClr val="0000FF"/>
                </a:solidFill>
                <a:latin typeface="微软雅黑" panose="020B0503020204020204" pitchFamily="34" charset="-122"/>
              </a:rPr>
              <a:t>Display[n]</a:t>
            </a:r>
            <a:endParaRPr lang="zh-CN" altLang="en-US" sz="2400" dirty="0">
              <a:solidFill>
                <a:srgbClr val="0000FF"/>
              </a:solidFill>
              <a:latin typeface="微软雅黑" panose="020B0503020204020204" pitchFamily="34" charset="-122"/>
            </a:endParaRPr>
          </a:p>
        </p:txBody>
      </p:sp>
      <p:sp>
        <p:nvSpPr>
          <p:cNvPr id="34" name="文本框 33">
            <a:extLst>
              <a:ext uri="{FF2B5EF4-FFF2-40B4-BE49-F238E27FC236}">
                <a16:creationId xmlns:a16="http://schemas.microsoft.com/office/drawing/2014/main" id="{30AB66F5-A86A-4237-AD1E-208DE9AFE977}"/>
              </a:ext>
            </a:extLst>
          </p:cNvPr>
          <p:cNvSpPr txBox="1"/>
          <p:nvPr/>
        </p:nvSpPr>
        <p:spPr>
          <a:xfrm>
            <a:off x="5724000" y="5976000"/>
            <a:ext cx="954108" cy="400110"/>
          </a:xfrm>
          <a:prstGeom prst="rect">
            <a:avLst/>
          </a:prstGeom>
          <a:noFill/>
        </p:spPr>
        <p:txBody>
          <a:bodyPr wrap="none" rtlCol="0">
            <a:spAutoFit/>
          </a:bodyPr>
          <a:lstStyle/>
          <a:p>
            <a:r>
              <a:rPr lang="zh-CN" altLang="en-US" sz="2000" dirty="0">
                <a:solidFill>
                  <a:srgbClr val="0000FF"/>
                </a:solidFill>
              </a:rPr>
              <a:t>运行栈</a:t>
            </a:r>
          </a:p>
        </p:txBody>
      </p:sp>
      <p:sp>
        <p:nvSpPr>
          <p:cNvPr id="35" name="文本框 34">
            <a:extLst>
              <a:ext uri="{FF2B5EF4-FFF2-40B4-BE49-F238E27FC236}">
                <a16:creationId xmlns:a16="http://schemas.microsoft.com/office/drawing/2014/main" id="{FCF146CB-AEB8-43DC-AF6A-ED1B0365296F}"/>
              </a:ext>
            </a:extLst>
          </p:cNvPr>
          <p:cNvSpPr txBox="1"/>
          <p:nvPr/>
        </p:nvSpPr>
        <p:spPr>
          <a:xfrm>
            <a:off x="7416000" y="5976000"/>
            <a:ext cx="1197765" cy="369332"/>
          </a:xfrm>
          <a:prstGeom prst="rect">
            <a:avLst/>
          </a:prstGeom>
          <a:noFill/>
        </p:spPr>
        <p:txBody>
          <a:bodyPr wrap="none" rtlCol="0">
            <a:spAutoFit/>
          </a:bodyPr>
          <a:lstStyle/>
          <a:p>
            <a:r>
              <a:rPr lang="en-US" altLang="zh-CN" dirty="0">
                <a:solidFill>
                  <a:srgbClr val="0000FF"/>
                </a:solidFill>
              </a:rPr>
              <a:t>Display</a:t>
            </a:r>
            <a:r>
              <a:rPr lang="zh-CN" altLang="en-US" dirty="0">
                <a:solidFill>
                  <a:srgbClr val="0000FF"/>
                </a:solidFill>
              </a:rPr>
              <a:t>表</a:t>
            </a:r>
          </a:p>
        </p:txBody>
      </p:sp>
      <p:sp>
        <p:nvSpPr>
          <p:cNvPr id="3" name="矩形 2">
            <a:extLst>
              <a:ext uri="{FF2B5EF4-FFF2-40B4-BE49-F238E27FC236}">
                <a16:creationId xmlns:a16="http://schemas.microsoft.com/office/drawing/2014/main" id="{B7152CDB-398B-4760-A45E-CB4A24958292}"/>
              </a:ext>
            </a:extLst>
          </p:cNvPr>
          <p:cNvSpPr/>
          <p:nvPr/>
        </p:nvSpPr>
        <p:spPr bwMode="auto">
          <a:xfrm>
            <a:off x="4572000" y="1032160"/>
            <a:ext cx="2843992" cy="1019851"/>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graphicFrame>
        <p:nvGraphicFramePr>
          <p:cNvPr id="37" name="表格 5">
            <a:extLst>
              <a:ext uri="{FF2B5EF4-FFF2-40B4-BE49-F238E27FC236}">
                <a16:creationId xmlns:a16="http://schemas.microsoft.com/office/drawing/2014/main" id="{EC3043C2-0A8B-4F0E-9D9C-1515E1B57CE2}"/>
              </a:ext>
            </a:extLst>
          </p:cNvPr>
          <p:cNvGraphicFramePr>
            <a:graphicFrameLocks noGrp="1"/>
          </p:cNvGraphicFramePr>
          <p:nvPr>
            <p:extLst>
              <p:ext uri="{D42A27DB-BD31-4B8C-83A1-F6EECF244321}">
                <p14:modId xmlns:p14="http://schemas.microsoft.com/office/powerpoint/2010/main" val="1754458904"/>
              </p:ext>
            </p:extLst>
          </p:nvPr>
        </p:nvGraphicFramePr>
        <p:xfrm>
          <a:off x="7624836" y="4366004"/>
          <a:ext cx="985764" cy="1609996"/>
        </p:xfrm>
        <a:graphic>
          <a:graphicData uri="http://schemas.openxmlformats.org/drawingml/2006/table">
            <a:tbl>
              <a:tblPr firstRow="1" bandRow="1">
                <a:tableStyleId>{5C22544A-7EE6-4342-B048-85BDC9FD1C3A}</a:tableStyleId>
              </a:tblPr>
              <a:tblGrid>
                <a:gridCol w="374846">
                  <a:extLst>
                    <a:ext uri="{9D8B030D-6E8A-4147-A177-3AD203B41FA5}">
                      <a16:colId xmlns:a16="http://schemas.microsoft.com/office/drawing/2014/main" val="1114144613"/>
                    </a:ext>
                  </a:extLst>
                </a:gridCol>
                <a:gridCol w="610918">
                  <a:extLst>
                    <a:ext uri="{9D8B030D-6E8A-4147-A177-3AD203B41FA5}">
                      <a16:colId xmlns:a16="http://schemas.microsoft.com/office/drawing/2014/main" val="4059082513"/>
                    </a:ext>
                  </a:extLst>
                </a:gridCol>
              </a:tblGrid>
              <a:tr h="402499">
                <a:tc>
                  <a:txBody>
                    <a:bodyPr/>
                    <a:lstStyle/>
                    <a:p>
                      <a:r>
                        <a:rPr lang="en-US" altLang="zh-CN" b="0" dirty="0">
                          <a:solidFill>
                            <a:schemeClr val="tx1"/>
                          </a:solidFill>
                        </a:rPr>
                        <a:t>3</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a:solidFill>
                            <a:schemeClr val="tx1"/>
                          </a:solidFill>
                        </a:rPr>
                        <a:t>FP4</a:t>
                      </a:r>
                      <a:endParaRPr lang="zh-CN"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1865738"/>
                  </a:ext>
                </a:extLst>
              </a:tr>
              <a:tr h="402499">
                <a:tc>
                  <a:txBody>
                    <a:bodyPr/>
                    <a:lstStyle/>
                    <a:p>
                      <a:r>
                        <a:rPr lang="en-US" altLang="zh-CN" b="0" dirty="0">
                          <a:solidFill>
                            <a:schemeClr val="tx1"/>
                          </a:solidFill>
                        </a:rPr>
                        <a:t>2</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a:solidFill>
                            <a:schemeClr val="tx1"/>
                          </a:solidFill>
                        </a:rPr>
                        <a:t>FP3</a:t>
                      </a:r>
                      <a:endParaRPr lang="zh-CN"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86140941"/>
                  </a:ext>
                </a:extLst>
              </a:tr>
              <a:tr h="402499">
                <a:tc>
                  <a:txBody>
                    <a:bodyPr/>
                    <a:lstStyle/>
                    <a:p>
                      <a:r>
                        <a:rPr lang="en-US" altLang="zh-CN" b="0" dirty="0">
                          <a:solidFill>
                            <a:schemeClr val="tx1"/>
                          </a:solidFill>
                        </a:rPr>
                        <a:t>1</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a:solidFill>
                            <a:schemeClr val="tx1"/>
                          </a:solidFill>
                        </a:rPr>
                        <a:t>FP2</a:t>
                      </a:r>
                      <a:endParaRPr lang="zh-CN"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3480790"/>
                  </a:ext>
                </a:extLst>
              </a:tr>
              <a:tr h="402499">
                <a:tc>
                  <a:txBody>
                    <a:bodyPr/>
                    <a:lstStyle/>
                    <a:p>
                      <a:r>
                        <a:rPr lang="en-US" altLang="zh-CN" b="0" dirty="0">
                          <a:solidFill>
                            <a:schemeClr val="tx1"/>
                          </a:solidFill>
                        </a:rPr>
                        <a:t>0</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a:solidFill>
                            <a:schemeClr val="tx1"/>
                          </a:solidFill>
                        </a:rPr>
                        <a:t>FP0</a:t>
                      </a:r>
                      <a:endParaRPr lang="zh-CN"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23008999"/>
                  </a:ext>
                </a:extLst>
              </a:tr>
            </a:tbl>
          </a:graphicData>
        </a:graphic>
      </p:graphicFrame>
      <p:sp>
        <p:nvSpPr>
          <p:cNvPr id="40" name="文本框 39">
            <a:extLst>
              <a:ext uri="{FF2B5EF4-FFF2-40B4-BE49-F238E27FC236}">
                <a16:creationId xmlns:a16="http://schemas.microsoft.com/office/drawing/2014/main" id="{ADBF96B8-E5ED-445B-8649-620335B0179D}"/>
              </a:ext>
            </a:extLst>
          </p:cNvPr>
          <p:cNvSpPr txBox="1"/>
          <p:nvPr/>
        </p:nvSpPr>
        <p:spPr>
          <a:xfrm>
            <a:off x="8037281" y="5221356"/>
            <a:ext cx="520311" cy="307777"/>
          </a:xfrm>
          <a:prstGeom prst="rect">
            <a:avLst/>
          </a:prstGeom>
          <a:solidFill>
            <a:srgbClr val="FFFF00"/>
          </a:solidFill>
        </p:spPr>
        <p:txBody>
          <a:bodyPr wrap="square">
            <a:spAutoFit/>
          </a:bodyPr>
          <a:lstStyle/>
          <a:p>
            <a:r>
              <a:rPr lang="en-US" altLang="zh-CN" sz="1400" b="0" dirty="0">
                <a:solidFill>
                  <a:schemeClr val="tx1"/>
                </a:solidFill>
              </a:rPr>
              <a:t>FP5</a:t>
            </a:r>
            <a:endParaRPr lang="zh-CN" altLang="en-US" sz="1400" b="0" dirty="0">
              <a:solidFill>
                <a:schemeClr val="tx1"/>
              </a:solidFill>
            </a:endParaRPr>
          </a:p>
        </p:txBody>
      </p:sp>
    </p:spTree>
    <p:custDataLst>
      <p:tags r:id="rId1"/>
    </p:custDataLst>
    <p:extLst>
      <p:ext uri="{BB962C8B-B14F-4D97-AF65-F5344CB8AC3E}">
        <p14:creationId xmlns:p14="http://schemas.microsoft.com/office/powerpoint/2010/main" val="695651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B810C3F-6CCC-46FB-899A-493E8AD55749}"/>
              </a:ext>
            </a:extLst>
          </p:cNvPr>
          <p:cNvSpPr>
            <a:spLocks noGrp="1"/>
          </p:cNvSpPr>
          <p:nvPr>
            <p:ph type="sldNum" sz="quarter" idx="12"/>
          </p:nvPr>
        </p:nvSpPr>
        <p:spPr/>
        <p:txBody>
          <a:bodyPr/>
          <a:lstStyle/>
          <a:p>
            <a:fld id="{EB774D79-D6C1-4F7A-9771-2ED1C8DE996C}" type="slidenum">
              <a:rPr lang="en-US" altLang="zh-CN" smtClean="0"/>
              <a:pPr/>
              <a:t>36</a:t>
            </a:fld>
            <a:endParaRPr lang="en-US" altLang="zh-CN"/>
          </a:p>
        </p:txBody>
      </p:sp>
      <p:graphicFrame>
        <p:nvGraphicFramePr>
          <p:cNvPr id="8" name="表格 6">
            <a:extLst>
              <a:ext uri="{FF2B5EF4-FFF2-40B4-BE49-F238E27FC236}">
                <a16:creationId xmlns:a16="http://schemas.microsoft.com/office/drawing/2014/main" id="{C4478009-FE4C-41C6-861D-F7BA9ED11539}"/>
              </a:ext>
            </a:extLst>
          </p:cNvPr>
          <p:cNvGraphicFramePr>
            <a:graphicFrameLocks noGrp="1"/>
          </p:cNvGraphicFramePr>
          <p:nvPr>
            <p:extLst>
              <p:ext uri="{D42A27DB-BD31-4B8C-83A1-F6EECF244321}">
                <p14:modId xmlns:p14="http://schemas.microsoft.com/office/powerpoint/2010/main" val="939736449"/>
              </p:ext>
            </p:extLst>
          </p:nvPr>
        </p:nvGraphicFramePr>
        <p:xfrm>
          <a:off x="4577472" y="1071314"/>
          <a:ext cx="2811875" cy="4923912"/>
        </p:xfrm>
        <a:graphic>
          <a:graphicData uri="http://schemas.openxmlformats.org/drawingml/2006/table">
            <a:tbl>
              <a:tblPr firstRow="1" bandRow="1">
                <a:tableStyleId>{5C22544A-7EE6-4342-B048-85BDC9FD1C3A}</a:tableStyleId>
              </a:tblPr>
              <a:tblGrid>
                <a:gridCol w="457790">
                  <a:extLst>
                    <a:ext uri="{9D8B030D-6E8A-4147-A177-3AD203B41FA5}">
                      <a16:colId xmlns:a16="http://schemas.microsoft.com/office/drawing/2014/main" val="3003843556"/>
                    </a:ext>
                  </a:extLst>
                </a:gridCol>
                <a:gridCol w="453003">
                  <a:extLst>
                    <a:ext uri="{9D8B030D-6E8A-4147-A177-3AD203B41FA5}">
                      <a16:colId xmlns:a16="http://schemas.microsoft.com/office/drawing/2014/main" val="3915698175"/>
                    </a:ext>
                  </a:extLst>
                </a:gridCol>
                <a:gridCol w="1901082">
                  <a:extLst>
                    <a:ext uri="{9D8B030D-6E8A-4147-A177-3AD203B41FA5}">
                      <a16:colId xmlns:a16="http://schemas.microsoft.com/office/drawing/2014/main" val="3439332706"/>
                    </a:ext>
                  </a:extLst>
                </a:gridCol>
              </a:tblGrid>
              <a:tr h="291670">
                <a:tc>
                  <a:txBody>
                    <a:bodyPr/>
                    <a:lstStyle/>
                    <a:p>
                      <a:pPr algn="ctr"/>
                      <a:endParaRPr lang="zh-CN" altLang="en-US" sz="900" b="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581496"/>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rgbClr val="0000FF"/>
                          </a:solidFill>
                          <a:latin typeface="微软雅黑" panose="020B0503020204020204" pitchFamily="34" charset="-122"/>
                          <a:ea typeface="微软雅黑" panose="020B0503020204020204" pitchFamily="34" charset="-122"/>
                        </a:rPr>
                        <a:t> </a:t>
                      </a:r>
                    </a:p>
                    <a:p>
                      <a:pPr algn="l"/>
                      <a:r>
                        <a:rPr lang="en-US" altLang="zh-CN" sz="1600" dirty="0">
                          <a:solidFill>
                            <a:schemeClr val="tx1"/>
                          </a:solidFill>
                          <a:latin typeface="微软雅黑" panose="020B0503020204020204" pitchFamily="34" charset="-122"/>
                          <a:ea typeface="微软雅黑" panose="020B0503020204020204" pitchFamily="34" charset="-122"/>
                        </a:rPr>
                        <a:t>   </a:t>
                      </a:r>
                      <a:endParaRPr lang="zh-CN" altLang="en-US" sz="1600" dirty="0">
                        <a:solidFill>
                          <a:srgbClr val="FF0000"/>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7045953"/>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FP6</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2</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Q</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algn="l"/>
                      <a:r>
                        <a:rPr lang="en-US" altLang="zh-CN" sz="1600" dirty="0">
                          <a:solidFill>
                            <a:schemeClr val="tx1"/>
                          </a:solidFill>
                          <a:latin typeface="微软雅黑" panose="020B0503020204020204" pitchFamily="34" charset="-122"/>
                          <a:ea typeface="微软雅黑" panose="020B0503020204020204" pitchFamily="34" charset="-122"/>
                        </a:rPr>
                        <a:t>Saved D[2]:</a:t>
                      </a:r>
                      <a:r>
                        <a:rPr lang="en-US" altLang="zh-CN" sz="1600" dirty="0">
                          <a:solidFill>
                            <a:srgbClr val="FF0000"/>
                          </a:solidFill>
                          <a:latin typeface="微软雅黑" panose="020B0503020204020204" pitchFamily="34" charset="-122"/>
                          <a:ea typeface="微软雅黑" panose="020B0503020204020204" pitchFamily="34" charset="-122"/>
                        </a:rPr>
                        <a:t>FP3</a:t>
                      </a:r>
                      <a:endParaRPr lang="zh-CN" altLang="en-US" sz="1600" dirty="0">
                        <a:solidFill>
                          <a:srgbClr val="FF0000"/>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12744749"/>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FP5</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P</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Saved D[1]:</a:t>
                      </a:r>
                      <a:r>
                        <a:rPr lang="en-US" altLang="zh-CN" sz="1600" dirty="0">
                          <a:solidFill>
                            <a:srgbClr val="FF0000"/>
                          </a:solidFill>
                          <a:latin typeface="微软雅黑" panose="020B0503020204020204" pitchFamily="34" charset="-122"/>
                          <a:ea typeface="微软雅黑" panose="020B0503020204020204" pitchFamily="34" charset="-122"/>
                        </a:rPr>
                        <a:t>FP2</a:t>
                      </a:r>
                      <a:endParaRPr lang="zh-CN" altLang="en-US" sz="1600" dirty="0">
                        <a:solidFill>
                          <a:srgbClr val="FF0000"/>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6407932"/>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FP4</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3</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rgbClr val="0000FF"/>
                          </a:solidFill>
                          <a:latin typeface="微软雅黑" panose="020B0503020204020204" pitchFamily="34" charset="-122"/>
                          <a:ea typeface="微软雅黑" panose="020B0503020204020204" pitchFamily="34" charset="-122"/>
                        </a:rPr>
                        <a:t>R</a:t>
                      </a:r>
                      <a:r>
                        <a:rPr lang="zh-CN" altLang="en-US" sz="1600" dirty="0">
                          <a:solidFill>
                            <a:srgbClr val="0000FF"/>
                          </a:solidFill>
                          <a:latin typeface="微软雅黑" panose="020B0503020204020204" pitchFamily="34" charset="-122"/>
                          <a:ea typeface="微软雅黑" panose="020B0503020204020204" pitchFamily="34" charset="-122"/>
                        </a:rPr>
                        <a:t>的</a:t>
                      </a:r>
                      <a:r>
                        <a:rPr lang="en-US" altLang="zh-CN" sz="1600" dirty="0">
                          <a:solidFill>
                            <a:srgbClr val="0000FF"/>
                          </a:solidFill>
                          <a:latin typeface="微软雅黑" panose="020B0503020204020204" pitchFamily="34" charset="-122"/>
                          <a:ea typeface="微软雅黑" panose="020B0503020204020204" pitchFamily="34" charset="-122"/>
                        </a:rPr>
                        <a:t>AR</a:t>
                      </a:r>
                    </a:p>
                    <a:p>
                      <a:pPr algn="l"/>
                      <a:r>
                        <a:rPr lang="en-US" altLang="zh-CN" sz="1600" dirty="0">
                          <a:solidFill>
                            <a:schemeClr val="tx1"/>
                          </a:solidFill>
                          <a:latin typeface="微软雅黑" panose="020B0503020204020204" pitchFamily="34" charset="-122"/>
                          <a:ea typeface="微软雅黑" panose="020B0503020204020204" pitchFamily="34" charset="-122"/>
                        </a:rPr>
                        <a:t>Saved D[3]:_</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5043307"/>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FP3</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2</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Q</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algn="l"/>
                      <a:r>
                        <a:rPr lang="en-US" altLang="zh-CN" sz="1600" dirty="0">
                          <a:solidFill>
                            <a:schemeClr val="tx1"/>
                          </a:solidFill>
                          <a:latin typeface="微软雅黑" panose="020B0503020204020204" pitchFamily="34" charset="-122"/>
                          <a:ea typeface="微软雅黑" panose="020B0503020204020204" pitchFamily="34" charset="-122"/>
                        </a:rPr>
                        <a:t>Saved D[2]:_</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2296499"/>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FP2</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P</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Saved D[1]:</a:t>
                      </a:r>
                      <a:r>
                        <a:rPr lang="en-US" altLang="zh-CN" sz="1600" dirty="0">
                          <a:solidFill>
                            <a:srgbClr val="FF0000"/>
                          </a:solidFill>
                          <a:latin typeface="微软雅黑" panose="020B0503020204020204" pitchFamily="34" charset="-122"/>
                          <a:ea typeface="微软雅黑" panose="020B0503020204020204" pitchFamily="34" charset="-122"/>
                        </a:rPr>
                        <a:t>FP1</a:t>
                      </a:r>
                      <a:endParaRPr lang="zh-CN" altLang="en-US" sz="1600" dirty="0">
                        <a:solidFill>
                          <a:srgbClr val="FF0000"/>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1957043"/>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FP1</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S</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Saved D[1]:_</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4821733"/>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900" b="0" dirty="0">
                          <a:solidFill>
                            <a:schemeClr val="tx1"/>
                          </a:solidFill>
                          <a:latin typeface="微软雅黑" panose="020B0503020204020204" pitchFamily="34" charset="-122"/>
                          <a:ea typeface="微软雅黑" panose="020B0503020204020204" pitchFamily="34" charset="-122"/>
                        </a:rPr>
                        <a:t>FP0</a:t>
                      </a:r>
                      <a:endParaRPr lang="zh-CN" altLang="en-US" sz="900" b="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main</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Saved D[0]:_</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3500177"/>
                  </a:ext>
                </a:extLst>
              </a:tr>
            </a:tbl>
          </a:graphicData>
        </a:graphic>
      </p:graphicFrame>
      <p:grpSp>
        <p:nvGrpSpPr>
          <p:cNvPr id="9" name="组合 8">
            <a:extLst>
              <a:ext uri="{FF2B5EF4-FFF2-40B4-BE49-F238E27FC236}">
                <a16:creationId xmlns:a16="http://schemas.microsoft.com/office/drawing/2014/main" id="{3127116F-6429-44D0-839D-90F8DE256214}"/>
              </a:ext>
            </a:extLst>
          </p:cNvPr>
          <p:cNvGrpSpPr/>
          <p:nvPr/>
        </p:nvGrpSpPr>
        <p:grpSpPr>
          <a:xfrm>
            <a:off x="91002" y="568697"/>
            <a:ext cx="986859" cy="1808962"/>
            <a:chOff x="7431370" y="4610659"/>
            <a:chExt cx="986859" cy="1808962"/>
          </a:xfrm>
        </p:grpSpPr>
        <p:grpSp>
          <p:nvGrpSpPr>
            <p:cNvPr id="10" name="Group 10">
              <a:extLst>
                <a:ext uri="{FF2B5EF4-FFF2-40B4-BE49-F238E27FC236}">
                  <a16:creationId xmlns:a16="http://schemas.microsoft.com/office/drawing/2014/main" id="{3B25D1B1-9F7A-45BA-AF34-1D36F7B12637}"/>
                </a:ext>
              </a:extLst>
            </p:cNvPr>
            <p:cNvGrpSpPr>
              <a:grpSpLocks/>
            </p:cNvGrpSpPr>
            <p:nvPr/>
          </p:nvGrpSpPr>
          <p:grpSpPr bwMode="auto">
            <a:xfrm>
              <a:off x="7725025" y="4610659"/>
              <a:ext cx="383531" cy="399821"/>
              <a:chOff x="835" y="1547"/>
              <a:chExt cx="431" cy="534"/>
            </a:xfrm>
          </p:grpSpPr>
          <p:sp>
            <p:nvSpPr>
              <p:cNvPr id="27" name="Text Box 5">
                <a:extLst>
                  <a:ext uri="{FF2B5EF4-FFF2-40B4-BE49-F238E27FC236}">
                    <a16:creationId xmlns:a16="http://schemas.microsoft.com/office/drawing/2014/main" id="{A4DEB2A5-B81B-41FE-8C82-9C37F836F0D3}"/>
                  </a:ext>
                </a:extLst>
              </p:cNvPr>
              <p:cNvSpPr txBox="1">
                <a:spLocks noChangeArrowheads="1"/>
              </p:cNvSpPr>
              <p:nvPr/>
            </p:nvSpPr>
            <p:spPr bwMode="auto">
              <a:xfrm>
                <a:off x="862" y="1547"/>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nchorCtr="0">
                <a:spAutoFit/>
              </a:bodyPr>
              <a:lstStyle/>
              <a:p>
                <a:pPr>
                  <a:spcBef>
                    <a:spcPct val="50000"/>
                  </a:spcBef>
                </a:pPr>
                <a:r>
                  <a:rPr lang="en-US" altLang="zh-CN" sz="2000" b="0" dirty="0"/>
                  <a:t>M</a:t>
                </a:r>
              </a:p>
            </p:txBody>
          </p:sp>
          <p:sp>
            <p:nvSpPr>
              <p:cNvPr id="28" name="Oval 9">
                <a:extLst>
                  <a:ext uri="{FF2B5EF4-FFF2-40B4-BE49-F238E27FC236}">
                    <a16:creationId xmlns:a16="http://schemas.microsoft.com/office/drawing/2014/main" id="{175E7992-91ED-41E3-BC8B-341E83637AD0}"/>
                  </a:ext>
                </a:extLst>
              </p:cNvPr>
              <p:cNvSpPr>
                <a:spLocks noChangeArrowheads="1"/>
              </p:cNvSpPr>
              <p:nvPr/>
            </p:nvSpPr>
            <p:spPr bwMode="auto">
              <a:xfrm>
                <a:off x="835" y="1572"/>
                <a:ext cx="431" cy="431"/>
              </a:xfrm>
              <a:prstGeom prst="ellipse">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grpSp>
          <p:nvGrpSpPr>
            <p:cNvPr id="11" name="Group 11">
              <a:extLst>
                <a:ext uri="{FF2B5EF4-FFF2-40B4-BE49-F238E27FC236}">
                  <a16:creationId xmlns:a16="http://schemas.microsoft.com/office/drawing/2014/main" id="{E40ABA85-3980-4608-B9E3-ECCD71AA856F}"/>
                </a:ext>
              </a:extLst>
            </p:cNvPr>
            <p:cNvGrpSpPr>
              <a:grpSpLocks/>
            </p:cNvGrpSpPr>
            <p:nvPr/>
          </p:nvGrpSpPr>
          <p:grpSpPr bwMode="auto">
            <a:xfrm>
              <a:off x="7431370" y="5538334"/>
              <a:ext cx="383531" cy="399821"/>
              <a:chOff x="835" y="1525"/>
              <a:chExt cx="431" cy="534"/>
            </a:xfrm>
          </p:grpSpPr>
          <p:sp>
            <p:nvSpPr>
              <p:cNvPr id="25" name="Text Box 12">
                <a:extLst>
                  <a:ext uri="{FF2B5EF4-FFF2-40B4-BE49-F238E27FC236}">
                    <a16:creationId xmlns:a16="http://schemas.microsoft.com/office/drawing/2014/main" id="{034CDDA8-B90D-47AF-A861-E32E897A42D1}"/>
                  </a:ext>
                </a:extLst>
              </p:cNvPr>
              <p:cNvSpPr txBox="1">
                <a:spLocks noChangeArrowheads="1"/>
              </p:cNvSpPr>
              <p:nvPr/>
            </p:nvSpPr>
            <p:spPr bwMode="auto">
              <a:xfrm>
                <a:off x="861" y="1525"/>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t>Q</a:t>
                </a:r>
              </a:p>
            </p:txBody>
          </p:sp>
          <p:sp>
            <p:nvSpPr>
              <p:cNvPr id="26" name="Oval 13">
                <a:extLst>
                  <a:ext uri="{FF2B5EF4-FFF2-40B4-BE49-F238E27FC236}">
                    <a16:creationId xmlns:a16="http://schemas.microsoft.com/office/drawing/2014/main" id="{0ECB4165-B016-42BF-B2B3-40457D7B74EB}"/>
                  </a:ext>
                </a:extLst>
              </p:cNvPr>
              <p:cNvSpPr>
                <a:spLocks noChangeArrowheads="1"/>
              </p:cNvSpPr>
              <p:nvPr/>
            </p:nvSpPr>
            <p:spPr bwMode="auto">
              <a:xfrm>
                <a:off x="835" y="1572"/>
                <a:ext cx="431" cy="431"/>
              </a:xfrm>
              <a:prstGeom prst="ellipse">
                <a:avLst/>
              </a:prstGeom>
              <a:noFill/>
              <a:ln w="28575">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grpSp>
          <p:nvGrpSpPr>
            <p:cNvPr id="12" name="Group 14">
              <a:extLst>
                <a:ext uri="{FF2B5EF4-FFF2-40B4-BE49-F238E27FC236}">
                  <a16:creationId xmlns:a16="http://schemas.microsoft.com/office/drawing/2014/main" id="{0C0B3007-82F8-4A68-8BB8-076565F9399E}"/>
                </a:ext>
              </a:extLst>
            </p:cNvPr>
            <p:cNvGrpSpPr>
              <a:grpSpLocks/>
            </p:cNvGrpSpPr>
            <p:nvPr/>
          </p:nvGrpSpPr>
          <p:grpSpPr bwMode="auto">
            <a:xfrm>
              <a:off x="7441159" y="5011978"/>
              <a:ext cx="383531" cy="399821"/>
              <a:chOff x="835" y="1489"/>
              <a:chExt cx="431" cy="534"/>
            </a:xfrm>
          </p:grpSpPr>
          <p:sp>
            <p:nvSpPr>
              <p:cNvPr id="23" name="Text Box 15">
                <a:extLst>
                  <a:ext uri="{FF2B5EF4-FFF2-40B4-BE49-F238E27FC236}">
                    <a16:creationId xmlns:a16="http://schemas.microsoft.com/office/drawing/2014/main" id="{FE81AE48-A1B1-409A-B889-4F2B48D79B7C}"/>
                  </a:ext>
                </a:extLst>
              </p:cNvPr>
              <p:cNvSpPr txBox="1">
                <a:spLocks noChangeArrowheads="1"/>
              </p:cNvSpPr>
              <p:nvPr/>
            </p:nvSpPr>
            <p:spPr bwMode="auto">
              <a:xfrm>
                <a:off x="850" y="1489"/>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t>P</a:t>
                </a:r>
              </a:p>
            </p:txBody>
          </p:sp>
          <p:sp>
            <p:nvSpPr>
              <p:cNvPr id="24" name="Oval 16">
                <a:extLst>
                  <a:ext uri="{FF2B5EF4-FFF2-40B4-BE49-F238E27FC236}">
                    <a16:creationId xmlns:a16="http://schemas.microsoft.com/office/drawing/2014/main" id="{DE9A5C3A-EE6A-4428-B8B2-4D4F0B6D079A}"/>
                  </a:ext>
                </a:extLst>
              </p:cNvPr>
              <p:cNvSpPr>
                <a:spLocks noChangeArrowheads="1"/>
              </p:cNvSpPr>
              <p:nvPr/>
            </p:nvSpPr>
            <p:spPr bwMode="auto">
              <a:xfrm>
                <a:off x="835" y="1572"/>
                <a:ext cx="431" cy="431"/>
              </a:xfrm>
              <a:prstGeom prst="ellipse">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grpSp>
          <p:nvGrpSpPr>
            <p:cNvPr id="13" name="Group 17">
              <a:extLst>
                <a:ext uri="{FF2B5EF4-FFF2-40B4-BE49-F238E27FC236}">
                  <a16:creationId xmlns:a16="http://schemas.microsoft.com/office/drawing/2014/main" id="{2EA3D36F-1748-4078-BECB-B91F155F2B24}"/>
                </a:ext>
              </a:extLst>
            </p:cNvPr>
            <p:cNvGrpSpPr>
              <a:grpSpLocks/>
            </p:cNvGrpSpPr>
            <p:nvPr/>
          </p:nvGrpSpPr>
          <p:grpSpPr bwMode="auto">
            <a:xfrm>
              <a:off x="8034698" y="5032942"/>
              <a:ext cx="383531" cy="399821"/>
              <a:chOff x="835" y="1511"/>
              <a:chExt cx="431" cy="534"/>
            </a:xfrm>
          </p:grpSpPr>
          <p:sp>
            <p:nvSpPr>
              <p:cNvPr id="21" name="Text Box 18">
                <a:extLst>
                  <a:ext uri="{FF2B5EF4-FFF2-40B4-BE49-F238E27FC236}">
                    <a16:creationId xmlns:a16="http://schemas.microsoft.com/office/drawing/2014/main" id="{1BD9B7AD-C26A-4388-BDA2-70D4353F4138}"/>
                  </a:ext>
                </a:extLst>
              </p:cNvPr>
              <p:cNvSpPr txBox="1">
                <a:spLocks noChangeArrowheads="1"/>
              </p:cNvSpPr>
              <p:nvPr/>
            </p:nvSpPr>
            <p:spPr bwMode="auto">
              <a:xfrm>
                <a:off x="849" y="1511"/>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t>S</a:t>
                </a:r>
              </a:p>
            </p:txBody>
          </p:sp>
          <p:sp>
            <p:nvSpPr>
              <p:cNvPr id="22" name="Oval 19">
                <a:extLst>
                  <a:ext uri="{FF2B5EF4-FFF2-40B4-BE49-F238E27FC236}">
                    <a16:creationId xmlns:a16="http://schemas.microsoft.com/office/drawing/2014/main" id="{C081DCB7-76B9-4446-89ED-A9AE78BAE04B}"/>
                  </a:ext>
                </a:extLst>
              </p:cNvPr>
              <p:cNvSpPr>
                <a:spLocks noChangeArrowheads="1"/>
              </p:cNvSpPr>
              <p:nvPr/>
            </p:nvSpPr>
            <p:spPr bwMode="auto">
              <a:xfrm>
                <a:off x="835" y="1572"/>
                <a:ext cx="431" cy="431"/>
              </a:xfrm>
              <a:prstGeom prst="ellipse">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sp>
          <p:nvSpPr>
            <p:cNvPr id="14" name="Line 20">
              <a:extLst>
                <a:ext uri="{FF2B5EF4-FFF2-40B4-BE49-F238E27FC236}">
                  <a16:creationId xmlns:a16="http://schemas.microsoft.com/office/drawing/2014/main" id="{13356AAC-7F98-473F-94BE-AB04B1D47D23}"/>
                </a:ext>
              </a:extLst>
            </p:cNvPr>
            <p:cNvSpPr>
              <a:spLocks noChangeShapeType="1"/>
            </p:cNvSpPr>
            <p:nvPr/>
          </p:nvSpPr>
          <p:spPr bwMode="auto">
            <a:xfrm flipH="1">
              <a:off x="7633369" y="4925874"/>
              <a:ext cx="170854" cy="14375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15" name="Line 21">
              <a:extLst>
                <a:ext uri="{FF2B5EF4-FFF2-40B4-BE49-F238E27FC236}">
                  <a16:creationId xmlns:a16="http://schemas.microsoft.com/office/drawing/2014/main" id="{12819F88-E60F-4164-B8BC-8AC6D586DBF5}"/>
                </a:ext>
              </a:extLst>
            </p:cNvPr>
            <p:cNvSpPr>
              <a:spLocks noChangeShapeType="1"/>
            </p:cNvSpPr>
            <p:nvPr/>
          </p:nvSpPr>
          <p:spPr bwMode="auto">
            <a:xfrm flipH="1" flipV="1">
              <a:off x="8049825" y="4921381"/>
              <a:ext cx="170854" cy="14375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16" name="Line 23">
              <a:extLst>
                <a:ext uri="{FF2B5EF4-FFF2-40B4-BE49-F238E27FC236}">
                  <a16:creationId xmlns:a16="http://schemas.microsoft.com/office/drawing/2014/main" id="{46065974-52D4-4565-8DDB-991FA5349C49}"/>
                </a:ext>
              </a:extLst>
            </p:cNvPr>
            <p:cNvSpPr>
              <a:spLocks noChangeShapeType="1"/>
            </p:cNvSpPr>
            <p:nvPr/>
          </p:nvSpPr>
          <p:spPr bwMode="auto">
            <a:xfrm>
              <a:off x="7628030" y="5393081"/>
              <a:ext cx="0" cy="17969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grpSp>
          <p:nvGrpSpPr>
            <p:cNvPr id="17" name="Group 11">
              <a:extLst>
                <a:ext uri="{FF2B5EF4-FFF2-40B4-BE49-F238E27FC236}">
                  <a16:creationId xmlns:a16="http://schemas.microsoft.com/office/drawing/2014/main" id="{4AF1FC82-68BF-41F0-92BC-EDC3768D2C10}"/>
                </a:ext>
              </a:extLst>
            </p:cNvPr>
            <p:cNvGrpSpPr>
              <a:grpSpLocks/>
            </p:cNvGrpSpPr>
            <p:nvPr/>
          </p:nvGrpSpPr>
          <p:grpSpPr bwMode="auto">
            <a:xfrm>
              <a:off x="7454410" y="6019800"/>
              <a:ext cx="383531" cy="399821"/>
              <a:chOff x="835" y="1497"/>
              <a:chExt cx="431" cy="534"/>
            </a:xfrm>
          </p:grpSpPr>
          <p:sp>
            <p:nvSpPr>
              <p:cNvPr id="19" name="Text Box 12">
                <a:extLst>
                  <a:ext uri="{FF2B5EF4-FFF2-40B4-BE49-F238E27FC236}">
                    <a16:creationId xmlns:a16="http://schemas.microsoft.com/office/drawing/2014/main" id="{5BCC15A8-A2FF-4997-B7F9-FA726B9A36C5}"/>
                  </a:ext>
                </a:extLst>
              </p:cNvPr>
              <p:cNvSpPr txBox="1">
                <a:spLocks noChangeArrowheads="1"/>
              </p:cNvSpPr>
              <p:nvPr/>
            </p:nvSpPr>
            <p:spPr bwMode="auto">
              <a:xfrm>
                <a:off x="950" y="1497"/>
                <a:ext cx="200"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a:t>R</a:t>
                </a:r>
                <a:endParaRPr lang="en-US" altLang="zh-CN" sz="2000" b="0" dirty="0"/>
              </a:p>
            </p:txBody>
          </p:sp>
          <p:sp>
            <p:nvSpPr>
              <p:cNvPr id="20" name="Oval 13">
                <a:extLst>
                  <a:ext uri="{FF2B5EF4-FFF2-40B4-BE49-F238E27FC236}">
                    <a16:creationId xmlns:a16="http://schemas.microsoft.com/office/drawing/2014/main" id="{D40BCC4F-39F9-468A-A0B7-076E103DEE1B}"/>
                  </a:ext>
                </a:extLst>
              </p:cNvPr>
              <p:cNvSpPr>
                <a:spLocks noChangeArrowheads="1"/>
              </p:cNvSpPr>
              <p:nvPr/>
            </p:nvSpPr>
            <p:spPr bwMode="auto">
              <a:xfrm>
                <a:off x="835" y="1572"/>
                <a:ext cx="431" cy="431"/>
              </a:xfrm>
              <a:prstGeom prst="ellipse">
                <a:avLst/>
              </a:prstGeom>
              <a:noFill/>
              <a:ln w="2857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sp>
          <p:nvSpPr>
            <p:cNvPr id="18" name="Line 23">
              <a:extLst>
                <a:ext uri="{FF2B5EF4-FFF2-40B4-BE49-F238E27FC236}">
                  <a16:creationId xmlns:a16="http://schemas.microsoft.com/office/drawing/2014/main" id="{22749536-E225-4922-A3F6-760C66FAEF68}"/>
                </a:ext>
              </a:extLst>
            </p:cNvPr>
            <p:cNvSpPr>
              <a:spLocks noChangeShapeType="1"/>
            </p:cNvSpPr>
            <p:nvPr/>
          </p:nvSpPr>
          <p:spPr bwMode="auto">
            <a:xfrm>
              <a:off x="7646504" y="5903053"/>
              <a:ext cx="0" cy="17969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grpSp>
      <p:sp>
        <p:nvSpPr>
          <p:cNvPr id="29" name="Text Box 2">
            <a:extLst>
              <a:ext uri="{FF2B5EF4-FFF2-40B4-BE49-F238E27FC236}">
                <a16:creationId xmlns:a16="http://schemas.microsoft.com/office/drawing/2014/main" id="{B955337D-9FF1-4F3D-BFF3-CA1D2DEE48AD}"/>
              </a:ext>
            </a:extLst>
          </p:cNvPr>
          <p:cNvSpPr txBox="1">
            <a:spLocks noChangeArrowheads="1"/>
          </p:cNvSpPr>
          <p:nvPr/>
        </p:nvSpPr>
        <p:spPr bwMode="auto">
          <a:xfrm>
            <a:off x="608807" y="1524000"/>
            <a:ext cx="3658393" cy="4708981"/>
          </a:xfrm>
          <a:prstGeom prst="rect">
            <a:avLst/>
          </a:prstGeom>
          <a:noFill/>
          <a:ln w="25400">
            <a:solidFill>
              <a:srgbClr val="FF0000"/>
            </a:solidFill>
            <a:miter lim="800000"/>
            <a:headEnd/>
            <a:tailEnd/>
          </a:ln>
          <a:effectLst/>
        </p:spPr>
        <p:txBody>
          <a:bodyPr wrap="square">
            <a:spAutoFit/>
          </a:bodyPr>
          <a:lstStyle/>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program main();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P;</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Q;</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R;</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a:t>
            </a:r>
            <a:r>
              <a:rPr lang="en-US" altLang="zh-CN" b="1" dirty="0">
                <a:solidFill>
                  <a:srgbClr val="FF0000"/>
                </a:solidFill>
                <a:latin typeface="宋体" pitchFamily="2" charset="-122"/>
                <a:ea typeface="宋体" pitchFamily="2" charset="-122"/>
              </a:rPr>
              <a:t>P</a:t>
            </a:r>
            <a:r>
              <a:rPr lang="en-US" altLang="zh-CN" b="1" dirty="0">
                <a:solidFill>
                  <a:srgbClr val="000000"/>
                </a:solidFill>
                <a:latin typeface="宋体" pitchFamily="2" charset="-122"/>
                <a:ea typeface="宋体" pitchFamily="2" charset="-122"/>
              </a:rPr>
              <a:t>;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R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R;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Q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…Q;…</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P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S;</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P;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S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begin</a:t>
            </a:r>
            <a:endParaRPr lang="en-US" altLang="zh-CN" b="1" dirty="0">
              <a:solidFill>
                <a:srgbClr val="800080"/>
              </a:solidFill>
              <a:latin typeface="宋体" pitchFamily="2" charset="-122"/>
              <a:ea typeface="宋体" pitchFamily="2" charset="-122"/>
            </a:endParaRP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S;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end.  /* main */ </a:t>
            </a:r>
          </a:p>
        </p:txBody>
      </p:sp>
      <p:sp>
        <p:nvSpPr>
          <p:cNvPr id="30" name="矩形 29">
            <a:extLst>
              <a:ext uri="{FF2B5EF4-FFF2-40B4-BE49-F238E27FC236}">
                <a16:creationId xmlns:a16="http://schemas.microsoft.com/office/drawing/2014/main" id="{2787932B-E6FE-4ACF-9962-C0EBD144481E}"/>
              </a:ext>
            </a:extLst>
          </p:cNvPr>
          <p:cNvSpPr/>
          <p:nvPr/>
        </p:nvSpPr>
        <p:spPr bwMode="auto">
          <a:xfrm>
            <a:off x="2040233" y="2273270"/>
            <a:ext cx="1616574" cy="900000"/>
          </a:xfrm>
          <a:prstGeom prst="rect">
            <a:avLst/>
          </a:prstGeom>
          <a:noFill/>
          <a:ln w="254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31" name="矩形 30">
            <a:extLst>
              <a:ext uri="{FF2B5EF4-FFF2-40B4-BE49-F238E27FC236}">
                <a16:creationId xmlns:a16="http://schemas.microsoft.com/office/drawing/2014/main" id="{CC4BE48B-CC62-4B26-AAFD-19388AE4EED3}"/>
              </a:ext>
            </a:extLst>
          </p:cNvPr>
          <p:cNvSpPr/>
          <p:nvPr/>
        </p:nvSpPr>
        <p:spPr bwMode="auto">
          <a:xfrm>
            <a:off x="1102451" y="1842052"/>
            <a:ext cx="2857897" cy="2700000"/>
          </a:xfrm>
          <a:prstGeom prst="rect">
            <a:avLst/>
          </a:prstGeom>
          <a:noFill/>
          <a:ln w="254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32" name="矩形 31">
            <a:extLst>
              <a:ext uri="{FF2B5EF4-FFF2-40B4-BE49-F238E27FC236}">
                <a16:creationId xmlns:a16="http://schemas.microsoft.com/office/drawing/2014/main" id="{091E6972-46BB-48E6-9AEF-57057C3CFC43}"/>
              </a:ext>
            </a:extLst>
          </p:cNvPr>
          <p:cNvSpPr/>
          <p:nvPr/>
        </p:nvSpPr>
        <p:spPr bwMode="auto">
          <a:xfrm>
            <a:off x="1102451" y="4596979"/>
            <a:ext cx="2857897" cy="864000"/>
          </a:xfrm>
          <a:prstGeom prst="rect">
            <a:avLst/>
          </a:prstGeom>
          <a:noFill/>
          <a:ln w="254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33" name="矩形 32">
            <a:extLst>
              <a:ext uri="{FF2B5EF4-FFF2-40B4-BE49-F238E27FC236}">
                <a16:creationId xmlns:a16="http://schemas.microsoft.com/office/drawing/2014/main" id="{2C7D5312-A8E8-47CA-A3D4-464691772171}"/>
              </a:ext>
            </a:extLst>
          </p:cNvPr>
          <p:cNvSpPr/>
          <p:nvPr/>
        </p:nvSpPr>
        <p:spPr bwMode="auto">
          <a:xfrm>
            <a:off x="1488611" y="2052011"/>
            <a:ext cx="2266122" cy="1836000"/>
          </a:xfrm>
          <a:prstGeom prst="rect">
            <a:avLst/>
          </a:prstGeom>
          <a:noFill/>
          <a:ln w="25400"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38" name="文本框 37">
            <a:extLst>
              <a:ext uri="{FF2B5EF4-FFF2-40B4-BE49-F238E27FC236}">
                <a16:creationId xmlns:a16="http://schemas.microsoft.com/office/drawing/2014/main" id="{6960B1CE-76BC-4553-9880-7A89267D3CFC}"/>
              </a:ext>
            </a:extLst>
          </p:cNvPr>
          <p:cNvSpPr txBox="1"/>
          <p:nvPr/>
        </p:nvSpPr>
        <p:spPr>
          <a:xfrm>
            <a:off x="1717481" y="450623"/>
            <a:ext cx="5798383" cy="461665"/>
          </a:xfrm>
          <a:prstGeom prst="rect">
            <a:avLst/>
          </a:prstGeom>
          <a:noFill/>
        </p:spPr>
        <p:txBody>
          <a:bodyPr wrap="none" rtlCol="0">
            <a:spAutoFit/>
          </a:bodyPr>
          <a:lstStyle/>
          <a:p>
            <a:r>
              <a:rPr lang="zh-CN" altLang="en-US" sz="2400" dirty="0">
                <a:solidFill>
                  <a:srgbClr val="0000FF"/>
                </a:solidFill>
                <a:latin typeface="微软雅黑" panose="020B0503020204020204" pitchFamily="34" charset="-122"/>
              </a:rPr>
              <a:t>方案二：只保存</a:t>
            </a:r>
            <a:r>
              <a:rPr lang="en-US" altLang="zh-CN" sz="2400" dirty="0">
                <a:solidFill>
                  <a:srgbClr val="0000FF"/>
                </a:solidFill>
                <a:latin typeface="微软雅黑" panose="020B0503020204020204" pitchFamily="34" charset="-122"/>
              </a:rPr>
              <a:t>Display</a:t>
            </a:r>
            <a:r>
              <a:rPr lang="zh-CN" altLang="en-US" sz="2400" dirty="0">
                <a:solidFill>
                  <a:srgbClr val="0000FF"/>
                </a:solidFill>
                <a:latin typeface="微软雅黑" panose="020B0503020204020204" pitchFamily="34" charset="-122"/>
              </a:rPr>
              <a:t>的表项</a:t>
            </a:r>
            <a:r>
              <a:rPr lang="en-US" altLang="zh-CN" sz="2400" dirty="0">
                <a:solidFill>
                  <a:srgbClr val="0000FF"/>
                </a:solidFill>
                <a:latin typeface="微软雅黑" panose="020B0503020204020204" pitchFamily="34" charset="-122"/>
              </a:rPr>
              <a:t>Display[n]</a:t>
            </a:r>
            <a:endParaRPr lang="zh-CN" altLang="en-US" sz="2400" dirty="0">
              <a:solidFill>
                <a:srgbClr val="0000FF"/>
              </a:solidFill>
              <a:latin typeface="微软雅黑" panose="020B0503020204020204" pitchFamily="34" charset="-122"/>
            </a:endParaRPr>
          </a:p>
        </p:txBody>
      </p:sp>
      <p:sp>
        <p:nvSpPr>
          <p:cNvPr id="34" name="文本框 33">
            <a:extLst>
              <a:ext uri="{FF2B5EF4-FFF2-40B4-BE49-F238E27FC236}">
                <a16:creationId xmlns:a16="http://schemas.microsoft.com/office/drawing/2014/main" id="{30AB66F5-A86A-4237-AD1E-208DE9AFE977}"/>
              </a:ext>
            </a:extLst>
          </p:cNvPr>
          <p:cNvSpPr txBox="1"/>
          <p:nvPr/>
        </p:nvSpPr>
        <p:spPr>
          <a:xfrm>
            <a:off x="5724000" y="5976000"/>
            <a:ext cx="954108" cy="400110"/>
          </a:xfrm>
          <a:prstGeom prst="rect">
            <a:avLst/>
          </a:prstGeom>
          <a:noFill/>
        </p:spPr>
        <p:txBody>
          <a:bodyPr wrap="none" rtlCol="0">
            <a:spAutoFit/>
          </a:bodyPr>
          <a:lstStyle/>
          <a:p>
            <a:r>
              <a:rPr lang="zh-CN" altLang="en-US" sz="2000" dirty="0">
                <a:solidFill>
                  <a:srgbClr val="0000FF"/>
                </a:solidFill>
              </a:rPr>
              <a:t>运行栈</a:t>
            </a:r>
          </a:p>
        </p:txBody>
      </p:sp>
      <p:sp>
        <p:nvSpPr>
          <p:cNvPr id="35" name="文本框 34">
            <a:extLst>
              <a:ext uri="{FF2B5EF4-FFF2-40B4-BE49-F238E27FC236}">
                <a16:creationId xmlns:a16="http://schemas.microsoft.com/office/drawing/2014/main" id="{FCF146CB-AEB8-43DC-AF6A-ED1B0365296F}"/>
              </a:ext>
            </a:extLst>
          </p:cNvPr>
          <p:cNvSpPr txBox="1"/>
          <p:nvPr/>
        </p:nvSpPr>
        <p:spPr>
          <a:xfrm>
            <a:off x="7416000" y="5976000"/>
            <a:ext cx="1197765" cy="369332"/>
          </a:xfrm>
          <a:prstGeom prst="rect">
            <a:avLst/>
          </a:prstGeom>
          <a:noFill/>
        </p:spPr>
        <p:txBody>
          <a:bodyPr wrap="none" rtlCol="0">
            <a:spAutoFit/>
          </a:bodyPr>
          <a:lstStyle/>
          <a:p>
            <a:r>
              <a:rPr lang="en-US" altLang="zh-CN" dirty="0">
                <a:solidFill>
                  <a:srgbClr val="0000FF"/>
                </a:solidFill>
              </a:rPr>
              <a:t>Display</a:t>
            </a:r>
            <a:r>
              <a:rPr lang="zh-CN" altLang="en-US" dirty="0">
                <a:solidFill>
                  <a:srgbClr val="0000FF"/>
                </a:solidFill>
              </a:rPr>
              <a:t>表</a:t>
            </a:r>
          </a:p>
        </p:txBody>
      </p:sp>
      <p:sp>
        <p:nvSpPr>
          <p:cNvPr id="3" name="矩形 2">
            <a:extLst>
              <a:ext uri="{FF2B5EF4-FFF2-40B4-BE49-F238E27FC236}">
                <a16:creationId xmlns:a16="http://schemas.microsoft.com/office/drawing/2014/main" id="{E7028C81-31D0-412F-91B8-452AEFC64BD1}"/>
              </a:ext>
            </a:extLst>
          </p:cNvPr>
          <p:cNvSpPr/>
          <p:nvPr/>
        </p:nvSpPr>
        <p:spPr bwMode="auto">
          <a:xfrm>
            <a:off x="4495800" y="1023175"/>
            <a:ext cx="2920199" cy="50082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graphicFrame>
        <p:nvGraphicFramePr>
          <p:cNvPr id="37" name="表格 5">
            <a:extLst>
              <a:ext uri="{FF2B5EF4-FFF2-40B4-BE49-F238E27FC236}">
                <a16:creationId xmlns:a16="http://schemas.microsoft.com/office/drawing/2014/main" id="{5CE3733D-6408-45F1-A963-2FEC5DA26DEF}"/>
              </a:ext>
            </a:extLst>
          </p:cNvPr>
          <p:cNvGraphicFramePr>
            <a:graphicFrameLocks noGrp="1"/>
          </p:cNvGraphicFramePr>
          <p:nvPr>
            <p:extLst>
              <p:ext uri="{D42A27DB-BD31-4B8C-83A1-F6EECF244321}">
                <p14:modId xmlns:p14="http://schemas.microsoft.com/office/powerpoint/2010/main" val="971033658"/>
              </p:ext>
            </p:extLst>
          </p:nvPr>
        </p:nvGraphicFramePr>
        <p:xfrm>
          <a:off x="7624836" y="4366004"/>
          <a:ext cx="985764" cy="1609996"/>
        </p:xfrm>
        <a:graphic>
          <a:graphicData uri="http://schemas.openxmlformats.org/drawingml/2006/table">
            <a:tbl>
              <a:tblPr firstRow="1" bandRow="1">
                <a:tableStyleId>{5C22544A-7EE6-4342-B048-85BDC9FD1C3A}</a:tableStyleId>
              </a:tblPr>
              <a:tblGrid>
                <a:gridCol w="374846">
                  <a:extLst>
                    <a:ext uri="{9D8B030D-6E8A-4147-A177-3AD203B41FA5}">
                      <a16:colId xmlns:a16="http://schemas.microsoft.com/office/drawing/2014/main" val="1114144613"/>
                    </a:ext>
                  </a:extLst>
                </a:gridCol>
                <a:gridCol w="610918">
                  <a:extLst>
                    <a:ext uri="{9D8B030D-6E8A-4147-A177-3AD203B41FA5}">
                      <a16:colId xmlns:a16="http://schemas.microsoft.com/office/drawing/2014/main" val="4059082513"/>
                    </a:ext>
                  </a:extLst>
                </a:gridCol>
              </a:tblGrid>
              <a:tr h="402499">
                <a:tc>
                  <a:txBody>
                    <a:bodyPr/>
                    <a:lstStyle/>
                    <a:p>
                      <a:r>
                        <a:rPr lang="en-US" altLang="zh-CN" b="0" dirty="0">
                          <a:solidFill>
                            <a:schemeClr val="tx1"/>
                          </a:solidFill>
                        </a:rPr>
                        <a:t>3</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a:solidFill>
                            <a:schemeClr val="tx1"/>
                          </a:solidFill>
                        </a:rPr>
                        <a:t>FP4</a:t>
                      </a:r>
                      <a:endParaRPr lang="zh-CN"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1865738"/>
                  </a:ext>
                </a:extLst>
              </a:tr>
              <a:tr h="402499">
                <a:tc>
                  <a:txBody>
                    <a:bodyPr/>
                    <a:lstStyle/>
                    <a:p>
                      <a:r>
                        <a:rPr lang="en-US" altLang="zh-CN" b="0" dirty="0">
                          <a:solidFill>
                            <a:schemeClr val="tx1"/>
                          </a:solidFill>
                        </a:rPr>
                        <a:t>2</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a:solidFill>
                            <a:schemeClr val="tx1"/>
                          </a:solidFill>
                        </a:rPr>
                        <a:t>FP3</a:t>
                      </a:r>
                      <a:endParaRPr lang="zh-CN"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86140941"/>
                  </a:ext>
                </a:extLst>
              </a:tr>
              <a:tr h="402499">
                <a:tc>
                  <a:txBody>
                    <a:bodyPr/>
                    <a:lstStyle/>
                    <a:p>
                      <a:r>
                        <a:rPr lang="en-US" altLang="zh-CN" b="0" dirty="0">
                          <a:solidFill>
                            <a:schemeClr val="tx1"/>
                          </a:solidFill>
                        </a:rPr>
                        <a:t>1</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a:solidFill>
                            <a:schemeClr val="tx1"/>
                          </a:solidFill>
                        </a:rPr>
                        <a:t>FP5</a:t>
                      </a:r>
                      <a:endParaRPr lang="zh-CN"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3480790"/>
                  </a:ext>
                </a:extLst>
              </a:tr>
              <a:tr h="402499">
                <a:tc>
                  <a:txBody>
                    <a:bodyPr/>
                    <a:lstStyle/>
                    <a:p>
                      <a:r>
                        <a:rPr lang="en-US" altLang="zh-CN" b="0" dirty="0">
                          <a:solidFill>
                            <a:schemeClr val="tx1"/>
                          </a:solidFill>
                        </a:rPr>
                        <a:t>0</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a:solidFill>
                            <a:schemeClr val="tx1"/>
                          </a:solidFill>
                        </a:rPr>
                        <a:t>FP0</a:t>
                      </a:r>
                      <a:endParaRPr lang="zh-CN"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23008999"/>
                  </a:ext>
                </a:extLst>
              </a:tr>
            </a:tbl>
          </a:graphicData>
        </a:graphic>
      </p:graphicFrame>
      <p:sp>
        <p:nvSpPr>
          <p:cNvPr id="40" name="文本框 39">
            <a:extLst>
              <a:ext uri="{FF2B5EF4-FFF2-40B4-BE49-F238E27FC236}">
                <a16:creationId xmlns:a16="http://schemas.microsoft.com/office/drawing/2014/main" id="{33EC44A5-BDB1-4CCB-8BB7-7F8D59C5F5CE}"/>
              </a:ext>
            </a:extLst>
          </p:cNvPr>
          <p:cNvSpPr txBox="1"/>
          <p:nvPr/>
        </p:nvSpPr>
        <p:spPr>
          <a:xfrm>
            <a:off x="8041549" y="4824993"/>
            <a:ext cx="520311" cy="307777"/>
          </a:xfrm>
          <a:prstGeom prst="rect">
            <a:avLst/>
          </a:prstGeom>
          <a:solidFill>
            <a:srgbClr val="FFFF00"/>
          </a:solidFill>
        </p:spPr>
        <p:txBody>
          <a:bodyPr wrap="square">
            <a:spAutoFit/>
          </a:bodyPr>
          <a:lstStyle/>
          <a:p>
            <a:r>
              <a:rPr lang="en-US" altLang="zh-CN" sz="1400" b="0" dirty="0">
                <a:solidFill>
                  <a:schemeClr val="tx1"/>
                </a:solidFill>
              </a:rPr>
              <a:t>FP6</a:t>
            </a:r>
            <a:endParaRPr lang="zh-CN" altLang="en-US" sz="1400" b="0" dirty="0">
              <a:solidFill>
                <a:schemeClr val="tx1"/>
              </a:solidFill>
            </a:endParaRPr>
          </a:p>
        </p:txBody>
      </p:sp>
    </p:spTree>
    <p:custDataLst>
      <p:tags r:id="rId1"/>
    </p:custDataLst>
    <p:extLst>
      <p:ext uri="{BB962C8B-B14F-4D97-AF65-F5344CB8AC3E}">
        <p14:creationId xmlns:p14="http://schemas.microsoft.com/office/powerpoint/2010/main" val="2184541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B810C3F-6CCC-46FB-899A-493E8AD55749}"/>
              </a:ext>
            </a:extLst>
          </p:cNvPr>
          <p:cNvSpPr>
            <a:spLocks noGrp="1"/>
          </p:cNvSpPr>
          <p:nvPr>
            <p:ph type="sldNum" sz="quarter" idx="12"/>
          </p:nvPr>
        </p:nvSpPr>
        <p:spPr/>
        <p:txBody>
          <a:bodyPr/>
          <a:lstStyle/>
          <a:p>
            <a:fld id="{EB774D79-D6C1-4F7A-9771-2ED1C8DE996C}" type="slidenum">
              <a:rPr lang="en-US" altLang="zh-CN" smtClean="0"/>
              <a:pPr/>
              <a:t>37</a:t>
            </a:fld>
            <a:endParaRPr lang="en-US" altLang="zh-CN"/>
          </a:p>
        </p:txBody>
      </p:sp>
      <p:graphicFrame>
        <p:nvGraphicFramePr>
          <p:cNvPr id="8" name="表格 6">
            <a:extLst>
              <a:ext uri="{FF2B5EF4-FFF2-40B4-BE49-F238E27FC236}">
                <a16:creationId xmlns:a16="http://schemas.microsoft.com/office/drawing/2014/main" id="{C4478009-FE4C-41C6-861D-F7BA9ED11539}"/>
              </a:ext>
            </a:extLst>
          </p:cNvPr>
          <p:cNvGraphicFramePr>
            <a:graphicFrameLocks noGrp="1"/>
          </p:cNvGraphicFramePr>
          <p:nvPr/>
        </p:nvGraphicFramePr>
        <p:xfrm>
          <a:off x="4577472" y="1071314"/>
          <a:ext cx="2811875" cy="4923912"/>
        </p:xfrm>
        <a:graphic>
          <a:graphicData uri="http://schemas.openxmlformats.org/drawingml/2006/table">
            <a:tbl>
              <a:tblPr firstRow="1" bandRow="1">
                <a:tableStyleId>{5C22544A-7EE6-4342-B048-85BDC9FD1C3A}</a:tableStyleId>
              </a:tblPr>
              <a:tblGrid>
                <a:gridCol w="457790">
                  <a:extLst>
                    <a:ext uri="{9D8B030D-6E8A-4147-A177-3AD203B41FA5}">
                      <a16:colId xmlns:a16="http://schemas.microsoft.com/office/drawing/2014/main" val="3003843556"/>
                    </a:ext>
                  </a:extLst>
                </a:gridCol>
                <a:gridCol w="453003">
                  <a:extLst>
                    <a:ext uri="{9D8B030D-6E8A-4147-A177-3AD203B41FA5}">
                      <a16:colId xmlns:a16="http://schemas.microsoft.com/office/drawing/2014/main" val="3915698175"/>
                    </a:ext>
                  </a:extLst>
                </a:gridCol>
                <a:gridCol w="1901082">
                  <a:extLst>
                    <a:ext uri="{9D8B030D-6E8A-4147-A177-3AD203B41FA5}">
                      <a16:colId xmlns:a16="http://schemas.microsoft.com/office/drawing/2014/main" val="3439332706"/>
                    </a:ext>
                  </a:extLst>
                </a:gridCol>
              </a:tblGrid>
              <a:tr h="291670">
                <a:tc>
                  <a:txBody>
                    <a:bodyPr/>
                    <a:lstStyle/>
                    <a:p>
                      <a:pPr algn="ctr"/>
                      <a:endParaRPr lang="zh-CN" altLang="en-US" sz="900" b="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581496"/>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FP7</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3</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rgbClr val="0000FF"/>
                          </a:solidFill>
                          <a:latin typeface="微软雅黑" panose="020B0503020204020204" pitchFamily="34" charset="-122"/>
                          <a:ea typeface="微软雅黑" panose="020B0503020204020204" pitchFamily="34" charset="-122"/>
                        </a:rPr>
                        <a:t>R</a:t>
                      </a:r>
                      <a:r>
                        <a:rPr lang="zh-CN" altLang="en-US" sz="1600" dirty="0">
                          <a:solidFill>
                            <a:srgbClr val="0000FF"/>
                          </a:solidFill>
                          <a:latin typeface="微软雅黑" panose="020B0503020204020204" pitchFamily="34" charset="-122"/>
                          <a:ea typeface="微软雅黑" panose="020B0503020204020204" pitchFamily="34" charset="-122"/>
                        </a:rPr>
                        <a:t>的</a:t>
                      </a:r>
                      <a:r>
                        <a:rPr lang="en-US" altLang="zh-CN" sz="1600" dirty="0">
                          <a:solidFill>
                            <a:srgbClr val="0000FF"/>
                          </a:solidFill>
                          <a:latin typeface="微软雅黑" panose="020B0503020204020204" pitchFamily="34" charset="-122"/>
                          <a:ea typeface="微软雅黑" panose="020B0503020204020204" pitchFamily="34" charset="-122"/>
                        </a:rPr>
                        <a:t>AR</a:t>
                      </a:r>
                    </a:p>
                    <a:p>
                      <a:pPr algn="l"/>
                      <a:r>
                        <a:rPr lang="en-US" altLang="zh-CN" sz="1600" dirty="0">
                          <a:solidFill>
                            <a:schemeClr val="tx1"/>
                          </a:solidFill>
                          <a:latin typeface="微软雅黑" panose="020B0503020204020204" pitchFamily="34" charset="-122"/>
                          <a:ea typeface="微软雅黑" panose="020B0503020204020204" pitchFamily="34" charset="-122"/>
                        </a:rPr>
                        <a:t>Saved D[3]:</a:t>
                      </a:r>
                      <a:r>
                        <a:rPr lang="en-US" altLang="zh-CN" sz="1600" dirty="0">
                          <a:solidFill>
                            <a:srgbClr val="FF0000"/>
                          </a:solidFill>
                          <a:latin typeface="微软雅黑" panose="020B0503020204020204" pitchFamily="34" charset="-122"/>
                          <a:ea typeface="微软雅黑" panose="020B0503020204020204" pitchFamily="34" charset="-122"/>
                        </a:rPr>
                        <a:t>FP4</a:t>
                      </a:r>
                      <a:endParaRPr lang="zh-CN" altLang="en-US" sz="1600" dirty="0">
                        <a:solidFill>
                          <a:srgbClr val="FF0000"/>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7045953"/>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FP6</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2</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Q</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algn="l"/>
                      <a:r>
                        <a:rPr lang="en-US" altLang="zh-CN" sz="1600" dirty="0">
                          <a:solidFill>
                            <a:schemeClr val="tx1"/>
                          </a:solidFill>
                          <a:latin typeface="微软雅黑" panose="020B0503020204020204" pitchFamily="34" charset="-122"/>
                          <a:ea typeface="微软雅黑" panose="020B0503020204020204" pitchFamily="34" charset="-122"/>
                        </a:rPr>
                        <a:t>Saved D[2]:</a:t>
                      </a:r>
                      <a:r>
                        <a:rPr lang="en-US" altLang="zh-CN" sz="1600" dirty="0">
                          <a:solidFill>
                            <a:srgbClr val="FF0000"/>
                          </a:solidFill>
                          <a:latin typeface="微软雅黑" panose="020B0503020204020204" pitchFamily="34" charset="-122"/>
                          <a:ea typeface="微软雅黑" panose="020B0503020204020204" pitchFamily="34" charset="-122"/>
                        </a:rPr>
                        <a:t>FP3</a:t>
                      </a:r>
                      <a:endParaRPr lang="zh-CN" altLang="en-US" sz="1600" dirty="0">
                        <a:solidFill>
                          <a:srgbClr val="FF0000"/>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12744749"/>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FP5</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P</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Saved D[1]:</a:t>
                      </a:r>
                      <a:r>
                        <a:rPr lang="en-US" altLang="zh-CN" sz="1600" dirty="0">
                          <a:solidFill>
                            <a:srgbClr val="FF0000"/>
                          </a:solidFill>
                          <a:latin typeface="微软雅黑" panose="020B0503020204020204" pitchFamily="34" charset="-122"/>
                          <a:ea typeface="微软雅黑" panose="020B0503020204020204" pitchFamily="34" charset="-122"/>
                        </a:rPr>
                        <a:t>FP2</a:t>
                      </a:r>
                      <a:endParaRPr lang="zh-CN" altLang="en-US" sz="1600" dirty="0">
                        <a:solidFill>
                          <a:srgbClr val="FF0000"/>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6407932"/>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FP4</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3</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rgbClr val="0000FF"/>
                          </a:solidFill>
                          <a:latin typeface="微软雅黑" panose="020B0503020204020204" pitchFamily="34" charset="-122"/>
                          <a:ea typeface="微软雅黑" panose="020B0503020204020204" pitchFamily="34" charset="-122"/>
                        </a:rPr>
                        <a:t>R</a:t>
                      </a:r>
                      <a:r>
                        <a:rPr lang="zh-CN" altLang="en-US" sz="1600" dirty="0">
                          <a:solidFill>
                            <a:srgbClr val="0000FF"/>
                          </a:solidFill>
                          <a:latin typeface="微软雅黑" panose="020B0503020204020204" pitchFamily="34" charset="-122"/>
                          <a:ea typeface="微软雅黑" panose="020B0503020204020204" pitchFamily="34" charset="-122"/>
                        </a:rPr>
                        <a:t>的</a:t>
                      </a:r>
                      <a:r>
                        <a:rPr lang="en-US" altLang="zh-CN" sz="1600" dirty="0">
                          <a:solidFill>
                            <a:srgbClr val="0000FF"/>
                          </a:solidFill>
                          <a:latin typeface="微软雅黑" panose="020B0503020204020204" pitchFamily="34" charset="-122"/>
                          <a:ea typeface="微软雅黑" panose="020B0503020204020204" pitchFamily="34" charset="-122"/>
                        </a:rPr>
                        <a:t>AR</a:t>
                      </a:r>
                    </a:p>
                    <a:p>
                      <a:pPr algn="l"/>
                      <a:r>
                        <a:rPr lang="en-US" altLang="zh-CN" sz="1600" dirty="0">
                          <a:solidFill>
                            <a:schemeClr val="tx1"/>
                          </a:solidFill>
                          <a:latin typeface="微软雅黑" panose="020B0503020204020204" pitchFamily="34" charset="-122"/>
                          <a:ea typeface="微软雅黑" panose="020B0503020204020204" pitchFamily="34" charset="-122"/>
                        </a:rPr>
                        <a:t>Saved D[3]:_</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5043307"/>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FP3</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2</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Q</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algn="l"/>
                      <a:r>
                        <a:rPr lang="en-US" altLang="zh-CN" sz="1600" dirty="0">
                          <a:solidFill>
                            <a:schemeClr val="tx1"/>
                          </a:solidFill>
                          <a:latin typeface="微软雅黑" panose="020B0503020204020204" pitchFamily="34" charset="-122"/>
                          <a:ea typeface="微软雅黑" panose="020B0503020204020204" pitchFamily="34" charset="-122"/>
                        </a:rPr>
                        <a:t>Saved D[2]:_</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2296499"/>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FP2</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P</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Saved D[1]:</a:t>
                      </a:r>
                      <a:r>
                        <a:rPr lang="en-US" altLang="zh-CN" sz="1600" dirty="0">
                          <a:solidFill>
                            <a:srgbClr val="FF0000"/>
                          </a:solidFill>
                          <a:latin typeface="微软雅黑" panose="020B0503020204020204" pitchFamily="34" charset="-122"/>
                          <a:ea typeface="微软雅黑" panose="020B0503020204020204" pitchFamily="34" charset="-122"/>
                        </a:rPr>
                        <a:t>FP1</a:t>
                      </a:r>
                      <a:endParaRPr lang="zh-CN" altLang="en-US" sz="1600" dirty="0">
                        <a:solidFill>
                          <a:srgbClr val="FF0000"/>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1957043"/>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FP1</a:t>
                      </a:r>
                      <a:endParaRPr kumimoji="0" lang="zh-CN" altLang="en-US" sz="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S</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Saved D[1]:_</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4821733"/>
                  </a:ext>
                </a:extLst>
              </a:tr>
              <a:tr h="337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900" b="0" dirty="0">
                          <a:solidFill>
                            <a:schemeClr val="tx1"/>
                          </a:solidFill>
                          <a:latin typeface="微软雅黑" panose="020B0503020204020204" pitchFamily="34" charset="-122"/>
                          <a:ea typeface="微软雅黑" panose="020B0503020204020204" pitchFamily="34" charset="-122"/>
                        </a:rPr>
                        <a:t>FP0</a:t>
                      </a:r>
                      <a:endParaRPr lang="zh-CN" altLang="en-US" sz="900" b="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main</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微软雅黑" panose="020B0503020204020204" pitchFamily="34" charset="-122"/>
                          <a:ea typeface="微软雅黑" panose="020B0503020204020204" pitchFamily="34" charset="-122"/>
                        </a:rPr>
                        <a:t>Saved D[0]:_</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3500177"/>
                  </a:ext>
                </a:extLst>
              </a:tr>
            </a:tbl>
          </a:graphicData>
        </a:graphic>
      </p:graphicFrame>
      <p:grpSp>
        <p:nvGrpSpPr>
          <p:cNvPr id="9" name="组合 8">
            <a:extLst>
              <a:ext uri="{FF2B5EF4-FFF2-40B4-BE49-F238E27FC236}">
                <a16:creationId xmlns:a16="http://schemas.microsoft.com/office/drawing/2014/main" id="{3127116F-6429-44D0-839D-90F8DE256214}"/>
              </a:ext>
            </a:extLst>
          </p:cNvPr>
          <p:cNvGrpSpPr/>
          <p:nvPr/>
        </p:nvGrpSpPr>
        <p:grpSpPr>
          <a:xfrm>
            <a:off x="91002" y="568697"/>
            <a:ext cx="986859" cy="1808962"/>
            <a:chOff x="7431370" y="4610659"/>
            <a:chExt cx="986859" cy="1808962"/>
          </a:xfrm>
        </p:grpSpPr>
        <p:grpSp>
          <p:nvGrpSpPr>
            <p:cNvPr id="10" name="Group 10">
              <a:extLst>
                <a:ext uri="{FF2B5EF4-FFF2-40B4-BE49-F238E27FC236}">
                  <a16:creationId xmlns:a16="http://schemas.microsoft.com/office/drawing/2014/main" id="{3B25D1B1-9F7A-45BA-AF34-1D36F7B12637}"/>
                </a:ext>
              </a:extLst>
            </p:cNvPr>
            <p:cNvGrpSpPr>
              <a:grpSpLocks/>
            </p:cNvGrpSpPr>
            <p:nvPr/>
          </p:nvGrpSpPr>
          <p:grpSpPr bwMode="auto">
            <a:xfrm>
              <a:off x="7725025" y="4610659"/>
              <a:ext cx="383531" cy="399821"/>
              <a:chOff x="835" y="1547"/>
              <a:chExt cx="431" cy="534"/>
            </a:xfrm>
          </p:grpSpPr>
          <p:sp>
            <p:nvSpPr>
              <p:cNvPr id="27" name="Text Box 5">
                <a:extLst>
                  <a:ext uri="{FF2B5EF4-FFF2-40B4-BE49-F238E27FC236}">
                    <a16:creationId xmlns:a16="http://schemas.microsoft.com/office/drawing/2014/main" id="{A4DEB2A5-B81B-41FE-8C82-9C37F836F0D3}"/>
                  </a:ext>
                </a:extLst>
              </p:cNvPr>
              <p:cNvSpPr txBox="1">
                <a:spLocks noChangeArrowheads="1"/>
              </p:cNvSpPr>
              <p:nvPr/>
            </p:nvSpPr>
            <p:spPr bwMode="auto">
              <a:xfrm>
                <a:off x="862" y="1547"/>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nchorCtr="0">
                <a:spAutoFit/>
              </a:bodyPr>
              <a:lstStyle/>
              <a:p>
                <a:pPr>
                  <a:spcBef>
                    <a:spcPct val="50000"/>
                  </a:spcBef>
                </a:pPr>
                <a:r>
                  <a:rPr lang="en-US" altLang="zh-CN" sz="2000" b="0" dirty="0"/>
                  <a:t>M</a:t>
                </a:r>
              </a:p>
            </p:txBody>
          </p:sp>
          <p:sp>
            <p:nvSpPr>
              <p:cNvPr id="28" name="Oval 9">
                <a:extLst>
                  <a:ext uri="{FF2B5EF4-FFF2-40B4-BE49-F238E27FC236}">
                    <a16:creationId xmlns:a16="http://schemas.microsoft.com/office/drawing/2014/main" id="{175E7992-91ED-41E3-BC8B-341E83637AD0}"/>
                  </a:ext>
                </a:extLst>
              </p:cNvPr>
              <p:cNvSpPr>
                <a:spLocks noChangeArrowheads="1"/>
              </p:cNvSpPr>
              <p:nvPr/>
            </p:nvSpPr>
            <p:spPr bwMode="auto">
              <a:xfrm>
                <a:off x="835" y="1572"/>
                <a:ext cx="431" cy="431"/>
              </a:xfrm>
              <a:prstGeom prst="ellipse">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grpSp>
          <p:nvGrpSpPr>
            <p:cNvPr id="11" name="Group 11">
              <a:extLst>
                <a:ext uri="{FF2B5EF4-FFF2-40B4-BE49-F238E27FC236}">
                  <a16:creationId xmlns:a16="http://schemas.microsoft.com/office/drawing/2014/main" id="{E40ABA85-3980-4608-B9E3-ECCD71AA856F}"/>
                </a:ext>
              </a:extLst>
            </p:cNvPr>
            <p:cNvGrpSpPr>
              <a:grpSpLocks/>
            </p:cNvGrpSpPr>
            <p:nvPr/>
          </p:nvGrpSpPr>
          <p:grpSpPr bwMode="auto">
            <a:xfrm>
              <a:off x="7431370" y="5538334"/>
              <a:ext cx="383531" cy="399821"/>
              <a:chOff x="835" y="1525"/>
              <a:chExt cx="431" cy="534"/>
            </a:xfrm>
          </p:grpSpPr>
          <p:sp>
            <p:nvSpPr>
              <p:cNvPr id="25" name="Text Box 12">
                <a:extLst>
                  <a:ext uri="{FF2B5EF4-FFF2-40B4-BE49-F238E27FC236}">
                    <a16:creationId xmlns:a16="http://schemas.microsoft.com/office/drawing/2014/main" id="{034CDDA8-B90D-47AF-A861-E32E897A42D1}"/>
                  </a:ext>
                </a:extLst>
              </p:cNvPr>
              <p:cNvSpPr txBox="1">
                <a:spLocks noChangeArrowheads="1"/>
              </p:cNvSpPr>
              <p:nvPr/>
            </p:nvSpPr>
            <p:spPr bwMode="auto">
              <a:xfrm>
                <a:off x="861" y="1525"/>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t>Q</a:t>
                </a:r>
              </a:p>
            </p:txBody>
          </p:sp>
          <p:sp>
            <p:nvSpPr>
              <p:cNvPr id="26" name="Oval 13">
                <a:extLst>
                  <a:ext uri="{FF2B5EF4-FFF2-40B4-BE49-F238E27FC236}">
                    <a16:creationId xmlns:a16="http://schemas.microsoft.com/office/drawing/2014/main" id="{0ECB4165-B016-42BF-B2B3-40457D7B74EB}"/>
                  </a:ext>
                </a:extLst>
              </p:cNvPr>
              <p:cNvSpPr>
                <a:spLocks noChangeArrowheads="1"/>
              </p:cNvSpPr>
              <p:nvPr/>
            </p:nvSpPr>
            <p:spPr bwMode="auto">
              <a:xfrm>
                <a:off x="835" y="1572"/>
                <a:ext cx="431" cy="431"/>
              </a:xfrm>
              <a:prstGeom prst="ellipse">
                <a:avLst/>
              </a:prstGeom>
              <a:noFill/>
              <a:ln w="28575">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grpSp>
          <p:nvGrpSpPr>
            <p:cNvPr id="12" name="Group 14">
              <a:extLst>
                <a:ext uri="{FF2B5EF4-FFF2-40B4-BE49-F238E27FC236}">
                  <a16:creationId xmlns:a16="http://schemas.microsoft.com/office/drawing/2014/main" id="{0C0B3007-82F8-4A68-8BB8-076565F9399E}"/>
                </a:ext>
              </a:extLst>
            </p:cNvPr>
            <p:cNvGrpSpPr>
              <a:grpSpLocks/>
            </p:cNvGrpSpPr>
            <p:nvPr/>
          </p:nvGrpSpPr>
          <p:grpSpPr bwMode="auto">
            <a:xfrm>
              <a:off x="7441159" y="5011978"/>
              <a:ext cx="383531" cy="399821"/>
              <a:chOff x="835" y="1489"/>
              <a:chExt cx="431" cy="534"/>
            </a:xfrm>
          </p:grpSpPr>
          <p:sp>
            <p:nvSpPr>
              <p:cNvPr id="23" name="Text Box 15">
                <a:extLst>
                  <a:ext uri="{FF2B5EF4-FFF2-40B4-BE49-F238E27FC236}">
                    <a16:creationId xmlns:a16="http://schemas.microsoft.com/office/drawing/2014/main" id="{FE81AE48-A1B1-409A-B889-4F2B48D79B7C}"/>
                  </a:ext>
                </a:extLst>
              </p:cNvPr>
              <p:cNvSpPr txBox="1">
                <a:spLocks noChangeArrowheads="1"/>
              </p:cNvSpPr>
              <p:nvPr/>
            </p:nvSpPr>
            <p:spPr bwMode="auto">
              <a:xfrm>
                <a:off x="850" y="1489"/>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t>P</a:t>
                </a:r>
              </a:p>
            </p:txBody>
          </p:sp>
          <p:sp>
            <p:nvSpPr>
              <p:cNvPr id="24" name="Oval 16">
                <a:extLst>
                  <a:ext uri="{FF2B5EF4-FFF2-40B4-BE49-F238E27FC236}">
                    <a16:creationId xmlns:a16="http://schemas.microsoft.com/office/drawing/2014/main" id="{DE9A5C3A-EE6A-4428-B8B2-4D4F0B6D079A}"/>
                  </a:ext>
                </a:extLst>
              </p:cNvPr>
              <p:cNvSpPr>
                <a:spLocks noChangeArrowheads="1"/>
              </p:cNvSpPr>
              <p:nvPr/>
            </p:nvSpPr>
            <p:spPr bwMode="auto">
              <a:xfrm>
                <a:off x="835" y="1572"/>
                <a:ext cx="431" cy="431"/>
              </a:xfrm>
              <a:prstGeom prst="ellipse">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grpSp>
          <p:nvGrpSpPr>
            <p:cNvPr id="13" name="Group 17">
              <a:extLst>
                <a:ext uri="{FF2B5EF4-FFF2-40B4-BE49-F238E27FC236}">
                  <a16:creationId xmlns:a16="http://schemas.microsoft.com/office/drawing/2014/main" id="{2EA3D36F-1748-4078-BECB-B91F155F2B24}"/>
                </a:ext>
              </a:extLst>
            </p:cNvPr>
            <p:cNvGrpSpPr>
              <a:grpSpLocks/>
            </p:cNvGrpSpPr>
            <p:nvPr/>
          </p:nvGrpSpPr>
          <p:grpSpPr bwMode="auto">
            <a:xfrm>
              <a:off x="8034698" y="5032942"/>
              <a:ext cx="383531" cy="399821"/>
              <a:chOff x="835" y="1511"/>
              <a:chExt cx="431" cy="534"/>
            </a:xfrm>
          </p:grpSpPr>
          <p:sp>
            <p:nvSpPr>
              <p:cNvPr id="21" name="Text Box 18">
                <a:extLst>
                  <a:ext uri="{FF2B5EF4-FFF2-40B4-BE49-F238E27FC236}">
                    <a16:creationId xmlns:a16="http://schemas.microsoft.com/office/drawing/2014/main" id="{1BD9B7AD-C26A-4388-BDA2-70D4353F4138}"/>
                  </a:ext>
                </a:extLst>
              </p:cNvPr>
              <p:cNvSpPr txBox="1">
                <a:spLocks noChangeArrowheads="1"/>
              </p:cNvSpPr>
              <p:nvPr/>
            </p:nvSpPr>
            <p:spPr bwMode="auto">
              <a:xfrm>
                <a:off x="849" y="1511"/>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t>S</a:t>
                </a:r>
              </a:p>
            </p:txBody>
          </p:sp>
          <p:sp>
            <p:nvSpPr>
              <p:cNvPr id="22" name="Oval 19">
                <a:extLst>
                  <a:ext uri="{FF2B5EF4-FFF2-40B4-BE49-F238E27FC236}">
                    <a16:creationId xmlns:a16="http://schemas.microsoft.com/office/drawing/2014/main" id="{C081DCB7-76B9-4446-89ED-A9AE78BAE04B}"/>
                  </a:ext>
                </a:extLst>
              </p:cNvPr>
              <p:cNvSpPr>
                <a:spLocks noChangeArrowheads="1"/>
              </p:cNvSpPr>
              <p:nvPr/>
            </p:nvSpPr>
            <p:spPr bwMode="auto">
              <a:xfrm>
                <a:off x="835" y="1572"/>
                <a:ext cx="431" cy="431"/>
              </a:xfrm>
              <a:prstGeom prst="ellipse">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sp>
          <p:nvSpPr>
            <p:cNvPr id="14" name="Line 20">
              <a:extLst>
                <a:ext uri="{FF2B5EF4-FFF2-40B4-BE49-F238E27FC236}">
                  <a16:creationId xmlns:a16="http://schemas.microsoft.com/office/drawing/2014/main" id="{13356AAC-7F98-473F-94BE-AB04B1D47D23}"/>
                </a:ext>
              </a:extLst>
            </p:cNvPr>
            <p:cNvSpPr>
              <a:spLocks noChangeShapeType="1"/>
            </p:cNvSpPr>
            <p:nvPr/>
          </p:nvSpPr>
          <p:spPr bwMode="auto">
            <a:xfrm flipH="1">
              <a:off x="7633369" y="4925874"/>
              <a:ext cx="170854" cy="14375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15" name="Line 21">
              <a:extLst>
                <a:ext uri="{FF2B5EF4-FFF2-40B4-BE49-F238E27FC236}">
                  <a16:creationId xmlns:a16="http://schemas.microsoft.com/office/drawing/2014/main" id="{12819F88-E60F-4164-B8BC-8AC6D586DBF5}"/>
                </a:ext>
              </a:extLst>
            </p:cNvPr>
            <p:cNvSpPr>
              <a:spLocks noChangeShapeType="1"/>
            </p:cNvSpPr>
            <p:nvPr/>
          </p:nvSpPr>
          <p:spPr bwMode="auto">
            <a:xfrm flipH="1" flipV="1">
              <a:off x="8049825" y="4921381"/>
              <a:ext cx="170854" cy="14375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16" name="Line 23">
              <a:extLst>
                <a:ext uri="{FF2B5EF4-FFF2-40B4-BE49-F238E27FC236}">
                  <a16:creationId xmlns:a16="http://schemas.microsoft.com/office/drawing/2014/main" id="{46065974-52D4-4565-8DDB-991FA5349C49}"/>
                </a:ext>
              </a:extLst>
            </p:cNvPr>
            <p:cNvSpPr>
              <a:spLocks noChangeShapeType="1"/>
            </p:cNvSpPr>
            <p:nvPr/>
          </p:nvSpPr>
          <p:spPr bwMode="auto">
            <a:xfrm>
              <a:off x="7628030" y="5393081"/>
              <a:ext cx="0" cy="17969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grpSp>
          <p:nvGrpSpPr>
            <p:cNvPr id="17" name="Group 11">
              <a:extLst>
                <a:ext uri="{FF2B5EF4-FFF2-40B4-BE49-F238E27FC236}">
                  <a16:creationId xmlns:a16="http://schemas.microsoft.com/office/drawing/2014/main" id="{4AF1FC82-68BF-41F0-92BC-EDC3768D2C10}"/>
                </a:ext>
              </a:extLst>
            </p:cNvPr>
            <p:cNvGrpSpPr>
              <a:grpSpLocks/>
            </p:cNvGrpSpPr>
            <p:nvPr/>
          </p:nvGrpSpPr>
          <p:grpSpPr bwMode="auto">
            <a:xfrm>
              <a:off x="7454410" y="6019800"/>
              <a:ext cx="383531" cy="399821"/>
              <a:chOff x="835" y="1497"/>
              <a:chExt cx="431" cy="534"/>
            </a:xfrm>
          </p:grpSpPr>
          <p:sp>
            <p:nvSpPr>
              <p:cNvPr id="19" name="Text Box 12">
                <a:extLst>
                  <a:ext uri="{FF2B5EF4-FFF2-40B4-BE49-F238E27FC236}">
                    <a16:creationId xmlns:a16="http://schemas.microsoft.com/office/drawing/2014/main" id="{5BCC15A8-A2FF-4997-B7F9-FA726B9A36C5}"/>
                  </a:ext>
                </a:extLst>
              </p:cNvPr>
              <p:cNvSpPr txBox="1">
                <a:spLocks noChangeArrowheads="1"/>
              </p:cNvSpPr>
              <p:nvPr/>
            </p:nvSpPr>
            <p:spPr bwMode="auto">
              <a:xfrm>
                <a:off x="950" y="1497"/>
                <a:ext cx="200"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a:t>R</a:t>
                </a:r>
                <a:endParaRPr lang="en-US" altLang="zh-CN" sz="2000" b="0" dirty="0"/>
              </a:p>
            </p:txBody>
          </p:sp>
          <p:sp>
            <p:nvSpPr>
              <p:cNvPr id="20" name="Oval 13">
                <a:extLst>
                  <a:ext uri="{FF2B5EF4-FFF2-40B4-BE49-F238E27FC236}">
                    <a16:creationId xmlns:a16="http://schemas.microsoft.com/office/drawing/2014/main" id="{D40BCC4F-39F9-468A-A0B7-076E103DEE1B}"/>
                  </a:ext>
                </a:extLst>
              </p:cNvPr>
              <p:cNvSpPr>
                <a:spLocks noChangeArrowheads="1"/>
              </p:cNvSpPr>
              <p:nvPr/>
            </p:nvSpPr>
            <p:spPr bwMode="auto">
              <a:xfrm>
                <a:off x="835" y="1572"/>
                <a:ext cx="431" cy="431"/>
              </a:xfrm>
              <a:prstGeom prst="ellipse">
                <a:avLst/>
              </a:prstGeom>
              <a:noFill/>
              <a:ln w="2857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sp>
          <p:nvSpPr>
            <p:cNvPr id="18" name="Line 23">
              <a:extLst>
                <a:ext uri="{FF2B5EF4-FFF2-40B4-BE49-F238E27FC236}">
                  <a16:creationId xmlns:a16="http://schemas.microsoft.com/office/drawing/2014/main" id="{22749536-E225-4922-A3F6-760C66FAEF68}"/>
                </a:ext>
              </a:extLst>
            </p:cNvPr>
            <p:cNvSpPr>
              <a:spLocks noChangeShapeType="1"/>
            </p:cNvSpPr>
            <p:nvPr/>
          </p:nvSpPr>
          <p:spPr bwMode="auto">
            <a:xfrm>
              <a:off x="7646504" y="5903053"/>
              <a:ext cx="0" cy="17969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grpSp>
      <p:sp>
        <p:nvSpPr>
          <p:cNvPr id="29" name="Text Box 2">
            <a:extLst>
              <a:ext uri="{FF2B5EF4-FFF2-40B4-BE49-F238E27FC236}">
                <a16:creationId xmlns:a16="http://schemas.microsoft.com/office/drawing/2014/main" id="{B955337D-9FF1-4F3D-BFF3-CA1D2DEE48AD}"/>
              </a:ext>
            </a:extLst>
          </p:cNvPr>
          <p:cNvSpPr txBox="1">
            <a:spLocks noChangeArrowheads="1"/>
          </p:cNvSpPr>
          <p:nvPr/>
        </p:nvSpPr>
        <p:spPr bwMode="auto">
          <a:xfrm>
            <a:off x="608807" y="1524000"/>
            <a:ext cx="3658393" cy="4708981"/>
          </a:xfrm>
          <a:prstGeom prst="rect">
            <a:avLst/>
          </a:prstGeom>
          <a:noFill/>
          <a:ln w="25400">
            <a:solidFill>
              <a:srgbClr val="FF0000"/>
            </a:solidFill>
            <a:miter lim="800000"/>
            <a:headEnd/>
            <a:tailEnd/>
          </a:ln>
          <a:effectLst/>
        </p:spPr>
        <p:txBody>
          <a:bodyPr wrap="square">
            <a:spAutoFit/>
          </a:bodyPr>
          <a:lstStyle/>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program main();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P;</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Q;</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R;</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a:t>
            </a:r>
            <a:r>
              <a:rPr lang="en-US" altLang="zh-CN" b="1" dirty="0">
                <a:solidFill>
                  <a:srgbClr val="FF0000"/>
                </a:solidFill>
                <a:latin typeface="宋体" pitchFamily="2" charset="-122"/>
                <a:ea typeface="宋体" pitchFamily="2" charset="-122"/>
              </a:rPr>
              <a:t>P</a:t>
            </a:r>
            <a:r>
              <a:rPr lang="en-US" altLang="zh-CN" b="1" dirty="0">
                <a:solidFill>
                  <a:srgbClr val="000000"/>
                </a:solidFill>
                <a:latin typeface="宋体" pitchFamily="2" charset="-122"/>
                <a:ea typeface="宋体" pitchFamily="2" charset="-122"/>
              </a:rPr>
              <a:t>;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R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R;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Q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…Q;…</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P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S;</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P;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S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begin</a:t>
            </a:r>
            <a:endParaRPr lang="en-US" altLang="zh-CN" b="1" dirty="0">
              <a:solidFill>
                <a:srgbClr val="800080"/>
              </a:solidFill>
              <a:latin typeface="宋体" pitchFamily="2" charset="-122"/>
              <a:ea typeface="宋体" pitchFamily="2" charset="-122"/>
            </a:endParaRP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S;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end.  /* main */ </a:t>
            </a:r>
          </a:p>
        </p:txBody>
      </p:sp>
      <p:sp>
        <p:nvSpPr>
          <p:cNvPr id="30" name="矩形 29">
            <a:extLst>
              <a:ext uri="{FF2B5EF4-FFF2-40B4-BE49-F238E27FC236}">
                <a16:creationId xmlns:a16="http://schemas.microsoft.com/office/drawing/2014/main" id="{2787932B-E6FE-4ACF-9962-C0EBD144481E}"/>
              </a:ext>
            </a:extLst>
          </p:cNvPr>
          <p:cNvSpPr/>
          <p:nvPr/>
        </p:nvSpPr>
        <p:spPr bwMode="auto">
          <a:xfrm>
            <a:off x="2040233" y="2273270"/>
            <a:ext cx="1616574" cy="900000"/>
          </a:xfrm>
          <a:prstGeom prst="rect">
            <a:avLst/>
          </a:prstGeom>
          <a:noFill/>
          <a:ln w="254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31" name="矩形 30">
            <a:extLst>
              <a:ext uri="{FF2B5EF4-FFF2-40B4-BE49-F238E27FC236}">
                <a16:creationId xmlns:a16="http://schemas.microsoft.com/office/drawing/2014/main" id="{CC4BE48B-CC62-4B26-AAFD-19388AE4EED3}"/>
              </a:ext>
            </a:extLst>
          </p:cNvPr>
          <p:cNvSpPr/>
          <p:nvPr/>
        </p:nvSpPr>
        <p:spPr bwMode="auto">
          <a:xfrm>
            <a:off x="1102451" y="1842052"/>
            <a:ext cx="2857897" cy="2700000"/>
          </a:xfrm>
          <a:prstGeom prst="rect">
            <a:avLst/>
          </a:prstGeom>
          <a:noFill/>
          <a:ln w="254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32" name="矩形 31">
            <a:extLst>
              <a:ext uri="{FF2B5EF4-FFF2-40B4-BE49-F238E27FC236}">
                <a16:creationId xmlns:a16="http://schemas.microsoft.com/office/drawing/2014/main" id="{091E6972-46BB-48E6-9AEF-57057C3CFC43}"/>
              </a:ext>
            </a:extLst>
          </p:cNvPr>
          <p:cNvSpPr/>
          <p:nvPr/>
        </p:nvSpPr>
        <p:spPr bwMode="auto">
          <a:xfrm>
            <a:off x="1102451" y="4596979"/>
            <a:ext cx="2857897" cy="864000"/>
          </a:xfrm>
          <a:prstGeom prst="rect">
            <a:avLst/>
          </a:prstGeom>
          <a:noFill/>
          <a:ln w="254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33" name="矩形 32">
            <a:extLst>
              <a:ext uri="{FF2B5EF4-FFF2-40B4-BE49-F238E27FC236}">
                <a16:creationId xmlns:a16="http://schemas.microsoft.com/office/drawing/2014/main" id="{2C7D5312-A8E8-47CA-A3D4-464691772171}"/>
              </a:ext>
            </a:extLst>
          </p:cNvPr>
          <p:cNvSpPr/>
          <p:nvPr/>
        </p:nvSpPr>
        <p:spPr bwMode="auto">
          <a:xfrm>
            <a:off x="1488611" y="2052011"/>
            <a:ext cx="2266122" cy="1836000"/>
          </a:xfrm>
          <a:prstGeom prst="rect">
            <a:avLst/>
          </a:prstGeom>
          <a:noFill/>
          <a:ln w="25400"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38" name="文本框 37">
            <a:extLst>
              <a:ext uri="{FF2B5EF4-FFF2-40B4-BE49-F238E27FC236}">
                <a16:creationId xmlns:a16="http://schemas.microsoft.com/office/drawing/2014/main" id="{6960B1CE-76BC-4553-9880-7A89267D3CFC}"/>
              </a:ext>
            </a:extLst>
          </p:cNvPr>
          <p:cNvSpPr txBox="1"/>
          <p:nvPr/>
        </p:nvSpPr>
        <p:spPr>
          <a:xfrm>
            <a:off x="1717481" y="450623"/>
            <a:ext cx="5798383" cy="461665"/>
          </a:xfrm>
          <a:prstGeom prst="rect">
            <a:avLst/>
          </a:prstGeom>
          <a:noFill/>
        </p:spPr>
        <p:txBody>
          <a:bodyPr wrap="none" rtlCol="0">
            <a:spAutoFit/>
          </a:bodyPr>
          <a:lstStyle/>
          <a:p>
            <a:r>
              <a:rPr lang="zh-CN" altLang="en-US" sz="2400" dirty="0">
                <a:solidFill>
                  <a:srgbClr val="0000FF"/>
                </a:solidFill>
                <a:latin typeface="微软雅黑" panose="020B0503020204020204" pitchFamily="34" charset="-122"/>
              </a:rPr>
              <a:t>方案二：只保存</a:t>
            </a:r>
            <a:r>
              <a:rPr lang="en-US" altLang="zh-CN" sz="2400" dirty="0">
                <a:solidFill>
                  <a:srgbClr val="0000FF"/>
                </a:solidFill>
                <a:latin typeface="微软雅黑" panose="020B0503020204020204" pitchFamily="34" charset="-122"/>
              </a:rPr>
              <a:t>Display</a:t>
            </a:r>
            <a:r>
              <a:rPr lang="zh-CN" altLang="en-US" sz="2400" dirty="0">
                <a:solidFill>
                  <a:srgbClr val="0000FF"/>
                </a:solidFill>
                <a:latin typeface="微软雅黑" panose="020B0503020204020204" pitchFamily="34" charset="-122"/>
              </a:rPr>
              <a:t>的表项</a:t>
            </a:r>
            <a:r>
              <a:rPr lang="en-US" altLang="zh-CN" sz="2400" dirty="0">
                <a:solidFill>
                  <a:srgbClr val="0000FF"/>
                </a:solidFill>
                <a:latin typeface="微软雅黑" panose="020B0503020204020204" pitchFamily="34" charset="-122"/>
              </a:rPr>
              <a:t>Display[n]</a:t>
            </a:r>
            <a:endParaRPr lang="zh-CN" altLang="en-US" sz="2400" dirty="0">
              <a:solidFill>
                <a:srgbClr val="0000FF"/>
              </a:solidFill>
              <a:latin typeface="微软雅黑" panose="020B0503020204020204" pitchFamily="34" charset="-122"/>
            </a:endParaRPr>
          </a:p>
        </p:txBody>
      </p:sp>
      <p:sp>
        <p:nvSpPr>
          <p:cNvPr id="34" name="文本框 33">
            <a:extLst>
              <a:ext uri="{FF2B5EF4-FFF2-40B4-BE49-F238E27FC236}">
                <a16:creationId xmlns:a16="http://schemas.microsoft.com/office/drawing/2014/main" id="{30AB66F5-A86A-4237-AD1E-208DE9AFE977}"/>
              </a:ext>
            </a:extLst>
          </p:cNvPr>
          <p:cNvSpPr txBox="1"/>
          <p:nvPr/>
        </p:nvSpPr>
        <p:spPr>
          <a:xfrm>
            <a:off x="5724000" y="5976000"/>
            <a:ext cx="954108" cy="400110"/>
          </a:xfrm>
          <a:prstGeom prst="rect">
            <a:avLst/>
          </a:prstGeom>
          <a:noFill/>
        </p:spPr>
        <p:txBody>
          <a:bodyPr wrap="none" rtlCol="0">
            <a:spAutoFit/>
          </a:bodyPr>
          <a:lstStyle/>
          <a:p>
            <a:r>
              <a:rPr lang="zh-CN" altLang="en-US" sz="2000" dirty="0">
                <a:solidFill>
                  <a:srgbClr val="0000FF"/>
                </a:solidFill>
              </a:rPr>
              <a:t>运行栈</a:t>
            </a:r>
          </a:p>
        </p:txBody>
      </p:sp>
      <p:sp>
        <p:nvSpPr>
          <p:cNvPr id="35" name="文本框 34">
            <a:extLst>
              <a:ext uri="{FF2B5EF4-FFF2-40B4-BE49-F238E27FC236}">
                <a16:creationId xmlns:a16="http://schemas.microsoft.com/office/drawing/2014/main" id="{FCF146CB-AEB8-43DC-AF6A-ED1B0365296F}"/>
              </a:ext>
            </a:extLst>
          </p:cNvPr>
          <p:cNvSpPr txBox="1"/>
          <p:nvPr/>
        </p:nvSpPr>
        <p:spPr>
          <a:xfrm>
            <a:off x="7416000" y="5976000"/>
            <a:ext cx="1197765" cy="369332"/>
          </a:xfrm>
          <a:prstGeom prst="rect">
            <a:avLst/>
          </a:prstGeom>
          <a:noFill/>
        </p:spPr>
        <p:txBody>
          <a:bodyPr wrap="none" rtlCol="0">
            <a:spAutoFit/>
          </a:bodyPr>
          <a:lstStyle/>
          <a:p>
            <a:r>
              <a:rPr lang="en-US" altLang="zh-CN" dirty="0">
                <a:solidFill>
                  <a:srgbClr val="0000FF"/>
                </a:solidFill>
              </a:rPr>
              <a:t>Display</a:t>
            </a:r>
            <a:r>
              <a:rPr lang="zh-CN" altLang="en-US" dirty="0">
                <a:solidFill>
                  <a:srgbClr val="0000FF"/>
                </a:solidFill>
              </a:rPr>
              <a:t>表</a:t>
            </a:r>
          </a:p>
        </p:txBody>
      </p:sp>
      <p:graphicFrame>
        <p:nvGraphicFramePr>
          <p:cNvPr id="36" name="表格 5">
            <a:extLst>
              <a:ext uri="{FF2B5EF4-FFF2-40B4-BE49-F238E27FC236}">
                <a16:creationId xmlns:a16="http://schemas.microsoft.com/office/drawing/2014/main" id="{E037E962-A171-4306-B807-5ADF37F7577B}"/>
              </a:ext>
            </a:extLst>
          </p:cNvPr>
          <p:cNvGraphicFramePr>
            <a:graphicFrameLocks noGrp="1"/>
          </p:cNvGraphicFramePr>
          <p:nvPr>
            <p:extLst>
              <p:ext uri="{D42A27DB-BD31-4B8C-83A1-F6EECF244321}">
                <p14:modId xmlns:p14="http://schemas.microsoft.com/office/powerpoint/2010/main" val="155526487"/>
              </p:ext>
            </p:extLst>
          </p:nvPr>
        </p:nvGraphicFramePr>
        <p:xfrm>
          <a:off x="7624836" y="4366004"/>
          <a:ext cx="985764" cy="1609996"/>
        </p:xfrm>
        <a:graphic>
          <a:graphicData uri="http://schemas.openxmlformats.org/drawingml/2006/table">
            <a:tbl>
              <a:tblPr firstRow="1" bandRow="1">
                <a:tableStyleId>{5C22544A-7EE6-4342-B048-85BDC9FD1C3A}</a:tableStyleId>
              </a:tblPr>
              <a:tblGrid>
                <a:gridCol w="374846">
                  <a:extLst>
                    <a:ext uri="{9D8B030D-6E8A-4147-A177-3AD203B41FA5}">
                      <a16:colId xmlns:a16="http://schemas.microsoft.com/office/drawing/2014/main" val="1114144613"/>
                    </a:ext>
                  </a:extLst>
                </a:gridCol>
                <a:gridCol w="610918">
                  <a:extLst>
                    <a:ext uri="{9D8B030D-6E8A-4147-A177-3AD203B41FA5}">
                      <a16:colId xmlns:a16="http://schemas.microsoft.com/office/drawing/2014/main" val="4059082513"/>
                    </a:ext>
                  </a:extLst>
                </a:gridCol>
              </a:tblGrid>
              <a:tr h="402499">
                <a:tc>
                  <a:txBody>
                    <a:bodyPr/>
                    <a:lstStyle/>
                    <a:p>
                      <a:r>
                        <a:rPr lang="en-US" altLang="zh-CN" b="0" dirty="0">
                          <a:solidFill>
                            <a:schemeClr val="tx1"/>
                          </a:solidFill>
                        </a:rPr>
                        <a:t>3</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a:solidFill>
                            <a:schemeClr val="tx1"/>
                          </a:solidFill>
                        </a:rPr>
                        <a:t>FP4</a:t>
                      </a:r>
                      <a:endParaRPr lang="zh-CN"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1865738"/>
                  </a:ext>
                </a:extLst>
              </a:tr>
              <a:tr h="402499">
                <a:tc>
                  <a:txBody>
                    <a:bodyPr/>
                    <a:lstStyle/>
                    <a:p>
                      <a:r>
                        <a:rPr lang="en-US" altLang="zh-CN" b="0" dirty="0">
                          <a:solidFill>
                            <a:schemeClr val="tx1"/>
                          </a:solidFill>
                        </a:rPr>
                        <a:t>2</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a:solidFill>
                            <a:schemeClr val="tx1"/>
                          </a:solidFill>
                        </a:rPr>
                        <a:t>FP6</a:t>
                      </a:r>
                      <a:endParaRPr lang="zh-CN"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86140941"/>
                  </a:ext>
                </a:extLst>
              </a:tr>
              <a:tr h="402499">
                <a:tc>
                  <a:txBody>
                    <a:bodyPr/>
                    <a:lstStyle/>
                    <a:p>
                      <a:r>
                        <a:rPr lang="en-US" altLang="zh-CN" b="0" dirty="0">
                          <a:solidFill>
                            <a:schemeClr val="tx1"/>
                          </a:solidFill>
                        </a:rPr>
                        <a:t>1</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a:solidFill>
                            <a:schemeClr val="tx1"/>
                          </a:solidFill>
                        </a:rPr>
                        <a:t>FP5</a:t>
                      </a:r>
                      <a:endParaRPr lang="zh-CN"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3480790"/>
                  </a:ext>
                </a:extLst>
              </a:tr>
              <a:tr h="402499">
                <a:tc>
                  <a:txBody>
                    <a:bodyPr/>
                    <a:lstStyle/>
                    <a:p>
                      <a:r>
                        <a:rPr lang="en-US" altLang="zh-CN" b="0" dirty="0">
                          <a:solidFill>
                            <a:schemeClr val="tx1"/>
                          </a:solidFill>
                        </a:rPr>
                        <a:t>0</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a:solidFill>
                            <a:schemeClr val="tx1"/>
                          </a:solidFill>
                        </a:rPr>
                        <a:t>FP0</a:t>
                      </a:r>
                      <a:endParaRPr lang="zh-CN"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23008999"/>
                  </a:ext>
                </a:extLst>
              </a:tr>
            </a:tbl>
          </a:graphicData>
        </a:graphic>
      </p:graphicFrame>
      <p:sp>
        <p:nvSpPr>
          <p:cNvPr id="37" name="文本框 36">
            <a:extLst>
              <a:ext uri="{FF2B5EF4-FFF2-40B4-BE49-F238E27FC236}">
                <a16:creationId xmlns:a16="http://schemas.microsoft.com/office/drawing/2014/main" id="{BFEF5558-A282-480C-8610-83D070CBF607}"/>
              </a:ext>
            </a:extLst>
          </p:cNvPr>
          <p:cNvSpPr txBox="1"/>
          <p:nvPr/>
        </p:nvSpPr>
        <p:spPr>
          <a:xfrm>
            <a:off x="8024821" y="4416586"/>
            <a:ext cx="520311" cy="307777"/>
          </a:xfrm>
          <a:prstGeom prst="rect">
            <a:avLst/>
          </a:prstGeom>
          <a:solidFill>
            <a:srgbClr val="FFFF00"/>
          </a:solidFill>
        </p:spPr>
        <p:txBody>
          <a:bodyPr wrap="square">
            <a:spAutoFit/>
          </a:bodyPr>
          <a:lstStyle/>
          <a:p>
            <a:r>
              <a:rPr lang="en-US" altLang="zh-CN" sz="1400" b="0" dirty="0">
                <a:solidFill>
                  <a:schemeClr val="tx1"/>
                </a:solidFill>
              </a:rPr>
              <a:t>FP7</a:t>
            </a:r>
            <a:endParaRPr lang="zh-CN" altLang="en-US" sz="1400" b="0" dirty="0">
              <a:solidFill>
                <a:schemeClr val="tx1"/>
              </a:solidFill>
            </a:endParaRPr>
          </a:p>
        </p:txBody>
      </p:sp>
    </p:spTree>
    <p:custDataLst>
      <p:tags r:id="rId1"/>
    </p:custDataLst>
    <p:extLst>
      <p:ext uri="{BB962C8B-B14F-4D97-AF65-F5344CB8AC3E}">
        <p14:creationId xmlns:p14="http://schemas.microsoft.com/office/powerpoint/2010/main" val="4186512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90" name="Rectangle 18"/>
          <p:cNvSpPr>
            <a:spLocks noGrp="1" noChangeArrowheads="1"/>
          </p:cNvSpPr>
          <p:nvPr>
            <p:ph type="title"/>
          </p:nvPr>
        </p:nvSpPr>
        <p:spPr>
          <a:xfrm>
            <a:off x="533400" y="304800"/>
            <a:ext cx="7010400" cy="533400"/>
          </a:xfrm>
        </p:spPr>
        <p:txBody>
          <a:bodyPr/>
          <a:lstStyle/>
          <a:p>
            <a:r>
              <a:rPr lang="en-US" altLang="zh-CN" sz="2800" b="1" dirty="0">
                <a:solidFill>
                  <a:srgbClr val="CC0099"/>
                </a:solidFill>
                <a:latin typeface="黑体" pitchFamily="49" charset="-122"/>
                <a:ea typeface="黑体" pitchFamily="49" charset="-122"/>
              </a:rPr>
              <a:t>9.2.2</a:t>
            </a:r>
            <a:r>
              <a:rPr lang="zh-CN" altLang="en-US" sz="2800" b="1" dirty="0">
                <a:solidFill>
                  <a:srgbClr val="CC0099"/>
                </a:solidFill>
                <a:latin typeface="黑体" pitchFamily="49" charset="-122"/>
                <a:ea typeface="黑体" pitchFamily="49" charset="-122"/>
              </a:rPr>
              <a:t>　嵌套过程定义中非局部量的访问</a:t>
            </a:r>
          </a:p>
        </p:txBody>
      </p:sp>
      <p:pic>
        <p:nvPicPr>
          <p:cNvPr id="12" name="Picture 2"/>
          <p:cNvPicPr>
            <a:picLocks noChangeAspect="1" noChangeArrowheads="1"/>
          </p:cNvPicPr>
          <p:nvPr/>
        </p:nvPicPr>
        <p:blipFill>
          <a:blip r:embed="rId2" cstate="print"/>
          <a:srcRect l="12319" t="88544" r="12728" b="1039"/>
          <a:stretch>
            <a:fillRect/>
          </a:stretch>
        </p:blipFill>
        <p:spPr bwMode="auto">
          <a:xfrm>
            <a:off x="-32084" y="6096000"/>
            <a:ext cx="9126358" cy="762000"/>
          </a:xfrm>
          <a:prstGeom prst="rect">
            <a:avLst/>
          </a:prstGeom>
          <a:noFill/>
          <a:ln w="9525">
            <a:noFill/>
            <a:miter lim="800000"/>
            <a:headEnd/>
            <a:tailEnd/>
          </a:ln>
        </p:spPr>
      </p:pic>
      <p:sp>
        <p:nvSpPr>
          <p:cNvPr id="13" name="TextBox 12"/>
          <p:cNvSpPr txBox="1"/>
          <p:nvPr/>
        </p:nvSpPr>
        <p:spPr>
          <a:xfrm>
            <a:off x="533400" y="914400"/>
            <a:ext cx="7620000"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对于允许嵌套的过程</a:t>
            </a:r>
            <a:r>
              <a:rPr kumimoji="0" lang="en-US" altLang="zh-CN"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0" lang="zh-CN" altLang="en-US"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函数，需要解决非局部量的访问</a:t>
            </a:r>
          </a:p>
        </p:txBody>
      </p:sp>
      <p:sp>
        <p:nvSpPr>
          <p:cNvPr id="9" name="灯片编号占位符 1"/>
          <p:cNvSpPr>
            <a:spLocks noGrp="1"/>
          </p:cNvSpPr>
          <p:nvPr>
            <p:ph type="sldNum" sz="quarter" idx="10"/>
          </p:nvPr>
        </p:nvSpPr>
        <p:spPr>
          <a:xfrm>
            <a:off x="6858000" y="6172200"/>
            <a:ext cx="2133600" cy="244475"/>
          </a:xfr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8DEE06B6-D47E-41D4-B693-F13A84E37261}" type="slidenum">
              <a:rPr kumimoji="0" lang="en-US" altLang="zh-CN" sz="1800" b="0" i="0" u="none" strike="noStrike" kern="1200" cap="none" spc="0" normalizeH="0" baseline="0" noProof="0">
                <a:ln>
                  <a:noFill/>
                </a:ln>
                <a:solidFill>
                  <a:srgbClr val="000000"/>
                </a:solidFill>
                <a:effectLst/>
                <a:uLnTx/>
                <a:uFillTx/>
                <a:latin typeface="宋体" pitchFamily="2" charset="-122"/>
                <a:ea typeface="宋体" pitchFamily="2" charset="-122"/>
                <a:cs typeface="+mn-cs"/>
              </a:rPr>
              <a:pPr marL="0" marR="0" lvl="0" indent="0" algn="ctr" defTabSz="914400" rtl="0" eaLnBrk="0" fontAlgn="base" latinLnBrk="0" hangingPunct="0">
                <a:lnSpc>
                  <a:spcPct val="100000"/>
                </a:lnSpc>
                <a:spcBef>
                  <a:spcPct val="0"/>
                </a:spcBef>
                <a:spcAft>
                  <a:spcPct val="0"/>
                </a:spcAft>
                <a:buClrTx/>
                <a:buSzTx/>
                <a:buFontTx/>
                <a:buNone/>
                <a:tabLst/>
                <a:defRPr/>
              </a:pPr>
              <a:t>38</a:t>
            </a:fld>
            <a:endParaRPr kumimoji="0" lang="en-US" altLang="zh-CN" sz="1800" b="0" i="0" u="none" strike="noStrike" kern="1200" cap="none" spc="0" normalizeH="0" baseline="0" noProof="0" dirty="0">
              <a:ln>
                <a:noFill/>
              </a:ln>
              <a:solidFill>
                <a:srgbClr val="000000"/>
              </a:solidFill>
              <a:effectLst/>
              <a:uLnTx/>
              <a:uFillTx/>
              <a:latin typeface="宋体" pitchFamily="2" charset="-122"/>
              <a:ea typeface="宋体" pitchFamily="2" charset="-122"/>
              <a:cs typeface="+mn-cs"/>
            </a:endParaRPr>
          </a:p>
        </p:txBody>
      </p:sp>
      <p:sp>
        <p:nvSpPr>
          <p:cNvPr id="10" name="Text Box 2">
            <a:extLst>
              <a:ext uri="{FF2B5EF4-FFF2-40B4-BE49-F238E27FC236}">
                <a16:creationId xmlns:a16="http://schemas.microsoft.com/office/drawing/2014/main" id="{4F2539F5-4DFF-4544-BA02-A24BBBE41B7F}"/>
              </a:ext>
            </a:extLst>
          </p:cNvPr>
          <p:cNvSpPr txBox="1">
            <a:spLocks noChangeArrowheads="1"/>
          </p:cNvSpPr>
          <p:nvPr/>
        </p:nvSpPr>
        <p:spPr bwMode="auto">
          <a:xfrm>
            <a:off x="533400" y="1371600"/>
            <a:ext cx="3658393" cy="4708981"/>
          </a:xfrm>
          <a:prstGeom prst="rect">
            <a:avLst/>
          </a:prstGeom>
          <a:noFill/>
          <a:ln w="25400">
            <a:solidFill>
              <a:srgbClr val="FF0000"/>
            </a:solidFill>
            <a:miter lim="800000"/>
            <a:headEnd/>
            <a:tailEnd/>
          </a:ln>
          <a:effectLst/>
        </p:spPr>
        <p:txBody>
          <a:bodyPr wrap="square">
            <a:spAutoFit/>
          </a:bodyPr>
          <a:lstStyle/>
          <a:p>
            <a:pPr marL="0" marR="0" lvl="0" indent="0" algn="l" defTabSz="914400" rtl="0" eaLnBrk="0" fontAlgn="base" latinLnBrk="0" hangingPunct="0">
              <a:lnSpc>
                <a:spcPts val="1800"/>
              </a:lnSpc>
              <a:spcBef>
                <a:spcPts val="0"/>
              </a:spcBef>
              <a:spcAft>
                <a:spcPct val="0"/>
              </a:spcAft>
              <a:buClr>
                <a:srgbClr val="000000"/>
              </a:buClr>
              <a:buSzPct val="75000"/>
              <a:buFont typeface="Wingdings" pitchFamily="2" charset="2"/>
              <a:buNone/>
              <a:tabLst/>
              <a:defRPr/>
            </a:pPr>
            <a:r>
              <a:rPr kumimoji="0" lang="en-US" altLang="zh-CN" sz="1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program main();</a:t>
            </a:r>
          </a:p>
          <a:p>
            <a:pPr marL="0" marR="0" lvl="0" indent="0" algn="l" defTabSz="914400" rtl="0" eaLnBrk="0" fontAlgn="base" latinLnBrk="0" hangingPunct="0">
              <a:lnSpc>
                <a:spcPts val="1800"/>
              </a:lnSpc>
              <a:spcBef>
                <a:spcPts val="0"/>
              </a:spcBef>
              <a:spcAft>
                <a:spcPct val="0"/>
              </a:spcAft>
              <a:buClr>
                <a:srgbClr val="000000"/>
              </a:buClr>
              <a:buSzPct val="75000"/>
              <a:buFont typeface="Wingdings" pitchFamily="2" charset="2"/>
              <a:buNone/>
              <a:tabLst/>
              <a:defRPr/>
            </a:pPr>
            <a:r>
              <a:rPr kumimoji="0" lang="en-US" altLang="zh-CN" sz="1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procedure  P;</a:t>
            </a:r>
          </a:p>
          <a:p>
            <a:pPr marL="0" marR="0" lvl="0" indent="0" algn="l" defTabSz="914400" rtl="0" eaLnBrk="0" fontAlgn="base" latinLnBrk="0" hangingPunct="0">
              <a:lnSpc>
                <a:spcPts val="1800"/>
              </a:lnSpc>
              <a:spcBef>
                <a:spcPts val="0"/>
              </a:spcBef>
              <a:spcAft>
                <a:spcPct val="0"/>
              </a:spcAft>
              <a:buClr>
                <a:srgbClr val="000000"/>
              </a:buClr>
              <a:buSzPct val="75000"/>
              <a:buFont typeface="Wingdings" pitchFamily="2" charset="2"/>
              <a:buNone/>
              <a:tabLst/>
              <a:defRPr/>
            </a:pPr>
            <a:r>
              <a:rPr kumimoji="0" lang="en-US" altLang="zh-CN" sz="1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procedure Q;</a:t>
            </a:r>
          </a:p>
          <a:p>
            <a:pPr marL="0" marR="0" lvl="0" indent="0" algn="l" defTabSz="914400" rtl="0" eaLnBrk="0" fontAlgn="base" latinLnBrk="0" hangingPunct="0">
              <a:lnSpc>
                <a:spcPts val="1800"/>
              </a:lnSpc>
              <a:spcBef>
                <a:spcPts val="0"/>
              </a:spcBef>
              <a:spcAft>
                <a:spcPct val="0"/>
              </a:spcAft>
              <a:buClr>
                <a:srgbClr val="000000"/>
              </a:buClr>
              <a:buSzPct val="75000"/>
              <a:buFont typeface="Wingdings" pitchFamily="2" charset="2"/>
              <a:buNone/>
              <a:tabLst/>
              <a:defRPr/>
            </a:pPr>
            <a:r>
              <a:rPr kumimoji="0" lang="en-US" altLang="zh-CN" sz="1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procedure R;</a:t>
            </a:r>
          </a:p>
          <a:p>
            <a:pPr marL="0" marR="0" lvl="0" indent="0" algn="l" defTabSz="914400" rtl="0" eaLnBrk="0" fontAlgn="base" latinLnBrk="0" hangingPunct="0">
              <a:lnSpc>
                <a:spcPts val="1800"/>
              </a:lnSpc>
              <a:spcBef>
                <a:spcPts val="0"/>
              </a:spcBef>
              <a:spcAft>
                <a:spcPct val="0"/>
              </a:spcAft>
              <a:buClr>
                <a:srgbClr val="000000"/>
              </a:buClr>
              <a:buSzPct val="75000"/>
              <a:buFont typeface="Wingdings" pitchFamily="2" charset="2"/>
              <a:buNone/>
              <a:tabLst/>
              <a:defRPr/>
            </a:pPr>
            <a:r>
              <a:rPr kumimoji="0" lang="en-US" altLang="zh-CN" sz="1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begin</a:t>
            </a:r>
          </a:p>
          <a:p>
            <a:pPr marL="0" marR="0" lvl="0" indent="0" algn="l" defTabSz="914400" rtl="0" eaLnBrk="0" fontAlgn="base" latinLnBrk="0" hangingPunct="0">
              <a:lnSpc>
                <a:spcPts val="1800"/>
              </a:lnSpc>
              <a:spcBef>
                <a:spcPts val="0"/>
              </a:spcBef>
              <a:spcAft>
                <a:spcPct val="0"/>
              </a:spcAft>
              <a:buClr>
                <a:srgbClr val="000000"/>
              </a:buClr>
              <a:buSzPct val="75000"/>
              <a:buFont typeface="Wingdings" pitchFamily="2" charset="2"/>
              <a:buNone/>
              <a:tabLst/>
              <a:defRPr/>
            </a:pPr>
            <a:r>
              <a:rPr kumimoji="0" lang="en-US" altLang="zh-CN" sz="1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 R; …</a:t>
            </a:r>
          </a:p>
          <a:p>
            <a:pPr marL="0" marR="0" lvl="0" indent="0" algn="l" defTabSz="914400" rtl="0" eaLnBrk="0" fontAlgn="base" latinLnBrk="0" hangingPunct="0">
              <a:lnSpc>
                <a:spcPts val="1800"/>
              </a:lnSpc>
              <a:spcBef>
                <a:spcPts val="0"/>
              </a:spcBef>
              <a:spcAft>
                <a:spcPct val="0"/>
              </a:spcAft>
              <a:buClr>
                <a:srgbClr val="000000"/>
              </a:buClr>
              <a:buSzPct val="75000"/>
              <a:buFont typeface="Wingdings" pitchFamily="2" charset="2"/>
              <a:buNone/>
              <a:tabLst/>
              <a:defRPr/>
            </a:pPr>
            <a:r>
              <a:rPr kumimoji="0" lang="en-US" altLang="zh-CN" sz="1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end;  /* R */</a:t>
            </a:r>
          </a:p>
          <a:p>
            <a:pPr marL="0" marR="0" lvl="0" indent="0" algn="l" defTabSz="914400" rtl="0" eaLnBrk="0" fontAlgn="base" latinLnBrk="0" hangingPunct="0">
              <a:lnSpc>
                <a:spcPts val="1800"/>
              </a:lnSpc>
              <a:spcBef>
                <a:spcPts val="0"/>
              </a:spcBef>
              <a:spcAft>
                <a:spcPct val="0"/>
              </a:spcAft>
              <a:buClr>
                <a:srgbClr val="000000"/>
              </a:buClr>
              <a:buSzPct val="75000"/>
              <a:buFont typeface="Wingdings" pitchFamily="2" charset="2"/>
              <a:buNone/>
              <a:tabLst/>
              <a:defRPr/>
            </a:pPr>
            <a:r>
              <a:rPr kumimoji="0" lang="en-US" altLang="zh-CN" sz="1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begin</a:t>
            </a:r>
          </a:p>
          <a:p>
            <a:pPr marL="0" marR="0" lvl="0" indent="0" algn="l" defTabSz="914400" rtl="0" eaLnBrk="0" fontAlgn="base" latinLnBrk="0" hangingPunct="0">
              <a:lnSpc>
                <a:spcPts val="1800"/>
              </a:lnSpc>
              <a:spcBef>
                <a:spcPts val="0"/>
              </a:spcBef>
              <a:spcAft>
                <a:spcPct val="0"/>
              </a:spcAft>
              <a:buClr>
                <a:srgbClr val="000000"/>
              </a:buClr>
              <a:buSzPct val="75000"/>
              <a:buFont typeface="Wingdings" pitchFamily="2" charset="2"/>
              <a:buNone/>
              <a:tabLst/>
              <a:defRPr/>
            </a:pPr>
            <a:r>
              <a:rPr kumimoji="0" lang="en-US" altLang="zh-CN" sz="1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 R; …</a:t>
            </a:r>
          </a:p>
          <a:p>
            <a:pPr marL="0" marR="0" lvl="0" indent="0" algn="l" defTabSz="914400" rtl="0" eaLnBrk="0" fontAlgn="base" latinLnBrk="0" hangingPunct="0">
              <a:lnSpc>
                <a:spcPts val="1800"/>
              </a:lnSpc>
              <a:spcBef>
                <a:spcPts val="0"/>
              </a:spcBef>
              <a:spcAft>
                <a:spcPct val="0"/>
              </a:spcAft>
              <a:buClr>
                <a:srgbClr val="000000"/>
              </a:buClr>
              <a:buSzPct val="75000"/>
              <a:buFont typeface="Wingdings" pitchFamily="2" charset="2"/>
              <a:buNone/>
              <a:tabLst/>
              <a:defRPr/>
            </a:pPr>
            <a:r>
              <a:rPr kumimoji="0" lang="en-US" altLang="zh-CN" sz="1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end; /* Q */</a:t>
            </a:r>
          </a:p>
          <a:p>
            <a:pPr marL="0" marR="0" lvl="0" indent="0" algn="l" defTabSz="914400" rtl="0" eaLnBrk="0" fontAlgn="base" latinLnBrk="0" hangingPunct="0">
              <a:lnSpc>
                <a:spcPts val="1800"/>
              </a:lnSpc>
              <a:spcBef>
                <a:spcPts val="0"/>
              </a:spcBef>
              <a:spcAft>
                <a:spcPct val="0"/>
              </a:spcAft>
              <a:buClr>
                <a:srgbClr val="000000"/>
              </a:buClr>
              <a:buSzPct val="75000"/>
              <a:buFont typeface="Wingdings" pitchFamily="2" charset="2"/>
              <a:buNone/>
              <a:tabLst/>
              <a:defRPr/>
            </a:pPr>
            <a:r>
              <a:rPr kumimoji="0" lang="en-US" altLang="zh-CN" sz="1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begin</a:t>
            </a:r>
          </a:p>
          <a:p>
            <a:pPr marL="0" marR="0" lvl="0" indent="0" algn="l" defTabSz="914400" rtl="0" eaLnBrk="0" fontAlgn="base" latinLnBrk="0" hangingPunct="0">
              <a:lnSpc>
                <a:spcPts val="1800"/>
              </a:lnSpc>
              <a:spcBef>
                <a:spcPts val="0"/>
              </a:spcBef>
              <a:spcAft>
                <a:spcPct val="0"/>
              </a:spcAft>
              <a:buClr>
                <a:srgbClr val="000000"/>
              </a:buClr>
              <a:buSzPct val="75000"/>
              <a:buFont typeface="Wingdings" pitchFamily="2" charset="2"/>
              <a:buNone/>
              <a:tabLst/>
              <a:defRPr/>
            </a:pPr>
            <a:r>
              <a:rPr kumimoji="0" lang="en-US" altLang="zh-CN" sz="1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…Q;…</a:t>
            </a:r>
          </a:p>
          <a:p>
            <a:pPr marL="0" marR="0" lvl="0" indent="0" algn="l" defTabSz="914400" rtl="0" eaLnBrk="0" fontAlgn="base" latinLnBrk="0" hangingPunct="0">
              <a:lnSpc>
                <a:spcPts val="1800"/>
              </a:lnSpc>
              <a:spcBef>
                <a:spcPts val="0"/>
              </a:spcBef>
              <a:spcAft>
                <a:spcPct val="0"/>
              </a:spcAft>
              <a:buClr>
                <a:srgbClr val="000000"/>
              </a:buClr>
              <a:buSzPct val="75000"/>
              <a:buFont typeface="Wingdings" pitchFamily="2" charset="2"/>
              <a:buNone/>
              <a:tabLst/>
              <a:defRPr/>
            </a:pPr>
            <a:r>
              <a:rPr kumimoji="0" lang="en-US" altLang="zh-CN" sz="1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end;  /* P */</a:t>
            </a:r>
          </a:p>
          <a:p>
            <a:pPr marL="0" marR="0" lvl="0" indent="0" algn="l" defTabSz="914400" rtl="0" eaLnBrk="0" fontAlgn="base" latinLnBrk="0" hangingPunct="0">
              <a:lnSpc>
                <a:spcPts val="1800"/>
              </a:lnSpc>
              <a:spcBef>
                <a:spcPts val="0"/>
              </a:spcBef>
              <a:spcAft>
                <a:spcPct val="0"/>
              </a:spcAft>
              <a:buClr>
                <a:srgbClr val="000000"/>
              </a:buClr>
              <a:buSzPct val="75000"/>
              <a:buFont typeface="Wingdings" pitchFamily="2" charset="2"/>
              <a:buNone/>
              <a:tabLst/>
              <a:defRPr/>
            </a:pPr>
            <a:r>
              <a:rPr kumimoji="0" lang="en-US" altLang="zh-CN" sz="1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procedure  S;</a:t>
            </a:r>
          </a:p>
          <a:p>
            <a:pPr marL="0" marR="0" lvl="0" indent="0" algn="l" defTabSz="914400" rtl="0" eaLnBrk="0" fontAlgn="base" latinLnBrk="0" hangingPunct="0">
              <a:lnSpc>
                <a:spcPts val="1800"/>
              </a:lnSpc>
              <a:spcBef>
                <a:spcPts val="0"/>
              </a:spcBef>
              <a:spcAft>
                <a:spcPct val="0"/>
              </a:spcAft>
              <a:buClr>
                <a:srgbClr val="000000"/>
              </a:buClr>
              <a:buSzPct val="75000"/>
              <a:buFont typeface="Wingdings" pitchFamily="2" charset="2"/>
              <a:buNone/>
              <a:tabLst/>
              <a:defRPr/>
            </a:pPr>
            <a:r>
              <a:rPr kumimoji="0" lang="en-US" altLang="zh-CN" sz="1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begin</a:t>
            </a:r>
          </a:p>
          <a:p>
            <a:pPr marL="0" marR="0" lvl="0" indent="0" algn="l" defTabSz="914400" rtl="0" eaLnBrk="0" fontAlgn="base" latinLnBrk="0" hangingPunct="0">
              <a:lnSpc>
                <a:spcPts val="1800"/>
              </a:lnSpc>
              <a:spcBef>
                <a:spcPts val="0"/>
              </a:spcBef>
              <a:spcAft>
                <a:spcPct val="0"/>
              </a:spcAft>
              <a:buClr>
                <a:srgbClr val="000000"/>
              </a:buClr>
              <a:buSzPct val="75000"/>
              <a:buFont typeface="Wingdings" pitchFamily="2" charset="2"/>
              <a:buNone/>
              <a:tabLst/>
              <a:defRPr/>
            </a:pPr>
            <a:r>
              <a:rPr kumimoji="0" lang="en-US" altLang="zh-CN" sz="1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 P; …</a:t>
            </a:r>
          </a:p>
          <a:p>
            <a:pPr marL="0" marR="0" lvl="0" indent="0" algn="l" defTabSz="914400" rtl="0" eaLnBrk="0" fontAlgn="base" latinLnBrk="0" hangingPunct="0">
              <a:lnSpc>
                <a:spcPts val="1800"/>
              </a:lnSpc>
              <a:spcBef>
                <a:spcPts val="0"/>
              </a:spcBef>
              <a:spcAft>
                <a:spcPct val="0"/>
              </a:spcAft>
              <a:buClr>
                <a:srgbClr val="000000"/>
              </a:buClr>
              <a:buSzPct val="75000"/>
              <a:buFont typeface="Wingdings" pitchFamily="2" charset="2"/>
              <a:buNone/>
              <a:tabLst/>
              <a:defRPr/>
            </a:pPr>
            <a:r>
              <a:rPr kumimoji="0" lang="en-US" altLang="zh-CN" sz="1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end; /* S */</a:t>
            </a:r>
          </a:p>
          <a:p>
            <a:pPr marL="0" marR="0" lvl="0" indent="0" algn="l" defTabSz="914400" rtl="0" eaLnBrk="0" fontAlgn="base" latinLnBrk="0" hangingPunct="0">
              <a:lnSpc>
                <a:spcPts val="1800"/>
              </a:lnSpc>
              <a:spcBef>
                <a:spcPts val="0"/>
              </a:spcBef>
              <a:spcAft>
                <a:spcPct val="0"/>
              </a:spcAft>
              <a:buClr>
                <a:srgbClr val="000000"/>
              </a:buClr>
              <a:buSzPct val="75000"/>
              <a:buFont typeface="Wingdings" pitchFamily="2" charset="2"/>
              <a:buNone/>
              <a:tabLst/>
              <a:defRPr/>
            </a:pPr>
            <a:r>
              <a:rPr kumimoji="0" lang="en-US" altLang="zh-CN" sz="1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begin</a:t>
            </a:r>
            <a:endParaRPr kumimoji="0" lang="en-US" altLang="zh-CN" sz="1800" b="1" i="0" u="none" strike="noStrike" kern="1200" cap="none" spc="0" normalizeH="0" baseline="0" noProof="0" dirty="0">
              <a:ln>
                <a:noFill/>
              </a:ln>
              <a:solidFill>
                <a:srgbClr val="800080"/>
              </a:solidFill>
              <a:effectLst/>
              <a:uLnTx/>
              <a:uFillTx/>
              <a:latin typeface="宋体" pitchFamily="2" charset="-122"/>
              <a:ea typeface="宋体" pitchFamily="2" charset="-122"/>
              <a:cs typeface="+mn-cs"/>
            </a:endParaRPr>
          </a:p>
          <a:p>
            <a:pPr marL="0" marR="0" lvl="0" indent="0" algn="l" defTabSz="914400" rtl="0" eaLnBrk="0" fontAlgn="base" latinLnBrk="0" hangingPunct="0">
              <a:lnSpc>
                <a:spcPts val="1800"/>
              </a:lnSpc>
              <a:spcBef>
                <a:spcPts val="0"/>
              </a:spcBef>
              <a:spcAft>
                <a:spcPct val="0"/>
              </a:spcAft>
              <a:buClr>
                <a:srgbClr val="000000"/>
              </a:buClr>
              <a:buSzPct val="75000"/>
              <a:buFont typeface="Wingdings" pitchFamily="2" charset="2"/>
              <a:buNone/>
              <a:tabLst/>
              <a:defRPr/>
            </a:pPr>
            <a:r>
              <a:rPr kumimoji="0" lang="en-US" altLang="zh-CN" sz="1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 S; …</a:t>
            </a:r>
          </a:p>
          <a:p>
            <a:pPr marL="0" marR="0" lvl="0" indent="0" algn="l" defTabSz="914400" rtl="0" eaLnBrk="0" fontAlgn="base" latinLnBrk="0" hangingPunct="0">
              <a:lnSpc>
                <a:spcPts val="1800"/>
              </a:lnSpc>
              <a:spcBef>
                <a:spcPts val="0"/>
              </a:spcBef>
              <a:spcAft>
                <a:spcPct val="0"/>
              </a:spcAft>
              <a:buClr>
                <a:srgbClr val="000000"/>
              </a:buClr>
              <a:buSzPct val="75000"/>
              <a:buFont typeface="Wingdings" pitchFamily="2" charset="2"/>
              <a:buNone/>
              <a:tabLst/>
              <a:defRPr/>
            </a:pPr>
            <a:r>
              <a:rPr kumimoji="0" lang="en-US" altLang="zh-CN" sz="1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end.  /* main */ </a:t>
            </a:r>
          </a:p>
        </p:txBody>
      </p:sp>
      <p:sp>
        <p:nvSpPr>
          <p:cNvPr id="2" name="矩形 1">
            <a:extLst>
              <a:ext uri="{FF2B5EF4-FFF2-40B4-BE49-F238E27FC236}">
                <a16:creationId xmlns:a16="http://schemas.microsoft.com/office/drawing/2014/main" id="{99506DBD-2360-4FF9-BEDD-AA7E552DC46E}"/>
              </a:ext>
            </a:extLst>
          </p:cNvPr>
          <p:cNvSpPr/>
          <p:nvPr/>
        </p:nvSpPr>
        <p:spPr bwMode="auto">
          <a:xfrm>
            <a:off x="1964826" y="2120870"/>
            <a:ext cx="1616574" cy="900000"/>
          </a:xfrm>
          <a:prstGeom prst="rect">
            <a:avLst/>
          </a:prstGeom>
          <a:noFill/>
          <a:ln w="254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微软雅黑" pitchFamily="34" charset="-122"/>
              <a:cs typeface="+mn-cs"/>
            </a:endParaRPr>
          </a:p>
        </p:txBody>
      </p:sp>
      <p:sp>
        <p:nvSpPr>
          <p:cNvPr id="14" name="矩形 13">
            <a:extLst>
              <a:ext uri="{FF2B5EF4-FFF2-40B4-BE49-F238E27FC236}">
                <a16:creationId xmlns:a16="http://schemas.microsoft.com/office/drawing/2014/main" id="{075922AE-62FC-4888-9093-2788D002F53C}"/>
              </a:ext>
            </a:extLst>
          </p:cNvPr>
          <p:cNvSpPr/>
          <p:nvPr/>
        </p:nvSpPr>
        <p:spPr bwMode="auto">
          <a:xfrm>
            <a:off x="1027044" y="1689652"/>
            <a:ext cx="2857897" cy="2700000"/>
          </a:xfrm>
          <a:prstGeom prst="rect">
            <a:avLst/>
          </a:prstGeom>
          <a:noFill/>
          <a:ln w="254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微软雅黑" pitchFamily="34" charset="-122"/>
              <a:cs typeface="+mn-cs"/>
            </a:endParaRPr>
          </a:p>
        </p:txBody>
      </p:sp>
      <p:sp>
        <p:nvSpPr>
          <p:cNvPr id="15" name="矩形 14">
            <a:extLst>
              <a:ext uri="{FF2B5EF4-FFF2-40B4-BE49-F238E27FC236}">
                <a16:creationId xmlns:a16="http://schemas.microsoft.com/office/drawing/2014/main" id="{F029CBE8-2972-4C72-8395-FF9FF12CC0D2}"/>
              </a:ext>
            </a:extLst>
          </p:cNvPr>
          <p:cNvSpPr/>
          <p:nvPr/>
        </p:nvSpPr>
        <p:spPr bwMode="auto">
          <a:xfrm>
            <a:off x="1027044" y="4444579"/>
            <a:ext cx="2857897" cy="864000"/>
          </a:xfrm>
          <a:prstGeom prst="rect">
            <a:avLst/>
          </a:prstGeom>
          <a:noFill/>
          <a:ln w="254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微软雅黑" pitchFamily="34" charset="-122"/>
              <a:cs typeface="+mn-cs"/>
            </a:endParaRPr>
          </a:p>
        </p:txBody>
      </p:sp>
      <p:sp>
        <p:nvSpPr>
          <p:cNvPr id="16" name="矩形 15">
            <a:extLst>
              <a:ext uri="{FF2B5EF4-FFF2-40B4-BE49-F238E27FC236}">
                <a16:creationId xmlns:a16="http://schemas.microsoft.com/office/drawing/2014/main" id="{2E24DFA5-F28E-42CE-B31C-7395A62AD096}"/>
              </a:ext>
            </a:extLst>
          </p:cNvPr>
          <p:cNvSpPr/>
          <p:nvPr/>
        </p:nvSpPr>
        <p:spPr bwMode="auto">
          <a:xfrm>
            <a:off x="1413204" y="1899611"/>
            <a:ext cx="2266122" cy="1836000"/>
          </a:xfrm>
          <a:prstGeom prst="rect">
            <a:avLst/>
          </a:prstGeom>
          <a:noFill/>
          <a:ln w="25400"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微软雅黑" pitchFamily="34" charset="-122"/>
              <a:cs typeface="+mn-cs"/>
            </a:endParaRPr>
          </a:p>
        </p:txBody>
      </p:sp>
      <p:sp>
        <p:nvSpPr>
          <p:cNvPr id="7" name="文本框 6">
            <a:extLst>
              <a:ext uri="{FF2B5EF4-FFF2-40B4-BE49-F238E27FC236}">
                <a16:creationId xmlns:a16="http://schemas.microsoft.com/office/drawing/2014/main" id="{1D60CA7F-7D17-4375-B74A-A866DDC1E522}"/>
              </a:ext>
            </a:extLst>
          </p:cNvPr>
          <p:cNvSpPr txBox="1"/>
          <p:nvPr/>
        </p:nvSpPr>
        <p:spPr>
          <a:xfrm>
            <a:off x="4271101" y="1371600"/>
            <a:ext cx="4418807" cy="4431983"/>
          </a:xfrm>
          <a:prstGeom prst="rect">
            <a:avLst/>
          </a:prstGeom>
          <a:noFill/>
        </p:spPr>
        <p:txBody>
          <a:bodyPr wrap="square" rtlCol="0">
            <a:spAutoFit/>
          </a:bodyPr>
          <a:lstStyle/>
          <a:p>
            <a:pPr algn="l"/>
            <a:r>
              <a:rPr lang="zh-CN" altLang="en-US" sz="2400" dirty="0">
                <a:solidFill>
                  <a:srgbClr val="0000FF"/>
                </a:solidFill>
              </a:rPr>
              <a:t>采用静态链（</a:t>
            </a:r>
            <a:r>
              <a:rPr lang="en-US" altLang="zh-CN" sz="2400" dirty="0">
                <a:solidFill>
                  <a:srgbClr val="0000FF"/>
                </a:solidFill>
              </a:rPr>
              <a:t>static link</a:t>
            </a:r>
            <a:r>
              <a:rPr lang="zh-CN" altLang="en-US" sz="2400" dirty="0">
                <a:solidFill>
                  <a:srgbClr val="0000FF"/>
                </a:solidFill>
              </a:rPr>
              <a:t>）</a:t>
            </a:r>
          </a:p>
          <a:p>
            <a:pPr algn="l"/>
            <a:r>
              <a:rPr lang="zh-CN" altLang="en-US" dirty="0"/>
              <a:t> </a:t>
            </a:r>
            <a:r>
              <a:rPr lang="en-US" altLang="zh-CN" sz="2000" dirty="0"/>
              <a:t>Display </a:t>
            </a:r>
            <a:r>
              <a:rPr lang="zh-CN" altLang="en-US" sz="2000" dirty="0"/>
              <a:t>表的方法要用到多个存储单元或多个寄存器，另一种可选的方法是采用</a:t>
            </a:r>
            <a:r>
              <a:rPr lang="zh-CN" altLang="en-US" sz="2000" dirty="0">
                <a:solidFill>
                  <a:srgbClr val="0000FF"/>
                </a:solidFill>
              </a:rPr>
              <a:t>静态链</a:t>
            </a:r>
          </a:p>
          <a:p>
            <a:pPr algn="l"/>
            <a:endParaRPr lang="en-US" altLang="zh-CN" sz="2000" dirty="0"/>
          </a:p>
          <a:p>
            <a:pPr algn="l"/>
            <a:r>
              <a:rPr lang="zh-CN" altLang="en-US" sz="2000" dirty="0"/>
              <a:t> 所有活动记录都增加一个静态链（如在</a:t>
            </a:r>
            <a:r>
              <a:rPr lang="en-US" altLang="zh-CN" sz="2000" dirty="0"/>
              <a:t>offset </a:t>
            </a:r>
            <a:r>
              <a:rPr lang="zh-CN" altLang="en-US" sz="2000" dirty="0"/>
              <a:t>为 </a:t>
            </a:r>
            <a:r>
              <a:rPr lang="en-US" altLang="zh-CN" sz="2000" dirty="0"/>
              <a:t>0 </a:t>
            </a:r>
            <a:r>
              <a:rPr lang="zh-CN" altLang="en-US" sz="2000" dirty="0"/>
              <a:t>处）   的域，指向定义该过程的直接外过程（或主程序）运行时最新的活动记录</a:t>
            </a:r>
          </a:p>
          <a:p>
            <a:pPr algn="l"/>
            <a:endParaRPr lang="zh-CN" altLang="en-US" sz="2000" dirty="0"/>
          </a:p>
          <a:p>
            <a:pPr algn="l"/>
            <a:r>
              <a:rPr lang="zh-CN" altLang="en-US" sz="2000" dirty="0"/>
              <a:t>在过程返回时当前 </a:t>
            </a:r>
            <a:r>
              <a:rPr lang="en-US" altLang="zh-CN" sz="2000" dirty="0"/>
              <a:t>AR </a:t>
            </a:r>
            <a:r>
              <a:rPr lang="zh-CN" altLang="en-US" sz="2000" dirty="0"/>
              <a:t>要被撤销，为回卷（</a:t>
            </a:r>
            <a:r>
              <a:rPr lang="en-US" altLang="zh-CN" sz="2000" dirty="0"/>
              <a:t>unwind</a:t>
            </a:r>
            <a:r>
              <a:rPr lang="zh-CN" altLang="en-US" sz="2000" dirty="0"/>
              <a:t>）   到调用过程的</a:t>
            </a:r>
            <a:r>
              <a:rPr lang="en-US" altLang="zh-CN" sz="2000" dirty="0"/>
              <a:t>AR</a:t>
            </a:r>
            <a:r>
              <a:rPr lang="zh-CN" altLang="en-US" sz="2000" dirty="0"/>
              <a:t>（恢复</a:t>
            </a:r>
            <a:r>
              <a:rPr lang="en-US" altLang="zh-CN" sz="2000" dirty="0"/>
              <a:t>FP</a:t>
            </a:r>
            <a:r>
              <a:rPr lang="zh-CN" altLang="en-US" sz="2000" dirty="0"/>
              <a:t>）需要用到</a:t>
            </a:r>
            <a:r>
              <a:rPr lang="zh-CN" altLang="en-US" sz="2000" dirty="0">
                <a:solidFill>
                  <a:srgbClr val="0000FF"/>
                </a:solidFill>
              </a:rPr>
              <a:t>动态链域</a:t>
            </a:r>
          </a:p>
          <a:p>
            <a:pPr algn="l"/>
            <a:endParaRPr lang="zh-CN" altLang="en-US" dirty="0"/>
          </a:p>
        </p:txBody>
      </p:sp>
    </p:spTree>
    <p:extLst>
      <p:ext uri="{BB962C8B-B14F-4D97-AF65-F5344CB8AC3E}">
        <p14:creationId xmlns:p14="http://schemas.microsoft.com/office/powerpoint/2010/main" val="5166407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DC76BF73-4441-408E-ACE1-A24DFF765BF6}"/>
              </a:ext>
            </a:extLst>
          </p:cNvPr>
          <p:cNvSpPr>
            <a:spLocks noGrp="1"/>
          </p:cNvSpPr>
          <p:nvPr>
            <p:ph type="sldNum" sz="quarter" idx="12"/>
          </p:nvPr>
        </p:nvSpPr>
        <p:spPr/>
        <p:txBody>
          <a:bodyPr/>
          <a:lstStyle/>
          <a:p>
            <a:fld id="{F0541313-7C87-4CE2-A67F-A8791D09C366}" type="slidenum">
              <a:rPr lang="en-US" altLang="zh-CN" smtClean="0"/>
              <a:pPr/>
              <a:t>39</a:t>
            </a:fld>
            <a:endParaRPr lang="en-US" altLang="zh-CN"/>
          </a:p>
        </p:txBody>
      </p:sp>
      <p:sp>
        <p:nvSpPr>
          <p:cNvPr id="46" name="Line 6">
            <a:extLst>
              <a:ext uri="{FF2B5EF4-FFF2-40B4-BE49-F238E27FC236}">
                <a16:creationId xmlns:a16="http://schemas.microsoft.com/office/drawing/2014/main" id="{9619692A-F6B3-404F-9429-3696352EFC57}"/>
              </a:ext>
            </a:extLst>
          </p:cNvPr>
          <p:cNvSpPr>
            <a:spLocks noChangeShapeType="1"/>
          </p:cNvSpPr>
          <p:nvPr/>
        </p:nvSpPr>
        <p:spPr bwMode="auto">
          <a:xfrm>
            <a:off x="5638800" y="2743200"/>
            <a:ext cx="0" cy="2971800"/>
          </a:xfrm>
          <a:prstGeom prst="line">
            <a:avLst/>
          </a:prstGeom>
          <a:noFill/>
          <a:ln w="9525">
            <a:solidFill>
              <a:srgbClr val="800080"/>
            </a:solidFill>
            <a:round/>
            <a:headEnd/>
            <a:tailEnd/>
          </a:ln>
          <a:effectLst/>
        </p:spPr>
        <p:txBody>
          <a:bodyPr>
            <a:spAutoFit/>
          </a:bodyPr>
          <a:lstStyle/>
          <a:p>
            <a:endParaRPr lang="zh-CN" altLang="en-US"/>
          </a:p>
        </p:txBody>
      </p:sp>
      <p:sp>
        <p:nvSpPr>
          <p:cNvPr id="47" name="Line 7">
            <a:extLst>
              <a:ext uri="{FF2B5EF4-FFF2-40B4-BE49-F238E27FC236}">
                <a16:creationId xmlns:a16="http://schemas.microsoft.com/office/drawing/2014/main" id="{2A21C061-F001-46FA-A950-73B8D48FF67A}"/>
              </a:ext>
            </a:extLst>
          </p:cNvPr>
          <p:cNvSpPr>
            <a:spLocks noChangeShapeType="1"/>
          </p:cNvSpPr>
          <p:nvPr/>
        </p:nvSpPr>
        <p:spPr bwMode="auto">
          <a:xfrm>
            <a:off x="8229600" y="2743200"/>
            <a:ext cx="0" cy="2971800"/>
          </a:xfrm>
          <a:prstGeom prst="line">
            <a:avLst/>
          </a:prstGeom>
          <a:noFill/>
          <a:ln w="9525">
            <a:solidFill>
              <a:srgbClr val="800080"/>
            </a:solidFill>
            <a:round/>
            <a:headEnd/>
            <a:tailEnd/>
          </a:ln>
          <a:effectLst/>
        </p:spPr>
        <p:txBody>
          <a:bodyPr>
            <a:spAutoFit/>
          </a:bodyPr>
          <a:lstStyle/>
          <a:p>
            <a:endParaRPr lang="zh-CN" altLang="en-US"/>
          </a:p>
        </p:txBody>
      </p:sp>
      <p:sp>
        <p:nvSpPr>
          <p:cNvPr id="48" name="Line 8">
            <a:extLst>
              <a:ext uri="{FF2B5EF4-FFF2-40B4-BE49-F238E27FC236}">
                <a16:creationId xmlns:a16="http://schemas.microsoft.com/office/drawing/2014/main" id="{B4CAC8FF-2A52-4FAF-9C10-B2C431E29615}"/>
              </a:ext>
            </a:extLst>
          </p:cNvPr>
          <p:cNvSpPr>
            <a:spLocks noChangeShapeType="1"/>
          </p:cNvSpPr>
          <p:nvPr/>
        </p:nvSpPr>
        <p:spPr bwMode="auto">
          <a:xfrm>
            <a:off x="5638800" y="5715000"/>
            <a:ext cx="2590800" cy="0"/>
          </a:xfrm>
          <a:prstGeom prst="line">
            <a:avLst/>
          </a:prstGeom>
          <a:noFill/>
          <a:ln w="9525">
            <a:solidFill>
              <a:srgbClr val="800080"/>
            </a:solidFill>
            <a:round/>
            <a:headEnd/>
            <a:tailEnd/>
          </a:ln>
          <a:effectLst/>
        </p:spPr>
        <p:txBody>
          <a:bodyPr>
            <a:spAutoFit/>
          </a:bodyPr>
          <a:lstStyle/>
          <a:p>
            <a:endParaRPr lang="zh-CN" altLang="en-US"/>
          </a:p>
        </p:txBody>
      </p:sp>
      <p:sp>
        <p:nvSpPr>
          <p:cNvPr id="49" name="Line 9">
            <a:extLst>
              <a:ext uri="{FF2B5EF4-FFF2-40B4-BE49-F238E27FC236}">
                <a16:creationId xmlns:a16="http://schemas.microsoft.com/office/drawing/2014/main" id="{588A3DA2-4536-4E14-8625-82C9AE8664F0}"/>
              </a:ext>
            </a:extLst>
          </p:cNvPr>
          <p:cNvSpPr>
            <a:spLocks noChangeShapeType="1"/>
          </p:cNvSpPr>
          <p:nvPr/>
        </p:nvSpPr>
        <p:spPr bwMode="auto">
          <a:xfrm>
            <a:off x="5638800" y="5181600"/>
            <a:ext cx="2590800" cy="0"/>
          </a:xfrm>
          <a:prstGeom prst="line">
            <a:avLst/>
          </a:prstGeom>
          <a:noFill/>
          <a:ln w="9525">
            <a:solidFill>
              <a:srgbClr val="800080"/>
            </a:solidFill>
            <a:round/>
            <a:headEnd/>
            <a:tailEnd/>
          </a:ln>
          <a:effectLst/>
        </p:spPr>
        <p:txBody>
          <a:bodyPr>
            <a:spAutoFit/>
          </a:bodyPr>
          <a:lstStyle/>
          <a:p>
            <a:endParaRPr lang="zh-CN" altLang="en-US"/>
          </a:p>
        </p:txBody>
      </p:sp>
      <p:sp>
        <p:nvSpPr>
          <p:cNvPr id="50" name="Rectangle 10">
            <a:extLst>
              <a:ext uri="{FF2B5EF4-FFF2-40B4-BE49-F238E27FC236}">
                <a16:creationId xmlns:a16="http://schemas.microsoft.com/office/drawing/2014/main" id="{AEB57367-1261-40F2-9EC1-B7C94A952C5F}"/>
              </a:ext>
            </a:extLst>
          </p:cNvPr>
          <p:cNvSpPr>
            <a:spLocks noChangeArrowheads="1"/>
          </p:cNvSpPr>
          <p:nvPr/>
        </p:nvSpPr>
        <p:spPr bwMode="auto">
          <a:xfrm>
            <a:off x="5691188" y="5241925"/>
            <a:ext cx="2462212"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a:solidFill>
                  <a:srgbClr val="800080"/>
                </a:solidFill>
              </a:rPr>
              <a:t>main </a:t>
            </a:r>
            <a:r>
              <a:rPr lang="zh-CN" altLang="en-US" sz="2000" b="1">
                <a:solidFill>
                  <a:srgbClr val="800080"/>
                </a:solidFill>
              </a:rPr>
              <a:t>的活动记录</a:t>
            </a:r>
          </a:p>
        </p:txBody>
      </p:sp>
      <p:sp>
        <p:nvSpPr>
          <p:cNvPr id="51" name="Line 11">
            <a:extLst>
              <a:ext uri="{FF2B5EF4-FFF2-40B4-BE49-F238E27FC236}">
                <a16:creationId xmlns:a16="http://schemas.microsoft.com/office/drawing/2014/main" id="{5C041DE9-FC73-4F33-A0A5-EA25FDF5A670}"/>
              </a:ext>
            </a:extLst>
          </p:cNvPr>
          <p:cNvSpPr>
            <a:spLocks noChangeShapeType="1"/>
          </p:cNvSpPr>
          <p:nvPr/>
        </p:nvSpPr>
        <p:spPr bwMode="auto">
          <a:xfrm>
            <a:off x="5638800" y="4648200"/>
            <a:ext cx="2590800" cy="0"/>
          </a:xfrm>
          <a:prstGeom prst="line">
            <a:avLst/>
          </a:prstGeom>
          <a:noFill/>
          <a:ln w="9525">
            <a:solidFill>
              <a:srgbClr val="800080"/>
            </a:solidFill>
            <a:round/>
            <a:headEnd/>
            <a:tailEnd/>
          </a:ln>
          <a:effectLst/>
        </p:spPr>
        <p:txBody>
          <a:bodyPr>
            <a:spAutoFit/>
          </a:bodyPr>
          <a:lstStyle/>
          <a:p>
            <a:endParaRPr lang="zh-CN" altLang="en-US"/>
          </a:p>
        </p:txBody>
      </p:sp>
      <p:sp>
        <p:nvSpPr>
          <p:cNvPr id="52" name="Rectangle 12">
            <a:extLst>
              <a:ext uri="{FF2B5EF4-FFF2-40B4-BE49-F238E27FC236}">
                <a16:creationId xmlns:a16="http://schemas.microsoft.com/office/drawing/2014/main" id="{765F2134-9204-4F6C-9AB2-6EE37AF3DC53}"/>
              </a:ext>
            </a:extLst>
          </p:cNvPr>
          <p:cNvSpPr>
            <a:spLocks noChangeArrowheads="1"/>
          </p:cNvSpPr>
          <p:nvPr/>
        </p:nvSpPr>
        <p:spPr bwMode="auto">
          <a:xfrm>
            <a:off x="5691188" y="4191000"/>
            <a:ext cx="2462212"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a:solidFill>
                  <a:srgbClr val="800080"/>
                </a:solidFill>
              </a:rPr>
              <a:t>P </a:t>
            </a:r>
            <a:r>
              <a:rPr lang="zh-CN" altLang="en-US" sz="2000" b="1">
                <a:solidFill>
                  <a:srgbClr val="800080"/>
                </a:solidFill>
              </a:rPr>
              <a:t>的活动记录</a:t>
            </a:r>
          </a:p>
        </p:txBody>
      </p:sp>
      <p:sp>
        <p:nvSpPr>
          <p:cNvPr id="53" name="Line 13">
            <a:extLst>
              <a:ext uri="{FF2B5EF4-FFF2-40B4-BE49-F238E27FC236}">
                <a16:creationId xmlns:a16="http://schemas.microsoft.com/office/drawing/2014/main" id="{497B5824-1F2A-4982-9D6B-2311E330C7D6}"/>
              </a:ext>
            </a:extLst>
          </p:cNvPr>
          <p:cNvSpPr>
            <a:spLocks noChangeShapeType="1"/>
          </p:cNvSpPr>
          <p:nvPr/>
        </p:nvSpPr>
        <p:spPr bwMode="auto">
          <a:xfrm>
            <a:off x="5638800" y="4114800"/>
            <a:ext cx="2590800" cy="0"/>
          </a:xfrm>
          <a:prstGeom prst="line">
            <a:avLst/>
          </a:prstGeom>
          <a:noFill/>
          <a:ln w="9525">
            <a:solidFill>
              <a:srgbClr val="800080"/>
            </a:solidFill>
            <a:round/>
            <a:headEnd/>
            <a:tailEnd/>
          </a:ln>
          <a:effectLst/>
        </p:spPr>
        <p:txBody>
          <a:bodyPr>
            <a:spAutoFit/>
          </a:bodyPr>
          <a:lstStyle/>
          <a:p>
            <a:endParaRPr lang="zh-CN" altLang="en-US"/>
          </a:p>
        </p:txBody>
      </p:sp>
      <p:sp>
        <p:nvSpPr>
          <p:cNvPr id="54" name="Rectangle 14">
            <a:extLst>
              <a:ext uri="{FF2B5EF4-FFF2-40B4-BE49-F238E27FC236}">
                <a16:creationId xmlns:a16="http://schemas.microsoft.com/office/drawing/2014/main" id="{AB084252-EC15-4A6B-BE6F-C968E689E004}"/>
              </a:ext>
            </a:extLst>
          </p:cNvPr>
          <p:cNvSpPr>
            <a:spLocks noChangeArrowheads="1"/>
          </p:cNvSpPr>
          <p:nvPr/>
        </p:nvSpPr>
        <p:spPr bwMode="auto">
          <a:xfrm>
            <a:off x="5638800" y="3657600"/>
            <a:ext cx="25146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a:solidFill>
                  <a:srgbClr val="800080"/>
                </a:solidFill>
              </a:rPr>
              <a:t>Q </a:t>
            </a:r>
            <a:r>
              <a:rPr lang="zh-CN" altLang="en-US" sz="2000" b="1">
                <a:solidFill>
                  <a:srgbClr val="800080"/>
                </a:solidFill>
              </a:rPr>
              <a:t>的活动记录</a:t>
            </a:r>
          </a:p>
        </p:txBody>
      </p:sp>
      <p:sp>
        <p:nvSpPr>
          <p:cNvPr id="55" name="Line 15">
            <a:extLst>
              <a:ext uri="{FF2B5EF4-FFF2-40B4-BE49-F238E27FC236}">
                <a16:creationId xmlns:a16="http://schemas.microsoft.com/office/drawing/2014/main" id="{E667A218-0286-4A7F-A90E-0D685FDDF112}"/>
              </a:ext>
            </a:extLst>
          </p:cNvPr>
          <p:cNvSpPr>
            <a:spLocks noChangeShapeType="1"/>
          </p:cNvSpPr>
          <p:nvPr/>
        </p:nvSpPr>
        <p:spPr bwMode="auto">
          <a:xfrm>
            <a:off x="5638800" y="3581400"/>
            <a:ext cx="2590800" cy="0"/>
          </a:xfrm>
          <a:prstGeom prst="line">
            <a:avLst/>
          </a:prstGeom>
          <a:noFill/>
          <a:ln w="9525">
            <a:solidFill>
              <a:srgbClr val="800080"/>
            </a:solidFill>
            <a:round/>
            <a:headEnd/>
            <a:tailEnd/>
          </a:ln>
          <a:effectLst/>
        </p:spPr>
        <p:txBody>
          <a:bodyPr>
            <a:spAutoFit/>
          </a:bodyPr>
          <a:lstStyle/>
          <a:p>
            <a:endParaRPr lang="zh-CN" altLang="en-US"/>
          </a:p>
        </p:txBody>
      </p:sp>
      <p:sp>
        <p:nvSpPr>
          <p:cNvPr id="56" name="Rectangle 21">
            <a:extLst>
              <a:ext uri="{FF2B5EF4-FFF2-40B4-BE49-F238E27FC236}">
                <a16:creationId xmlns:a16="http://schemas.microsoft.com/office/drawing/2014/main" id="{F7F60DEE-FFB0-412C-A528-4E603D6E78DC}"/>
              </a:ext>
            </a:extLst>
          </p:cNvPr>
          <p:cNvSpPr>
            <a:spLocks noChangeArrowheads="1"/>
          </p:cNvSpPr>
          <p:nvPr/>
        </p:nvSpPr>
        <p:spPr bwMode="auto">
          <a:xfrm>
            <a:off x="5691188" y="4724400"/>
            <a:ext cx="2462212"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a:solidFill>
                  <a:srgbClr val="800080"/>
                </a:solidFill>
              </a:rPr>
              <a:t>S </a:t>
            </a:r>
            <a:r>
              <a:rPr lang="zh-CN" altLang="en-US" sz="2000" b="1">
                <a:solidFill>
                  <a:srgbClr val="800080"/>
                </a:solidFill>
              </a:rPr>
              <a:t>的活动记录</a:t>
            </a:r>
          </a:p>
        </p:txBody>
      </p:sp>
      <p:sp>
        <p:nvSpPr>
          <p:cNvPr id="57" name="Line 22">
            <a:extLst>
              <a:ext uri="{FF2B5EF4-FFF2-40B4-BE49-F238E27FC236}">
                <a16:creationId xmlns:a16="http://schemas.microsoft.com/office/drawing/2014/main" id="{CD70CB94-D9F1-46C8-A2F7-AA4C3B8EDAE5}"/>
              </a:ext>
            </a:extLst>
          </p:cNvPr>
          <p:cNvSpPr>
            <a:spLocks noChangeShapeType="1"/>
          </p:cNvSpPr>
          <p:nvPr/>
        </p:nvSpPr>
        <p:spPr bwMode="auto">
          <a:xfrm>
            <a:off x="5638800" y="3048000"/>
            <a:ext cx="2590800" cy="0"/>
          </a:xfrm>
          <a:prstGeom prst="line">
            <a:avLst/>
          </a:prstGeom>
          <a:noFill/>
          <a:ln w="9525">
            <a:solidFill>
              <a:srgbClr val="800080"/>
            </a:solidFill>
            <a:round/>
            <a:headEnd/>
            <a:tailEnd/>
          </a:ln>
          <a:effectLst/>
        </p:spPr>
        <p:txBody>
          <a:bodyPr>
            <a:spAutoFit/>
          </a:bodyPr>
          <a:lstStyle/>
          <a:p>
            <a:endParaRPr lang="zh-CN" altLang="en-US"/>
          </a:p>
        </p:txBody>
      </p:sp>
      <p:sp>
        <p:nvSpPr>
          <p:cNvPr id="58" name="Line 23">
            <a:extLst>
              <a:ext uri="{FF2B5EF4-FFF2-40B4-BE49-F238E27FC236}">
                <a16:creationId xmlns:a16="http://schemas.microsoft.com/office/drawing/2014/main" id="{DDF723D8-9A38-4E0D-9936-03E88AE4C1F2}"/>
              </a:ext>
            </a:extLst>
          </p:cNvPr>
          <p:cNvSpPr>
            <a:spLocks noChangeShapeType="1"/>
          </p:cNvSpPr>
          <p:nvPr/>
        </p:nvSpPr>
        <p:spPr bwMode="auto">
          <a:xfrm flipH="1">
            <a:off x="5105400" y="2971800"/>
            <a:ext cx="533400" cy="0"/>
          </a:xfrm>
          <a:prstGeom prst="line">
            <a:avLst/>
          </a:prstGeom>
          <a:noFill/>
          <a:ln w="9525">
            <a:solidFill>
              <a:srgbClr val="333399"/>
            </a:solidFill>
            <a:round/>
            <a:headEnd type="triangle" w="med" len="med"/>
            <a:tailEnd/>
          </a:ln>
          <a:effectLst/>
        </p:spPr>
        <p:txBody>
          <a:bodyPr>
            <a:spAutoFit/>
          </a:bodyPr>
          <a:lstStyle/>
          <a:p>
            <a:endParaRPr lang="zh-CN" altLang="en-US"/>
          </a:p>
        </p:txBody>
      </p:sp>
      <p:sp>
        <p:nvSpPr>
          <p:cNvPr id="59" name="Rectangle 24">
            <a:extLst>
              <a:ext uri="{FF2B5EF4-FFF2-40B4-BE49-F238E27FC236}">
                <a16:creationId xmlns:a16="http://schemas.microsoft.com/office/drawing/2014/main" id="{A6DEACB4-44E8-4107-A55D-DDD44A3BEEE2}"/>
              </a:ext>
            </a:extLst>
          </p:cNvPr>
          <p:cNvSpPr>
            <a:spLocks noChangeArrowheads="1"/>
          </p:cNvSpPr>
          <p:nvPr/>
        </p:nvSpPr>
        <p:spPr bwMode="auto">
          <a:xfrm>
            <a:off x="4342140" y="2764847"/>
            <a:ext cx="8382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i="1" dirty="0"/>
              <a:t>TOP</a:t>
            </a:r>
            <a:endParaRPr lang="en-US" altLang="zh-CN" sz="2000" b="1" dirty="0"/>
          </a:p>
        </p:txBody>
      </p:sp>
      <p:sp>
        <p:nvSpPr>
          <p:cNvPr id="60" name="Rectangle 25">
            <a:extLst>
              <a:ext uri="{FF2B5EF4-FFF2-40B4-BE49-F238E27FC236}">
                <a16:creationId xmlns:a16="http://schemas.microsoft.com/office/drawing/2014/main" id="{12B60881-5F20-499C-A801-17998E00458D}"/>
              </a:ext>
            </a:extLst>
          </p:cNvPr>
          <p:cNvSpPr>
            <a:spLocks noChangeArrowheads="1"/>
          </p:cNvSpPr>
          <p:nvPr/>
        </p:nvSpPr>
        <p:spPr bwMode="auto">
          <a:xfrm>
            <a:off x="5715000" y="3108325"/>
            <a:ext cx="25146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a:solidFill>
                  <a:srgbClr val="800080"/>
                </a:solidFill>
              </a:rPr>
              <a:t>R </a:t>
            </a:r>
            <a:r>
              <a:rPr lang="zh-CN" altLang="en-US" sz="2000" b="1">
                <a:solidFill>
                  <a:srgbClr val="800080"/>
                </a:solidFill>
              </a:rPr>
              <a:t>的活动记录</a:t>
            </a:r>
          </a:p>
        </p:txBody>
      </p:sp>
      <p:sp>
        <p:nvSpPr>
          <p:cNvPr id="61" name="Line 26">
            <a:extLst>
              <a:ext uri="{FF2B5EF4-FFF2-40B4-BE49-F238E27FC236}">
                <a16:creationId xmlns:a16="http://schemas.microsoft.com/office/drawing/2014/main" id="{6B154C7A-E4C0-4B30-B634-833F9720994A}"/>
              </a:ext>
            </a:extLst>
          </p:cNvPr>
          <p:cNvSpPr>
            <a:spLocks noChangeShapeType="1"/>
          </p:cNvSpPr>
          <p:nvPr/>
        </p:nvSpPr>
        <p:spPr bwMode="auto">
          <a:xfrm flipH="1">
            <a:off x="5334000" y="3505200"/>
            <a:ext cx="381000" cy="0"/>
          </a:xfrm>
          <a:prstGeom prst="line">
            <a:avLst/>
          </a:prstGeom>
          <a:noFill/>
          <a:ln w="9525">
            <a:solidFill>
              <a:srgbClr val="333399"/>
            </a:solidFill>
            <a:round/>
            <a:headEnd/>
            <a:tailEnd/>
          </a:ln>
          <a:effectLst/>
        </p:spPr>
        <p:txBody>
          <a:bodyPr>
            <a:spAutoFit/>
          </a:bodyPr>
          <a:lstStyle/>
          <a:p>
            <a:endParaRPr lang="zh-CN" altLang="en-US"/>
          </a:p>
        </p:txBody>
      </p:sp>
      <p:sp>
        <p:nvSpPr>
          <p:cNvPr id="62" name="Line 27">
            <a:extLst>
              <a:ext uri="{FF2B5EF4-FFF2-40B4-BE49-F238E27FC236}">
                <a16:creationId xmlns:a16="http://schemas.microsoft.com/office/drawing/2014/main" id="{27F7A92D-B882-4B0F-98B9-D9896DB9BC9A}"/>
              </a:ext>
            </a:extLst>
          </p:cNvPr>
          <p:cNvSpPr>
            <a:spLocks noChangeShapeType="1"/>
          </p:cNvSpPr>
          <p:nvPr/>
        </p:nvSpPr>
        <p:spPr bwMode="auto">
          <a:xfrm>
            <a:off x="5334000" y="3505200"/>
            <a:ext cx="0" cy="609600"/>
          </a:xfrm>
          <a:prstGeom prst="line">
            <a:avLst/>
          </a:prstGeom>
          <a:noFill/>
          <a:ln w="9525">
            <a:solidFill>
              <a:srgbClr val="333399"/>
            </a:solidFill>
            <a:round/>
            <a:headEnd/>
            <a:tailEnd/>
          </a:ln>
          <a:effectLst/>
        </p:spPr>
        <p:txBody>
          <a:bodyPr>
            <a:spAutoFit/>
          </a:bodyPr>
          <a:lstStyle/>
          <a:p>
            <a:endParaRPr lang="zh-CN" altLang="en-US"/>
          </a:p>
        </p:txBody>
      </p:sp>
      <p:sp>
        <p:nvSpPr>
          <p:cNvPr id="63" name="Line 28">
            <a:extLst>
              <a:ext uri="{FF2B5EF4-FFF2-40B4-BE49-F238E27FC236}">
                <a16:creationId xmlns:a16="http://schemas.microsoft.com/office/drawing/2014/main" id="{7093EE16-9DCE-429E-87DE-EDD0D617C054}"/>
              </a:ext>
            </a:extLst>
          </p:cNvPr>
          <p:cNvSpPr>
            <a:spLocks noChangeShapeType="1"/>
          </p:cNvSpPr>
          <p:nvPr/>
        </p:nvSpPr>
        <p:spPr bwMode="auto">
          <a:xfrm flipH="1">
            <a:off x="5334000" y="4114800"/>
            <a:ext cx="304800" cy="0"/>
          </a:xfrm>
          <a:prstGeom prst="line">
            <a:avLst/>
          </a:prstGeom>
          <a:noFill/>
          <a:ln w="9525">
            <a:solidFill>
              <a:srgbClr val="333399"/>
            </a:solidFill>
            <a:round/>
            <a:headEnd type="triangle" w="med" len="med"/>
            <a:tailEnd/>
          </a:ln>
          <a:effectLst/>
        </p:spPr>
        <p:txBody>
          <a:bodyPr>
            <a:spAutoFit/>
          </a:bodyPr>
          <a:lstStyle/>
          <a:p>
            <a:endParaRPr lang="zh-CN" altLang="en-US"/>
          </a:p>
        </p:txBody>
      </p:sp>
      <p:sp>
        <p:nvSpPr>
          <p:cNvPr id="64" name="Line 29">
            <a:extLst>
              <a:ext uri="{FF2B5EF4-FFF2-40B4-BE49-F238E27FC236}">
                <a16:creationId xmlns:a16="http://schemas.microsoft.com/office/drawing/2014/main" id="{0FF6D27E-1D4D-4A97-B580-2D098BE0136B}"/>
              </a:ext>
            </a:extLst>
          </p:cNvPr>
          <p:cNvSpPr>
            <a:spLocks noChangeShapeType="1"/>
          </p:cNvSpPr>
          <p:nvPr/>
        </p:nvSpPr>
        <p:spPr bwMode="auto">
          <a:xfrm flipH="1">
            <a:off x="5334000" y="5105400"/>
            <a:ext cx="381000" cy="0"/>
          </a:xfrm>
          <a:prstGeom prst="line">
            <a:avLst/>
          </a:prstGeom>
          <a:noFill/>
          <a:ln w="9525">
            <a:solidFill>
              <a:srgbClr val="333399"/>
            </a:solidFill>
            <a:round/>
            <a:headEnd/>
            <a:tailEnd/>
          </a:ln>
          <a:effectLst/>
        </p:spPr>
        <p:txBody>
          <a:bodyPr>
            <a:spAutoFit/>
          </a:bodyPr>
          <a:lstStyle/>
          <a:p>
            <a:endParaRPr lang="zh-CN" altLang="en-US"/>
          </a:p>
        </p:txBody>
      </p:sp>
      <p:sp>
        <p:nvSpPr>
          <p:cNvPr id="65" name="Line 30">
            <a:extLst>
              <a:ext uri="{FF2B5EF4-FFF2-40B4-BE49-F238E27FC236}">
                <a16:creationId xmlns:a16="http://schemas.microsoft.com/office/drawing/2014/main" id="{2DFF6F08-618C-46AE-8932-1C776314E952}"/>
              </a:ext>
            </a:extLst>
          </p:cNvPr>
          <p:cNvSpPr>
            <a:spLocks noChangeShapeType="1"/>
          </p:cNvSpPr>
          <p:nvPr/>
        </p:nvSpPr>
        <p:spPr bwMode="auto">
          <a:xfrm>
            <a:off x="5334000" y="5105400"/>
            <a:ext cx="0" cy="609600"/>
          </a:xfrm>
          <a:prstGeom prst="line">
            <a:avLst/>
          </a:prstGeom>
          <a:noFill/>
          <a:ln w="9525">
            <a:solidFill>
              <a:srgbClr val="333399"/>
            </a:solidFill>
            <a:round/>
            <a:headEnd/>
            <a:tailEnd/>
          </a:ln>
          <a:effectLst/>
        </p:spPr>
        <p:txBody>
          <a:bodyPr>
            <a:spAutoFit/>
          </a:bodyPr>
          <a:lstStyle/>
          <a:p>
            <a:endParaRPr lang="zh-CN" altLang="en-US"/>
          </a:p>
        </p:txBody>
      </p:sp>
      <p:sp>
        <p:nvSpPr>
          <p:cNvPr id="66" name="Line 31">
            <a:extLst>
              <a:ext uri="{FF2B5EF4-FFF2-40B4-BE49-F238E27FC236}">
                <a16:creationId xmlns:a16="http://schemas.microsoft.com/office/drawing/2014/main" id="{4C0EEEED-780A-4EEE-9FC1-E3A2E12071A8}"/>
              </a:ext>
            </a:extLst>
          </p:cNvPr>
          <p:cNvSpPr>
            <a:spLocks noChangeShapeType="1"/>
          </p:cNvSpPr>
          <p:nvPr/>
        </p:nvSpPr>
        <p:spPr bwMode="auto">
          <a:xfrm flipH="1">
            <a:off x="5105400" y="4038600"/>
            <a:ext cx="609600" cy="0"/>
          </a:xfrm>
          <a:prstGeom prst="line">
            <a:avLst/>
          </a:prstGeom>
          <a:noFill/>
          <a:ln w="9525">
            <a:solidFill>
              <a:srgbClr val="333399"/>
            </a:solidFill>
            <a:round/>
            <a:headEnd/>
            <a:tailEnd/>
          </a:ln>
          <a:effectLst/>
        </p:spPr>
        <p:txBody>
          <a:bodyPr>
            <a:spAutoFit/>
          </a:bodyPr>
          <a:lstStyle/>
          <a:p>
            <a:endParaRPr lang="zh-CN" altLang="en-US"/>
          </a:p>
        </p:txBody>
      </p:sp>
      <p:sp>
        <p:nvSpPr>
          <p:cNvPr id="67" name="Line 32">
            <a:extLst>
              <a:ext uri="{FF2B5EF4-FFF2-40B4-BE49-F238E27FC236}">
                <a16:creationId xmlns:a16="http://schemas.microsoft.com/office/drawing/2014/main" id="{3D13CF77-2E78-43E8-9A5A-D6E5E68CF2DA}"/>
              </a:ext>
            </a:extLst>
          </p:cNvPr>
          <p:cNvSpPr>
            <a:spLocks noChangeShapeType="1"/>
          </p:cNvSpPr>
          <p:nvPr/>
        </p:nvSpPr>
        <p:spPr bwMode="auto">
          <a:xfrm>
            <a:off x="5105400" y="4038600"/>
            <a:ext cx="0" cy="609600"/>
          </a:xfrm>
          <a:prstGeom prst="line">
            <a:avLst/>
          </a:prstGeom>
          <a:noFill/>
          <a:ln w="9525">
            <a:solidFill>
              <a:srgbClr val="333399"/>
            </a:solidFill>
            <a:round/>
            <a:headEnd/>
            <a:tailEnd/>
          </a:ln>
          <a:effectLst/>
        </p:spPr>
        <p:txBody>
          <a:bodyPr>
            <a:spAutoFit/>
          </a:bodyPr>
          <a:lstStyle/>
          <a:p>
            <a:endParaRPr lang="zh-CN" altLang="en-US"/>
          </a:p>
        </p:txBody>
      </p:sp>
      <p:sp>
        <p:nvSpPr>
          <p:cNvPr id="68" name="Line 33">
            <a:extLst>
              <a:ext uri="{FF2B5EF4-FFF2-40B4-BE49-F238E27FC236}">
                <a16:creationId xmlns:a16="http://schemas.microsoft.com/office/drawing/2014/main" id="{510116E5-FA29-47EA-BB6E-D1AFFB7BA9AA}"/>
              </a:ext>
            </a:extLst>
          </p:cNvPr>
          <p:cNvSpPr>
            <a:spLocks noChangeShapeType="1"/>
          </p:cNvSpPr>
          <p:nvPr/>
        </p:nvSpPr>
        <p:spPr bwMode="auto">
          <a:xfrm flipH="1">
            <a:off x="5105400" y="4648200"/>
            <a:ext cx="533400" cy="0"/>
          </a:xfrm>
          <a:prstGeom prst="line">
            <a:avLst/>
          </a:prstGeom>
          <a:noFill/>
          <a:ln w="9525">
            <a:solidFill>
              <a:srgbClr val="333399"/>
            </a:solidFill>
            <a:round/>
            <a:headEnd type="triangle" w="med" len="med"/>
            <a:tailEnd/>
          </a:ln>
          <a:effectLst/>
        </p:spPr>
        <p:txBody>
          <a:bodyPr>
            <a:spAutoFit/>
          </a:bodyPr>
          <a:lstStyle/>
          <a:p>
            <a:endParaRPr lang="zh-CN" altLang="en-US"/>
          </a:p>
        </p:txBody>
      </p:sp>
      <p:sp>
        <p:nvSpPr>
          <p:cNvPr id="69" name="Line 34">
            <a:extLst>
              <a:ext uri="{FF2B5EF4-FFF2-40B4-BE49-F238E27FC236}">
                <a16:creationId xmlns:a16="http://schemas.microsoft.com/office/drawing/2014/main" id="{89E24F70-9E08-4933-9E0C-B5615C1C8B67}"/>
              </a:ext>
            </a:extLst>
          </p:cNvPr>
          <p:cNvSpPr>
            <a:spLocks noChangeShapeType="1"/>
          </p:cNvSpPr>
          <p:nvPr/>
        </p:nvSpPr>
        <p:spPr bwMode="auto">
          <a:xfrm flipH="1">
            <a:off x="5334000" y="4648200"/>
            <a:ext cx="304800" cy="0"/>
          </a:xfrm>
          <a:prstGeom prst="line">
            <a:avLst/>
          </a:prstGeom>
          <a:noFill/>
          <a:ln w="9525">
            <a:solidFill>
              <a:srgbClr val="333399"/>
            </a:solidFill>
            <a:round/>
            <a:headEnd type="triangle" w="med" len="med"/>
            <a:tailEnd/>
          </a:ln>
          <a:effectLst/>
        </p:spPr>
        <p:txBody>
          <a:bodyPr>
            <a:spAutoFit/>
          </a:bodyPr>
          <a:lstStyle/>
          <a:p>
            <a:endParaRPr lang="zh-CN" altLang="en-US"/>
          </a:p>
        </p:txBody>
      </p:sp>
      <p:sp>
        <p:nvSpPr>
          <p:cNvPr id="70" name="Line 35">
            <a:extLst>
              <a:ext uri="{FF2B5EF4-FFF2-40B4-BE49-F238E27FC236}">
                <a16:creationId xmlns:a16="http://schemas.microsoft.com/office/drawing/2014/main" id="{91917DB6-966E-4722-B92E-3FA707CD6B65}"/>
              </a:ext>
            </a:extLst>
          </p:cNvPr>
          <p:cNvSpPr>
            <a:spLocks noChangeShapeType="1"/>
          </p:cNvSpPr>
          <p:nvPr/>
        </p:nvSpPr>
        <p:spPr bwMode="auto">
          <a:xfrm flipH="1">
            <a:off x="4800600" y="4572000"/>
            <a:ext cx="914400" cy="0"/>
          </a:xfrm>
          <a:prstGeom prst="line">
            <a:avLst/>
          </a:prstGeom>
          <a:noFill/>
          <a:ln w="9525">
            <a:solidFill>
              <a:srgbClr val="333399"/>
            </a:solidFill>
            <a:round/>
            <a:headEnd/>
            <a:tailEnd/>
          </a:ln>
          <a:effectLst/>
        </p:spPr>
        <p:txBody>
          <a:bodyPr>
            <a:spAutoFit/>
          </a:bodyPr>
          <a:lstStyle/>
          <a:p>
            <a:endParaRPr lang="zh-CN" altLang="en-US"/>
          </a:p>
        </p:txBody>
      </p:sp>
      <p:sp>
        <p:nvSpPr>
          <p:cNvPr id="71" name="Line 36">
            <a:extLst>
              <a:ext uri="{FF2B5EF4-FFF2-40B4-BE49-F238E27FC236}">
                <a16:creationId xmlns:a16="http://schemas.microsoft.com/office/drawing/2014/main" id="{17884D1D-5BFB-4295-B7FC-2E5C229E29BF}"/>
              </a:ext>
            </a:extLst>
          </p:cNvPr>
          <p:cNvSpPr>
            <a:spLocks noChangeShapeType="1"/>
          </p:cNvSpPr>
          <p:nvPr/>
        </p:nvSpPr>
        <p:spPr bwMode="auto">
          <a:xfrm>
            <a:off x="4800600" y="4572000"/>
            <a:ext cx="0" cy="1143000"/>
          </a:xfrm>
          <a:prstGeom prst="line">
            <a:avLst/>
          </a:prstGeom>
          <a:noFill/>
          <a:ln w="9525">
            <a:solidFill>
              <a:srgbClr val="333399"/>
            </a:solidFill>
            <a:round/>
            <a:headEnd/>
            <a:tailEnd/>
          </a:ln>
          <a:effectLst/>
        </p:spPr>
        <p:txBody>
          <a:bodyPr>
            <a:spAutoFit/>
          </a:bodyPr>
          <a:lstStyle/>
          <a:p>
            <a:endParaRPr lang="zh-CN" altLang="en-US"/>
          </a:p>
        </p:txBody>
      </p:sp>
      <p:sp>
        <p:nvSpPr>
          <p:cNvPr id="72" name="Line 37">
            <a:extLst>
              <a:ext uri="{FF2B5EF4-FFF2-40B4-BE49-F238E27FC236}">
                <a16:creationId xmlns:a16="http://schemas.microsoft.com/office/drawing/2014/main" id="{9B20F13E-ACDC-4F33-A8ED-AAE92D69C05C}"/>
              </a:ext>
            </a:extLst>
          </p:cNvPr>
          <p:cNvSpPr>
            <a:spLocks noChangeShapeType="1"/>
          </p:cNvSpPr>
          <p:nvPr/>
        </p:nvSpPr>
        <p:spPr bwMode="auto">
          <a:xfrm flipH="1">
            <a:off x="4800600" y="5715000"/>
            <a:ext cx="838200" cy="0"/>
          </a:xfrm>
          <a:prstGeom prst="line">
            <a:avLst/>
          </a:prstGeom>
          <a:noFill/>
          <a:ln w="9525">
            <a:solidFill>
              <a:srgbClr val="333399"/>
            </a:solidFill>
            <a:round/>
            <a:headEnd type="triangle" w="med" len="med"/>
            <a:tailEnd/>
          </a:ln>
          <a:effectLst/>
        </p:spPr>
        <p:txBody>
          <a:bodyPr>
            <a:spAutoFit/>
          </a:bodyPr>
          <a:lstStyle/>
          <a:p>
            <a:endParaRPr lang="zh-CN" altLang="en-US"/>
          </a:p>
        </p:txBody>
      </p:sp>
      <p:sp>
        <p:nvSpPr>
          <p:cNvPr id="73" name="Rectangle 38">
            <a:extLst>
              <a:ext uri="{FF2B5EF4-FFF2-40B4-BE49-F238E27FC236}">
                <a16:creationId xmlns:a16="http://schemas.microsoft.com/office/drawing/2014/main" id="{B3E55453-9FA9-4DA7-912E-F25CFF35C3E4}"/>
              </a:ext>
            </a:extLst>
          </p:cNvPr>
          <p:cNvSpPr>
            <a:spLocks noChangeArrowheads="1"/>
          </p:cNvSpPr>
          <p:nvPr/>
        </p:nvSpPr>
        <p:spPr bwMode="auto">
          <a:xfrm>
            <a:off x="4495800" y="3276600"/>
            <a:ext cx="609600" cy="1187450"/>
          </a:xfrm>
          <a:prstGeom prst="rect">
            <a:avLst/>
          </a:prstGeom>
          <a:noFill/>
          <a:ln w="9525">
            <a:noFill/>
            <a:miter lim="800000"/>
            <a:headEnd/>
            <a:tailEnd/>
          </a:ln>
          <a:effectLst/>
        </p:spPr>
        <p:txBody>
          <a:bodyPr>
            <a:spAutoFit/>
          </a:bodyPr>
          <a:lstStyle/>
          <a:p>
            <a:pPr algn="ctr">
              <a:buFont typeface="Wingdings" pitchFamily="2" charset="2"/>
              <a:buNone/>
            </a:pPr>
            <a:r>
              <a:rPr kumimoji="0" lang="zh-CN" altLang="en-US" b="1">
                <a:solidFill>
                  <a:srgbClr val="800080"/>
                </a:solidFill>
              </a:rPr>
              <a:t>静态链</a:t>
            </a:r>
          </a:p>
        </p:txBody>
      </p:sp>
      <p:sp>
        <p:nvSpPr>
          <p:cNvPr id="74" name="Line 39">
            <a:extLst>
              <a:ext uri="{FF2B5EF4-FFF2-40B4-BE49-F238E27FC236}">
                <a16:creationId xmlns:a16="http://schemas.microsoft.com/office/drawing/2014/main" id="{3865DB89-A6FC-45B2-ADDF-0BEA6BBD58BD}"/>
              </a:ext>
            </a:extLst>
          </p:cNvPr>
          <p:cNvSpPr>
            <a:spLocks noChangeShapeType="1"/>
          </p:cNvSpPr>
          <p:nvPr/>
        </p:nvSpPr>
        <p:spPr bwMode="auto">
          <a:xfrm flipH="1">
            <a:off x="8153400" y="3505200"/>
            <a:ext cx="381000" cy="0"/>
          </a:xfrm>
          <a:prstGeom prst="line">
            <a:avLst/>
          </a:prstGeom>
          <a:noFill/>
          <a:ln w="9525">
            <a:solidFill>
              <a:srgbClr val="333399"/>
            </a:solidFill>
            <a:round/>
            <a:headEnd/>
            <a:tailEnd/>
          </a:ln>
          <a:effectLst/>
        </p:spPr>
        <p:txBody>
          <a:bodyPr>
            <a:spAutoFit/>
          </a:bodyPr>
          <a:lstStyle/>
          <a:p>
            <a:endParaRPr lang="zh-CN" altLang="en-US"/>
          </a:p>
        </p:txBody>
      </p:sp>
      <p:sp>
        <p:nvSpPr>
          <p:cNvPr id="75" name="Line 40">
            <a:extLst>
              <a:ext uri="{FF2B5EF4-FFF2-40B4-BE49-F238E27FC236}">
                <a16:creationId xmlns:a16="http://schemas.microsoft.com/office/drawing/2014/main" id="{AB3AFC6C-0684-43F3-9F04-55D9B6A4224C}"/>
              </a:ext>
            </a:extLst>
          </p:cNvPr>
          <p:cNvSpPr>
            <a:spLocks noChangeShapeType="1"/>
          </p:cNvSpPr>
          <p:nvPr/>
        </p:nvSpPr>
        <p:spPr bwMode="auto">
          <a:xfrm>
            <a:off x="8534400" y="3505200"/>
            <a:ext cx="0" cy="609600"/>
          </a:xfrm>
          <a:prstGeom prst="line">
            <a:avLst/>
          </a:prstGeom>
          <a:noFill/>
          <a:ln w="9525">
            <a:solidFill>
              <a:srgbClr val="333399"/>
            </a:solidFill>
            <a:round/>
            <a:headEnd/>
            <a:tailEnd/>
          </a:ln>
          <a:effectLst/>
        </p:spPr>
        <p:txBody>
          <a:bodyPr>
            <a:spAutoFit/>
          </a:bodyPr>
          <a:lstStyle/>
          <a:p>
            <a:endParaRPr lang="zh-CN" altLang="en-US"/>
          </a:p>
        </p:txBody>
      </p:sp>
      <p:sp>
        <p:nvSpPr>
          <p:cNvPr id="76" name="Line 41">
            <a:extLst>
              <a:ext uri="{FF2B5EF4-FFF2-40B4-BE49-F238E27FC236}">
                <a16:creationId xmlns:a16="http://schemas.microsoft.com/office/drawing/2014/main" id="{3ED79A14-822A-476B-B0E2-AED395067744}"/>
              </a:ext>
            </a:extLst>
          </p:cNvPr>
          <p:cNvSpPr>
            <a:spLocks noChangeShapeType="1"/>
          </p:cNvSpPr>
          <p:nvPr/>
        </p:nvSpPr>
        <p:spPr bwMode="auto">
          <a:xfrm flipH="1">
            <a:off x="8229600" y="4114800"/>
            <a:ext cx="3048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77" name="Line 42">
            <a:extLst>
              <a:ext uri="{FF2B5EF4-FFF2-40B4-BE49-F238E27FC236}">
                <a16:creationId xmlns:a16="http://schemas.microsoft.com/office/drawing/2014/main" id="{B034F74B-A276-4097-AAD6-C48D3C9C4BB2}"/>
              </a:ext>
            </a:extLst>
          </p:cNvPr>
          <p:cNvSpPr>
            <a:spLocks noChangeShapeType="1"/>
          </p:cNvSpPr>
          <p:nvPr/>
        </p:nvSpPr>
        <p:spPr bwMode="auto">
          <a:xfrm flipH="1">
            <a:off x="8153400" y="4038600"/>
            <a:ext cx="609600" cy="0"/>
          </a:xfrm>
          <a:prstGeom prst="line">
            <a:avLst/>
          </a:prstGeom>
          <a:noFill/>
          <a:ln w="9525">
            <a:solidFill>
              <a:srgbClr val="333399"/>
            </a:solidFill>
            <a:round/>
            <a:headEnd/>
            <a:tailEnd/>
          </a:ln>
          <a:effectLst/>
        </p:spPr>
        <p:txBody>
          <a:bodyPr>
            <a:spAutoFit/>
          </a:bodyPr>
          <a:lstStyle/>
          <a:p>
            <a:endParaRPr lang="zh-CN" altLang="en-US"/>
          </a:p>
        </p:txBody>
      </p:sp>
      <p:sp>
        <p:nvSpPr>
          <p:cNvPr id="78" name="Line 43">
            <a:extLst>
              <a:ext uri="{FF2B5EF4-FFF2-40B4-BE49-F238E27FC236}">
                <a16:creationId xmlns:a16="http://schemas.microsoft.com/office/drawing/2014/main" id="{7AB001A2-FC84-476B-AD0A-7DFA7CFB9BAA}"/>
              </a:ext>
            </a:extLst>
          </p:cNvPr>
          <p:cNvSpPr>
            <a:spLocks noChangeShapeType="1"/>
          </p:cNvSpPr>
          <p:nvPr/>
        </p:nvSpPr>
        <p:spPr bwMode="auto">
          <a:xfrm>
            <a:off x="8763000" y="4038600"/>
            <a:ext cx="0" cy="609600"/>
          </a:xfrm>
          <a:prstGeom prst="line">
            <a:avLst/>
          </a:prstGeom>
          <a:noFill/>
          <a:ln w="9525">
            <a:solidFill>
              <a:srgbClr val="333399"/>
            </a:solidFill>
            <a:round/>
            <a:headEnd/>
            <a:tailEnd/>
          </a:ln>
          <a:effectLst/>
        </p:spPr>
        <p:txBody>
          <a:bodyPr>
            <a:spAutoFit/>
          </a:bodyPr>
          <a:lstStyle/>
          <a:p>
            <a:endParaRPr lang="zh-CN" altLang="en-US"/>
          </a:p>
        </p:txBody>
      </p:sp>
      <p:sp>
        <p:nvSpPr>
          <p:cNvPr id="79" name="Line 44">
            <a:extLst>
              <a:ext uri="{FF2B5EF4-FFF2-40B4-BE49-F238E27FC236}">
                <a16:creationId xmlns:a16="http://schemas.microsoft.com/office/drawing/2014/main" id="{58A9121D-D119-48E0-AE08-84BAB2738C11}"/>
              </a:ext>
            </a:extLst>
          </p:cNvPr>
          <p:cNvSpPr>
            <a:spLocks noChangeShapeType="1"/>
          </p:cNvSpPr>
          <p:nvPr/>
        </p:nvSpPr>
        <p:spPr bwMode="auto">
          <a:xfrm flipH="1">
            <a:off x="8229600" y="4648200"/>
            <a:ext cx="5334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80" name="Line 45">
            <a:extLst>
              <a:ext uri="{FF2B5EF4-FFF2-40B4-BE49-F238E27FC236}">
                <a16:creationId xmlns:a16="http://schemas.microsoft.com/office/drawing/2014/main" id="{A75C26AB-10D2-40D8-A998-3CBF7A133DBB}"/>
              </a:ext>
            </a:extLst>
          </p:cNvPr>
          <p:cNvSpPr>
            <a:spLocks noChangeShapeType="1"/>
          </p:cNvSpPr>
          <p:nvPr/>
        </p:nvSpPr>
        <p:spPr bwMode="auto">
          <a:xfrm flipH="1">
            <a:off x="8153400" y="4572000"/>
            <a:ext cx="381000" cy="0"/>
          </a:xfrm>
          <a:prstGeom prst="line">
            <a:avLst/>
          </a:prstGeom>
          <a:noFill/>
          <a:ln w="9525">
            <a:solidFill>
              <a:srgbClr val="333399"/>
            </a:solidFill>
            <a:round/>
            <a:headEnd/>
            <a:tailEnd/>
          </a:ln>
          <a:effectLst/>
        </p:spPr>
        <p:txBody>
          <a:bodyPr>
            <a:spAutoFit/>
          </a:bodyPr>
          <a:lstStyle/>
          <a:p>
            <a:endParaRPr lang="zh-CN" altLang="en-US"/>
          </a:p>
        </p:txBody>
      </p:sp>
      <p:sp>
        <p:nvSpPr>
          <p:cNvPr id="81" name="Line 46">
            <a:extLst>
              <a:ext uri="{FF2B5EF4-FFF2-40B4-BE49-F238E27FC236}">
                <a16:creationId xmlns:a16="http://schemas.microsoft.com/office/drawing/2014/main" id="{82A589D6-7F3D-4459-99A1-CDD0D222F0CF}"/>
              </a:ext>
            </a:extLst>
          </p:cNvPr>
          <p:cNvSpPr>
            <a:spLocks noChangeShapeType="1"/>
          </p:cNvSpPr>
          <p:nvPr/>
        </p:nvSpPr>
        <p:spPr bwMode="auto">
          <a:xfrm>
            <a:off x="8534400" y="4572000"/>
            <a:ext cx="0" cy="609600"/>
          </a:xfrm>
          <a:prstGeom prst="line">
            <a:avLst/>
          </a:prstGeom>
          <a:noFill/>
          <a:ln w="9525">
            <a:solidFill>
              <a:srgbClr val="333399"/>
            </a:solidFill>
            <a:round/>
            <a:headEnd/>
            <a:tailEnd/>
          </a:ln>
          <a:effectLst/>
        </p:spPr>
        <p:txBody>
          <a:bodyPr>
            <a:spAutoFit/>
          </a:bodyPr>
          <a:lstStyle/>
          <a:p>
            <a:endParaRPr lang="zh-CN" altLang="en-US"/>
          </a:p>
        </p:txBody>
      </p:sp>
      <p:sp>
        <p:nvSpPr>
          <p:cNvPr id="82" name="Line 47">
            <a:extLst>
              <a:ext uri="{FF2B5EF4-FFF2-40B4-BE49-F238E27FC236}">
                <a16:creationId xmlns:a16="http://schemas.microsoft.com/office/drawing/2014/main" id="{B9773054-92B4-4F63-B0C2-A4C8B615ABE1}"/>
              </a:ext>
            </a:extLst>
          </p:cNvPr>
          <p:cNvSpPr>
            <a:spLocks noChangeShapeType="1"/>
          </p:cNvSpPr>
          <p:nvPr/>
        </p:nvSpPr>
        <p:spPr bwMode="auto">
          <a:xfrm flipH="1">
            <a:off x="8229600" y="5181600"/>
            <a:ext cx="3048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83" name="Line 48">
            <a:extLst>
              <a:ext uri="{FF2B5EF4-FFF2-40B4-BE49-F238E27FC236}">
                <a16:creationId xmlns:a16="http://schemas.microsoft.com/office/drawing/2014/main" id="{638ED7FE-7C9A-45D7-A319-D9305E61BE79}"/>
              </a:ext>
            </a:extLst>
          </p:cNvPr>
          <p:cNvSpPr>
            <a:spLocks noChangeShapeType="1"/>
          </p:cNvSpPr>
          <p:nvPr/>
        </p:nvSpPr>
        <p:spPr bwMode="auto">
          <a:xfrm flipH="1">
            <a:off x="8153400" y="5105400"/>
            <a:ext cx="609600" cy="0"/>
          </a:xfrm>
          <a:prstGeom prst="line">
            <a:avLst/>
          </a:prstGeom>
          <a:noFill/>
          <a:ln w="9525">
            <a:solidFill>
              <a:srgbClr val="333399"/>
            </a:solidFill>
            <a:round/>
            <a:headEnd/>
            <a:tailEnd/>
          </a:ln>
          <a:effectLst/>
        </p:spPr>
        <p:txBody>
          <a:bodyPr>
            <a:spAutoFit/>
          </a:bodyPr>
          <a:lstStyle/>
          <a:p>
            <a:endParaRPr lang="zh-CN" altLang="en-US"/>
          </a:p>
        </p:txBody>
      </p:sp>
      <p:sp>
        <p:nvSpPr>
          <p:cNvPr id="84" name="Line 49">
            <a:extLst>
              <a:ext uri="{FF2B5EF4-FFF2-40B4-BE49-F238E27FC236}">
                <a16:creationId xmlns:a16="http://schemas.microsoft.com/office/drawing/2014/main" id="{E7551736-6B7F-4079-85CB-99D26C647735}"/>
              </a:ext>
            </a:extLst>
          </p:cNvPr>
          <p:cNvSpPr>
            <a:spLocks noChangeShapeType="1"/>
          </p:cNvSpPr>
          <p:nvPr/>
        </p:nvSpPr>
        <p:spPr bwMode="auto">
          <a:xfrm>
            <a:off x="8763000" y="5105400"/>
            <a:ext cx="0" cy="609600"/>
          </a:xfrm>
          <a:prstGeom prst="line">
            <a:avLst/>
          </a:prstGeom>
          <a:noFill/>
          <a:ln w="9525">
            <a:solidFill>
              <a:srgbClr val="333399"/>
            </a:solidFill>
            <a:round/>
            <a:headEnd/>
            <a:tailEnd/>
          </a:ln>
          <a:effectLst/>
        </p:spPr>
        <p:txBody>
          <a:bodyPr>
            <a:spAutoFit/>
          </a:bodyPr>
          <a:lstStyle/>
          <a:p>
            <a:endParaRPr lang="zh-CN" altLang="en-US"/>
          </a:p>
        </p:txBody>
      </p:sp>
      <p:sp>
        <p:nvSpPr>
          <p:cNvPr id="85" name="Line 50">
            <a:extLst>
              <a:ext uri="{FF2B5EF4-FFF2-40B4-BE49-F238E27FC236}">
                <a16:creationId xmlns:a16="http://schemas.microsoft.com/office/drawing/2014/main" id="{EA33CC85-BB99-4875-9894-FE27E9E5EFBB}"/>
              </a:ext>
            </a:extLst>
          </p:cNvPr>
          <p:cNvSpPr>
            <a:spLocks noChangeShapeType="1"/>
          </p:cNvSpPr>
          <p:nvPr/>
        </p:nvSpPr>
        <p:spPr bwMode="auto">
          <a:xfrm flipH="1">
            <a:off x="8229600" y="5715000"/>
            <a:ext cx="5334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86" name="Rectangle 51">
            <a:extLst>
              <a:ext uri="{FF2B5EF4-FFF2-40B4-BE49-F238E27FC236}">
                <a16:creationId xmlns:a16="http://schemas.microsoft.com/office/drawing/2014/main" id="{CB0D8A7B-67C1-4818-9B52-309FF29E8389}"/>
              </a:ext>
            </a:extLst>
          </p:cNvPr>
          <p:cNvSpPr>
            <a:spLocks noChangeArrowheads="1"/>
          </p:cNvSpPr>
          <p:nvPr/>
        </p:nvSpPr>
        <p:spPr bwMode="auto">
          <a:xfrm>
            <a:off x="8534400" y="2743200"/>
            <a:ext cx="609600" cy="1187450"/>
          </a:xfrm>
          <a:prstGeom prst="rect">
            <a:avLst/>
          </a:prstGeom>
          <a:noFill/>
          <a:ln w="9525">
            <a:noFill/>
            <a:miter lim="800000"/>
            <a:headEnd/>
            <a:tailEnd/>
          </a:ln>
          <a:effectLst/>
        </p:spPr>
        <p:txBody>
          <a:bodyPr>
            <a:spAutoFit/>
          </a:bodyPr>
          <a:lstStyle/>
          <a:p>
            <a:pPr algn="ctr">
              <a:buFont typeface="Wingdings" pitchFamily="2" charset="2"/>
              <a:buNone/>
            </a:pPr>
            <a:r>
              <a:rPr kumimoji="0" lang="zh-CN" altLang="en-US" b="1">
                <a:solidFill>
                  <a:srgbClr val="800080"/>
                </a:solidFill>
              </a:rPr>
              <a:t>动态链</a:t>
            </a:r>
          </a:p>
        </p:txBody>
      </p:sp>
      <p:sp>
        <p:nvSpPr>
          <p:cNvPr id="93" name="Text Box 2">
            <a:extLst>
              <a:ext uri="{FF2B5EF4-FFF2-40B4-BE49-F238E27FC236}">
                <a16:creationId xmlns:a16="http://schemas.microsoft.com/office/drawing/2014/main" id="{CD25800A-266C-44FA-9A70-732076DE319F}"/>
              </a:ext>
            </a:extLst>
          </p:cNvPr>
          <p:cNvSpPr txBox="1">
            <a:spLocks noChangeArrowheads="1"/>
          </p:cNvSpPr>
          <p:nvPr/>
        </p:nvSpPr>
        <p:spPr bwMode="auto">
          <a:xfrm>
            <a:off x="533400" y="1371600"/>
            <a:ext cx="3658393" cy="4708981"/>
          </a:xfrm>
          <a:prstGeom prst="rect">
            <a:avLst/>
          </a:prstGeom>
          <a:noFill/>
          <a:ln w="25400">
            <a:solidFill>
              <a:srgbClr val="FF0000"/>
            </a:solidFill>
            <a:miter lim="800000"/>
            <a:headEnd/>
            <a:tailEnd/>
          </a:ln>
          <a:effectLst/>
        </p:spPr>
        <p:txBody>
          <a:bodyPr wrap="square">
            <a:spAutoFit/>
          </a:bodyPr>
          <a:lstStyle/>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program main();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P;</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Q;</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R;</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R;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R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R;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Q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…Q;…</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P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procedure  S;</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begin</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P;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end; /* S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begin</a:t>
            </a:r>
            <a:endParaRPr lang="en-US" altLang="zh-CN" b="1" dirty="0">
              <a:solidFill>
                <a:srgbClr val="800080"/>
              </a:solidFill>
              <a:latin typeface="宋体" pitchFamily="2" charset="-122"/>
              <a:ea typeface="宋体" pitchFamily="2" charset="-122"/>
            </a:endParaRP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  … S; …</a:t>
            </a:r>
          </a:p>
          <a:p>
            <a:pPr algn="l">
              <a:lnSpc>
                <a:spcPts val="1800"/>
              </a:lnSpc>
              <a:spcBef>
                <a:spcPts val="0"/>
              </a:spcBef>
              <a:buClr>
                <a:srgbClr val="000000"/>
              </a:buClr>
              <a:buSzPct val="75000"/>
              <a:buFont typeface="Wingdings" pitchFamily="2" charset="2"/>
              <a:buNone/>
            </a:pPr>
            <a:r>
              <a:rPr lang="en-US" altLang="zh-CN" b="1" dirty="0">
                <a:solidFill>
                  <a:srgbClr val="000000"/>
                </a:solidFill>
                <a:latin typeface="宋体" pitchFamily="2" charset="-122"/>
                <a:ea typeface="宋体" pitchFamily="2" charset="-122"/>
              </a:rPr>
              <a:t>end.  /* main */ </a:t>
            </a:r>
          </a:p>
        </p:txBody>
      </p:sp>
      <p:sp>
        <p:nvSpPr>
          <p:cNvPr id="94" name="矩形 93">
            <a:extLst>
              <a:ext uri="{FF2B5EF4-FFF2-40B4-BE49-F238E27FC236}">
                <a16:creationId xmlns:a16="http://schemas.microsoft.com/office/drawing/2014/main" id="{6B5241E9-EAE3-4EA4-9F16-DE7968963B72}"/>
              </a:ext>
            </a:extLst>
          </p:cNvPr>
          <p:cNvSpPr/>
          <p:nvPr/>
        </p:nvSpPr>
        <p:spPr bwMode="auto">
          <a:xfrm>
            <a:off x="1964826" y="2120870"/>
            <a:ext cx="1616574" cy="900000"/>
          </a:xfrm>
          <a:prstGeom prst="rect">
            <a:avLst/>
          </a:prstGeom>
          <a:noFill/>
          <a:ln w="254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95" name="矩形 94">
            <a:extLst>
              <a:ext uri="{FF2B5EF4-FFF2-40B4-BE49-F238E27FC236}">
                <a16:creationId xmlns:a16="http://schemas.microsoft.com/office/drawing/2014/main" id="{2BB3CBE3-C10E-4678-97A1-DAFB2423DAF8}"/>
              </a:ext>
            </a:extLst>
          </p:cNvPr>
          <p:cNvSpPr/>
          <p:nvPr/>
        </p:nvSpPr>
        <p:spPr bwMode="auto">
          <a:xfrm>
            <a:off x="1027044" y="1689652"/>
            <a:ext cx="2857897" cy="2700000"/>
          </a:xfrm>
          <a:prstGeom prst="rect">
            <a:avLst/>
          </a:prstGeom>
          <a:noFill/>
          <a:ln w="254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96" name="矩形 95">
            <a:extLst>
              <a:ext uri="{FF2B5EF4-FFF2-40B4-BE49-F238E27FC236}">
                <a16:creationId xmlns:a16="http://schemas.microsoft.com/office/drawing/2014/main" id="{A78DCFA5-8C54-4A5B-BD14-A1049FFCF5F6}"/>
              </a:ext>
            </a:extLst>
          </p:cNvPr>
          <p:cNvSpPr/>
          <p:nvPr/>
        </p:nvSpPr>
        <p:spPr bwMode="auto">
          <a:xfrm>
            <a:off x="1027044" y="4444579"/>
            <a:ext cx="2857897" cy="864000"/>
          </a:xfrm>
          <a:prstGeom prst="rect">
            <a:avLst/>
          </a:prstGeom>
          <a:noFill/>
          <a:ln w="254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97" name="矩形 96">
            <a:extLst>
              <a:ext uri="{FF2B5EF4-FFF2-40B4-BE49-F238E27FC236}">
                <a16:creationId xmlns:a16="http://schemas.microsoft.com/office/drawing/2014/main" id="{2270DD27-418E-4F86-BA0E-C7790A5D9C38}"/>
              </a:ext>
            </a:extLst>
          </p:cNvPr>
          <p:cNvSpPr/>
          <p:nvPr/>
        </p:nvSpPr>
        <p:spPr bwMode="auto">
          <a:xfrm>
            <a:off x="1413204" y="1899611"/>
            <a:ext cx="2266122" cy="1836000"/>
          </a:xfrm>
          <a:prstGeom prst="rect">
            <a:avLst/>
          </a:prstGeom>
          <a:noFill/>
          <a:ln w="25400"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98" name="文本框 97">
            <a:extLst>
              <a:ext uri="{FF2B5EF4-FFF2-40B4-BE49-F238E27FC236}">
                <a16:creationId xmlns:a16="http://schemas.microsoft.com/office/drawing/2014/main" id="{DC31AF0C-E038-4E0C-BC40-F4AC6859FC23}"/>
              </a:ext>
            </a:extLst>
          </p:cNvPr>
          <p:cNvSpPr txBox="1"/>
          <p:nvPr/>
        </p:nvSpPr>
        <p:spPr>
          <a:xfrm>
            <a:off x="5691188" y="2218375"/>
            <a:ext cx="2254143" cy="461665"/>
          </a:xfrm>
          <a:prstGeom prst="rect">
            <a:avLst/>
          </a:prstGeom>
          <a:noFill/>
        </p:spPr>
        <p:txBody>
          <a:bodyPr wrap="none" rtlCol="0">
            <a:spAutoFit/>
          </a:bodyPr>
          <a:lstStyle/>
          <a:p>
            <a:r>
              <a:rPr lang="en-US" altLang="zh-CN" sz="2400" dirty="0">
                <a:solidFill>
                  <a:srgbClr val="0000FF"/>
                </a:solidFill>
              </a:rPr>
              <a:t>R</a:t>
            </a:r>
            <a:r>
              <a:rPr lang="zh-CN" altLang="en-US" sz="2400" dirty="0">
                <a:solidFill>
                  <a:srgbClr val="0000FF"/>
                </a:solidFill>
              </a:rPr>
              <a:t>第一次被调用</a:t>
            </a:r>
          </a:p>
        </p:txBody>
      </p:sp>
      <p:grpSp>
        <p:nvGrpSpPr>
          <p:cNvPr id="99" name="组合 98">
            <a:extLst>
              <a:ext uri="{FF2B5EF4-FFF2-40B4-BE49-F238E27FC236}">
                <a16:creationId xmlns:a16="http://schemas.microsoft.com/office/drawing/2014/main" id="{DF0034AB-6875-47A3-8DDC-CE3AE5EC0110}"/>
              </a:ext>
            </a:extLst>
          </p:cNvPr>
          <p:cNvGrpSpPr/>
          <p:nvPr/>
        </p:nvGrpSpPr>
        <p:grpSpPr>
          <a:xfrm>
            <a:off x="4537641" y="765385"/>
            <a:ext cx="986859" cy="1808962"/>
            <a:chOff x="7431370" y="4610659"/>
            <a:chExt cx="986859" cy="1808962"/>
          </a:xfrm>
        </p:grpSpPr>
        <p:grpSp>
          <p:nvGrpSpPr>
            <p:cNvPr id="100" name="Group 10">
              <a:extLst>
                <a:ext uri="{FF2B5EF4-FFF2-40B4-BE49-F238E27FC236}">
                  <a16:creationId xmlns:a16="http://schemas.microsoft.com/office/drawing/2014/main" id="{AB4AFA56-3504-4D72-8CBE-2F4FE6CEB05F}"/>
                </a:ext>
              </a:extLst>
            </p:cNvPr>
            <p:cNvGrpSpPr>
              <a:grpSpLocks/>
            </p:cNvGrpSpPr>
            <p:nvPr/>
          </p:nvGrpSpPr>
          <p:grpSpPr bwMode="auto">
            <a:xfrm>
              <a:off x="7725025" y="4610659"/>
              <a:ext cx="383531" cy="399821"/>
              <a:chOff x="835" y="1547"/>
              <a:chExt cx="431" cy="534"/>
            </a:xfrm>
          </p:grpSpPr>
          <p:sp>
            <p:nvSpPr>
              <p:cNvPr id="117" name="Text Box 5">
                <a:extLst>
                  <a:ext uri="{FF2B5EF4-FFF2-40B4-BE49-F238E27FC236}">
                    <a16:creationId xmlns:a16="http://schemas.microsoft.com/office/drawing/2014/main" id="{F3F6A012-76C9-4B01-B0BA-722CCF46EBBD}"/>
                  </a:ext>
                </a:extLst>
              </p:cNvPr>
              <p:cNvSpPr txBox="1">
                <a:spLocks noChangeArrowheads="1"/>
              </p:cNvSpPr>
              <p:nvPr/>
            </p:nvSpPr>
            <p:spPr bwMode="auto">
              <a:xfrm>
                <a:off x="862" y="1547"/>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nchorCtr="0">
                <a:spAutoFit/>
              </a:bodyPr>
              <a:lstStyle/>
              <a:p>
                <a:pPr>
                  <a:spcBef>
                    <a:spcPct val="50000"/>
                  </a:spcBef>
                </a:pPr>
                <a:r>
                  <a:rPr lang="en-US" altLang="zh-CN" sz="2000" b="0" dirty="0"/>
                  <a:t>M</a:t>
                </a:r>
              </a:p>
            </p:txBody>
          </p:sp>
          <p:sp>
            <p:nvSpPr>
              <p:cNvPr id="118" name="Oval 9">
                <a:extLst>
                  <a:ext uri="{FF2B5EF4-FFF2-40B4-BE49-F238E27FC236}">
                    <a16:creationId xmlns:a16="http://schemas.microsoft.com/office/drawing/2014/main" id="{C7FEABE5-3212-4A4D-BECC-5C8967BD7529}"/>
                  </a:ext>
                </a:extLst>
              </p:cNvPr>
              <p:cNvSpPr>
                <a:spLocks noChangeArrowheads="1"/>
              </p:cNvSpPr>
              <p:nvPr/>
            </p:nvSpPr>
            <p:spPr bwMode="auto">
              <a:xfrm>
                <a:off x="835" y="1572"/>
                <a:ext cx="431" cy="431"/>
              </a:xfrm>
              <a:prstGeom prst="ellipse">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grpSp>
          <p:nvGrpSpPr>
            <p:cNvPr id="101" name="Group 11">
              <a:extLst>
                <a:ext uri="{FF2B5EF4-FFF2-40B4-BE49-F238E27FC236}">
                  <a16:creationId xmlns:a16="http://schemas.microsoft.com/office/drawing/2014/main" id="{A76AC5C4-B57C-4290-83B2-7BD24AF2C7A4}"/>
                </a:ext>
              </a:extLst>
            </p:cNvPr>
            <p:cNvGrpSpPr>
              <a:grpSpLocks/>
            </p:cNvGrpSpPr>
            <p:nvPr/>
          </p:nvGrpSpPr>
          <p:grpSpPr bwMode="auto">
            <a:xfrm>
              <a:off x="7431370" y="5538334"/>
              <a:ext cx="383531" cy="399821"/>
              <a:chOff x="835" y="1525"/>
              <a:chExt cx="431" cy="534"/>
            </a:xfrm>
          </p:grpSpPr>
          <p:sp>
            <p:nvSpPr>
              <p:cNvPr id="115" name="Text Box 12">
                <a:extLst>
                  <a:ext uri="{FF2B5EF4-FFF2-40B4-BE49-F238E27FC236}">
                    <a16:creationId xmlns:a16="http://schemas.microsoft.com/office/drawing/2014/main" id="{31E7D3BF-070B-49AA-A502-12842E081BCE}"/>
                  </a:ext>
                </a:extLst>
              </p:cNvPr>
              <p:cNvSpPr txBox="1">
                <a:spLocks noChangeArrowheads="1"/>
              </p:cNvSpPr>
              <p:nvPr/>
            </p:nvSpPr>
            <p:spPr bwMode="auto">
              <a:xfrm>
                <a:off x="861" y="1525"/>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t>Q</a:t>
                </a:r>
              </a:p>
            </p:txBody>
          </p:sp>
          <p:sp>
            <p:nvSpPr>
              <p:cNvPr id="116" name="Oval 13">
                <a:extLst>
                  <a:ext uri="{FF2B5EF4-FFF2-40B4-BE49-F238E27FC236}">
                    <a16:creationId xmlns:a16="http://schemas.microsoft.com/office/drawing/2014/main" id="{A3308C31-5C9E-4A11-B54F-81DA6494EBF5}"/>
                  </a:ext>
                </a:extLst>
              </p:cNvPr>
              <p:cNvSpPr>
                <a:spLocks noChangeArrowheads="1"/>
              </p:cNvSpPr>
              <p:nvPr/>
            </p:nvSpPr>
            <p:spPr bwMode="auto">
              <a:xfrm>
                <a:off x="835" y="1572"/>
                <a:ext cx="431" cy="431"/>
              </a:xfrm>
              <a:prstGeom prst="ellipse">
                <a:avLst/>
              </a:prstGeom>
              <a:noFill/>
              <a:ln w="28575">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grpSp>
          <p:nvGrpSpPr>
            <p:cNvPr id="102" name="Group 14">
              <a:extLst>
                <a:ext uri="{FF2B5EF4-FFF2-40B4-BE49-F238E27FC236}">
                  <a16:creationId xmlns:a16="http://schemas.microsoft.com/office/drawing/2014/main" id="{2015DCEE-4067-4C5A-ABFA-860E7C1FAD2D}"/>
                </a:ext>
              </a:extLst>
            </p:cNvPr>
            <p:cNvGrpSpPr>
              <a:grpSpLocks/>
            </p:cNvGrpSpPr>
            <p:nvPr/>
          </p:nvGrpSpPr>
          <p:grpSpPr bwMode="auto">
            <a:xfrm>
              <a:off x="7441159" y="5011978"/>
              <a:ext cx="383531" cy="399821"/>
              <a:chOff x="835" y="1489"/>
              <a:chExt cx="431" cy="534"/>
            </a:xfrm>
          </p:grpSpPr>
          <p:sp>
            <p:nvSpPr>
              <p:cNvPr id="113" name="Text Box 15">
                <a:extLst>
                  <a:ext uri="{FF2B5EF4-FFF2-40B4-BE49-F238E27FC236}">
                    <a16:creationId xmlns:a16="http://schemas.microsoft.com/office/drawing/2014/main" id="{AA66FFCF-AB91-45F2-A50D-134D6181F626}"/>
                  </a:ext>
                </a:extLst>
              </p:cNvPr>
              <p:cNvSpPr txBox="1">
                <a:spLocks noChangeArrowheads="1"/>
              </p:cNvSpPr>
              <p:nvPr/>
            </p:nvSpPr>
            <p:spPr bwMode="auto">
              <a:xfrm>
                <a:off x="850" y="1489"/>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t>P</a:t>
                </a:r>
              </a:p>
            </p:txBody>
          </p:sp>
          <p:sp>
            <p:nvSpPr>
              <p:cNvPr id="114" name="Oval 16">
                <a:extLst>
                  <a:ext uri="{FF2B5EF4-FFF2-40B4-BE49-F238E27FC236}">
                    <a16:creationId xmlns:a16="http://schemas.microsoft.com/office/drawing/2014/main" id="{B6AC538F-692A-4750-9D4E-6BF51A634C4E}"/>
                  </a:ext>
                </a:extLst>
              </p:cNvPr>
              <p:cNvSpPr>
                <a:spLocks noChangeArrowheads="1"/>
              </p:cNvSpPr>
              <p:nvPr/>
            </p:nvSpPr>
            <p:spPr bwMode="auto">
              <a:xfrm>
                <a:off x="835" y="1572"/>
                <a:ext cx="431" cy="431"/>
              </a:xfrm>
              <a:prstGeom prst="ellipse">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grpSp>
          <p:nvGrpSpPr>
            <p:cNvPr id="103" name="Group 17">
              <a:extLst>
                <a:ext uri="{FF2B5EF4-FFF2-40B4-BE49-F238E27FC236}">
                  <a16:creationId xmlns:a16="http://schemas.microsoft.com/office/drawing/2014/main" id="{342E2320-D5E5-46BE-B969-58DD6CA7F6BA}"/>
                </a:ext>
              </a:extLst>
            </p:cNvPr>
            <p:cNvGrpSpPr>
              <a:grpSpLocks/>
            </p:cNvGrpSpPr>
            <p:nvPr/>
          </p:nvGrpSpPr>
          <p:grpSpPr bwMode="auto">
            <a:xfrm>
              <a:off x="8034698" y="5032942"/>
              <a:ext cx="383531" cy="399821"/>
              <a:chOff x="835" y="1511"/>
              <a:chExt cx="431" cy="534"/>
            </a:xfrm>
          </p:grpSpPr>
          <p:sp>
            <p:nvSpPr>
              <p:cNvPr id="111" name="Text Box 18">
                <a:extLst>
                  <a:ext uri="{FF2B5EF4-FFF2-40B4-BE49-F238E27FC236}">
                    <a16:creationId xmlns:a16="http://schemas.microsoft.com/office/drawing/2014/main" id="{80682CE0-3154-4724-A41B-385C681C4A45}"/>
                  </a:ext>
                </a:extLst>
              </p:cNvPr>
              <p:cNvSpPr txBox="1">
                <a:spLocks noChangeArrowheads="1"/>
              </p:cNvSpPr>
              <p:nvPr/>
            </p:nvSpPr>
            <p:spPr bwMode="auto">
              <a:xfrm>
                <a:off x="849" y="1511"/>
                <a:ext cx="3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t>S</a:t>
                </a:r>
              </a:p>
            </p:txBody>
          </p:sp>
          <p:sp>
            <p:nvSpPr>
              <p:cNvPr id="112" name="Oval 19">
                <a:extLst>
                  <a:ext uri="{FF2B5EF4-FFF2-40B4-BE49-F238E27FC236}">
                    <a16:creationId xmlns:a16="http://schemas.microsoft.com/office/drawing/2014/main" id="{6DFE3AE0-5631-4CB3-AB50-C86B2214BD99}"/>
                  </a:ext>
                </a:extLst>
              </p:cNvPr>
              <p:cNvSpPr>
                <a:spLocks noChangeArrowheads="1"/>
              </p:cNvSpPr>
              <p:nvPr/>
            </p:nvSpPr>
            <p:spPr bwMode="auto">
              <a:xfrm>
                <a:off x="835" y="1572"/>
                <a:ext cx="431" cy="431"/>
              </a:xfrm>
              <a:prstGeom prst="ellipse">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sp>
          <p:nvSpPr>
            <p:cNvPr id="104" name="Line 20">
              <a:extLst>
                <a:ext uri="{FF2B5EF4-FFF2-40B4-BE49-F238E27FC236}">
                  <a16:creationId xmlns:a16="http://schemas.microsoft.com/office/drawing/2014/main" id="{AA842C2D-6776-49F6-936A-8294A676B8FC}"/>
                </a:ext>
              </a:extLst>
            </p:cNvPr>
            <p:cNvSpPr>
              <a:spLocks noChangeShapeType="1"/>
            </p:cNvSpPr>
            <p:nvPr/>
          </p:nvSpPr>
          <p:spPr bwMode="auto">
            <a:xfrm flipH="1">
              <a:off x="7633369" y="4925874"/>
              <a:ext cx="170854" cy="14375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105" name="Line 21">
              <a:extLst>
                <a:ext uri="{FF2B5EF4-FFF2-40B4-BE49-F238E27FC236}">
                  <a16:creationId xmlns:a16="http://schemas.microsoft.com/office/drawing/2014/main" id="{153EBAE0-B14D-4C44-8DAD-5BB8876F7BED}"/>
                </a:ext>
              </a:extLst>
            </p:cNvPr>
            <p:cNvSpPr>
              <a:spLocks noChangeShapeType="1"/>
            </p:cNvSpPr>
            <p:nvPr/>
          </p:nvSpPr>
          <p:spPr bwMode="auto">
            <a:xfrm flipH="1" flipV="1">
              <a:off x="8049825" y="4921381"/>
              <a:ext cx="170854" cy="14375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106" name="Line 23">
              <a:extLst>
                <a:ext uri="{FF2B5EF4-FFF2-40B4-BE49-F238E27FC236}">
                  <a16:creationId xmlns:a16="http://schemas.microsoft.com/office/drawing/2014/main" id="{BC82E03C-9959-48A7-9A9E-4BD115F695F5}"/>
                </a:ext>
              </a:extLst>
            </p:cNvPr>
            <p:cNvSpPr>
              <a:spLocks noChangeShapeType="1"/>
            </p:cNvSpPr>
            <p:nvPr/>
          </p:nvSpPr>
          <p:spPr bwMode="auto">
            <a:xfrm>
              <a:off x="7628030" y="5393081"/>
              <a:ext cx="0" cy="17969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grpSp>
          <p:nvGrpSpPr>
            <p:cNvPr id="107" name="Group 11">
              <a:extLst>
                <a:ext uri="{FF2B5EF4-FFF2-40B4-BE49-F238E27FC236}">
                  <a16:creationId xmlns:a16="http://schemas.microsoft.com/office/drawing/2014/main" id="{8EA79EA0-D08D-4FBD-A042-598DDA30AEA4}"/>
                </a:ext>
              </a:extLst>
            </p:cNvPr>
            <p:cNvGrpSpPr>
              <a:grpSpLocks/>
            </p:cNvGrpSpPr>
            <p:nvPr/>
          </p:nvGrpSpPr>
          <p:grpSpPr bwMode="auto">
            <a:xfrm>
              <a:off x="7454410" y="6019800"/>
              <a:ext cx="383531" cy="399821"/>
              <a:chOff x="835" y="1497"/>
              <a:chExt cx="431" cy="534"/>
            </a:xfrm>
          </p:grpSpPr>
          <p:sp>
            <p:nvSpPr>
              <p:cNvPr id="109" name="Text Box 12">
                <a:extLst>
                  <a:ext uri="{FF2B5EF4-FFF2-40B4-BE49-F238E27FC236}">
                    <a16:creationId xmlns:a16="http://schemas.microsoft.com/office/drawing/2014/main" id="{6205DE90-DCF6-4DA7-8B5F-81AF50BF8EB5}"/>
                  </a:ext>
                </a:extLst>
              </p:cNvPr>
              <p:cNvSpPr txBox="1">
                <a:spLocks noChangeArrowheads="1"/>
              </p:cNvSpPr>
              <p:nvPr/>
            </p:nvSpPr>
            <p:spPr bwMode="auto">
              <a:xfrm>
                <a:off x="950" y="1497"/>
                <a:ext cx="200"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a:t>R</a:t>
                </a:r>
                <a:endParaRPr lang="en-US" altLang="zh-CN" sz="2000" b="0" dirty="0"/>
              </a:p>
            </p:txBody>
          </p:sp>
          <p:sp>
            <p:nvSpPr>
              <p:cNvPr id="110" name="Oval 13">
                <a:extLst>
                  <a:ext uri="{FF2B5EF4-FFF2-40B4-BE49-F238E27FC236}">
                    <a16:creationId xmlns:a16="http://schemas.microsoft.com/office/drawing/2014/main" id="{1D7564B2-C36B-440E-AB86-7D550CF39BB7}"/>
                  </a:ext>
                </a:extLst>
              </p:cNvPr>
              <p:cNvSpPr>
                <a:spLocks noChangeArrowheads="1"/>
              </p:cNvSpPr>
              <p:nvPr/>
            </p:nvSpPr>
            <p:spPr bwMode="auto">
              <a:xfrm>
                <a:off x="835" y="1572"/>
                <a:ext cx="431" cy="431"/>
              </a:xfrm>
              <a:prstGeom prst="ellipse">
                <a:avLst/>
              </a:prstGeom>
              <a:noFill/>
              <a:ln w="2857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sp>
          <p:nvSpPr>
            <p:cNvPr id="108" name="Line 23">
              <a:extLst>
                <a:ext uri="{FF2B5EF4-FFF2-40B4-BE49-F238E27FC236}">
                  <a16:creationId xmlns:a16="http://schemas.microsoft.com/office/drawing/2014/main" id="{C103ECD8-8D44-41CB-BCD4-B8C98FEB044E}"/>
                </a:ext>
              </a:extLst>
            </p:cNvPr>
            <p:cNvSpPr>
              <a:spLocks noChangeShapeType="1"/>
            </p:cNvSpPr>
            <p:nvPr/>
          </p:nvSpPr>
          <p:spPr bwMode="auto">
            <a:xfrm>
              <a:off x="7646504" y="5903053"/>
              <a:ext cx="0" cy="17969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grpSp>
    </p:spTree>
    <p:extLst>
      <p:ext uri="{BB962C8B-B14F-4D97-AF65-F5344CB8AC3E}">
        <p14:creationId xmlns:p14="http://schemas.microsoft.com/office/powerpoint/2010/main" val="1535105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txBox="1">
            <a:spLocks noChangeArrowheads="1"/>
          </p:cNvSpPr>
          <p:nvPr/>
        </p:nvSpPr>
        <p:spPr>
          <a:xfrm>
            <a:off x="457199" y="304800"/>
            <a:ext cx="4868863" cy="533400"/>
          </a:xfrm>
          <a:prstGeom prst="rect">
            <a:avLst/>
          </a:prstGeom>
        </p:spPr>
        <p:txBody>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en-US" altLang="zh-CN" sz="2800" b="1" dirty="0">
                <a:latin typeface="黑体" pitchFamily="49" charset="-122"/>
                <a:ea typeface="黑体" pitchFamily="49" charset="-122"/>
              </a:rPr>
              <a:t>9.1</a:t>
            </a:r>
            <a:r>
              <a:rPr lang="zh-CN" altLang="en-US" sz="2800" b="1" dirty="0">
                <a:latin typeface="黑体" pitchFamily="49" charset="-122"/>
                <a:ea typeface="黑体" pitchFamily="49" charset="-122"/>
              </a:rPr>
              <a:t>　运行时存储组织概述</a:t>
            </a:r>
          </a:p>
        </p:txBody>
      </p:sp>
      <p:sp>
        <p:nvSpPr>
          <p:cNvPr id="8" name="Text Box 6"/>
          <p:cNvSpPr txBox="1">
            <a:spLocks noChangeArrowheads="1"/>
          </p:cNvSpPr>
          <p:nvPr/>
        </p:nvSpPr>
        <p:spPr bwMode="auto">
          <a:xfrm>
            <a:off x="533400" y="775330"/>
            <a:ext cx="7772400" cy="4862870"/>
          </a:xfrm>
          <a:prstGeom prst="rect">
            <a:avLst/>
          </a:prstGeom>
          <a:noFill/>
          <a:ln w="9525">
            <a:noFill/>
            <a:miter lim="800000"/>
            <a:headEnd/>
            <a:tailEnd/>
          </a:ln>
        </p:spPr>
        <p:txBody>
          <a:bodyPr>
            <a:spAutoFit/>
          </a:bodyPr>
          <a:lstStyle/>
          <a:p>
            <a:pPr indent="584200" algn="just">
              <a:lnSpc>
                <a:spcPct val="150000"/>
              </a:lnSpc>
              <a:spcBef>
                <a:spcPts val="300"/>
              </a:spcBef>
            </a:pPr>
            <a:r>
              <a:rPr lang="zh-CN" altLang="en-US" sz="2000" dirty="0">
                <a:latin typeface="微软雅黑" panose="020B0503020204020204" pitchFamily="34" charset="-122"/>
              </a:rPr>
              <a:t>编译程序是将源程序的</a:t>
            </a:r>
            <a:r>
              <a:rPr lang="zh-CN" altLang="en-US" sz="2000" dirty="0">
                <a:solidFill>
                  <a:srgbClr val="FF0000"/>
                </a:solidFill>
                <a:latin typeface="微软雅黑" panose="020B0503020204020204" pitchFamily="34" charset="-122"/>
              </a:rPr>
              <a:t>算法描述部分</a:t>
            </a:r>
            <a:r>
              <a:rPr lang="zh-CN" altLang="en-US" sz="2000" dirty="0">
                <a:latin typeface="微软雅黑" panose="020B0503020204020204" pitchFamily="34" charset="-122"/>
              </a:rPr>
              <a:t>和</a:t>
            </a:r>
            <a:r>
              <a:rPr lang="zh-CN" altLang="en-US" sz="2000" dirty="0">
                <a:solidFill>
                  <a:srgbClr val="00B050"/>
                </a:solidFill>
                <a:latin typeface="微软雅黑" panose="020B0503020204020204" pitchFamily="34" charset="-122"/>
              </a:rPr>
              <a:t>数据说明部分</a:t>
            </a:r>
            <a:r>
              <a:rPr lang="zh-CN" altLang="en-US" sz="2000" dirty="0">
                <a:latin typeface="微软雅黑" panose="020B0503020204020204" pitchFamily="34" charset="-122"/>
              </a:rPr>
              <a:t>，分别翻译成机器</a:t>
            </a:r>
            <a:r>
              <a:rPr lang="zh-CN" altLang="en-US" sz="2000" dirty="0">
                <a:solidFill>
                  <a:srgbClr val="FF0000"/>
                </a:solidFill>
                <a:latin typeface="微软雅黑" panose="020B0503020204020204" pitchFamily="34" charset="-122"/>
              </a:rPr>
              <a:t>目标代码</a:t>
            </a:r>
            <a:r>
              <a:rPr lang="zh-CN" altLang="en-US" sz="2000" dirty="0">
                <a:latin typeface="微软雅黑" panose="020B0503020204020204" pitchFamily="34" charset="-122"/>
              </a:rPr>
              <a:t>和</a:t>
            </a:r>
            <a:r>
              <a:rPr lang="zh-CN" altLang="en-US" sz="2000" dirty="0">
                <a:solidFill>
                  <a:srgbClr val="00B050"/>
                </a:solidFill>
                <a:latin typeface="微软雅黑" panose="020B0503020204020204" pitchFamily="34" charset="-122"/>
              </a:rPr>
              <a:t>数据存储单元</a:t>
            </a:r>
            <a:r>
              <a:rPr lang="zh-CN" altLang="en-US" sz="2000" dirty="0">
                <a:latin typeface="微软雅黑" panose="020B0503020204020204" pitchFamily="34" charset="-122"/>
              </a:rPr>
              <a:t>，最终获得目标程序。</a:t>
            </a:r>
          </a:p>
          <a:p>
            <a:pPr indent="584200" algn="just">
              <a:lnSpc>
                <a:spcPct val="125000"/>
              </a:lnSpc>
              <a:spcBef>
                <a:spcPts val="300"/>
              </a:spcBef>
            </a:pPr>
            <a:r>
              <a:rPr lang="zh-CN" altLang="en-US" sz="2000" dirty="0">
                <a:latin typeface="微软雅黑" panose="020B0503020204020204" pitchFamily="34" charset="-122"/>
              </a:rPr>
              <a:t>目标程序在目标机环境中运行时，都置身于自己的一个运行时存储空间。在基于操作系统之上运行的情况下，目标程序将在自己的逻辑地址空间内运行并存储数据。</a:t>
            </a:r>
            <a:r>
              <a:rPr lang="zh-CN" altLang="en-US" sz="2000" dirty="0">
                <a:solidFill>
                  <a:srgbClr val="0000FF"/>
                </a:solidFill>
                <a:latin typeface="微软雅黑" panose="020B0503020204020204" pitchFamily="34" charset="-122"/>
              </a:rPr>
              <a:t>编译程序在生成代码时，负责明确各类对象在逻辑地址空间是如何存放的，以及目标代码运行时，如何使用逻辑地址空间。</a:t>
            </a:r>
          </a:p>
          <a:p>
            <a:pPr indent="584200" algn="just">
              <a:lnSpc>
                <a:spcPct val="150000"/>
              </a:lnSpc>
              <a:spcBef>
                <a:spcPts val="300"/>
              </a:spcBef>
            </a:pPr>
            <a:r>
              <a:rPr lang="zh-CN" altLang="en-US" sz="2000" dirty="0">
                <a:latin typeface="微软雅黑" panose="020B0503020204020204" pitchFamily="34" charset="-122"/>
              </a:rPr>
              <a:t>在编译过程中，源程序的对象地址分配往往是相对于运行存储空间的偏移量，对象访问采用“基地址＋偏移量”寻址方式进行，使得可以选择内存的任意可用区域作为目标程序运行时的存储区。这样生成的目标代码称为</a:t>
            </a:r>
            <a:r>
              <a:rPr lang="zh-CN" altLang="en-US" sz="2000" dirty="0">
                <a:solidFill>
                  <a:srgbClr val="CC6600"/>
                </a:solidFill>
                <a:latin typeface="微软雅黑" panose="020B0503020204020204" pitchFamily="34" charset="-122"/>
              </a:rPr>
              <a:t>浮动地址代码</a:t>
            </a:r>
            <a:r>
              <a:rPr lang="zh-CN" altLang="en-US" sz="2000" dirty="0">
                <a:latin typeface="微软雅黑" panose="020B0503020204020204" pitchFamily="34" charset="-122"/>
              </a:rPr>
              <a:t>。</a:t>
            </a:r>
          </a:p>
        </p:txBody>
      </p:sp>
      <p:sp>
        <p:nvSpPr>
          <p:cNvPr id="9" name="Text Box 9"/>
          <p:cNvSpPr txBox="1">
            <a:spLocks noChangeArrowheads="1"/>
          </p:cNvSpPr>
          <p:nvPr/>
        </p:nvSpPr>
        <p:spPr bwMode="auto">
          <a:xfrm>
            <a:off x="533400" y="5699125"/>
            <a:ext cx="5791200" cy="400110"/>
          </a:xfrm>
          <a:prstGeom prst="rect">
            <a:avLst/>
          </a:prstGeom>
          <a:noFill/>
          <a:ln w="9525">
            <a:noFill/>
            <a:miter lim="800000"/>
            <a:headEnd/>
            <a:tailEnd/>
          </a:ln>
        </p:spPr>
        <p:txBody>
          <a:bodyPr wrap="square">
            <a:spAutoFit/>
          </a:bodyPr>
          <a:lstStyle/>
          <a:p>
            <a:pPr>
              <a:spcBef>
                <a:spcPct val="50000"/>
              </a:spcBef>
            </a:pPr>
            <a:r>
              <a:rPr lang="zh-CN" altLang="en-US" sz="2000" b="1" dirty="0">
                <a:solidFill>
                  <a:srgbClr val="800080"/>
                </a:solidFill>
                <a:latin typeface="宋体" pitchFamily="2" charset="-122"/>
                <a:ea typeface="宋体" pitchFamily="2" charset="-122"/>
              </a:rPr>
              <a:t>注：“基地址”是指运行存储空间之首址。</a:t>
            </a:r>
          </a:p>
        </p:txBody>
      </p:sp>
      <p:sp>
        <p:nvSpPr>
          <p:cNvPr id="6"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4</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21766807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5"/>
          <p:cNvSpPr>
            <a:spLocks noGrp="1" noChangeArrowheads="1"/>
          </p:cNvSpPr>
          <p:nvPr>
            <p:ph type="title"/>
          </p:nvPr>
        </p:nvSpPr>
        <p:spPr>
          <a:xfrm>
            <a:off x="457200" y="304800"/>
            <a:ext cx="7010400" cy="609600"/>
          </a:xfrm>
        </p:spPr>
        <p:txBody>
          <a:bodyPr/>
          <a:lstStyle/>
          <a:p>
            <a:r>
              <a:rPr lang="en-US" altLang="zh-CN" sz="2800" b="1" dirty="0">
                <a:solidFill>
                  <a:srgbClr val="CC0099"/>
                </a:solidFill>
                <a:latin typeface="Times New Roman" charset="0"/>
                <a:ea typeface="黑体" pitchFamily="2" charset="-122"/>
              </a:rPr>
              <a:t>9.2.3</a:t>
            </a:r>
            <a:r>
              <a:rPr lang="zh-CN" altLang="en-US" sz="2800" b="1" dirty="0">
                <a:solidFill>
                  <a:srgbClr val="CC0099"/>
                </a:solidFill>
                <a:latin typeface="Times New Roman" charset="0"/>
                <a:ea typeface="黑体" pitchFamily="2" charset="-122"/>
              </a:rPr>
              <a:t>　嵌套程序块的非局部量访问</a:t>
            </a:r>
          </a:p>
        </p:txBody>
      </p:sp>
      <p:sp>
        <p:nvSpPr>
          <p:cNvPr id="7" name="Rectangle 8"/>
          <p:cNvSpPr>
            <a:spLocks noChangeArrowheads="1"/>
          </p:cNvSpPr>
          <p:nvPr/>
        </p:nvSpPr>
        <p:spPr bwMode="auto">
          <a:xfrm>
            <a:off x="381000" y="990600"/>
            <a:ext cx="8267700" cy="4401205"/>
          </a:xfrm>
          <a:prstGeom prst="rect">
            <a:avLst/>
          </a:prstGeom>
          <a:noFill/>
          <a:ln w="9525">
            <a:noFill/>
            <a:miter lim="800000"/>
            <a:headEnd/>
            <a:tailEnd/>
          </a:ln>
          <a:effectLst/>
        </p:spPr>
        <p:txBody>
          <a:bodyPr>
            <a:spAutoFit/>
          </a:bodyPr>
          <a:lstStyle/>
          <a:p>
            <a:pPr marL="0" lvl="1" algn="l">
              <a:lnSpc>
                <a:spcPct val="150000"/>
              </a:lnSpc>
            </a:pPr>
            <a:r>
              <a:rPr lang="zh-CN" altLang="en-US" sz="2000" b="1" dirty="0">
                <a:latin typeface="+mn-ea"/>
                <a:ea typeface="+mn-ea"/>
              </a:rPr>
              <a:t>     一些语言（如 </a:t>
            </a:r>
            <a:r>
              <a:rPr lang="en-US" altLang="zh-CN" sz="2000" b="1" dirty="0">
                <a:latin typeface="+mn-ea"/>
                <a:ea typeface="+mn-ea"/>
              </a:rPr>
              <a:t>C </a:t>
            </a:r>
            <a:r>
              <a:rPr lang="zh-CN" altLang="en-US" sz="2000" b="1" dirty="0">
                <a:latin typeface="+mn-ea"/>
                <a:ea typeface="+mn-ea"/>
              </a:rPr>
              <a:t>语言）支持嵌套的块，在这些块的内部也允许声明局部变量</a:t>
            </a:r>
            <a:r>
              <a:rPr kumimoji="0" lang="zh-CN" altLang="en-US" sz="2000" b="1" dirty="0">
                <a:latin typeface="+mn-ea"/>
                <a:ea typeface="+mn-ea"/>
              </a:rPr>
              <a:t>，同样要解决依嵌套层次规则进行非局部量使用（访问）的问题。</a:t>
            </a:r>
            <a:endParaRPr lang="zh-CN" altLang="en-US" sz="2000" b="1" dirty="0">
              <a:solidFill>
                <a:srgbClr val="800080"/>
              </a:solidFill>
              <a:latin typeface="+mn-ea"/>
              <a:ea typeface="+mn-ea"/>
            </a:endParaRPr>
          </a:p>
          <a:p>
            <a:pPr marL="0" lvl="1" algn="l">
              <a:lnSpc>
                <a:spcPct val="150000"/>
              </a:lnSpc>
              <a:buFontTx/>
              <a:buNone/>
            </a:pPr>
            <a:r>
              <a:rPr lang="zh-CN" altLang="en-US" sz="2000" b="1" dirty="0">
                <a:solidFill>
                  <a:srgbClr val="800080"/>
                </a:solidFill>
                <a:latin typeface="+mn-ea"/>
                <a:ea typeface="+mn-ea"/>
              </a:rPr>
              <a:t>   </a:t>
            </a:r>
          </a:p>
          <a:p>
            <a:pPr marL="1441450" lvl="1" indent="-1441450" algn="l">
              <a:lnSpc>
                <a:spcPct val="150000"/>
              </a:lnSpc>
              <a:buFontTx/>
              <a:buNone/>
            </a:pPr>
            <a:r>
              <a:rPr lang="zh-CN" altLang="en-US" sz="2000" b="1" dirty="0">
                <a:solidFill>
                  <a:srgbClr val="800080"/>
                </a:solidFill>
                <a:latin typeface="+mn-ea"/>
                <a:ea typeface="+mn-ea"/>
              </a:rPr>
              <a:t>   方法一</a:t>
            </a:r>
            <a:r>
              <a:rPr lang="zh-CN" altLang="en-US" sz="2000" b="1" dirty="0">
                <a:latin typeface="+mn-ea"/>
                <a:ea typeface="+mn-ea"/>
              </a:rPr>
              <a:t>   将每个块看作为内嵌的无参过程，为它创建一个新的活动记录，称为</a:t>
            </a:r>
            <a:r>
              <a:rPr lang="zh-CN" altLang="en-US" sz="2000" b="1" dirty="0">
                <a:solidFill>
                  <a:srgbClr val="800080"/>
                </a:solidFill>
                <a:latin typeface="+mn-ea"/>
                <a:ea typeface="+mn-ea"/>
              </a:rPr>
              <a:t>块级活动记录。</a:t>
            </a:r>
            <a:r>
              <a:rPr lang="zh-CN" altLang="en-US" sz="2000" b="1" dirty="0">
                <a:latin typeface="+mn-ea"/>
                <a:ea typeface="+mn-ea"/>
              </a:rPr>
              <a:t> 该方法代价很高</a:t>
            </a:r>
          </a:p>
          <a:p>
            <a:pPr marL="1441450" lvl="1" indent="-1441450" algn="l">
              <a:lnSpc>
                <a:spcPct val="150000"/>
              </a:lnSpc>
              <a:spcBef>
                <a:spcPts val="1200"/>
              </a:spcBef>
              <a:buFontTx/>
              <a:buNone/>
            </a:pPr>
            <a:r>
              <a:rPr lang="zh-CN" altLang="en-US" sz="2000" b="1" dirty="0">
                <a:solidFill>
                  <a:srgbClr val="800080"/>
                </a:solidFill>
                <a:latin typeface="+mn-ea"/>
                <a:ea typeface="+mn-ea"/>
              </a:rPr>
              <a:t>   方法二</a:t>
            </a:r>
            <a:r>
              <a:rPr lang="zh-CN" altLang="en-US" sz="2000" b="1" dirty="0">
                <a:latin typeface="+mn-ea"/>
                <a:ea typeface="+mn-ea"/>
              </a:rPr>
              <a:t>   由于每个块中变量的相对位置在编译时就能确定下来，因此可以不创建块级活动记录，</a:t>
            </a:r>
            <a:r>
              <a:rPr lang="zh-CN" altLang="en-US" sz="2000" b="1" dirty="0">
                <a:solidFill>
                  <a:srgbClr val="0000FF"/>
                </a:solidFill>
                <a:latin typeface="+mn-ea"/>
                <a:ea typeface="+mn-ea"/>
              </a:rPr>
              <a:t>仅需要过程级的活动记录就可解决问题</a:t>
            </a:r>
            <a:r>
              <a:rPr lang="zh-CN" altLang="en-US" sz="2000" b="1" dirty="0">
                <a:latin typeface="+mn-ea"/>
                <a:ea typeface="+mn-ea"/>
              </a:rPr>
              <a:t>（见下例）</a:t>
            </a:r>
          </a:p>
        </p:txBody>
      </p:sp>
      <p:sp>
        <p:nvSpPr>
          <p:cNvPr id="8"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40</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1242038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0" y="567455"/>
            <a:ext cx="5257800" cy="461665"/>
          </a:xfrm>
          <a:prstGeom prst="rect">
            <a:avLst/>
          </a:prstGeom>
          <a:noFill/>
          <a:ln w="9525">
            <a:noFill/>
            <a:miter lim="800000"/>
            <a:headEnd/>
            <a:tailEnd/>
          </a:ln>
          <a:effectLst/>
        </p:spPr>
        <p:txBody>
          <a:bodyPr wrap="square">
            <a:spAutoFit/>
          </a:bodyPr>
          <a:lstStyle/>
          <a:p>
            <a:pPr lvl="1" algn="l"/>
            <a:r>
              <a:rPr kumimoji="0" lang="zh-CN" altLang="en-US" sz="2400" b="1" dirty="0">
                <a:solidFill>
                  <a:srgbClr val="0000FF"/>
                </a:solidFill>
                <a:latin typeface="微软雅黑" panose="020B0503020204020204" pitchFamily="34" charset="-122"/>
              </a:rPr>
              <a:t>采用过程级活动记录的方法举例</a:t>
            </a:r>
          </a:p>
        </p:txBody>
      </p:sp>
      <p:sp>
        <p:nvSpPr>
          <p:cNvPr id="6" name="Text Box 5"/>
          <p:cNvSpPr txBox="1">
            <a:spLocks noChangeArrowheads="1"/>
          </p:cNvSpPr>
          <p:nvPr/>
        </p:nvSpPr>
        <p:spPr bwMode="auto">
          <a:xfrm>
            <a:off x="5638800" y="685800"/>
            <a:ext cx="3200400" cy="5324535"/>
          </a:xfrm>
          <a:prstGeom prst="rect">
            <a:avLst/>
          </a:prstGeom>
          <a:noFill/>
          <a:ln w="25400">
            <a:solidFill>
              <a:srgbClr val="FF0000"/>
            </a:solidFill>
            <a:miter lim="800000"/>
            <a:headEnd/>
            <a:tailEnd/>
          </a:ln>
          <a:effectLst/>
        </p:spPr>
        <p:txBody>
          <a:bodyPr wrap="square">
            <a:spAutoFit/>
          </a:bodyPr>
          <a:lstStyle/>
          <a:p>
            <a:pPr algn="l">
              <a:buFont typeface="Wingdings" pitchFamily="2" charset="2"/>
              <a:buNone/>
            </a:pPr>
            <a:r>
              <a:rPr kumimoji="0" lang="en-US" altLang="zh-CN" sz="2000" b="1" dirty="0" err="1">
                <a:latin typeface="宋体" pitchFamily="2" charset="-122"/>
                <a:ea typeface="宋体" pitchFamily="2" charset="-122"/>
              </a:rPr>
              <a:t>int</a:t>
            </a:r>
            <a:r>
              <a:rPr kumimoji="0" lang="en-US" altLang="zh-CN" sz="2000" b="1" dirty="0">
                <a:latin typeface="宋体" pitchFamily="2" charset="-122"/>
                <a:ea typeface="宋体" pitchFamily="2" charset="-122"/>
              </a:rPr>
              <a:t> p</a:t>
            </a:r>
            <a:r>
              <a:rPr kumimoji="0" lang="zh-CN" altLang="en-US" sz="2000" b="1" dirty="0">
                <a:latin typeface="宋体" pitchFamily="2" charset="-122"/>
                <a:ea typeface="宋体" pitchFamily="2" charset="-122"/>
              </a:rPr>
              <a:t>（）</a:t>
            </a:r>
          </a:p>
          <a:p>
            <a:pPr algn="l">
              <a:buFont typeface="Wingdings" pitchFamily="2" charset="2"/>
              <a:buNone/>
            </a:pPr>
            <a:r>
              <a:rPr kumimoji="0" lang="en-US" altLang="zh-CN" sz="2000" b="1" dirty="0">
                <a:latin typeface="宋体" pitchFamily="2" charset="-122"/>
                <a:ea typeface="宋体" pitchFamily="2" charset="-122"/>
              </a:rPr>
              <a:t>{</a:t>
            </a:r>
          </a:p>
          <a:p>
            <a:pPr algn="l">
              <a:buFont typeface="Wingdings" pitchFamily="2" charset="2"/>
              <a:buNone/>
            </a:pPr>
            <a:r>
              <a:rPr kumimoji="0" lang="en-US" altLang="zh-CN" sz="2000" b="1" dirty="0">
                <a:latin typeface="宋体" pitchFamily="2" charset="-122"/>
                <a:ea typeface="宋体" pitchFamily="2" charset="-122"/>
              </a:rPr>
              <a:t>   </a:t>
            </a:r>
            <a:r>
              <a:rPr kumimoji="0" lang="en-US" altLang="zh-CN" sz="2000" b="1" dirty="0" err="1">
                <a:latin typeface="宋体" pitchFamily="2" charset="-122"/>
                <a:ea typeface="宋体" pitchFamily="2" charset="-122"/>
              </a:rPr>
              <a:t>int</a:t>
            </a:r>
            <a:r>
              <a:rPr kumimoji="0" lang="en-US" altLang="zh-CN" sz="2000" b="1" dirty="0">
                <a:latin typeface="宋体" pitchFamily="2" charset="-122"/>
                <a:ea typeface="宋体" pitchFamily="2" charset="-122"/>
              </a:rPr>
              <a:t> A;</a:t>
            </a:r>
          </a:p>
          <a:p>
            <a:pPr algn="l">
              <a:buFont typeface="Wingdings" pitchFamily="2" charset="2"/>
              <a:buNone/>
            </a:pPr>
            <a:r>
              <a:rPr kumimoji="0" lang="en-US" altLang="zh-CN" sz="2000" b="1" dirty="0">
                <a:latin typeface="宋体" pitchFamily="2" charset="-122"/>
                <a:ea typeface="宋体" pitchFamily="2" charset="-122"/>
              </a:rPr>
              <a:t>   …</a:t>
            </a:r>
          </a:p>
          <a:p>
            <a:pPr algn="l">
              <a:buFont typeface="Wingdings" pitchFamily="2" charset="2"/>
              <a:buNone/>
            </a:pPr>
            <a:r>
              <a:rPr kumimoji="0" lang="en-US" altLang="zh-CN" sz="2000" b="1" dirty="0">
                <a:latin typeface="宋体" pitchFamily="2" charset="-122"/>
                <a:ea typeface="宋体" pitchFamily="2" charset="-122"/>
              </a:rPr>
              <a:t>  {</a:t>
            </a:r>
          </a:p>
          <a:p>
            <a:pPr algn="l">
              <a:buFont typeface="Wingdings" pitchFamily="2" charset="2"/>
              <a:buNone/>
            </a:pPr>
            <a:r>
              <a:rPr kumimoji="0" lang="en-US" altLang="zh-CN" sz="2000" b="1" dirty="0">
                <a:latin typeface="宋体" pitchFamily="2" charset="-122"/>
                <a:ea typeface="宋体" pitchFamily="2" charset="-122"/>
              </a:rPr>
              <a:t>        </a:t>
            </a:r>
            <a:r>
              <a:rPr kumimoji="0" lang="en-US" altLang="zh-CN" sz="2000" b="1" dirty="0" err="1">
                <a:latin typeface="宋体" pitchFamily="2" charset="-122"/>
                <a:ea typeface="宋体" pitchFamily="2" charset="-122"/>
              </a:rPr>
              <a:t>int</a:t>
            </a:r>
            <a:r>
              <a:rPr kumimoji="0" lang="en-US" altLang="zh-CN" sz="2000" b="1" dirty="0">
                <a:latin typeface="宋体" pitchFamily="2" charset="-122"/>
                <a:ea typeface="宋体" pitchFamily="2" charset="-122"/>
              </a:rPr>
              <a:t> B,C; </a:t>
            </a:r>
          </a:p>
          <a:p>
            <a:pPr algn="l">
              <a:buFont typeface="Wingdings" pitchFamily="2" charset="2"/>
              <a:buNone/>
            </a:pPr>
            <a:r>
              <a:rPr kumimoji="0" lang="en-US" altLang="zh-CN" sz="2000" b="1" dirty="0">
                <a:latin typeface="宋体" pitchFamily="2" charset="-122"/>
                <a:ea typeface="宋体" pitchFamily="2" charset="-122"/>
              </a:rPr>
              <a:t>         … </a:t>
            </a:r>
          </a:p>
          <a:p>
            <a:pPr algn="l">
              <a:buFont typeface="Wingdings" pitchFamily="2" charset="2"/>
              <a:buNone/>
            </a:pPr>
            <a:r>
              <a:rPr kumimoji="0" lang="en-US" altLang="zh-CN" sz="2000" b="1" dirty="0">
                <a:latin typeface="宋体" pitchFamily="2" charset="-122"/>
                <a:ea typeface="宋体" pitchFamily="2" charset="-122"/>
              </a:rPr>
              <a:t>  }</a:t>
            </a:r>
          </a:p>
          <a:p>
            <a:pPr algn="l">
              <a:buFont typeface="Wingdings" pitchFamily="2" charset="2"/>
              <a:buNone/>
            </a:pPr>
            <a:r>
              <a:rPr kumimoji="0" lang="en-US" altLang="zh-CN" sz="2000" b="1" dirty="0">
                <a:latin typeface="宋体" pitchFamily="2" charset="-122"/>
                <a:ea typeface="宋体" pitchFamily="2" charset="-122"/>
              </a:rPr>
              <a:t>  {</a:t>
            </a:r>
          </a:p>
          <a:p>
            <a:pPr algn="l">
              <a:buFont typeface="Wingdings" pitchFamily="2" charset="2"/>
              <a:buNone/>
            </a:pPr>
            <a:r>
              <a:rPr kumimoji="0" lang="en-US" altLang="zh-CN" sz="2000" b="1" dirty="0">
                <a:latin typeface="宋体" pitchFamily="2" charset="-122"/>
                <a:ea typeface="宋体" pitchFamily="2" charset="-122"/>
              </a:rPr>
              <a:t>       </a:t>
            </a:r>
            <a:r>
              <a:rPr kumimoji="0" lang="en-US" altLang="zh-CN" sz="2000" b="1" dirty="0" err="1">
                <a:latin typeface="宋体" pitchFamily="2" charset="-122"/>
                <a:ea typeface="宋体" pitchFamily="2" charset="-122"/>
              </a:rPr>
              <a:t>int</a:t>
            </a:r>
            <a:r>
              <a:rPr kumimoji="0" lang="en-US" altLang="zh-CN" sz="2000" b="1" dirty="0">
                <a:latin typeface="宋体" pitchFamily="2" charset="-122"/>
                <a:ea typeface="宋体" pitchFamily="2" charset="-122"/>
              </a:rPr>
              <a:t> D,E,F;</a:t>
            </a:r>
          </a:p>
          <a:p>
            <a:pPr algn="l">
              <a:buFont typeface="Wingdings" pitchFamily="2" charset="2"/>
              <a:buNone/>
            </a:pPr>
            <a:r>
              <a:rPr kumimoji="0" lang="en-US" altLang="zh-CN" sz="2000" b="1" dirty="0">
                <a:latin typeface="宋体" pitchFamily="2" charset="-122"/>
                <a:ea typeface="宋体" pitchFamily="2" charset="-122"/>
              </a:rPr>
              <a:t>          …</a:t>
            </a:r>
          </a:p>
          <a:p>
            <a:pPr algn="l">
              <a:buFont typeface="Wingdings" pitchFamily="2" charset="2"/>
              <a:buNone/>
            </a:pPr>
            <a:r>
              <a:rPr kumimoji="0" lang="en-US" altLang="zh-CN" sz="2000" b="1" dirty="0">
                <a:latin typeface="宋体" pitchFamily="2" charset="-122"/>
                <a:ea typeface="宋体" pitchFamily="2" charset="-122"/>
              </a:rPr>
              <a:t>       {</a:t>
            </a:r>
          </a:p>
          <a:p>
            <a:pPr algn="l">
              <a:buFont typeface="Wingdings" pitchFamily="2" charset="2"/>
              <a:buNone/>
            </a:pPr>
            <a:r>
              <a:rPr kumimoji="0" lang="en-US" altLang="zh-CN" sz="2000" b="1" dirty="0">
                <a:latin typeface="宋体" pitchFamily="2" charset="-122"/>
                <a:ea typeface="宋体" pitchFamily="2" charset="-122"/>
              </a:rPr>
              <a:t>         </a:t>
            </a:r>
            <a:r>
              <a:rPr kumimoji="0" lang="en-US" altLang="zh-CN" sz="2000" b="1" dirty="0" err="1">
                <a:latin typeface="宋体" pitchFamily="2" charset="-122"/>
                <a:ea typeface="宋体" pitchFamily="2" charset="-122"/>
              </a:rPr>
              <a:t>int</a:t>
            </a:r>
            <a:r>
              <a:rPr kumimoji="0" lang="en-US" altLang="zh-CN" sz="2000" b="1" dirty="0">
                <a:latin typeface="宋体" pitchFamily="2" charset="-122"/>
                <a:ea typeface="宋体" pitchFamily="2" charset="-122"/>
              </a:rPr>
              <a:t> G;</a:t>
            </a:r>
          </a:p>
          <a:p>
            <a:pPr algn="l">
              <a:buFont typeface="Wingdings" pitchFamily="2" charset="2"/>
              <a:buNone/>
            </a:pPr>
            <a:r>
              <a:rPr kumimoji="0" lang="en-US" altLang="zh-CN" sz="2000" b="1" dirty="0">
                <a:latin typeface="宋体" pitchFamily="2" charset="-122"/>
                <a:ea typeface="宋体" pitchFamily="2" charset="-122"/>
              </a:rPr>
              <a:t>         … </a:t>
            </a:r>
            <a:r>
              <a:rPr kumimoji="0" lang="en-US" altLang="zh-CN" sz="2000" b="1" dirty="0">
                <a:solidFill>
                  <a:srgbClr val="FF0000"/>
                </a:solidFill>
                <a:latin typeface="宋体" pitchFamily="2" charset="-122"/>
                <a:ea typeface="宋体" pitchFamily="2" charset="-122"/>
              </a:rPr>
              <a:t>/*here*/</a:t>
            </a:r>
          </a:p>
          <a:p>
            <a:pPr algn="l">
              <a:buFont typeface="Wingdings" pitchFamily="2" charset="2"/>
              <a:buNone/>
            </a:pPr>
            <a:r>
              <a:rPr kumimoji="0" lang="en-US" altLang="zh-CN" sz="2000" b="1" dirty="0">
                <a:latin typeface="宋体" pitchFamily="2" charset="-122"/>
                <a:ea typeface="宋体" pitchFamily="2" charset="-122"/>
              </a:rPr>
              <a:t>        }</a:t>
            </a:r>
          </a:p>
          <a:p>
            <a:pPr algn="l">
              <a:buFont typeface="Wingdings" pitchFamily="2" charset="2"/>
              <a:buNone/>
            </a:pPr>
            <a:r>
              <a:rPr kumimoji="0" lang="en-US" altLang="zh-CN" sz="2000" b="1" dirty="0">
                <a:latin typeface="宋体" pitchFamily="2" charset="-122"/>
                <a:ea typeface="宋体" pitchFamily="2" charset="-122"/>
              </a:rPr>
              <a:t>    }</a:t>
            </a:r>
          </a:p>
          <a:p>
            <a:pPr algn="l">
              <a:buFont typeface="Wingdings" pitchFamily="2" charset="2"/>
              <a:buNone/>
            </a:pPr>
            <a:r>
              <a:rPr kumimoji="0" lang="en-US" altLang="zh-CN" sz="2000" b="1" dirty="0">
                <a:latin typeface="宋体" pitchFamily="2" charset="-122"/>
                <a:ea typeface="宋体" pitchFamily="2" charset="-122"/>
              </a:rPr>
              <a:t> }</a:t>
            </a:r>
          </a:p>
        </p:txBody>
      </p:sp>
      <p:sp>
        <p:nvSpPr>
          <p:cNvPr id="7" name="Line 6"/>
          <p:cNvSpPr>
            <a:spLocks noChangeShapeType="1"/>
          </p:cNvSpPr>
          <p:nvPr/>
        </p:nvSpPr>
        <p:spPr bwMode="auto">
          <a:xfrm>
            <a:off x="1828800" y="2574925"/>
            <a:ext cx="0" cy="297180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8" name="Line 7"/>
          <p:cNvSpPr>
            <a:spLocks noChangeShapeType="1"/>
          </p:cNvSpPr>
          <p:nvPr/>
        </p:nvSpPr>
        <p:spPr bwMode="auto">
          <a:xfrm>
            <a:off x="5486400" y="3946525"/>
            <a:ext cx="0" cy="1066800"/>
          </a:xfrm>
          <a:prstGeom prst="line">
            <a:avLst/>
          </a:prstGeom>
          <a:noFill/>
          <a:ln w="9525">
            <a:solidFill>
              <a:srgbClr val="800080"/>
            </a:solidFill>
            <a:prstDash val="sysDot"/>
            <a:round/>
            <a:headEnd/>
            <a:tailEnd/>
          </a:ln>
          <a:effectLst/>
        </p:spPr>
        <p:txBody>
          <a:bodyPr>
            <a:spAutoFit/>
          </a:bodyPr>
          <a:lstStyle/>
          <a:p>
            <a:endParaRPr lang="zh-CN" altLang="en-US" b="1">
              <a:latin typeface="宋体" pitchFamily="2" charset="-122"/>
              <a:ea typeface="宋体" pitchFamily="2" charset="-122"/>
            </a:endParaRPr>
          </a:p>
        </p:txBody>
      </p:sp>
      <p:sp>
        <p:nvSpPr>
          <p:cNvPr id="9" name="Line 8"/>
          <p:cNvSpPr>
            <a:spLocks noChangeShapeType="1"/>
          </p:cNvSpPr>
          <p:nvPr/>
        </p:nvSpPr>
        <p:spPr bwMode="auto">
          <a:xfrm>
            <a:off x="1828800" y="5546725"/>
            <a:ext cx="3657600" cy="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10" name="Line 9"/>
          <p:cNvSpPr>
            <a:spLocks noChangeShapeType="1"/>
          </p:cNvSpPr>
          <p:nvPr/>
        </p:nvSpPr>
        <p:spPr bwMode="auto">
          <a:xfrm>
            <a:off x="1828800" y="5013325"/>
            <a:ext cx="3657600" cy="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11" name="Rectangle 10"/>
          <p:cNvSpPr>
            <a:spLocks noChangeArrowheads="1"/>
          </p:cNvSpPr>
          <p:nvPr/>
        </p:nvSpPr>
        <p:spPr bwMode="auto">
          <a:xfrm>
            <a:off x="1828800" y="5073650"/>
            <a:ext cx="3581400" cy="369332"/>
          </a:xfrm>
          <a:prstGeom prst="rect">
            <a:avLst/>
          </a:prstGeom>
          <a:noFill/>
          <a:ln w="9525">
            <a:noFill/>
            <a:miter lim="800000"/>
            <a:headEnd/>
            <a:tailEnd/>
          </a:ln>
          <a:effectLst/>
        </p:spPr>
        <p:txBody>
          <a:bodyPr>
            <a:spAutoFit/>
          </a:bodyPr>
          <a:lstStyle/>
          <a:p>
            <a:pPr algn="ctr">
              <a:buFont typeface="Wingdings" pitchFamily="2" charset="2"/>
              <a:buNone/>
            </a:pPr>
            <a:r>
              <a:rPr lang="zh-CN" altLang="en-US" b="1">
                <a:latin typeface="宋体" pitchFamily="2" charset="-122"/>
                <a:ea typeface="宋体" pitchFamily="2" charset="-122"/>
              </a:rPr>
              <a:t>存放 </a:t>
            </a:r>
            <a:r>
              <a:rPr lang="en-US" altLang="zh-CN" b="1">
                <a:latin typeface="宋体" pitchFamily="2" charset="-122"/>
                <a:ea typeface="宋体" pitchFamily="2" charset="-122"/>
              </a:rPr>
              <a:t>A </a:t>
            </a:r>
            <a:r>
              <a:rPr lang="zh-CN" altLang="en-US" b="1">
                <a:latin typeface="宋体" pitchFamily="2" charset="-122"/>
                <a:ea typeface="宋体" pitchFamily="2" charset="-122"/>
              </a:rPr>
              <a:t>的空间</a:t>
            </a:r>
          </a:p>
        </p:txBody>
      </p:sp>
      <p:sp>
        <p:nvSpPr>
          <p:cNvPr id="12" name="Line 13"/>
          <p:cNvSpPr>
            <a:spLocks noChangeShapeType="1"/>
          </p:cNvSpPr>
          <p:nvPr/>
        </p:nvSpPr>
        <p:spPr bwMode="auto">
          <a:xfrm>
            <a:off x="3657600" y="3946525"/>
            <a:ext cx="1828800" cy="0"/>
          </a:xfrm>
          <a:prstGeom prst="line">
            <a:avLst/>
          </a:prstGeom>
          <a:noFill/>
          <a:ln w="9525">
            <a:solidFill>
              <a:srgbClr val="800080"/>
            </a:solidFill>
            <a:prstDash val="sysDot"/>
            <a:round/>
            <a:headEnd/>
            <a:tailEnd/>
          </a:ln>
          <a:effectLst/>
        </p:spPr>
        <p:txBody>
          <a:bodyPr>
            <a:spAutoFit/>
          </a:bodyPr>
          <a:lstStyle/>
          <a:p>
            <a:endParaRPr lang="zh-CN" altLang="en-US" b="1">
              <a:latin typeface="宋体" pitchFamily="2" charset="-122"/>
              <a:ea typeface="宋体" pitchFamily="2" charset="-122"/>
            </a:endParaRPr>
          </a:p>
        </p:txBody>
      </p:sp>
      <p:sp>
        <p:nvSpPr>
          <p:cNvPr id="13" name="Rectangle 14"/>
          <p:cNvSpPr>
            <a:spLocks noChangeArrowheads="1"/>
          </p:cNvSpPr>
          <p:nvPr/>
        </p:nvSpPr>
        <p:spPr bwMode="auto">
          <a:xfrm>
            <a:off x="1905000" y="3702050"/>
            <a:ext cx="1600200" cy="923330"/>
          </a:xfrm>
          <a:prstGeom prst="rect">
            <a:avLst/>
          </a:prstGeom>
          <a:noFill/>
          <a:ln w="9525">
            <a:noFill/>
            <a:miter lim="800000"/>
            <a:headEnd/>
            <a:tailEnd/>
          </a:ln>
          <a:effectLst/>
        </p:spPr>
        <p:txBody>
          <a:bodyPr>
            <a:spAutoFit/>
          </a:bodyPr>
          <a:lstStyle/>
          <a:p>
            <a:pPr algn="ctr">
              <a:buFont typeface="Wingdings" pitchFamily="2" charset="2"/>
              <a:buNone/>
            </a:pPr>
            <a:r>
              <a:rPr lang="zh-CN" altLang="en-US" b="1">
                <a:latin typeface="宋体" pitchFamily="2" charset="-122"/>
                <a:ea typeface="宋体" pitchFamily="2" charset="-122"/>
              </a:rPr>
              <a:t>存放</a:t>
            </a:r>
          </a:p>
          <a:p>
            <a:pPr algn="ctr">
              <a:buFont typeface="Wingdings" pitchFamily="2" charset="2"/>
              <a:buNone/>
            </a:pPr>
            <a:r>
              <a:rPr lang="zh-CN" altLang="en-US" b="1">
                <a:latin typeface="宋体" pitchFamily="2" charset="-122"/>
                <a:ea typeface="宋体" pitchFamily="2" charset="-122"/>
              </a:rPr>
              <a:t> </a:t>
            </a:r>
            <a:r>
              <a:rPr lang="en-US" altLang="zh-CN" b="1">
                <a:latin typeface="宋体" pitchFamily="2" charset="-122"/>
                <a:ea typeface="宋体" pitchFamily="2" charset="-122"/>
              </a:rPr>
              <a:t>D</a:t>
            </a:r>
            <a:r>
              <a:rPr lang="zh-CN" altLang="en-US" b="1">
                <a:latin typeface="宋体" pitchFamily="2" charset="-122"/>
                <a:ea typeface="宋体" pitchFamily="2" charset="-122"/>
              </a:rPr>
              <a:t>，</a:t>
            </a:r>
            <a:r>
              <a:rPr lang="en-US" altLang="zh-CN" b="1">
                <a:latin typeface="宋体" pitchFamily="2" charset="-122"/>
                <a:ea typeface="宋体" pitchFamily="2" charset="-122"/>
              </a:rPr>
              <a:t>E</a:t>
            </a:r>
            <a:r>
              <a:rPr lang="zh-CN" altLang="en-US" b="1">
                <a:latin typeface="宋体" pitchFamily="2" charset="-122"/>
                <a:ea typeface="宋体" pitchFamily="2" charset="-122"/>
              </a:rPr>
              <a:t>，</a:t>
            </a:r>
            <a:r>
              <a:rPr lang="en-US" altLang="zh-CN" b="1">
                <a:latin typeface="宋体" pitchFamily="2" charset="-122"/>
                <a:ea typeface="宋体" pitchFamily="2" charset="-122"/>
              </a:rPr>
              <a:t>F</a:t>
            </a:r>
          </a:p>
          <a:p>
            <a:pPr algn="ctr">
              <a:buFont typeface="Wingdings" pitchFamily="2" charset="2"/>
              <a:buNone/>
            </a:pPr>
            <a:r>
              <a:rPr lang="en-US" altLang="zh-CN" b="1">
                <a:latin typeface="宋体" pitchFamily="2" charset="-122"/>
                <a:ea typeface="宋体" pitchFamily="2" charset="-122"/>
              </a:rPr>
              <a:t> </a:t>
            </a:r>
            <a:r>
              <a:rPr lang="zh-CN" altLang="en-US" b="1">
                <a:latin typeface="宋体" pitchFamily="2" charset="-122"/>
                <a:ea typeface="宋体" pitchFamily="2" charset="-122"/>
              </a:rPr>
              <a:t>的空间</a:t>
            </a:r>
          </a:p>
        </p:txBody>
      </p:sp>
      <p:sp>
        <p:nvSpPr>
          <p:cNvPr id="14" name="Line 15"/>
          <p:cNvSpPr>
            <a:spLocks noChangeShapeType="1"/>
          </p:cNvSpPr>
          <p:nvPr/>
        </p:nvSpPr>
        <p:spPr bwMode="auto">
          <a:xfrm>
            <a:off x="1828800" y="3413125"/>
            <a:ext cx="1828800" cy="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15" name="Rectangle 16"/>
          <p:cNvSpPr>
            <a:spLocks noChangeArrowheads="1"/>
          </p:cNvSpPr>
          <p:nvPr/>
        </p:nvSpPr>
        <p:spPr bwMode="auto">
          <a:xfrm>
            <a:off x="609600" y="1504890"/>
            <a:ext cx="5257800" cy="400110"/>
          </a:xfrm>
          <a:prstGeom prst="rect">
            <a:avLst/>
          </a:prstGeom>
          <a:noFill/>
          <a:ln w="9525">
            <a:noFill/>
            <a:miter lim="800000"/>
            <a:headEnd/>
            <a:tailEnd/>
          </a:ln>
          <a:effectLst/>
        </p:spPr>
        <p:txBody>
          <a:bodyPr>
            <a:spAutoFit/>
          </a:bodyPr>
          <a:lstStyle/>
          <a:p>
            <a:pPr algn="ctr" eaLnBrk="0" hangingPunct="0">
              <a:buClrTx/>
              <a:buFontTx/>
              <a:buNone/>
            </a:pPr>
            <a:r>
              <a:rPr lang="zh-CN" altLang="en-US" sz="2000" b="1" dirty="0">
                <a:latin typeface="宋体" pitchFamily="2" charset="-122"/>
                <a:ea typeface="宋体" pitchFamily="2" charset="-122"/>
              </a:rPr>
              <a:t>运行至</a:t>
            </a:r>
            <a:r>
              <a:rPr lang="en-US" altLang="zh-CN" sz="2000" b="1" dirty="0">
                <a:solidFill>
                  <a:srgbClr val="FF0000"/>
                </a:solidFill>
                <a:latin typeface="宋体" pitchFamily="2" charset="-122"/>
                <a:ea typeface="宋体" pitchFamily="2" charset="-122"/>
              </a:rPr>
              <a:t>/*</a:t>
            </a:r>
            <a:r>
              <a:rPr lang="en-US" altLang="zh-CN" sz="2000" dirty="0">
                <a:solidFill>
                  <a:srgbClr val="FF0000"/>
                </a:solidFill>
                <a:latin typeface="宋体" pitchFamily="2" charset="-122"/>
                <a:ea typeface="宋体" pitchFamily="2" charset="-122"/>
              </a:rPr>
              <a:t>here</a:t>
            </a:r>
            <a:r>
              <a:rPr lang="en-US" altLang="zh-CN" sz="2000" b="1" dirty="0">
                <a:solidFill>
                  <a:srgbClr val="FF0000"/>
                </a:solidFill>
                <a:latin typeface="宋体" pitchFamily="2" charset="-122"/>
                <a:ea typeface="宋体" pitchFamily="2" charset="-122"/>
              </a:rPr>
              <a:t>*/</a:t>
            </a:r>
            <a:r>
              <a:rPr lang="zh-CN" altLang="en-US" sz="2000" b="1" dirty="0">
                <a:latin typeface="宋体" pitchFamily="2" charset="-122"/>
                <a:ea typeface="宋体" pitchFamily="2" charset="-122"/>
              </a:rPr>
              <a:t>时</a:t>
            </a:r>
            <a:r>
              <a:rPr lang="en-US" altLang="zh-CN" sz="2000" dirty="0">
                <a:latin typeface="宋体" pitchFamily="2" charset="-122"/>
                <a:ea typeface="宋体" pitchFamily="2" charset="-122"/>
              </a:rPr>
              <a:t>p</a:t>
            </a:r>
            <a:r>
              <a:rPr lang="zh-CN" altLang="en-US" sz="2000" b="1" dirty="0">
                <a:latin typeface="宋体" pitchFamily="2" charset="-122"/>
                <a:ea typeface="宋体" pitchFamily="2" charset="-122"/>
              </a:rPr>
              <a:t>的活动记录形如：</a:t>
            </a:r>
          </a:p>
        </p:txBody>
      </p:sp>
      <p:sp>
        <p:nvSpPr>
          <p:cNvPr id="20" name="Rectangle 21"/>
          <p:cNvSpPr>
            <a:spLocks noChangeArrowheads="1"/>
          </p:cNvSpPr>
          <p:nvPr/>
        </p:nvSpPr>
        <p:spPr bwMode="auto">
          <a:xfrm>
            <a:off x="3657600" y="4159250"/>
            <a:ext cx="1752600" cy="646331"/>
          </a:xfrm>
          <a:prstGeom prst="rect">
            <a:avLst/>
          </a:prstGeom>
          <a:noFill/>
          <a:ln w="9525">
            <a:noFill/>
            <a:miter lim="800000"/>
            <a:headEnd/>
            <a:tailEnd/>
          </a:ln>
          <a:effectLst/>
        </p:spPr>
        <p:txBody>
          <a:bodyPr>
            <a:spAutoFit/>
          </a:bodyPr>
          <a:lstStyle/>
          <a:p>
            <a:pPr algn="ctr">
              <a:buFont typeface="Wingdings" pitchFamily="2" charset="2"/>
              <a:buNone/>
            </a:pPr>
            <a:r>
              <a:rPr lang="zh-CN" altLang="en-US" b="1">
                <a:latin typeface="宋体" pitchFamily="2" charset="-122"/>
                <a:ea typeface="宋体" pitchFamily="2" charset="-122"/>
              </a:rPr>
              <a:t>曾存放过</a:t>
            </a:r>
          </a:p>
          <a:p>
            <a:pPr algn="ctr">
              <a:buFont typeface="Wingdings" pitchFamily="2" charset="2"/>
              <a:buNone/>
            </a:pPr>
            <a:r>
              <a:rPr lang="zh-CN" altLang="en-US" b="1">
                <a:latin typeface="宋体" pitchFamily="2" charset="-122"/>
                <a:ea typeface="宋体" pitchFamily="2" charset="-122"/>
              </a:rPr>
              <a:t> </a:t>
            </a:r>
            <a:r>
              <a:rPr lang="en-US" altLang="zh-CN" b="1">
                <a:latin typeface="宋体" pitchFamily="2" charset="-122"/>
                <a:ea typeface="宋体" pitchFamily="2" charset="-122"/>
              </a:rPr>
              <a:t>B,C </a:t>
            </a:r>
            <a:r>
              <a:rPr lang="zh-CN" altLang="en-US" b="1">
                <a:latin typeface="宋体" pitchFamily="2" charset="-122"/>
                <a:ea typeface="宋体" pitchFamily="2" charset="-122"/>
              </a:rPr>
              <a:t>的空间</a:t>
            </a:r>
          </a:p>
        </p:txBody>
      </p:sp>
      <p:sp>
        <p:nvSpPr>
          <p:cNvPr id="21" name="Line 22"/>
          <p:cNvSpPr>
            <a:spLocks noChangeShapeType="1"/>
          </p:cNvSpPr>
          <p:nvPr/>
        </p:nvSpPr>
        <p:spPr bwMode="auto">
          <a:xfrm>
            <a:off x="1828800" y="2879725"/>
            <a:ext cx="1828800" cy="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22" name="Line 23"/>
          <p:cNvSpPr>
            <a:spLocks noChangeShapeType="1"/>
          </p:cNvSpPr>
          <p:nvPr/>
        </p:nvSpPr>
        <p:spPr bwMode="auto">
          <a:xfrm flipH="1">
            <a:off x="1295400" y="2803525"/>
            <a:ext cx="533400" cy="0"/>
          </a:xfrm>
          <a:prstGeom prst="line">
            <a:avLst/>
          </a:prstGeom>
          <a:noFill/>
          <a:ln w="9525">
            <a:solidFill>
              <a:srgbClr val="333399"/>
            </a:solidFill>
            <a:round/>
            <a:headEnd type="triangle" w="med" len="med"/>
            <a:tailEnd/>
          </a:ln>
          <a:effectLst/>
        </p:spPr>
        <p:txBody>
          <a:bodyPr>
            <a:spAutoFit/>
          </a:bodyPr>
          <a:lstStyle/>
          <a:p>
            <a:endParaRPr lang="zh-CN" altLang="en-US" sz="2000" b="1">
              <a:latin typeface="宋体" pitchFamily="2" charset="-122"/>
              <a:ea typeface="宋体" pitchFamily="2" charset="-122"/>
            </a:endParaRPr>
          </a:p>
        </p:txBody>
      </p:sp>
      <p:sp>
        <p:nvSpPr>
          <p:cNvPr id="23" name="Rectangle 24"/>
          <p:cNvSpPr>
            <a:spLocks noChangeArrowheads="1"/>
          </p:cNvSpPr>
          <p:nvPr/>
        </p:nvSpPr>
        <p:spPr bwMode="auto">
          <a:xfrm>
            <a:off x="381000" y="2635250"/>
            <a:ext cx="8382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i="1">
                <a:latin typeface="宋体" pitchFamily="2" charset="-122"/>
                <a:ea typeface="宋体" pitchFamily="2" charset="-122"/>
              </a:rPr>
              <a:t>TOP</a:t>
            </a:r>
            <a:endParaRPr lang="en-US" altLang="zh-CN" sz="2000" b="1">
              <a:latin typeface="宋体" pitchFamily="2" charset="-122"/>
              <a:ea typeface="宋体" pitchFamily="2" charset="-122"/>
            </a:endParaRPr>
          </a:p>
        </p:txBody>
      </p:sp>
      <p:sp>
        <p:nvSpPr>
          <p:cNvPr id="24" name="Rectangle 25"/>
          <p:cNvSpPr>
            <a:spLocks noChangeArrowheads="1"/>
          </p:cNvSpPr>
          <p:nvPr/>
        </p:nvSpPr>
        <p:spPr bwMode="auto">
          <a:xfrm>
            <a:off x="1828800" y="2940050"/>
            <a:ext cx="1828800" cy="369332"/>
          </a:xfrm>
          <a:prstGeom prst="rect">
            <a:avLst/>
          </a:prstGeom>
          <a:noFill/>
          <a:ln w="9525">
            <a:noFill/>
            <a:miter lim="800000"/>
            <a:headEnd/>
            <a:tailEnd/>
          </a:ln>
          <a:effectLst/>
        </p:spPr>
        <p:txBody>
          <a:bodyPr>
            <a:spAutoFit/>
          </a:bodyPr>
          <a:lstStyle/>
          <a:p>
            <a:pPr algn="ctr">
              <a:buFont typeface="Wingdings" pitchFamily="2" charset="2"/>
              <a:buNone/>
            </a:pPr>
            <a:r>
              <a:rPr lang="zh-CN" altLang="en-US" b="1" dirty="0">
                <a:latin typeface="宋体" pitchFamily="2" charset="-122"/>
                <a:ea typeface="宋体" pitchFamily="2" charset="-122"/>
              </a:rPr>
              <a:t>存放 </a:t>
            </a:r>
            <a:r>
              <a:rPr lang="en-US" altLang="zh-CN" b="1" dirty="0">
                <a:latin typeface="宋体" pitchFamily="2" charset="-122"/>
                <a:ea typeface="宋体" pitchFamily="2" charset="-122"/>
              </a:rPr>
              <a:t>G </a:t>
            </a:r>
            <a:r>
              <a:rPr lang="zh-CN" altLang="en-US" b="1" dirty="0">
                <a:latin typeface="宋体" pitchFamily="2" charset="-122"/>
                <a:ea typeface="宋体" pitchFamily="2" charset="-122"/>
              </a:rPr>
              <a:t>的空间</a:t>
            </a:r>
          </a:p>
        </p:txBody>
      </p:sp>
      <p:sp>
        <p:nvSpPr>
          <p:cNvPr id="25" name="Line 37"/>
          <p:cNvSpPr>
            <a:spLocks noChangeShapeType="1"/>
          </p:cNvSpPr>
          <p:nvPr/>
        </p:nvSpPr>
        <p:spPr bwMode="auto">
          <a:xfrm flipH="1">
            <a:off x="1143000" y="5546725"/>
            <a:ext cx="609600" cy="0"/>
          </a:xfrm>
          <a:prstGeom prst="line">
            <a:avLst/>
          </a:prstGeom>
          <a:noFill/>
          <a:ln w="9525">
            <a:solidFill>
              <a:srgbClr val="333399"/>
            </a:solidFill>
            <a:round/>
            <a:headEnd type="triangle" w="med" len="med"/>
            <a:tailEnd/>
          </a:ln>
          <a:effectLst/>
        </p:spPr>
        <p:txBody>
          <a:bodyPr>
            <a:spAutoFit/>
          </a:bodyPr>
          <a:lstStyle/>
          <a:p>
            <a:endParaRPr lang="zh-CN" altLang="en-US" sz="2000" b="1">
              <a:latin typeface="宋体" pitchFamily="2" charset="-122"/>
              <a:ea typeface="宋体" pitchFamily="2" charset="-122"/>
            </a:endParaRPr>
          </a:p>
        </p:txBody>
      </p:sp>
      <p:sp>
        <p:nvSpPr>
          <p:cNvPr id="26" name="Line 52"/>
          <p:cNvSpPr>
            <a:spLocks noChangeShapeType="1"/>
          </p:cNvSpPr>
          <p:nvPr/>
        </p:nvSpPr>
        <p:spPr bwMode="auto">
          <a:xfrm>
            <a:off x="3657600" y="2574925"/>
            <a:ext cx="0" cy="243840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27" name="Line 53"/>
          <p:cNvSpPr>
            <a:spLocks noChangeShapeType="1"/>
          </p:cNvSpPr>
          <p:nvPr/>
        </p:nvSpPr>
        <p:spPr bwMode="auto">
          <a:xfrm>
            <a:off x="5486400" y="5013325"/>
            <a:ext cx="0" cy="53340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28" name="Rectangle 54"/>
          <p:cNvSpPr>
            <a:spLocks noChangeArrowheads="1"/>
          </p:cNvSpPr>
          <p:nvPr/>
        </p:nvSpPr>
        <p:spPr bwMode="auto">
          <a:xfrm>
            <a:off x="457200" y="5302250"/>
            <a:ext cx="8382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i="1">
                <a:latin typeface="宋体" pitchFamily="2" charset="-122"/>
                <a:ea typeface="宋体" pitchFamily="2" charset="-122"/>
              </a:rPr>
              <a:t>SP</a:t>
            </a:r>
            <a:endParaRPr lang="en-US" altLang="zh-CN" sz="2000" b="1">
              <a:latin typeface="宋体" pitchFamily="2" charset="-122"/>
              <a:ea typeface="宋体" pitchFamily="2" charset="-122"/>
            </a:endParaRPr>
          </a:p>
        </p:txBody>
      </p:sp>
      <p:sp>
        <p:nvSpPr>
          <p:cNvPr id="29"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41</a:t>
            </a:fld>
            <a:endParaRPr lang="en-US" altLang="zh-CN" sz="1800" dirty="0">
              <a:latin typeface="宋体" pitchFamily="2" charset="-122"/>
              <a:ea typeface="宋体"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Text Box 5"/>
          <p:cNvSpPr txBox="1">
            <a:spLocks noChangeArrowheads="1"/>
          </p:cNvSpPr>
          <p:nvPr/>
        </p:nvSpPr>
        <p:spPr bwMode="auto">
          <a:xfrm>
            <a:off x="457200" y="990600"/>
            <a:ext cx="8001000" cy="494462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609600">
              <a:defRPr kumimoji="1" sz="2400">
                <a:solidFill>
                  <a:schemeClr val="tx1"/>
                </a:solidFill>
                <a:latin typeface="Times New Roman" charset="0"/>
                <a:ea typeface="宋体" pitchFamily="2" charset="-122"/>
              </a:defRPr>
            </a:lvl1pPr>
            <a:lvl2pPr marL="857250">
              <a:defRPr kumimoji="1" sz="2400">
                <a:solidFill>
                  <a:schemeClr val="tx1"/>
                </a:solidFill>
                <a:latin typeface="Times New Roman" charset="0"/>
                <a:ea typeface="宋体" pitchFamily="2" charset="-122"/>
              </a:defRPr>
            </a:lvl2pPr>
            <a:lvl3pPr marL="1047750">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b="1" dirty="0">
                <a:latin typeface="宋体" pitchFamily="2" charset="-122"/>
              </a:rPr>
              <a:t>子程序之间的数据交换是通过变量作用域或参数传递的方法进行的。在参数传递方法下，是将调用子程序提供的实际参数</a:t>
            </a:r>
            <a:r>
              <a:rPr lang="en-US" altLang="zh-CN" sz="2000" b="1" dirty="0">
                <a:latin typeface="宋体" pitchFamily="2" charset="-122"/>
              </a:rPr>
              <a:t>(</a:t>
            </a:r>
            <a:r>
              <a:rPr lang="zh-CN" altLang="en-US" sz="2000" b="1" dirty="0">
                <a:latin typeface="宋体" pitchFamily="2" charset="-122"/>
              </a:rPr>
              <a:t>即实参</a:t>
            </a:r>
            <a:r>
              <a:rPr lang="en-US" altLang="zh-CN" sz="2000" b="1" dirty="0">
                <a:latin typeface="宋体" pitchFamily="2" charset="-122"/>
              </a:rPr>
              <a:t>)</a:t>
            </a:r>
            <a:r>
              <a:rPr lang="zh-CN" altLang="en-US" sz="2000" b="1" dirty="0">
                <a:latin typeface="宋体" pitchFamily="2" charset="-122"/>
              </a:rPr>
              <a:t>数据传递给被调用子程序的形式参数</a:t>
            </a:r>
            <a:r>
              <a:rPr lang="en-US" altLang="zh-CN" sz="2000" b="1" dirty="0">
                <a:latin typeface="宋体" pitchFamily="2" charset="-122"/>
              </a:rPr>
              <a:t>(</a:t>
            </a:r>
            <a:r>
              <a:rPr lang="zh-CN" altLang="en-US" sz="2000" b="1" dirty="0">
                <a:latin typeface="宋体" pitchFamily="2" charset="-122"/>
              </a:rPr>
              <a:t>即形参</a:t>
            </a:r>
            <a:r>
              <a:rPr lang="en-US" altLang="zh-CN" sz="2000" b="1" dirty="0">
                <a:latin typeface="宋体" pitchFamily="2" charset="-122"/>
              </a:rPr>
              <a:t>)</a:t>
            </a:r>
            <a:r>
              <a:rPr lang="zh-CN" altLang="en-US" sz="2000" b="1" dirty="0">
                <a:latin typeface="宋体" pitchFamily="2" charset="-122"/>
              </a:rPr>
              <a:t>。常见参数传递方法有传值和传址两种方式。</a:t>
            </a:r>
          </a:p>
          <a:p>
            <a:pPr algn="l">
              <a:lnSpc>
                <a:spcPct val="150000"/>
              </a:lnSpc>
              <a:spcBef>
                <a:spcPct val="50000"/>
              </a:spcBef>
            </a:pPr>
            <a:r>
              <a:rPr lang="zh-CN" altLang="en-US" sz="2000" b="1" dirty="0">
                <a:solidFill>
                  <a:srgbClr val="FF0000"/>
                </a:solidFill>
                <a:latin typeface="宋体" pitchFamily="2" charset="-122"/>
              </a:rPr>
              <a:t>传值方式</a:t>
            </a:r>
            <a:r>
              <a:rPr lang="en-US" altLang="zh-CN" sz="2000" b="1" dirty="0">
                <a:latin typeface="宋体" pitchFamily="2" charset="-122"/>
              </a:rPr>
              <a:t>(</a:t>
            </a:r>
            <a:r>
              <a:rPr lang="zh-CN" altLang="en-US" sz="2000" b="1" dirty="0">
                <a:latin typeface="宋体" pitchFamily="2" charset="-122"/>
              </a:rPr>
              <a:t>即</a:t>
            </a:r>
            <a:r>
              <a:rPr lang="en-US" altLang="zh-CN" sz="2000" b="1" dirty="0">
                <a:latin typeface="宋体" pitchFamily="2" charset="-122"/>
              </a:rPr>
              <a:t>call–by–value</a:t>
            </a:r>
            <a:r>
              <a:rPr lang="zh-CN" altLang="en-US" sz="2000" b="1" dirty="0">
                <a:latin typeface="宋体" pitchFamily="2" charset="-122"/>
              </a:rPr>
              <a:t>，也称为值调用</a:t>
            </a:r>
            <a:r>
              <a:rPr lang="en-US" altLang="zh-CN" sz="2000" b="1" dirty="0">
                <a:latin typeface="宋体" pitchFamily="2" charset="-122"/>
              </a:rPr>
              <a:t>)</a:t>
            </a:r>
            <a:r>
              <a:rPr lang="zh-CN" altLang="en-US" sz="2000" b="1" dirty="0">
                <a:latin typeface="宋体" pitchFamily="2" charset="-122"/>
              </a:rPr>
              <a:t>，是将实参表达式的数据值，赋值到对应的形式参数单元。形式参数属于子程序的局部变量，在子程序中，对其访问采用直接寻址方式。</a:t>
            </a:r>
          </a:p>
          <a:p>
            <a:pPr algn="l">
              <a:lnSpc>
                <a:spcPct val="150000"/>
              </a:lnSpc>
              <a:spcBef>
                <a:spcPct val="50000"/>
              </a:spcBef>
            </a:pPr>
            <a:r>
              <a:rPr lang="zh-CN" altLang="en-US" sz="2000" b="1" dirty="0">
                <a:solidFill>
                  <a:srgbClr val="FF0000"/>
                </a:solidFill>
                <a:latin typeface="宋体" pitchFamily="2" charset="-122"/>
              </a:rPr>
              <a:t>传址方式</a:t>
            </a:r>
            <a:r>
              <a:rPr lang="zh-CN" altLang="en-US" sz="2000" b="1" dirty="0">
                <a:latin typeface="宋体" pitchFamily="2" charset="-122"/>
              </a:rPr>
              <a:t>是将指针型实参表达式的地址值，赋值到对应的形式参数单元。形式参数属于子程序的局部变量，在子程序中，对其访问采用间接寻址方式。</a:t>
            </a:r>
          </a:p>
        </p:txBody>
      </p:sp>
      <p:sp>
        <p:nvSpPr>
          <p:cNvPr id="23558" name="Rectangle 6"/>
          <p:cNvSpPr>
            <a:spLocks noGrp="1" noChangeArrowheads="1"/>
          </p:cNvSpPr>
          <p:nvPr>
            <p:ph type="title"/>
          </p:nvPr>
        </p:nvSpPr>
        <p:spPr>
          <a:xfrm>
            <a:off x="601717" y="304800"/>
            <a:ext cx="2971800" cy="533400"/>
          </a:xfrm>
        </p:spPr>
        <p:txBody>
          <a:bodyPr/>
          <a:lstStyle/>
          <a:p>
            <a:r>
              <a:rPr lang="en-US" altLang="zh-CN" sz="2800" b="1" dirty="0">
                <a:solidFill>
                  <a:srgbClr val="0000FF"/>
                </a:solidFill>
                <a:latin typeface="黑体" pitchFamily="49" charset="-122"/>
                <a:ea typeface="黑体" pitchFamily="49" charset="-122"/>
              </a:rPr>
              <a:t>9.3</a:t>
            </a:r>
            <a:r>
              <a:rPr lang="zh-CN" altLang="en-US" sz="2800" b="1" dirty="0">
                <a:solidFill>
                  <a:srgbClr val="0000FF"/>
                </a:solidFill>
                <a:latin typeface="黑体" pitchFamily="49" charset="-122"/>
                <a:ea typeface="黑体" pitchFamily="49" charset="-122"/>
              </a:rPr>
              <a:t>　过程调用</a:t>
            </a:r>
          </a:p>
        </p:txBody>
      </p:sp>
      <p:sp>
        <p:nvSpPr>
          <p:cNvPr id="4"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42</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17867883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152400" y="441325"/>
            <a:ext cx="7848600" cy="430887"/>
          </a:xfrm>
          <a:prstGeom prst="rect">
            <a:avLst/>
          </a:prstGeom>
          <a:noFill/>
          <a:ln w="9525">
            <a:noFill/>
            <a:miter lim="800000"/>
            <a:headEnd/>
            <a:tailEnd/>
          </a:ln>
          <a:effectLst/>
        </p:spPr>
        <p:txBody>
          <a:bodyPr>
            <a:spAutoFit/>
          </a:bodyPr>
          <a:lstStyle/>
          <a:p>
            <a:pPr lvl="1" algn="l"/>
            <a:r>
              <a:rPr kumimoji="0" lang="zh-CN" altLang="en-US" sz="2200" b="1" dirty="0">
                <a:solidFill>
                  <a:srgbClr val="800080"/>
                </a:solidFill>
                <a:latin typeface="宋体" pitchFamily="2" charset="-122"/>
                <a:ea typeface="宋体" pitchFamily="2" charset="-122"/>
              </a:rPr>
              <a:t>  </a:t>
            </a:r>
            <a:r>
              <a:rPr kumimoji="0" lang="zh-CN" altLang="en-US" sz="2200" b="1" dirty="0">
                <a:latin typeface="宋体" pitchFamily="2" charset="-122"/>
                <a:ea typeface="宋体" pitchFamily="2" charset="-122"/>
              </a:rPr>
              <a:t>典型的活动记录形式</a:t>
            </a:r>
            <a:r>
              <a:rPr kumimoji="0" lang="zh-CN" altLang="en-US" sz="2200" b="1" dirty="0">
                <a:solidFill>
                  <a:srgbClr val="800080"/>
                </a:solidFill>
                <a:latin typeface="宋体" pitchFamily="2" charset="-122"/>
                <a:ea typeface="宋体" pitchFamily="2" charset="-122"/>
              </a:rPr>
              <a:t>举例：</a:t>
            </a:r>
          </a:p>
        </p:txBody>
      </p:sp>
      <p:sp>
        <p:nvSpPr>
          <p:cNvPr id="4" name="Line 33"/>
          <p:cNvSpPr>
            <a:spLocks noChangeShapeType="1"/>
          </p:cNvSpPr>
          <p:nvPr/>
        </p:nvSpPr>
        <p:spPr bwMode="auto">
          <a:xfrm>
            <a:off x="1066800" y="974725"/>
            <a:ext cx="0" cy="373380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5" name="Line 34"/>
          <p:cNvSpPr>
            <a:spLocks noChangeShapeType="1"/>
          </p:cNvSpPr>
          <p:nvPr/>
        </p:nvSpPr>
        <p:spPr bwMode="auto">
          <a:xfrm>
            <a:off x="4343400" y="974725"/>
            <a:ext cx="0" cy="373380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6" name="Line 35"/>
          <p:cNvSpPr>
            <a:spLocks noChangeShapeType="1"/>
          </p:cNvSpPr>
          <p:nvPr/>
        </p:nvSpPr>
        <p:spPr bwMode="auto">
          <a:xfrm>
            <a:off x="1066800" y="3108325"/>
            <a:ext cx="3276600" cy="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7" name="Line 36"/>
          <p:cNvSpPr>
            <a:spLocks noChangeShapeType="1"/>
          </p:cNvSpPr>
          <p:nvPr/>
        </p:nvSpPr>
        <p:spPr bwMode="auto">
          <a:xfrm>
            <a:off x="1066800" y="2574925"/>
            <a:ext cx="3276600" cy="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8" name="Rectangle 37"/>
          <p:cNvSpPr>
            <a:spLocks noChangeArrowheads="1"/>
          </p:cNvSpPr>
          <p:nvPr/>
        </p:nvSpPr>
        <p:spPr bwMode="auto">
          <a:xfrm>
            <a:off x="1066800" y="2574925"/>
            <a:ext cx="3200400" cy="400110"/>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solidFill>
                  <a:srgbClr val="800080"/>
                </a:solidFill>
                <a:latin typeface="宋体" pitchFamily="2" charset="-122"/>
                <a:ea typeface="宋体" pitchFamily="2" charset="-122"/>
              </a:rPr>
              <a:t>寄存器保存区</a:t>
            </a:r>
          </a:p>
        </p:txBody>
      </p:sp>
      <p:sp>
        <p:nvSpPr>
          <p:cNvPr id="9" name="Line 38"/>
          <p:cNvSpPr>
            <a:spLocks noChangeShapeType="1"/>
          </p:cNvSpPr>
          <p:nvPr/>
        </p:nvSpPr>
        <p:spPr bwMode="auto">
          <a:xfrm>
            <a:off x="1066800" y="2041525"/>
            <a:ext cx="3276600" cy="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10" name="Rectangle 39"/>
          <p:cNvSpPr>
            <a:spLocks noChangeArrowheads="1"/>
          </p:cNvSpPr>
          <p:nvPr/>
        </p:nvSpPr>
        <p:spPr bwMode="auto">
          <a:xfrm>
            <a:off x="1119188" y="2041525"/>
            <a:ext cx="3148012" cy="400110"/>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solidFill>
                  <a:srgbClr val="800080"/>
                </a:solidFill>
                <a:latin typeface="宋体" pitchFamily="2" charset="-122"/>
                <a:ea typeface="宋体" pitchFamily="2" charset="-122"/>
              </a:rPr>
              <a:t>过程实际参数</a:t>
            </a:r>
          </a:p>
        </p:txBody>
      </p:sp>
      <p:sp>
        <p:nvSpPr>
          <p:cNvPr id="11" name="Line 40"/>
          <p:cNvSpPr>
            <a:spLocks noChangeShapeType="1"/>
          </p:cNvSpPr>
          <p:nvPr/>
        </p:nvSpPr>
        <p:spPr bwMode="auto">
          <a:xfrm>
            <a:off x="1066800" y="1508125"/>
            <a:ext cx="3276600" cy="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12" name="Rectangle 41"/>
          <p:cNvSpPr>
            <a:spLocks noChangeArrowheads="1"/>
          </p:cNvSpPr>
          <p:nvPr/>
        </p:nvSpPr>
        <p:spPr bwMode="auto">
          <a:xfrm>
            <a:off x="1066800" y="1508125"/>
            <a:ext cx="3276600" cy="400110"/>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latin typeface="宋体" pitchFamily="2" charset="-122"/>
                <a:ea typeface="宋体" pitchFamily="2" charset="-122"/>
              </a:rPr>
              <a:t>固定大小的局部数据区</a:t>
            </a:r>
          </a:p>
        </p:txBody>
      </p:sp>
      <p:sp>
        <p:nvSpPr>
          <p:cNvPr id="13" name="Line 42"/>
          <p:cNvSpPr>
            <a:spLocks noChangeShapeType="1"/>
          </p:cNvSpPr>
          <p:nvPr/>
        </p:nvSpPr>
        <p:spPr bwMode="auto">
          <a:xfrm>
            <a:off x="1066800" y="974725"/>
            <a:ext cx="3276600" cy="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14" name="Rectangle 43"/>
          <p:cNvSpPr>
            <a:spLocks noChangeArrowheads="1"/>
          </p:cNvSpPr>
          <p:nvPr/>
        </p:nvSpPr>
        <p:spPr bwMode="auto">
          <a:xfrm>
            <a:off x="1119188" y="974725"/>
            <a:ext cx="3224212" cy="400110"/>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latin typeface="宋体" pitchFamily="2" charset="-122"/>
                <a:ea typeface="宋体" pitchFamily="2" charset="-122"/>
              </a:rPr>
              <a:t>动态数组区</a:t>
            </a:r>
          </a:p>
        </p:txBody>
      </p:sp>
      <p:sp>
        <p:nvSpPr>
          <p:cNvPr id="15" name="Rectangle 45"/>
          <p:cNvSpPr>
            <a:spLocks noChangeArrowheads="1"/>
          </p:cNvSpPr>
          <p:nvPr/>
        </p:nvSpPr>
        <p:spPr bwMode="auto">
          <a:xfrm>
            <a:off x="4876800" y="3930650"/>
            <a:ext cx="2173288" cy="396875"/>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solidFill>
                  <a:srgbClr val="800080"/>
                </a:solidFill>
                <a:latin typeface="宋体" pitchFamily="2" charset="-122"/>
                <a:ea typeface="宋体" pitchFamily="2" charset="-122"/>
              </a:rPr>
              <a:t>活动记录起始点</a:t>
            </a:r>
          </a:p>
        </p:txBody>
      </p:sp>
      <p:sp>
        <p:nvSpPr>
          <p:cNvPr id="16" name="Line 46"/>
          <p:cNvSpPr>
            <a:spLocks noChangeShapeType="1"/>
          </p:cNvSpPr>
          <p:nvPr/>
        </p:nvSpPr>
        <p:spPr bwMode="auto">
          <a:xfrm flipH="1">
            <a:off x="4343400" y="4159250"/>
            <a:ext cx="609600" cy="0"/>
          </a:xfrm>
          <a:prstGeom prst="line">
            <a:avLst/>
          </a:prstGeom>
          <a:noFill/>
          <a:ln w="9525">
            <a:solidFill>
              <a:srgbClr val="333399"/>
            </a:solidFill>
            <a:round/>
            <a:headEnd/>
            <a:tailEnd type="triangle" w="med" len="med"/>
          </a:ln>
          <a:effectLst/>
        </p:spPr>
        <p:txBody>
          <a:bodyPr>
            <a:spAutoFit/>
          </a:bodyPr>
          <a:lstStyle/>
          <a:p>
            <a:endParaRPr lang="zh-CN" altLang="en-US" sz="2000">
              <a:latin typeface="宋体" pitchFamily="2" charset="-122"/>
              <a:ea typeface="宋体" pitchFamily="2" charset="-122"/>
            </a:endParaRPr>
          </a:p>
        </p:txBody>
      </p:sp>
      <p:sp>
        <p:nvSpPr>
          <p:cNvPr id="17" name="Rectangle 47"/>
          <p:cNvSpPr>
            <a:spLocks noChangeArrowheads="1"/>
          </p:cNvSpPr>
          <p:nvPr/>
        </p:nvSpPr>
        <p:spPr bwMode="auto">
          <a:xfrm>
            <a:off x="4953000" y="1355725"/>
            <a:ext cx="2097088" cy="701675"/>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solidFill>
                  <a:srgbClr val="800080"/>
                </a:solidFill>
                <a:latin typeface="宋体" pitchFamily="2" charset="-122"/>
                <a:ea typeface="宋体" pitchFamily="2" charset="-122"/>
              </a:rPr>
              <a:t>活动记录的固定大小部分结束点</a:t>
            </a:r>
          </a:p>
        </p:txBody>
      </p:sp>
      <p:sp>
        <p:nvSpPr>
          <p:cNvPr id="18" name="Line 48"/>
          <p:cNvSpPr>
            <a:spLocks noChangeShapeType="1"/>
          </p:cNvSpPr>
          <p:nvPr/>
        </p:nvSpPr>
        <p:spPr bwMode="auto">
          <a:xfrm flipH="1">
            <a:off x="4343400" y="1584325"/>
            <a:ext cx="609600" cy="0"/>
          </a:xfrm>
          <a:prstGeom prst="line">
            <a:avLst/>
          </a:prstGeom>
          <a:noFill/>
          <a:ln w="9525">
            <a:solidFill>
              <a:srgbClr val="333399"/>
            </a:solidFill>
            <a:round/>
            <a:headEnd/>
            <a:tailEnd type="triangle" w="med" len="med"/>
          </a:ln>
          <a:effectLst/>
        </p:spPr>
        <p:txBody>
          <a:bodyPr>
            <a:spAutoFit/>
          </a:bodyPr>
          <a:lstStyle/>
          <a:p>
            <a:endParaRPr lang="zh-CN" altLang="en-US" sz="2000">
              <a:latin typeface="宋体" pitchFamily="2" charset="-122"/>
              <a:ea typeface="宋体" pitchFamily="2" charset="-122"/>
            </a:endParaRPr>
          </a:p>
        </p:txBody>
      </p:sp>
      <p:sp>
        <p:nvSpPr>
          <p:cNvPr id="19" name="Line 50"/>
          <p:cNvSpPr>
            <a:spLocks noChangeShapeType="1"/>
          </p:cNvSpPr>
          <p:nvPr/>
        </p:nvSpPr>
        <p:spPr bwMode="auto">
          <a:xfrm>
            <a:off x="1066800" y="3641725"/>
            <a:ext cx="3276600" cy="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20" name="Rectangle 51"/>
          <p:cNvSpPr>
            <a:spLocks noChangeArrowheads="1"/>
          </p:cNvSpPr>
          <p:nvPr/>
        </p:nvSpPr>
        <p:spPr bwMode="auto">
          <a:xfrm>
            <a:off x="1066800" y="3108325"/>
            <a:ext cx="3200400" cy="400110"/>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solidFill>
                  <a:srgbClr val="800080"/>
                </a:solidFill>
                <a:latin typeface="宋体" pitchFamily="2" charset="-122"/>
                <a:ea typeface="宋体" pitchFamily="2" charset="-122"/>
              </a:rPr>
              <a:t>调用程序返回地址</a:t>
            </a:r>
          </a:p>
        </p:txBody>
      </p:sp>
      <p:sp>
        <p:nvSpPr>
          <p:cNvPr id="21" name="Line 52"/>
          <p:cNvSpPr>
            <a:spLocks noChangeShapeType="1"/>
          </p:cNvSpPr>
          <p:nvPr/>
        </p:nvSpPr>
        <p:spPr bwMode="auto">
          <a:xfrm>
            <a:off x="1066800" y="4175125"/>
            <a:ext cx="3276600" cy="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22" name="Rectangle 53"/>
          <p:cNvSpPr>
            <a:spLocks noChangeArrowheads="1"/>
          </p:cNvSpPr>
          <p:nvPr/>
        </p:nvSpPr>
        <p:spPr bwMode="auto">
          <a:xfrm>
            <a:off x="1066800" y="3641725"/>
            <a:ext cx="3200400" cy="400110"/>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dirty="0">
                <a:solidFill>
                  <a:srgbClr val="800080"/>
                </a:solidFill>
                <a:latin typeface="宋体" pitchFamily="2" charset="-122"/>
                <a:ea typeface="宋体" pitchFamily="2" charset="-122"/>
              </a:rPr>
              <a:t>其它控制信息</a:t>
            </a:r>
          </a:p>
        </p:txBody>
      </p:sp>
      <p:sp>
        <p:nvSpPr>
          <p:cNvPr id="23" name="Line 54"/>
          <p:cNvSpPr>
            <a:spLocks noChangeShapeType="1"/>
          </p:cNvSpPr>
          <p:nvPr/>
        </p:nvSpPr>
        <p:spPr bwMode="auto">
          <a:xfrm>
            <a:off x="1066800" y="4708525"/>
            <a:ext cx="3276600" cy="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24" name="Rectangle 55"/>
          <p:cNvSpPr>
            <a:spLocks noChangeArrowheads="1"/>
          </p:cNvSpPr>
          <p:nvPr/>
        </p:nvSpPr>
        <p:spPr bwMode="auto">
          <a:xfrm>
            <a:off x="1066800" y="4175125"/>
            <a:ext cx="3248025" cy="400110"/>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solidFill>
                  <a:srgbClr val="800080"/>
                </a:solidFill>
                <a:latin typeface="宋体" pitchFamily="2" charset="-122"/>
                <a:ea typeface="宋体" pitchFamily="2" charset="-122"/>
              </a:rPr>
              <a:t>返回值（仅适于函数）</a:t>
            </a:r>
          </a:p>
        </p:txBody>
      </p:sp>
      <p:sp>
        <p:nvSpPr>
          <p:cNvPr id="25" name="Text Box 5"/>
          <p:cNvSpPr txBox="1">
            <a:spLocks noChangeArrowheads="1"/>
          </p:cNvSpPr>
          <p:nvPr/>
        </p:nvSpPr>
        <p:spPr bwMode="auto">
          <a:xfrm>
            <a:off x="457200" y="4852137"/>
            <a:ext cx="8001000" cy="147732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609600">
              <a:defRPr kumimoji="1" sz="2400">
                <a:solidFill>
                  <a:schemeClr val="tx1"/>
                </a:solidFill>
                <a:latin typeface="Times New Roman" charset="0"/>
                <a:ea typeface="宋体" pitchFamily="2" charset="-122"/>
              </a:defRPr>
            </a:lvl1pPr>
            <a:lvl2pPr marL="857250">
              <a:defRPr kumimoji="1" sz="2400">
                <a:solidFill>
                  <a:schemeClr val="tx1"/>
                </a:solidFill>
                <a:latin typeface="Times New Roman" charset="0"/>
                <a:ea typeface="宋体" pitchFamily="2" charset="-122"/>
              </a:defRPr>
            </a:lvl2pPr>
            <a:lvl3pPr marL="1047750">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b="1" dirty="0">
                <a:latin typeface="宋体" pitchFamily="2" charset="-122"/>
              </a:rPr>
              <a:t>实现过程需要</a:t>
            </a:r>
            <a:r>
              <a:rPr lang="zh-CN" altLang="en-US" sz="2000" b="1" dirty="0">
                <a:solidFill>
                  <a:srgbClr val="FF0000"/>
                </a:solidFill>
                <a:latin typeface="宋体" pitchFamily="2" charset="-122"/>
              </a:rPr>
              <a:t>调用代码序列</a:t>
            </a:r>
            <a:r>
              <a:rPr lang="zh-CN" altLang="en-US" sz="2000" b="1" dirty="0">
                <a:latin typeface="宋体" pitchFamily="2" charset="-122"/>
              </a:rPr>
              <a:t>为活动记录在栈中分配空间，并填写相应的信息。</a:t>
            </a:r>
            <a:r>
              <a:rPr lang="zh-CN" altLang="en-US" sz="2000" b="1" dirty="0">
                <a:solidFill>
                  <a:srgbClr val="FF0000"/>
                </a:solidFill>
                <a:latin typeface="宋体" pitchFamily="2" charset="-122"/>
              </a:rPr>
              <a:t>返回代码序列</a:t>
            </a:r>
            <a:r>
              <a:rPr lang="zh-CN" altLang="en-US" sz="2000" b="1" dirty="0">
                <a:latin typeface="宋体" pitchFamily="2" charset="-122"/>
              </a:rPr>
              <a:t>则与之相呼应，恢复机器状态，使之能从返回地址开始执行。</a:t>
            </a:r>
          </a:p>
        </p:txBody>
      </p:sp>
      <p:sp>
        <p:nvSpPr>
          <p:cNvPr id="26"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43</a:t>
            </a:fld>
            <a:endParaRPr lang="en-US" altLang="zh-CN" sz="1800" dirty="0">
              <a:latin typeface="宋体" pitchFamily="2" charset="-122"/>
              <a:ea typeface="宋体"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457200" y="457200"/>
            <a:ext cx="8077200" cy="2893100"/>
          </a:xfrm>
          <a:prstGeom prst="rect">
            <a:avLst/>
          </a:prstGeom>
          <a:noFill/>
          <a:ln w="9525">
            <a:noFill/>
            <a:miter lim="800000"/>
            <a:headEnd/>
            <a:tailEnd/>
          </a:ln>
          <a:effectLst/>
        </p:spPr>
        <p:txBody>
          <a:bodyPr wrap="square">
            <a:spAutoFit/>
          </a:bodyPr>
          <a:lstStyle/>
          <a:p>
            <a:pPr algn="l">
              <a:buClrTx/>
              <a:buFont typeface="Symbol" pitchFamily="18" charset="2"/>
              <a:buChar char="-"/>
            </a:pPr>
            <a:r>
              <a:rPr lang="en-US" altLang="zh-CN" sz="2200" b="1" dirty="0">
                <a:solidFill>
                  <a:srgbClr val="800080"/>
                </a:solidFill>
                <a:latin typeface="宋体" pitchFamily="2" charset="-122"/>
                <a:ea typeface="宋体" pitchFamily="2" charset="-122"/>
              </a:rPr>
              <a:t>  </a:t>
            </a:r>
            <a:r>
              <a:rPr kumimoji="0" lang="en-US" altLang="zh-CN" sz="2200" b="1" dirty="0">
                <a:solidFill>
                  <a:srgbClr val="800080"/>
                </a:solidFill>
                <a:latin typeface="宋体" pitchFamily="2" charset="-122"/>
                <a:ea typeface="宋体" pitchFamily="2" charset="-122"/>
              </a:rPr>
              <a:t>call-by-value </a:t>
            </a:r>
            <a:r>
              <a:rPr kumimoji="0" lang="zh-CN" altLang="en-US" sz="2200" b="1" dirty="0">
                <a:solidFill>
                  <a:srgbClr val="800080"/>
                </a:solidFill>
                <a:latin typeface="宋体" pitchFamily="2" charset="-122"/>
                <a:ea typeface="宋体" pitchFamily="2" charset="-122"/>
              </a:rPr>
              <a:t>举例：</a:t>
            </a:r>
            <a:endParaRPr kumimoji="0" lang="en-US" altLang="zh-CN" sz="2200" b="1" dirty="0">
              <a:solidFill>
                <a:srgbClr val="800080"/>
              </a:solidFill>
              <a:latin typeface="宋体" pitchFamily="2" charset="-122"/>
              <a:ea typeface="宋体" pitchFamily="2" charset="-122"/>
            </a:endParaRPr>
          </a:p>
          <a:p>
            <a:pPr marL="0" lvl="1" algn="l">
              <a:lnSpc>
                <a:spcPct val="150000"/>
              </a:lnSpc>
              <a:buFontTx/>
              <a:buNone/>
            </a:pPr>
            <a:r>
              <a:rPr lang="en-US" altLang="zh-CN" sz="2000" b="1" dirty="0">
                <a:solidFill>
                  <a:srgbClr val="800080"/>
                </a:solidFill>
                <a:latin typeface="宋体" pitchFamily="2" charset="-122"/>
                <a:ea typeface="宋体" pitchFamily="2" charset="-122"/>
              </a:rPr>
              <a:t>     </a:t>
            </a:r>
            <a:r>
              <a:rPr lang="zh-CN" altLang="en-US" sz="2000" b="1" dirty="0">
                <a:latin typeface="宋体" pitchFamily="2" charset="-122"/>
                <a:ea typeface="宋体" pitchFamily="2" charset="-122"/>
              </a:rPr>
              <a:t>形式参数当作过程的局部变量处理，即在被调过程的活动记录中开辟了形参的存储空间，这些存储位置用以存放实参。</a:t>
            </a:r>
          </a:p>
          <a:p>
            <a:pPr marL="0" lvl="1" algn="l">
              <a:lnSpc>
                <a:spcPct val="150000"/>
              </a:lnSpc>
              <a:buFontTx/>
              <a:buNone/>
            </a:pPr>
            <a:r>
              <a:rPr lang="zh-CN" altLang="en-US" sz="2000" b="1" dirty="0">
                <a:latin typeface="宋体" pitchFamily="2" charset="-122"/>
                <a:ea typeface="宋体" pitchFamily="2" charset="-122"/>
              </a:rPr>
              <a:t>    调用过程计算实参的值，将其放于对应的存储空间，被调用过程执行时，就像使用局部变量一样使用这些形式单元</a:t>
            </a:r>
            <a:r>
              <a:rPr kumimoji="0" lang="zh-CN" altLang="en-US" sz="2000" b="1" dirty="0">
                <a:solidFill>
                  <a:srgbClr val="800080"/>
                </a:solidFill>
                <a:latin typeface="宋体" pitchFamily="2" charset="-122"/>
                <a:ea typeface="宋体" pitchFamily="2" charset="-122"/>
              </a:rPr>
              <a:t> </a:t>
            </a:r>
          </a:p>
          <a:p>
            <a:pPr marL="0" lvl="1" algn="l">
              <a:buFontTx/>
              <a:buNone/>
            </a:pPr>
            <a:r>
              <a:rPr lang="zh-CN" altLang="en-US" sz="2000" b="1" dirty="0">
                <a:latin typeface="宋体" pitchFamily="2" charset="-122"/>
                <a:ea typeface="宋体" pitchFamily="2" charset="-122"/>
              </a:rPr>
              <a:t>   例：调用</a:t>
            </a:r>
            <a:r>
              <a:rPr lang="en-US" altLang="zh-CN" sz="2000" b="1" dirty="0">
                <a:latin typeface="宋体" pitchFamily="2" charset="-122"/>
                <a:ea typeface="宋体" pitchFamily="2" charset="-122"/>
              </a:rPr>
              <a:t>swap(</a:t>
            </a:r>
            <a:r>
              <a:rPr lang="en-US" altLang="zh-CN" sz="2000" b="1" dirty="0" err="1">
                <a:latin typeface="宋体" pitchFamily="2" charset="-122"/>
                <a:ea typeface="宋体" pitchFamily="2" charset="-122"/>
              </a:rPr>
              <a:t>a,b</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过程将不会影响</a:t>
            </a:r>
            <a:r>
              <a:rPr lang="en-US" altLang="zh-CN" sz="2000" b="1" dirty="0">
                <a:latin typeface="宋体" pitchFamily="2" charset="-122"/>
                <a:ea typeface="宋体" pitchFamily="2" charset="-122"/>
              </a:rPr>
              <a:t>a</a:t>
            </a:r>
            <a:r>
              <a:rPr lang="zh-CN" altLang="en-US" sz="2000" b="1" dirty="0">
                <a:latin typeface="宋体" pitchFamily="2" charset="-122"/>
                <a:ea typeface="宋体" pitchFamily="2" charset="-122"/>
              </a:rPr>
              <a:t>和</a:t>
            </a:r>
            <a:r>
              <a:rPr lang="en-US" altLang="zh-CN" sz="2000" b="1" dirty="0">
                <a:latin typeface="宋体" pitchFamily="2" charset="-122"/>
                <a:ea typeface="宋体" pitchFamily="2" charset="-122"/>
              </a:rPr>
              <a:t>b</a:t>
            </a:r>
            <a:r>
              <a:rPr lang="zh-CN" altLang="zh-CN" sz="2000" b="1" dirty="0">
                <a:latin typeface="宋体" pitchFamily="2" charset="-122"/>
                <a:ea typeface="宋体" pitchFamily="2" charset="-122"/>
              </a:rPr>
              <a:t>的值，其结果等价于执行下列语句序列：</a:t>
            </a:r>
            <a:endParaRPr lang="zh-CN" altLang="en-US" sz="2000" b="1" dirty="0">
              <a:latin typeface="宋体" pitchFamily="2" charset="-122"/>
              <a:ea typeface="宋体" pitchFamily="2" charset="-122"/>
            </a:endParaRPr>
          </a:p>
        </p:txBody>
      </p:sp>
      <p:sp>
        <p:nvSpPr>
          <p:cNvPr id="4" name="Rectangle 13"/>
          <p:cNvSpPr>
            <a:spLocks noChangeArrowheads="1"/>
          </p:cNvSpPr>
          <p:nvPr/>
        </p:nvSpPr>
        <p:spPr bwMode="auto">
          <a:xfrm>
            <a:off x="5970104" y="3437315"/>
            <a:ext cx="1853762" cy="2476500"/>
          </a:xfrm>
          <a:prstGeom prst="rect">
            <a:avLst/>
          </a:prstGeom>
          <a:noFill/>
          <a:ln w="9525">
            <a:solidFill>
              <a:srgbClr val="FF0000"/>
            </a:solidFill>
            <a:miter lim="800000"/>
            <a:headEnd/>
            <a:tailEnd/>
          </a:ln>
          <a:effectLst/>
        </p:spPr>
        <p:txBody>
          <a:bodyPr/>
          <a:lstStyle/>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x :=a</a:t>
            </a:r>
            <a:r>
              <a:rPr lang="zh-CN" altLang="en-US" sz="2000" b="1" dirty="0">
                <a:latin typeface="宋体" pitchFamily="2" charset="-122"/>
                <a:ea typeface="宋体" pitchFamily="2" charset="-122"/>
              </a:rPr>
              <a:t>；</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y :=b</a:t>
            </a:r>
            <a:r>
              <a:rPr lang="zh-CN" altLang="en-US" sz="2000" b="1" dirty="0">
                <a:latin typeface="宋体" pitchFamily="2" charset="-122"/>
                <a:ea typeface="宋体" pitchFamily="2" charset="-122"/>
              </a:rPr>
              <a:t>；</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temp :=x</a:t>
            </a:r>
            <a:r>
              <a:rPr lang="zh-CN" altLang="en-US" sz="2000" b="1" dirty="0">
                <a:latin typeface="宋体" pitchFamily="2" charset="-122"/>
                <a:ea typeface="宋体" pitchFamily="2" charset="-122"/>
              </a:rPr>
              <a:t>；</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x :=y</a:t>
            </a:r>
            <a:r>
              <a:rPr lang="zh-CN" altLang="en-US" sz="2000" b="1" dirty="0">
                <a:latin typeface="宋体" pitchFamily="2" charset="-122"/>
                <a:ea typeface="宋体" pitchFamily="2" charset="-122"/>
              </a:rPr>
              <a:t>；</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y :=temp</a:t>
            </a:r>
          </a:p>
        </p:txBody>
      </p:sp>
      <p:sp>
        <p:nvSpPr>
          <p:cNvPr id="5" name="Rectangle 14"/>
          <p:cNvSpPr>
            <a:spLocks noChangeArrowheads="1"/>
          </p:cNvSpPr>
          <p:nvPr/>
        </p:nvSpPr>
        <p:spPr bwMode="auto">
          <a:xfrm>
            <a:off x="914400" y="3333750"/>
            <a:ext cx="3657600" cy="2990850"/>
          </a:xfrm>
          <a:prstGeom prst="rect">
            <a:avLst/>
          </a:prstGeom>
          <a:noFill/>
          <a:ln w="9525">
            <a:solidFill>
              <a:srgbClr val="FF0000"/>
            </a:solidFill>
            <a:miter lim="800000"/>
            <a:headEnd/>
            <a:tailEnd/>
          </a:ln>
          <a:effectLst/>
        </p:spPr>
        <p:txBody>
          <a:bodyPr/>
          <a:lstStyle/>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procedure  swap(</a:t>
            </a:r>
            <a:r>
              <a:rPr lang="en-US" altLang="zh-CN" sz="2000" b="1" dirty="0" err="1">
                <a:latin typeface="宋体" pitchFamily="2" charset="-122"/>
                <a:ea typeface="宋体" pitchFamily="2" charset="-122"/>
              </a:rPr>
              <a:t>x,y:integer</a:t>
            </a:r>
            <a:r>
              <a:rPr lang="en-US" altLang="zh-CN" sz="2000" b="1" dirty="0">
                <a:latin typeface="宋体" pitchFamily="2" charset="-122"/>
                <a:ea typeface="宋体" pitchFamily="2" charset="-122"/>
              </a:rPr>
              <a:t>);</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var</a:t>
            </a:r>
            <a:r>
              <a:rPr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temp:integer</a:t>
            </a:r>
            <a:r>
              <a:rPr lang="en-US" altLang="zh-CN" sz="2000" b="1" dirty="0">
                <a:latin typeface="宋体" pitchFamily="2" charset="-122"/>
                <a:ea typeface="宋体" pitchFamily="2" charset="-122"/>
              </a:rPr>
              <a:t>;</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begin    </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temp:=x;    </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x:=y</a:t>
            </a:r>
            <a:r>
              <a:rPr lang="zh-CN" altLang="en-US" sz="2000" b="1" dirty="0">
                <a:latin typeface="宋体" pitchFamily="2" charset="-122"/>
                <a:ea typeface="宋体" pitchFamily="2" charset="-122"/>
              </a:rPr>
              <a:t>；     </a:t>
            </a:r>
          </a:p>
          <a:p>
            <a:pPr marL="342900" indent="-342900" algn="l">
              <a:spcBef>
                <a:spcPct val="20000"/>
              </a:spcBef>
              <a:buClr>
                <a:schemeClr val="tx1"/>
              </a:buClr>
              <a:buSzPct val="75000"/>
              <a:buFont typeface="Wingdings" pitchFamily="2" charset="2"/>
              <a:buNone/>
            </a:pPr>
            <a:r>
              <a:rPr lang="zh-CN" altLang="en-US" sz="2000" b="1" dirty="0">
                <a:latin typeface="宋体" pitchFamily="2" charset="-122"/>
                <a:ea typeface="宋体" pitchFamily="2" charset="-122"/>
              </a:rPr>
              <a:t>                  </a:t>
            </a:r>
            <a:r>
              <a:rPr lang="en-US" altLang="zh-CN" sz="2000" b="1" dirty="0">
                <a:latin typeface="宋体" pitchFamily="2" charset="-122"/>
                <a:ea typeface="宋体" pitchFamily="2" charset="-122"/>
              </a:rPr>
              <a:t>y:=temp</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end</a:t>
            </a:r>
            <a:r>
              <a:rPr lang="zh-CN" altLang="en-US" sz="2000" b="1" dirty="0">
                <a:latin typeface="宋体" pitchFamily="2" charset="-122"/>
                <a:ea typeface="宋体" pitchFamily="2" charset="-122"/>
              </a:rPr>
              <a:t>；</a:t>
            </a:r>
          </a:p>
        </p:txBody>
      </p:sp>
      <p:sp>
        <p:nvSpPr>
          <p:cNvPr id="6"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44</a:t>
            </a:fld>
            <a:endParaRPr lang="en-US" altLang="zh-CN" sz="1800" dirty="0">
              <a:latin typeface="宋体" pitchFamily="2" charset="-122"/>
              <a:ea typeface="宋体"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457200" y="2895600"/>
            <a:ext cx="7924800" cy="553998"/>
          </a:xfrm>
          <a:prstGeom prst="rect">
            <a:avLst/>
          </a:prstGeom>
          <a:noFill/>
          <a:ln w="9525">
            <a:noFill/>
            <a:miter lim="800000"/>
            <a:headEnd/>
            <a:tailEnd/>
          </a:ln>
          <a:effectLst/>
        </p:spPr>
        <p:txBody>
          <a:bodyPr wrap="square">
            <a:spAutoFit/>
          </a:bodyPr>
          <a:lstStyle/>
          <a:p>
            <a:pPr marL="0" lvl="1" algn="l">
              <a:lnSpc>
                <a:spcPct val="150000"/>
              </a:lnSpc>
              <a:buFontTx/>
              <a:buNone/>
            </a:pPr>
            <a:r>
              <a:rPr lang="zh-CN" altLang="en-US" sz="2000" b="1" dirty="0">
                <a:latin typeface="宋体" pitchFamily="2" charset="-122"/>
                <a:ea typeface="宋体" pitchFamily="2" charset="-122"/>
              </a:rPr>
              <a:t>例：调用</a:t>
            </a:r>
            <a:r>
              <a:rPr lang="en-US" altLang="zh-CN" sz="2000" b="1" dirty="0">
                <a:latin typeface="宋体" pitchFamily="2" charset="-122"/>
                <a:ea typeface="宋体" pitchFamily="2" charset="-122"/>
              </a:rPr>
              <a:t>swap(</a:t>
            </a:r>
            <a:r>
              <a:rPr lang="en-US" altLang="zh-CN" sz="2000" b="1" dirty="0" err="1">
                <a:latin typeface="宋体" pitchFamily="2" charset="-122"/>
                <a:ea typeface="宋体" pitchFamily="2" charset="-122"/>
              </a:rPr>
              <a:t>a,b</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过程将交换 </a:t>
            </a:r>
            <a:r>
              <a:rPr lang="en-US" altLang="zh-CN" sz="2000" b="1" dirty="0">
                <a:latin typeface="宋体" pitchFamily="2" charset="-122"/>
                <a:ea typeface="宋体" pitchFamily="2" charset="-122"/>
              </a:rPr>
              <a:t>a </a:t>
            </a:r>
            <a:r>
              <a:rPr lang="zh-CN" altLang="en-US" sz="2000" b="1" dirty="0">
                <a:latin typeface="宋体" pitchFamily="2" charset="-122"/>
                <a:ea typeface="宋体" pitchFamily="2" charset="-122"/>
              </a:rPr>
              <a:t>和 </a:t>
            </a:r>
            <a:r>
              <a:rPr lang="en-US" altLang="zh-CN" sz="2000" b="1" dirty="0">
                <a:latin typeface="宋体" pitchFamily="2" charset="-122"/>
                <a:ea typeface="宋体" pitchFamily="2" charset="-122"/>
              </a:rPr>
              <a:t>b </a:t>
            </a:r>
            <a:r>
              <a:rPr lang="zh-CN" altLang="zh-CN" sz="2000" b="1" dirty="0">
                <a:latin typeface="宋体" pitchFamily="2" charset="-122"/>
                <a:ea typeface="宋体" pitchFamily="2" charset="-122"/>
              </a:rPr>
              <a:t>的值</a:t>
            </a:r>
            <a:r>
              <a:rPr lang="zh-CN" altLang="en-US" sz="2000" b="1" dirty="0">
                <a:latin typeface="宋体" pitchFamily="2" charset="-122"/>
                <a:ea typeface="宋体" pitchFamily="2" charset="-122"/>
              </a:rPr>
              <a:t>。</a:t>
            </a:r>
          </a:p>
        </p:txBody>
      </p:sp>
      <p:sp>
        <p:nvSpPr>
          <p:cNvPr id="7" name="Rectangle 14"/>
          <p:cNvSpPr>
            <a:spLocks noChangeArrowheads="1"/>
          </p:cNvSpPr>
          <p:nvPr/>
        </p:nvSpPr>
        <p:spPr bwMode="auto">
          <a:xfrm>
            <a:off x="533400" y="3505200"/>
            <a:ext cx="6248400" cy="2743200"/>
          </a:xfrm>
          <a:prstGeom prst="rect">
            <a:avLst/>
          </a:prstGeom>
          <a:noFill/>
          <a:ln w="9525">
            <a:noFill/>
            <a:miter lim="800000"/>
            <a:headEnd/>
            <a:tailEnd/>
          </a:ln>
          <a:effectLst/>
        </p:spPr>
        <p:txBody>
          <a:bodyPr/>
          <a:lstStyle/>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procedure  swap(</a:t>
            </a:r>
            <a:r>
              <a:rPr lang="en-US" altLang="zh-CN" sz="2000" b="1" dirty="0" err="1">
                <a:solidFill>
                  <a:srgbClr val="FF0000"/>
                </a:solidFill>
                <a:latin typeface="宋体" pitchFamily="2" charset="-122"/>
                <a:ea typeface="宋体" pitchFamily="2" charset="-122"/>
              </a:rPr>
              <a:t>var</a:t>
            </a:r>
            <a:r>
              <a:rPr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x,y:integer</a:t>
            </a:r>
            <a:r>
              <a:rPr lang="en-US" altLang="zh-CN" sz="2000" b="1" dirty="0">
                <a:latin typeface="宋体" pitchFamily="2" charset="-122"/>
                <a:ea typeface="宋体" pitchFamily="2" charset="-122"/>
              </a:rPr>
              <a:t>);</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var</a:t>
            </a:r>
            <a:r>
              <a:rPr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temp:integer</a:t>
            </a:r>
            <a:r>
              <a:rPr lang="en-US" altLang="zh-CN" sz="2000" b="1" dirty="0">
                <a:latin typeface="宋体" pitchFamily="2" charset="-122"/>
                <a:ea typeface="宋体" pitchFamily="2" charset="-122"/>
              </a:rPr>
              <a:t>;</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begin    </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temp:=x;    </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x:=y</a:t>
            </a:r>
            <a:r>
              <a:rPr lang="zh-CN" altLang="en-US" sz="2000" b="1" dirty="0">
                <a:latin typeface="宋体" pitchFamily="2" charset="-122"/>
                <a:ea typeface="宋体" pitchFamily="2" charset="-122"/>
              </a:rPr>
              <a:t>；     </a:t>
            </a:r>
          </a:p>
          <a:p>
            <a:pPr marL="342900" indent="-342900" algn="l">
              <a:spcBef>
                <a:spcPct val="20000"/>
              </a:spcBef>
              <a:buClr>
                <a:schemeClr val="tx1"/>
              </a:buClr>
              <a:buSzPct val="75000"/>
              <a:buFont typeface="Wingdings" pitchFamily="2" charset="2"/>
              <a:buNone/>
            </a:pPr>
            <a:r>
              <a:rPr lang="zh-CN" altLang="en-US" sz="2000" b="1" dirty="0">
                <a:latin typeface="宋体" pitchFamily="2" charset="-122"/>
                <a:ea typeface="宋体" pitchFamily="2" charset="-122"/>
              </a:rPr>
              <a:t>                  </a:t>
            </a:r>
            <a:r>
              <a:rPr lang="en-US" altLang="zh-CN" sz="2000" b="1" dirty="0">
                <a:latin typeface="宋体" pitchFamily="2" charset="-122"/>
                <a:ea typeface="宋体" pitchFamily="2" charset="-122"/>
              </a:rPr>
              <a:t>y:=temp</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end</a:t>
            </a:r>
            <a:r>
              <a:rPr lang="zh-CN" altLang="en-US" sz="2000" b="1" dirty="0">
                <a:latin typeface="宋体" pitchFamily="2" charset="-122"/>
                <a:ea typeface="宋体" pitchFamily="2" charset="-122"/>
              </a:rPr>
              <a:t>；</a:t>
            </a:r>
          </a:p>
        </p:txBody>
      </p:sp>
      <p:sp>
        <p:nvSpPr>
          <p:cNvPr id="8" name="Rectangle 4"/>
          <p:cNvSpPr>
            <a:spLocks noChangeArrowheads="1"/>
          </p:cNvSpPr>
          <p:nvPr/>
        </p:nvSpPr>
        <p:spPr bwMode="auto">
          <a:xfrm>
            <a:off x="419100" y="878919"/>
            <a:ext cx="7848600" cy="2092881"/>
          </a:xfrm>
          <a:prstGeom prst="rect">
            <a:avLst/>
          </a:prstGeom>
          <a:noFill/>
          <a:ln w="9525">
            <a:noFill/>
            <a:miter lim="800000"/>
            <a:headEnd/>
            <a:tailEnd/>
          </a:ln>
          <a:effectLst/>
        </p:spPr>
        <p:txBody>
          <a:bodyPr>
            <a:spAutoFit/>
          </a:bodyPr>
          <a:lstStyle/>
          <a:p>
            <a:pPr algn="l">
              <a:buClrTx/>
            </a:pPr>
            <a:r>
              <a:rPr lang="zh-CN" altLang="en-US" sz="2000" b="1" dirty="0">
                <a:latin typeface="宋体" pitchFamily="2" charset="-122"/>
                <a:ea typeface="宋体" pitchFamily="2" charset="-122"/>
              </a:rPr>
              <a:t>    把实在参数的地址传递给相应的形参，即调用过程把一个指向实参的存储地址的指针传递给被调用过程相应的形参：</a:t>
            </a:r>
          </a:p>
          <a:p>
            <a:pPr marL="0" lvl="1" algn="l">
              <a:lnSpc>
                <a:spcPct val="150000"/>
              </a:lnSpc>
              <a:buFontTx/>
              <a:buNone/>
            </a:pPr>
            <a:r>
              <a:rPr lang="zh-CN" altLang="en-US" sz="2000" b="1" dirty="0">
                <a:latin typeface="宋体" pitchFamily="2" charset="-122"/>
                <a:ea typeface="宋体" pitchFamily="2" charset="-122"/>
              </a:rPr>
              <a:t>    若实在参数是一个名字，或具有左值的表达式，则传递左值，若实在参数是无左值的表达式，则计算该表达式的值，放入一存储单元，传此存储单元地址</a:t>
            </a:r>
          </a:p>
        </p:txBody>
      </p:sp>
      <p:sp>
        <p:nvSpPr>
          <p:cNvPr id="9" name="Rectangle 4"/>
          <p:cNvSpPr>
            <a:spLocks noChangeArrowheads="1"/>
          </p:cNvSpPr>
          <p:nvPr/>
        </p:nvSpPr>
        <p:spPr bwMode="auto">
          <a:xfrm>
            <a:off x="381000" y="304800"/>
            <a:ext cx="7391400" cy="520848"/>
          </a:xfrm>
          <a:prstGeom prst="rect">
            <a:avLst/>
          </a:prstGeom>
          <a:noFill/>
          <a:ln w="9525">
            <a:noFill/>
            <a:miter lim="800000"/>
            <a:headEnd/>
            <a:tailEnd/>
          </a:ln>
          <a:effectLst/>
        </p:spPr>
        <p:txBody>
          <a:bodyPr wrap="square">
            <a:spAutoFit/>
          </a:bodyPr>
          <a:lstStyle/>
          <a:p>
            <a:pPr algn="l">
              <a:lnSpc>
                <a:spcPct val="150000"/>
              </a:lnSpc>
              <a:buClrTx/>
              <a:buFont typeface="Symbol" pitchFamily="18" charset="2"/>
              <a:buChar char="-"/>
            </a:pPr>
            <a:r>
              <a:rPr lang="en-US" altLang="zh-CN" sz="2200" b="1" dirty="0">
                <a:solidFill>
                  <a:srgbClr val="800080"/>
                </a:solidFill>
                <a:latin typeface="宋体" pitchFamily="2" charset="-122"/>
                <a:ea typeface="宋体" pitchFamily="2" charset="-122"/>
              </a:rPr>
              <a:t>  </a:t>
            </a:r>
            <a:r>
              <a:rPr kumimoji="0" lang="en-US" altLang="zh-CN" sz="2200" b="1" dirty="0">
                <a:solidFill>
                  <a:srgbClr val="800080"/>
                </a:solidFill>
                <a:latin typeface="宋体" pitchFamily="2" charset="-122"/>
                <a:ea typeface="宋体" pitchFamily="2" charset="-122"/>
              </a:rPr>
              <a:t>call-by-reference  </a:t>
            </a:r>
            <a:r>
              <a:rPr kumimoji="0" lang="zh-CN" altLang="en-US" sz="2200" b="1" dirty="0">
                <a:solidFill>
                  <a:srgbClr val="800080"/>
                </a:solidFill>
                <a:latin typeface="宋体" pitchFamily="2" charset="-122"/>
                <a:ea typeface="宋体" pitchFamily="2" charset="-122"/>
              </a:rPr>
              <a:t>举例：  </a:t>
            </a:r>
          </a:p>
        </p:txBody>
      </p:sp>
      <p:sp>
        <p:nvSpPr>
          <p:cNvPr id="10"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45</a:t>
            </a:fld>
            <a:endParaRPr lang="en-US" altLang="zh-CN" sz="1800" dirty="0">
              <a:latin typeface="宋体" pitchFamily="2" charset="-122"/>
              <a:ea typeface="宋体"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5"/>
          <p:cNvSpPr txBox="1">
            <a:spLocks noChangeArrowheads="1"/>
          </p:cNvSpPr>
          <p:nvPr/>
        </p:nvSpPr>
        <p:spPr bwMode="auto">
          <a:xfrm>
            <a:off x="514350" y="1120140"/>
            <a:ext cx="7486650" cy="461665"/>
          </a:xfrm>
          <a:prstGeom prst="rect">
            <a:avLst/>
          </a:prstGeom>
          <a:noFill/>
          <a:ln w="9525">
            <a:noFill/>
            <a:miter lim="800000"/>
            <a:headEnd/>
            <a:tailEnd/>
          </a:ln>
          <a:effectLst/>
        </p:spPr>
        <p:txBody>
          <a:bodyPr>
            <a:spAutoFit/>
          </a:bodyPr>
          <a:lstStyle/>
          <a:p>
            <a:pPr algn="l">
              <a:buClrTx/>
            </a:pPr>
            <a:r>
              <a:rPr lang="en-US" altLang="zh-CN" sz="2400" b="1" dirty="0">
                <a:solidFill>
                  <a:srgbClr val="800080"/>
                </a:solidFill>
                <a:latin typeface="宋体" pitchFamily="2" charset="-122"/>
                <a:ea typeface="宋体" pitchFamily="2" charset="-122"/>
              </a:rPr>
              <a:t> </a:t>
            </a:r>
            <a:r>
              <a:rPr lang="en-US" altLang="zh-CN" sz="2400" dirty="0">
                <a:latin typeface="宋体" pitchFamily="2" charset="-122"/>
                <a:ea typeface="宋体" pitchFamily="2" charset="-122"/>
              </a:rPr>
              <a:t> </a:t>
            </a:r>
            <a:r>
              <a:rPr lang="en-US" altLang="zh-CN" sz="2400" dirty="0">
                <a:solidFill>
                  <a:srgbClr val="0000FF"/>
                </a:solidFill>
                <a:latin typeface="微软雅黑" panose="020B0503020204020204" pitchFamily="34" charset="-122"/>
              </a:rPr>
              <a:t>9.5.1  </a:t>
            </a:r>
            <a:r>
              <a:rPr lang="zh-CN" altLang="en-US" sz="2400" dirty="0">
                <a:solidFill>
                  <a:srgbClr val="0000FF"/>
                </a:solidFill>
                <a:latin typeface="微软雅黑" panose="020B0503020204020204" pitchFamily="34" charset="-122"/>
              </a:rPr>
              <a:t>理解“类”和“对象”的角色</a:t>
            </a:r>
          </a:p>
        </p:txBody>
      </p:sp>
      <p:sp>
        <p:nvSpPr>
          <p:cNvPr id="41988" name="Rectangle 6"/>
          <p:cNvSpPr>
            <a:spLocks noChangeArrowheads="1"/>
          </p:cNvSpPr>
          <p:nvPr/>
        </p:nvSpPr>
        <p:spPr bwMode="auto">
          <a:xfrm>
            <a:off x="914400" y="1676400"/>
            <a:ext cx="7704137" cy="4401205"/>
          </a:xfrm>
          <a:prstGeom prst="rect">
            <a:avLst/>
          </a:prstGeom>
          <a:noFill/>
          <a:ln w="9525">
            <a:noFill/>
            <a:miter lim="800000"/>
            <a:headEnd/>
            <a:tailEnd/>
          </a:ln>
          <a:effectLst/>
        </p:spPr>
        <p:txBody>
          <a:bodyPr>
            <a:spAutoFit/>
          </a:bodyPr>
          <a:lstStyle/>
          <a:p>
            <a:pPr algn="l">
              <a:buClrTx/>
              <a:buFont typeface="Symbol" pitchFamily="18" charset="2"/>
              <a:buChar char="-"/>
            </a:pPr>
            <a:r>
              <a:rPr lang="en-US" altLang="zh-CN" sz="2000" b="1" dirty="0">
                <a:solidFill>
                  <a:srgbClr val="800080"/>
                </a:solidFill>
                <a:latin typeface="宋体" pitchFamily="2" charset="-122"/>
                <a:ea typeface="宋体" pitchFamily="2" charset="-122"/>
              </a:rPr>
              <a:t>  </a:t>
            </a:r>
            <a:r>
              <a:rPr kumimoji="0" lang="zh-CN" altLang="en-US" sz="2000" b="1" dirty="0">
                <a:latin typeface="宋体" pitchFamily="2" charset="-122"/>
                <a:ea typeface="宋体" pitchFamily="2" charset="-122"/>
              </a:rPr>
              <a:t>类扮演的角色是程序的静态定义</a:t>
            </a:r>
          </a:p>
          <a:p>
            <a:pPr lvl="1" algn="l">
              <a:buFontTx/>
              <a:buNone/>
            </a:pPr>
            <a:endParaRPr kumimoji="0" lang="zh-CN" altLang="en-US" sz="2000" b="1" dirty="0">
              <a:latin typeface="宋体" pitchFamily="2" charset="-122"/>
              <a:ea typeface="宋体" pitchFamily="2" charset="-122"/>
            </a:endParaRPr>
          </a:p>
          <a:p>
            <a:pPr algn="l">
              <a:buFont typeface="Symbol" pitchFamily="18" charset="2"/>
              <a:buChar char="-"/>
            </a:pPr>
            <a:r>
              <a:rPr kumimoji="0" lang="zh-CN" altLang="en-US" sz="2000" b="1" dirty="0">
                <a:latin typeface="宋体" pitchFamily="2" charset="-122"/>
                <a:ea typeface="宋体" pitchFamily="2" charset="-122"/>
              </a:rPr>
              <a:t>   对象扮演的角色是程序运行时的动态结构</a:t>
            </a:r>
          </a:p>
          <a:p>
            <a:pPr algn="l">
              <a:buFont typeface="Symbol" pitchFamily="18" charset="2"/>
              <a:buNone/>
            </a:pPr>
            <a:endParaRPr kumimoji="0" lang="zh-CN" altLang="en-US" sz="2000" b="1" dirty="0">
              <a:latin typeface="宋体" pitchFamily="2" charset="-122"/>
              <a:ea typeface="宋体" pitchFamily="2" charset="-122"/>
            </a:endParaRPr>
          </a:p>
          <a:p>
            <a:pPr algn="l">
              <a:buFont typeface="Symbol" pitchFamily="18" charset="2"/>
              <a:buChar char="-"/>
            </a:pPr>
            <a:r>
              <a:rPr kumimoji="0" lang="zh-CN" altLang="en-US" sz="2000" b="1" dirty="0">
                <a:latin typeface="宋体" pitchFamily="2" charset="-122"/>
                <a:ea typeface="宋体" pitchFamily="2" charset="-122"/>
              </a:rPr>
              <a:t>  类是一组运行时对象的共同性质的静态描述</a:t>
            </a:r>
          </a:p>
          <a:p>
            <a:pPr algn="l">
              <a:buFont typeface="Symbol" pitchFamily="18" charset="2"/>
              <a:buNone/>
            </a:pPr>
            <a:endParaRPr kumimoji="0" lang="zh-CN" altLang="en-US" sz="2000" b="1" dirty="0">
              <a:latin typeface="宋体" pitchFamily="2" charset="-122"/>
              <a:ea typeface="宋体" pitchFamily="2" charset="-122"/>
            </a:endParaRPr>
          </a:p>
          <a:p>
            <a:pPr algn="l">
              <a:buFontTx/>
              <a:buNone/>
            </a:pPr>
            <a:r>
              <a:rPr kumimoji="0" lang="zh-CN" altLang="en-US" sz="2000" b="1" dirty="0">
                <a:latin typeface="宋体" pitchFamily="2" charset="-122"/>
                <a:ea typeface="宋体" pitchFamily="2" charset="-122"/>
              </a:rPr>
              <a:t>    类的</a:t>
            </a:r>
            <a:r>
              <a:rPr kumimoji="0" lang="zh-CN" altLang="en-US" sz="2000" b="1" dirty="0">
                <a:solidFill>
                  <a:srgbClr val="800080"/>
                </a:solidFill>
                <a:latin typeface="宋体" pitchFamily="2" charset="-122"/>
                <a:ea typeface="宋体" pitchFamily="2" charset="-122"/>
              </a:rPr>
              <a:t>特征</a:t>
            </a:r>
            <a:r>
              <a:rPr lang="zh-CN" altLang="en-US" sz="2000" dirty="0">
                <a:latin typeface="宋体" pitchFamily="2" charset="-122"/>
                <a:ea typeface="宋体" pitchFamily="2" charset="-122"/>
              </a:rPr>
              <a:t>（</a:t>
            </a:r>
            <a:r>
              <a:rPr lang="en-US" altLang="zh-CN" sz="2000" i="1" dirty="0">
                <a:latin typeface="宋体" pitchFamily="2" charset="-122"/>
                <a:ea typeface="宋体" pitchFamily="2" charset="-122"/>
              </a:rPr>
              <a:t>feature</a:t>
            </a:r>
            <a:r>
              <a:rPr lang="zh-CN" altLang="en-US" sz="2000" dirty="0">
                <a:latin typeface="宋体" pitchFamily="2" charset="-122"/>
                <a:ea typeface="宋体" pitchFamily="2" charset="-122"/>
              </a:rPr>
              <a:t>）</a:t>
            </a:r>
            <a:r>
              <a:rPr kumimoji="0" lang="zh-CN" altLang="en-US" sz="2000" b="1" dirty="0">
                <a:latin typeface="宋体" pitchFamily="2" charset="-122"/>
                <a:ea typeface="宋体" pitchFamily="2" charset="-122"/>
              </a:rPr>
              <a:t>成员</a:t>
            </a:r>
            <a:r>
              <a:rPr kumimoji="0" lang="en-US" altLang="zh-CN" sz="2000" b="1" dirty="0">
                <a:latin typeface="宋体" pitchFamily="2" charset="-122"/>
                <a:ea typeface="宋体" pitchFamily="2" charset="-122"/>
              </a:rPr>
              <a:t>:</a:t>
            </a:r>
          </a:p>
          <a:p>
            <a:pPr lvl="1" algn="l">
              <a:buFontTx/>
              <a:buNone/>
            </a:pPr>
            <a:r>
              <a:rPr kumimoji="0" lang="en-US" altLang="zh-CN" sz="2000" b="1" dirty="0">
                <a:solidFill>
                  <a:schemeClr val="tx1"/>
                </a:solidFill>
                <a:latin typeface="宋体" pitchFamily="2" charset="-122"/>
                <a:ea typeface="宋体" pitchFamily="2" charset="-122"/>
              </a:rPr>
              <a:t>        </a:t>
            </a:r>
            <a:r>
              <a:rPr kumimoji="0" lang="zh-CN" altLang="en-US" sz="2000" b="1" dirty="0">
                <a:solidFill>
                  <a:srgbClr val="800080"/>
                </a:solidFill>
                <a:latin typeface="宋体" pitchFamily="2" charset="-122"/>
                <a:ea typeface="宋体" pitchFamily="2" charset="-122"/>
              </a:rPr>
              <a:t>属性</a:t>
            </a:r>
            <a:r>
              <a:rPr lang="zh-CN" altLang="en-US" sz="2000" dirty="0">
                <a:latin typeface="宋体" pitchFamily="2" charset="-122"/>
                <a:ea typeface="宋体" pitchFamily="2" charset="-122"/>
              </a:rPr>
              <a:t>（</a:t>
            </a:r>
            <a:r>
              <a:rPr lang="en-US" altLang="zh-CN" sz="2000" i="1" dirty="0">
                <a:latin typeface="宋体" pitchFamily="2" charset="-122"/>
                <a:ea typeface="宋体" pitchFamily="2" charset="-122"/>
              </a:rPr>
              <a:t>attribute</a:t>
            </a:r>
            <a:r>
              <a:rPr lang="zh-CN" altLang="en-US" sz="2000" dirty="0">
                <a:latin typeface="宋体" pitchFamily="2" charset="-122"/>
                <a:ea typeface="宋体" pitchFamily="2" charset="-122"/>
              </a:rPr>
              <a:t>）</a:t>
            </a:r>
            <a:r>
              <a:rPr kumimoji="0" lang="zh-CN" altLang="en-US" sz="2000" b="1" dirty="0">
                <a:latin typeface="宋体" pitchFamily="2" charset="-122"/>
                <a:ea typeface="宋体" pitchFamily="2" charset="-122"/>
              </a:rPr>
              <a:t>和 </a:t>
            </a:r>
            <a:r>
              <a:rPr kumimoji="0" lang="zh-CN" altLang="en-US" sz="2000" b="1" dirty="0">
                <a:solidFill>
                  <a:srgbClr val="800080"/>
                </a:solidFill>
                <a:latin typeface="宋体" pitchFamily="2" charset="-122"/>
                <a:ea typeface="宋体" pitchFamily="2" charset="-122"/>
              </a:rPr>
              <a:t>例程</a:t>
            </a:r>
            <a:r>
              <a:rPr lang="zh-CN" altLang="en-US" sz="2000" dirty="0">
                <a:latin typeface="宋体" pitchFamily="2" charset="-122"/>
                <a:ea typeface="宋体" pitchFamily="2" charset="-122"/>
              </a:rPr>
              <a:t>（</a:t>
            </a:r>
            <a:r>
              <a:rPr lang="en-US" altLang="zh-CN" sz="2000" i="1" dirty="0">
                <a:latin typeface="宋体" pitchFamily="2" charset="-122"/>
                <a:ea typeface="宋体" pitchFamily="2" charset="-122"/>
              </a:rPr>
              <a:t>routine</a:t>
            </a:r>
            <a:r>
              <a:rPr lang="zh-CN" altLang="en-US" sz="2000" dirty="0">
                <a:latin typeface="宋体" pitchFamily="2" charset="-122"/>
                <a:ea typeface="宋体" pitchFamily="2" charset="-122"/>
              </a:rPr>
              <a:t>）</a:t>
            </a:r>
            <a:endParaRPr kumimoji="0" lang="zh-CN" altLang="en-US" sz="2000" b="1" dirty="0">
              <a:latin typeface="宋体" pitchFamily="2" charset="-122"/>
              <a:ea typeface="宋体" pitchFamily="2" charset="-122"/>
            </a:endParaRPr>
          </a:p>
          <a:p>
            <a:pPr lvl="1" algn="l">
              <a:buFontTx/>
              <a:buNone/>
            </a:pPr>
            <a:endParaRPr kumimoji="0" lang="zh-CN" altLang="en-US" sz="2000" b="1" dirty="0">
              <a:latin typeface="宋体" pitchFamily="2" charset="-122"/>
              <a:ea typeface="宋体" pitchFamily="2" charset="-122"/>
            </a:endParaRPr>
          </a:p>
          <a:p>
            <a:pPr algn="l">
              <a:buFont typeface="Symbol" pitchFamily="18" charset="2"/>
              <a:buChar char="-"/>
            </a:pPr>
            <a:r>
              <a:rPr kumimoji="0" lang="zh-CN" altLang="en-US" sz="2000" b="1" dirty="0">
                <a:latin typeface="宋体" pitchFamily="2" charset="-122"/>
                <a:ea typeface="宋体" pitchFamily="2" charset="-122"/>
              </a:rPr>
              <a:t>  每个对象都必定是某个类的一个</a:t>
            </a:r>
            <a:r>
              <a:rPr kumimoji="0" lang="zh-CN" altLang="en-US" sz="2000" b="1" dirty="0">
                <a:solidFill>
                  <a:srgbClr val="800080"/>
                </a:solidFill>
                <a:latin typeface="宋体" pitchFamily="2" charset="-122"/>
                <a:ea typeface="宋体" pitchFamily="2" charset="-122"/>
              </a:rPr>
              <a:t>实例</a:t>
            </a:r>
            <a:r>
              <a:rPr kumimoji="0" lang="zh-CN" altLang="en-US" sz="2000" b="1" dirty="0">
                <a:latin typeface="宋体" pitchFamily="2" charset="-122"/>
                <a:ea typeface="宋体" pitchFamily="2" charset="-122"/>
              </a:rPr>
              <a:t>（</a:t>
            </a:r>
            <a:r>
              <a:rPr kumimoji="0" lang="en-US" altLang="zh-CN" sz="2000" i="1" dirty="0">
                <a:latin typeface="宋体" pitchFamily="2" charset="-122"/>
                <a:ea typeface="宋体" pitchFamily="2" charset="-122"/>
              </a:rPr>
              <a:t>instance</a:t>
            </a:r>
            <a:r>
              <a:rPr kumimoji="0" lang="zh-CN" altLang="en-US" sz="2000" b="1" dirty="0">
                <a:latin typeface="宋体" pitchFamily="2" charset="-122"/>
                <a:ea typeface="宋体" pitchFamily="2" charset="-122"/>
              </a:rPr>
              <a:t>），</a:t>
            </a:r>
          </a:p>
          <a:p>
            <a:pPr algn="l">
              <a:buFont typeface="Symbol" pitchFamily="18" charset="2"/>
              <a:buNone/>
            </a:pPr>
            <a:r>
              <a:rPr kumimoji="0" lang="zh-CN" altLang="en-US" sz="2000" b="1" dirty="0">
                <a:latin typeface="宋体" pitchFamily="2" charset="-122"/>
                <a:ea typeface="宋体" pitchFamily="2" charset="-122"/>
              </a:rPr>
              <a:t>    而一个类可以创建有许多个对象</a:t>
            </a:r>
          </a:p>
          <a:p>
            <a:pPr lvl="1" algn="l">
              <a:buFontTx/>
              <a:buNone/>
            </a:pPr>
            <a:endParaRPr kumimoji="0" lang="zh-CN" altLang="en-US" sz="2000" b="1" dirty="0">
              <a:latin typeface="宋体" pitchFamily="2" charset="-122"/>
              <a:ea typeface="宋体" pitchFamily="2" charset="-122"/>
            </a:endParaRPr>
          </a:p>
          <a:p>
            <a:pPr algn="l">
              <a:buFont typeface="Symbol" pitchFamily="18" charset="2"/>
              <a:buChar char="-"/>
            </a:pPr>
            <a:r>
              <a:rPr kumimoji="0" lang="zh-CN" altLang="en-US" sz="2000" b="1" dirty="0">
                <a:latin typeface="宋体" pitchFamily="2" charset="-122"/>
                <a:ea typeface="宋体" pitchFamily="2" charset="-122"/>
              </a:rPr>
              <a:t>  实例对象是在程序运行时，根据该对象所属类的属性</a:t>
            </a:r>
          </a:p>
          <a:p>
            <a:pPr algn="l">
              <a:buFont typeface="Symbol" pitchFamily="18" charset="2"/>
              <a:buNone/>
            </a:pPr>
            <a:r>
              <a:rPr kumimoji="0" lang="zh-CN" altLang="en-US" sz="2000" b="1" dirty="0">
                <a:latin typeface="宋体" pitchFamily="2" charset="-122"/>
                <a:ea typeface="宋体" pitchFamily="2" charset="-122"/>
              </a:rPr>
              <a:t>    动态地构造的</a:t>
            </a:r>
          </a:p>
        </p:txBody>
      </p:sp>
      <p:sp>
        <p:nvSpPr>
          <p:cNvPr id="9" name="Rectangle 8"/>
          <p:cNvSpPr>
            <a:spLocks noChangeArrowheads="1"/>
          </p:cNvSpPr>
          <p:nvPr/>
        </p:nvSpPr>
        <p:spPr bwMode="auto">
          <a:xfrm>
            <a:off x="543719" y="228600"/>
            <a:ext cx="7457281" cy="480131"/>
          </a:xfrm>
          <a:prstGeom prst="rect">
            <a:avLst/>
          </a:prstGeom>
          <a:noFill/>
          <a:ln w="9525" algn="ctr">
            <a:noFill/>
            <a:miter lim="800000"/>
            <a:headEnd/>
            <a:tailEnd/>
          </a:ln>
          <a:effectLst/>
        </p:spPr>
        <p:txBody>
          <a:bodyPr wrap="square">
            <a:spAutoFit/>
          </a:bodyPr>
          <a:lstStyle/>
          <a:p>
            <a:pPr algn="l">
              <a:lnSpc>
                <a:spcPct val="90000"/>
              </a:lnSpc>
              <a:buClrTx/>
              <a:buFontTx/>
              <a:buNone/>
            </a:pPr>
            <a:r>
              <a:rPr lang="en-US" altLang="zh-CN" sz="2800" b="1" dirty="0">
                <a:solidFill>
                  <a:srgbClr val="0000FF"/>
                </a:solidFill>
                <a:latin typeface="宋体" pitchFamily="2" charset="-122"/>
                <a:ea typeface="宋体" pitchFamily="2" charset="-122"/>
                <a:cs typeface="+mj-cs"/>
              </a:rPr>
              <a:t>9.5 </a:t>
            </a:r>
            <a:r>
              <a:rPr lang="zh-CN" altLang="en-US" sz="2800" b="1" dirty="0">
                <a:solidFill>
                  <a:srgbClr val="0000FF"/>
                </a:solidFill>
                <a:latin typeface="宋体" pitchFamily="2" charset="-122"/>
                <a:ea typeface="宋体" pitchFamily="2" charset="-122"/>
                <a:cs typeface="+mj-cs"/>
              </a:rPr>
              <a:t>面向对象程序运行时组织</a:t>
            </a:r>
          </a:p>
        </p:txBody>
      </p:sp>
      <p:sp>
        <p:nvSpPr>
          <p:cNvPr id="5"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46</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6945156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685800" y="1295400"/>
            <a:ext cx="7535862" cy="4708981"/>
          </a:xfrm>
          <a:prstGeom prst="rect">
            <a:avLst/>
          </a:prstGeom>
          <a:noFill/>
          <a:ln w="9525">
            <a:noFill/>
            <a:miter lim="800000"/>
            <a:headEnd/>
            <a:tailEnd/>
          </a:ln>
          <a:effectLst/>
        </p:spPr>
        <p:txBody>
          <a:bodyPr wrap="square">
            <a:spAutoFit/>
          </a:bodyPr>
          <a:lstStyle/>
          <a:p>
            <a:pPr algn="l">
              <a:buClrTx/>
              <a:buFont typeface="Symbol" pitchFamily="18" charset="2"/>
              <a:buNone/>
            </a:pPr>
            <a:endParaRPr kumimoji="0" lang="en-US" altLang="zh-CN" sz="2000" dirty="0">
              <a:solidFill>
                <a:srgbClr val="800080"/>
              </a:solidFill>
              <a:latin typeface="微软雅黑" panose="020B0503020204020204" pitchFamily="34" charset="-122"/>
            </a:endParaRPr>
          </a:p>
          <a:p>
            <a:pPr lvl="1" algn="l">
              <a:buFontTx/>
              <a:buChar char="•"/>
            </a:pPr>
            <a:r>
              <a:rPr kumimoji="0" lang="en-US" altLang="zh-CN" sz="2000" dirty="0">
                <a:latin typeface="微软雅黑" panose="020B0503020204020204" pitchFamily="34" charset="-122"/>
              </a:rPr>
              <a:t>  </a:t>
            </a:r>
            <a:r>
              <a:rPr kumimoji="0" lang="zh-CN" altLang="en-US" sz="2000" dirty="0">
                <a:solidFill>
                  <a:srgbClr val="800080"/>
                </a:solidFill>
                <a:latin typeface="微软雅黑" panose="020B0503020204020204" pitchFamily="34" charset="-122"/>
              </a:rPr>
              <a:t>对象是类的一个实例</a:t>
            </a:r>
            <a:r>
              <a:rPr kumimoji="0" lang="zh-CN" altLang="en-US" sz="2000" dirty="0">
                <a:latin typeface="微软雅黑" panose="020B0503020204020204" pitchFamily="34" charset="-122"/>
              </a:rPr>
              <a:t>，是系统动态运行时一个物理</a:t>
            </a:r>
          </a:p>
          <a:p>
            <a:pPr lvl="1" algn="l">
              <a:buFontTx/>
              <a:buNone/>
            </a:pPr>
            <a:r>
              <a:rPr kumimoji="0" lang="zh-CN" altLang="en-US" sz="2000" dirty="0">
                <a:latin typeface="微软雅黑" panose="020B0503020204020204" pitchFamily="34" charset="-122"/>
              </a:rPr>
              <a:t>   结构的模块，是</a:t>
            </a:r>
            <a:r>
              <a:rPr kumimoji="0" lang="zh-CN" altLang="en-US" sz="2000" dirty="0">
                <a:solidFill>
                  <a:srgbClr val="800080"/>
                </a:solidFill>
                <a:latin typeface="微软雅黑" panose="020B0503020204020204" pitchFamily="34" charset="-122"/>
              </a:rPr>
              <a:t>按需要创建</a:t>
            </a:r>
            <a:r>
              <a:rPr kumimoji="0" lang="zh-CN" altLang="en-US" sz="2000" dirty="0">
                <a:latin typeface="微软雅黑" panose="020B0503020204020204" pitchFamily="34" charset="-122"/>
              </a:rPr>
              <a:t>、而不是预先分配的</a:t>
            </a:r>
          </a:p>
          <a:p>
            <a:pPr lvl="1" algn="l">
              <a:buFontTx/>
              <a:buNone/>
            </a:pPr>
            <a:endParaRPr kumimoji="0" lang="zh-CN" altLang="en-US" sz="2000" dirty="0">
              <a:solidFill>
                <a:schemeClr val="tx1"/>
              </a:solidFill>
              <a:latin typeface="微软雅黑" panose="020B0503020204020204" pitchFamily="34" charset="-122"/>
            </a:endParaRPr>
          </a:p>
          <a:p>
            <a:pPr lvl="1" algn="l">
              <a:buFontTx/>
              <a:buChar char="•"/>
            </a:pPr>
            <a:r>
              <a:rPr kumimoji="0" lang="zh-CN" altLang="en-US" sz="2000" dirty="0">
                <a:latin typeface="微软雅黑" panose="020B0503020204020204" pitchFamily="34" charset="-122"/>
              </a:rPr>
              <a:t>  </a:t>
            </a:r>
            <a:r>
              <a:rPr kumimoji="0" lang="zh-CN" altLang="en-US" sz="2000" dirty="0">
                <a:solidFill>
                  <a:srgbClr val="800080"/>
                </a:solidFill>
                <a:latin typeface="微软雅黑" panose="020B0503020204020204" pitchFamily="34" charset="-122"/>
              </a:rPr>
              <a:t>对象</a:t>
            </a:r>
            <a:r>
              <a:rPr kumimoji="0" lang="zh-CN" altLang="en-US" sz="2000" dirty="0">
                <a:latin typeface="微软雅黑" panose="020B0503020204020204" pitchFamily="34" charset="-122"/>
              </a:rPr>
              <a:t>是在类实例化过程中，由类的属性定义所确定</a:t>
            </a:r>
          </a:p>
          <a:p>
            <a:pPr lvl="1" algn="l">
              <a:buFontTx/>
              <a:buNone/>
            </a:pPr>
            <a:r>
              <a:rPr kumimoji="0" lang="zh-CN" altLang="en-US" sz="2000" dirty="0">
                <a:latin typeface="微软雅黑" panose="020B0503020204020204" pitchFamily="34" charset="-122"/>
              </a:rPr>
              <a:t>   的一组域动态地组成，</a:t>
            </a:r>
            <a:r>
              <a:rPr kumimoji="0" lang="zh-CN" altLang="en-US" sz="2000" dirty="0">
                <a:solidFill>
                  <a:srgbClr val="800080"/>
                </a:solidFill>
                <a:latin typeface="微软雅黑" panose="020B0503020204020204" pitchFamily="34" charset="-122"/>
              </a:rPr>
              <a:t>每个域对应类中的一个属性</a:t>
            </a:r>
          </a:p>
          <a:p>
            <a:pPr lvl="1" algn="l">
              <a:buFontTx/>
              <a:buNone/>
            </a:pPr>
            <a:endParaRPr kumimoji="0" lang="zh-CN" altLang="en-US" sz="2000" dirty="0">
              <a:latin typeface="微软雅黑" panose="020B0503020204020204" pitchFamily="34" charset="-122"/>
            </a:endParaRPr>
          </a:p>
          <a:p>
            <a:pPr lvl="1" algn="l">
              <a:buFontTx/>
              <a:buChar char="•"/>
            </a:pPr>
            <a:r>
              <a:rPr kumimoji="0" lang="zh-CN" altLang="en-US" sz="2000" dirty="0">
                <a:latin typeface="微软雅黑" panose="020B0503020204020204" pitchFamily="34" charset="-122"/>
              </a:rPr>
              <a:t>  执行一个面向对象程序就是创建</a:t>
            </a:r>
            <a:r>
              <a:rPr kumimoji="0" lang="zh-CN" altLang="en-US" sz="2000" dirty="0">
                <a:solidFill>
                  <a:srgbClr val="800080"/>
                </a:solidFill>
                <a:latin typeface="微软雅黑" panose="020B0503020204020204" pitchFamily="34" charset="-122"/>
              </a:rPr>
              <a:t>系统根类</a:t>
            </a:r>
            <a:r>
              <a:rPr kumimoji="0" lang="zh-CN" altLang="en-US" sz="2000" dirty="0">
                <a:latin typeface="微软雅黑" panose="020B0503020204020204" pitchFamily="34" charset="-122"/>
              </a:rPr>
              <a:t>的一个实</a:t>
            </a:r>
          </a:p>
          <a:p>
            <a:pPr lvl="1" algn="l">
              <a:buFontTx/>
              <a:buNone/>
            </a:pPr>
            <a:r>
              <a:rPr kumimoji="0" lang="zh-CN" altLang="en-US" sz="2000" dirty="0">
                <a:latin typeface="微软雅黑" panose="020B0503020204020204" pitchFamily="34" charset="-122"/>
              </a:rPr>
              <a:t>   例，并调用该实例的创建过程</a:t>
            </a:r>
          </a:p>
          <a:p>
            <a:pPr lvl="1" algn="l">
              <a:buFontTx/>
              <a:buNone/>
            </a:pPr>
            <a:endParaRPr kumimoji="0" lang="zh-CN" altLang="en-US" sz="2000" dirty="0">
              <a:latin typeface="微软雅黑" panose="020B0503020204020204" pitchFamily="34" charset="-122"/>
            </a:endParaRPr>
          </a:p>
          <a:p>
            <a:pPr lvl="1" algn="l">
              <a:buFontTx/>
              <a:buChar char="•"/>
            </a:pPr>
            <a:r>
              <a:rPr kumimoji="0" lang="zh-CN" altLang="en-US" sz="2000" dirty="0">
                <a:latin typeface="微软雅黑" panose="020B0503020204020204" pitchFamily="34" charset="-122"/>
              </a:rPr>
              <a:t>  创建对象的过程即为实现该</a:t>
            </a:r>
            <a:r>
              <a:rPr kumimoji="0" lang="zh-CN" altLang="en-US" sz="2000" dirty="0">
                <a:solidFill>
                  <a:srgbClr val="800080"/>
                </a:solidFill>
                <a:latin typeface="微软雅黑" panose="020B0503020204020204" pitchFamily="34" charset="-122"/>
              </a:rPr>
              <a:t>对象初始化</a:t>
            </a:r>
            <a:r>
              <a:rPr kumimoji="0" lang="zh-CN" altLang="en-US" sz="2000" dirty="0">
                <a:latin typeface="微软雅黑" panose="020B0503020204020204" pitchFamily="34" charset="-122"/>
              </a:rPr>
              <a:t>，对于根类而</a:t>
            </a:r>
          </a:p>
          <a:p>
            <a:pPr lvl="1" algn="l">
              <a:buFontTx/>
              <a:buNone/>
            </a:pPr>
            <a:r>
              <a:rPr kumimoji="0" lang="zh-CN" altLang="en-US" sz="2000" dirty="0">
                <a:latin typeface="微软雅黑" panose="020B0503020204020204" pitchFamily="34" charset="-122"/>
              </a:rPr>
              <a:t>   言，创建其对象即执行该系统</a:t>
            </a:r>
          </a:p>
          <a:p>
            <a:pPr lvl="1" algn="l">
              <a:buFontTx/>
              <a:buNone/>
            </a:pPr>
            <a:endParaRPr kumimoji="0" lang="zh-CN" altLang="en-US" sz="2000" dirty="0">
              <a:latin typeface="微软雅黑" panose="020B0503020204020204" pitchFamily="34" charset="-122"/>
            </a:endParaRPr>
          </a:p>
          <a:p>
            <a:pPr lvl="1" algn="l">
              <a:buFontTx/>
              <a:buChar char="•"/>
            </a:pPr>
            <a:r>
              <a:rPr kumimoji="0" lang="zh-CN" altLang="en-US" sz="2000" dirty="0">
                <a:latin typeface="微软雅黑" panose="020B0503020204020204" pitchFamily="34" charset="-122"/>
              </a:rPr>
              <a:t>  创建根对象相当于通常软件启动 </a:t>
            </a:r>
            <a:r>
              <a:rPr kumimoji="0" lang="en-US" altLang="zh-CN" sz="2000" dirty="0">
                <a:latin typeface="微软雅黑" panose="020B0503020204020204" pitchFamily="34" charset="-122"/>
              </a:rPr>
              <a:t>main</a:t>
            </a:r>
            <a:r>
              <a:rPr kumimoji="0" lang="zh-CN" altLang="en-US" sz="2000" dirty="0">
                <a:latin typeface="微软雅黑" panose="020B0503020204020204" pitchFamily="34" charset="-122"/>
              </a:rPr>
              <a:t>，在非纯面向</a:t>
            </a:r>
          </a:p>
          <a:p>
            <a:pPr lvl="1" algn="l">
              <a:buFontTx/>
              <a:buNone/>
            </a:pPr>
            <a:r>
              <a:rPr kumimoji="0" lang="zh-CN" altLang="en-US" sz="2000" dirty="0">
                <a:latin typeface="微软雅黑" panose="020B0503020204020204" pitchFamily="34" charset="-122"/>
              </a:rPr>
              <a:t>   对象方式下，通常也用启动 </a:t>
            </a:r>
            <a:r>
              <a:rPr kumimoji="0" lang="en-US" altLang="zh-CN" sz="2000" dirty="0">
                <a:latin typeface="微软雅黑" panose="020B0503020204020204" pitchFamily="34" charset="-122"/>
              </a:rPr>
              <a:t>main</a:t>
            </a:r>
            <a:r>
              <a:rPr kumimoji="0" lang="zh-CN" altLang="en-US" sz="2000" dirty="0">
                <a:latin typeface="微软雅黑" panose="020B0503020204020204" pitchFamily="34" charset="-122"/>
              </a:rPr>
              <a:t>的方式创建根对象</a:t>
            </a:r>
          </a:p>
        </p:txBody>
      </p:sp>
      <p:sp>
        <p:nvSpPr>
          <p:cNvPr id="4"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47</a:t>
            </a:fld>
            <a:endParaRPr lang="en-US" altLang="zh-CN" sz="1800" dirty="0">
              <a:latin typeface="宋体" pitchFamily="2" charset="-122"/>
              <a:ea typeface="宋体" pitchFamily="2" charset="-122"/>
            </a:endParaRPr>
          </a:p>
        </p:txBody>
      </p:sp>
      <p:sp>
        <p:nvSpPr>
          <p:cNvPr id="5" name="Text Box 5">
            <a:extLst>
              <a:ext uri="{FF2B5EF4-FFF2-40B4-BE49-F238E27FC236}">
                <a16:creationId xmlns:a16="http://schemas.microsoft.com/office/drawing/2014/main" id="{8FFE4ED7-194D-49A1-AA07-5B8BC9FF5182}"/>
              </a:ext>
            </a:extLst>
          </p:cNvPr>
          <p:cNvSpPr txBox="1">
            <a:spLocks noChangeArrowheads="1"/>
          </p:cNvSpPr>
          <p:nvPr/>
        </p:nvSpPr>
        <p:spPr bwMode="auto">
          <a:xfrm>
            <a:off x="533400" y="684023"/>
            <a:ext cx="7486650" cy="461665"/>
          </a:xfrm>
          <a:prstGeom prst="rect">
            <a:avLst/>
          </a:prstGeom>
          <a:noFill/>
          <a:ln w="9525">
            <a:noFill/>
            <a:miter lim="800000"/>
            <a:headEnd/>
            <a:tailEnd/>
          </a:ln>
          <a:effectLst/>
        </p:spPr>
        <p:txBody>
          <a:bodyPr>
            <a:spAutoFit/>
          </a:bodyPr>
          <a:lstStyle/>
          <a:p>
            <a:pPr algn="l">
              <a:buClrTx/>
            </a:pPr>
            <a:r>
              <a:rPr lang="en-US" altLang="zh-CN" sz="2400" b="1" dirty="0">
                <a:solidFill>
                  <a:srgbClr val="800080"/>
                </a:solidFill>
                <a:latin typeface="宋体" pitchFamily="2" charset="-122"/>
                <a:ea typeface="宋体" pitchFamily="2" charset="-122"/>
              </a:rPr>
              <a:t> </a:t>
            </a:r>
            <a:r>
              <a:rPr lang="en-US" altLang="zh-CN" sz="2400" dirty="0">
                <a:latin typeface="宋体" pitchFamily="2" charset="-122"/>
                <a:ea typeface="宋体" pitchFamily="2" charset="-122"/>
              </a:rPr>
              <a:t> </a:t>
            </a:r>
            <a:r>
              <a:rPr lang="en-US" altLang="zh-CN" sz="2400" dirty="0">
                <a:solidFill>
                  <a:srgbClr val="0000FF"/>
                </a:solidFill>
                <a:latin typeface="微软雅黑" panose="020B0503020204020204" pitchFamily="34" charset="-122"/>
              </a:rPr>
              <a:t>9.5.2  </a:t>
            </a:r>
            <a:r>
              <a:rPr lang="zh-CN" altLang="en-US" sz="2400" dirty="0">
                <a:solidFill>
                  <a:srgbClr val="0000FF"/>
                </a:solidFill>
                <a:latin typeface="微软雅黑" panose="020B0503020204020204" pitchFamily="34" charset="-122"/>
              </a:rPr>
              <a:t>面向对象运行时的基本特征</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601386" y="912812"/>
            <a:ext cx="6408737" cy="430887"/>
          </a:xfrm>
          <a:prstGeom prst="rect">
            <a:avLst/>
          </a:prstGeom>
          <a:noFill/>
          <a:ln w="9525">
            <a:noFill/>
            <a:miter lim="800000"/>
            <a:headEnd/>
            <a:tailEnd/>
          </a:ln>
          <a:effectLst/>
        </p:spPr>
        <p:txBody>
          <a:bodyPr>
            <a:spAutoFit/>
          </a:bodyPr>
          <a:lstStyle/>
          <a:p>
            <a:pPr algn="l">
              <a:buClrTx/>
            </a:pPr>
            <a:r>
              <a:rPr kumimoji="0" lang="zh-CN" altLang="en-US" sz="2200" b="1" dirty="0">
                <a:solidFill>
                  <a:srgbClr val="800080"/>
                </a:solidFill>
                <a:latin typeface="宋体" pitchFamily="2" charset="-122"/>
                <a:ea typeface="宋体" pitchFamily="2" charset="-122"/>
              </a:rPr>
              <a:t>创建根对象时的存储结构</a:t>
            </a:r>
          </a:p>
        </p:txBody>
      </p:sp>
      <p:sp>
        <p:nvSpPr>
          <p:cNvPr id="5" name="Line 40"/>
          <p:cNvSpPr>
            <a:spLocks noChangeShapeType="1"/>
          </p:cNvSpPr>
          <p:nvPr/>
        </p:nvSpPr>
        <p:spPr bwMode="auto">
          <a:xfrm flipH="1">
            <a:off x="6673850" y="1371600"/>
            <a:ext cx="0" cy="3529013"/>
          </a:xfrm>
          <a:prstGeom prst="line">
            <a:avLst/>
          </a:prstGeom>
          <a:noFill/>
          <a:ln w="38100">
            <a:solidFill>
              <a:srgbClr val="800080"/>
            </a:solidFill>
            <a:round/>
            <a:headEnd/>
            <a:tailEnd/>
          </a:ln>
          <a:effectLst/>
        </p:spPr>
        <p:txBody>
          <a:bodyPr wrap="none"/>
          <a:lstStyle/>
          <a:p>
            <a:endParaRPr lang="zh-CN" altLang="en-US" sz="2000">
              <a:latin typeface="宋体" pitchFamily="2" charset="-122"/>
              <a:ea typeface="宋体" pitchFamily="2" charset="-122"/>
            </a:endParaRPr>
          </a:p>
        </p:txBody>
      </p:sp>
      <p:sp>
        <p:nvSpPr>
          <p:cNvPr id="6" name="Line 41"/>
          <p:cNvSpPr>
            <a:spLocks noChangeShapeType="1"/>
          </p:cNvSpPr>
          <p:nvPr/>
        </p:nvSpPr>
        <p:spPr bwMode="auto">
          <a:xfrm flipH="1">
            <a:off x="8402637" y="1371600"/>
            <a:ext cx="0" cy="3602038"/>
          </a:xfrm>
          <a:prstGeom prst="line">
            <a:avLst/>
          </a:prstGeom>
          <a:noFill/>
          <a:ln w="38100">
            <a:solidFill>
              <a:srgbClr val="800080"/>
            </a:solidFill>
            <a:round/>
            <a:headEnd/>
            <a:tailEnd/>
          </a:ln>
          <a:effectLst/>
        </p:spPr>
        <p:txBody>
          <a:bodyPr wrap="none"/>
          <a:lstStyle/>
          <a:p>
            <a:endParaRPr lang="zh-CN" altLang="en-US" sz="2000">
              <a:latin typeface="宋体" pitchFamily="2" charset="-122"/>
              <a:ea typeface="宋体" pitchFamily="2" charset="-122"/>
            </a:endParaRPr>
          </a:p>
        </p:txBody>
      </p:sp>
      <p:sp>
        <p:nvSpPr>
          <p:cNvPr id="7" name="Rectangle 42"/>
          <p:cNvSpPr>
            <a:spLocks noChangeArrowheads="1"/>
          </p:cNvSpPr>
          <p:nvPr/>
        </p:nvSpPr>
        <p:spPr bwMode="auto">
          <a:xfrm>
            <a:off x="6818312" y="5072063"/>
            <a:ext cx="1512888" cy="404812"/>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buSzPct val="75000"/>
              <a:buFont typeface="Wingdings" pitchFamily="2" charset="2"/>
              <a:buNone/>
            </a:pPr>
            <a:r>
              <a:rPr lang="zh-CN" altLang="en-US" sz="2000" b="1">
                <a:latin typeface="宋体" pitchFamily="2" charset="-122"/>
                <a:ea typeface="宋体" pitchFamily="2" charset="-122"/>
              </a:rPr>
              <a:t>堆式存储区</a:t>
            </a:r>
          </a:p>
        </p:txBody>
      </p:sp>
      <p:sp>
        <p:nvSpPr>
          <p:cNvPr id="8" name="Rectangle 43"/>
          <p:cNvSpPr>
            <a:spLocks noChangeArrowheads="1"/>
          </p:cNvSpPr>
          <p:nvPr/>
        </p:nvSpPr>
        <p:spPr bwMode="auto">
          <a:xfrm>
            <a:off x="4729162" y="5045075"/>
            <a:ext cx="1657350" cy="404813"/>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buSzPct val="75000"/>
              <a:buFont typeface="Wingdings" pitchFamily="2" charset="2"/>
              <a:buNone/>
            </a:pPr>
            <a:r>
              <a:rPr lang="zh-CN" altLang="en-US" sz="2000" b="1">
                <a:latin typeface="宋体" pitchFamily="2" charset="-122"/>
                <a:ea typeface="宋体" pitchFamily="2" charset="-122"/>
              </a:rPr>
              <a:t>栈式存储区</a:t>
            </a:r>
          </a:p>
        </p:txBody>
      </p:sp>
      <p:sp>
        <p:nvSpPr>
          <p:cNvPr id="9" name="Rectangle 44"/>
          <p:cNvSpPr>
            <a:spLocks noChangeArrowheads="1"/>
          </p:cNvSpPr>
          <p:nvPr/>
        </p:nvSpPr>
        <p:spPr bwMode="auto">
          <a:xfrm>
            <a:off x="608012" y="1625601"/>
            <a:ext cx="2592388" cy="3673475"/>
          </a:xfrm>
          <a:prstGeom prst="rect">
            <a:avLst/>
          </a:prstGeom>
          <a:noFill/>
          <a:ln w="9525">
            <a:noFill/>
            <a:miter lim="800000"/>
            <a:headEnd/>
            <a:tailEnd/>
          </a:ln>
          <a:effectLst/>
        </p:spPr>
        <p:txBody>
          <a:bodyPr/>
          <a:lstStyle/>
          <a:p>
            <a:pPr algn="l">
              <a:lnSpc>
                <a:spcPct val="90000"/>
              </a:lnSpc>
              <a:spcBef>
                <a:spcPct val="20000"/>
              </a:spcBef>
              <a:buSzPct val="75000"/>
            </a:pPr>
            <a:r>
              <a:rPr lang="zh-CN" altLang="en-US" sz="2000" b="1" dirty="0">
                <a:latin typeface="宋体" pitchFamily="2" charset="-122"/>
                <a:ea typeface="宋体" pitchFamily="2" charset="-122"/>
              </a:rPr>
              <a:t>    根对象的函数工作区中主要是运行该程序的启动参数，它们大都是根对象的成员。因而，根对象的函数工作区中主要存放对根对象的引用。</a:t>
            </a:r>
          </a:p>
          <a:p>
            <a:pPr marL="342900" indent="-342900" algn="l">
              <a:lnSpc>
                <a:spcPct val="90000"/>
              </a:lnSpc>
              <a:spcBef>
                <a:spcPct val="20000"/>
              </a:spcBef>
              <a:buSzPct val="75000"/>
            </a:pPr>
            <a:endParaRPr lang="en-US" altLang="zh-CN" sz="2000" b="1" dirty="0">
              <a:latin typeface="宋体" pitchFamily="2" charset="-122"/>
              <a:ea typeface="宋体" pitchFamily="2" charset="-122"/>
            </a:endParaRPr>
          </a:p>
          <a:p>
            <a:pPr algn="l">
              <a:lnSpc>
                <a:spcPct val="90000"/>
              </a:lnSpc>
              <a:spcBef>
                <a:spcPct val="20000"/>
              </a:spcBef>
              <a:buSzPct val="75000"/>
            </a:pP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创建的根对象存放在堆式存储区中。</a:t>
            </a:r>
          </a:p>
        </p:txBody>
      </p:sp>
      <p:grpSp>
        <p:nvGrpSpPr>
          <p:cNvPr id="10" name="Group 55"/>
          <p:cNvGrpSpPr>
            <a:grpSpLocks/>
          </p:cNvGrpSpPr>
          <p:nvPr/>
        </p:nvGrpSpPr>
        <p:grpSpPr bwMode="auto">
          <a:xfrm>
            <a:off x="3505200" y="3460750"/>
            <a:ext cx="2665412" cy="1296988"/>
            <a:chOff x="2607" y="2750"/>
            <a:chExt cx="1679" cy="817"/>
          </a:xfrm>
        </p:grpSpPr>
        <p:sp>
          <p:nvSpPr>
            <p:cNvPr id="11" name="Rectangle 46"/>
            <p:cNvSpPr>
              <a:spLocks noChangeArrowheads="1"/>
            </p:cNvSpPr>
            <p:nvPr/>
          </p:nvSpPr>
          <p:spPr bwMode="auto">
            <a:xfrm>
              <a:off x="3379" y="2839"/>
              <a:ext cx="907" cy="182"/>
            </a:xfrm>
            <a:prstGeom prst="rect">
              <a:avLst/>
            </a:prstGeom>
            <a:noFill/>
            <a:ln w="9525">
              <a:solidFill>
                <a:srgbClr val="800080"/>
              </a:solidFill>
              <a:miter lim="800000"/>
              <a:headEnd/>
              <a:tailEnd/>
            </a:ln>
            <a:effectLst/>
          </p:spPr>
          <p:txBody>
            <a:bodyPr wrap="none" anchor="ctr"/>
            <a:lstStyle/>
            <a:p>
              <a:pPr algn="ctr" eaLnBrk="0" hangingPunct="0">
                <a:buClrTx/>
                <a:buFontTx/>
                <a:buNone/>
              </a:pPr>
              <a:r>
                <a:rPr lang="zh-CN" altLang="en-US" sz="2000" b="1">
                  <a:latin typeface="宋体" pitchFamily="2" charset="-122"/>
                  <a:ea typeface="宋体" pitchFamily="2" charset="-122"/>
                </a:rPr>
                <a:t>引用根对象</a:t>
              </a:r>
            </a:p>
          </p:txBody>
        </p:sp>
        <p:sp>
          <p:nvSpPr>
            <p:cNvPr id="12" name="AutoShape 47"/>
            <p:cNvSpPr>
              <a:spLocks/>
            </p:cNvSpPr>
            <p:nvPr/>
          </p:nvSpPr>
          <p:spPr bwMode="auto">
            <a:xfrm>
              <a:off x="3288" y="2839"/>
              <a:ext cx="46" cy="499"/>
            </a:xfrm>
            <a:prstGeom prst="leftBrace">
              <a:avLst>
                <a:gd name="adj1" fmla="val 90399"/>
                <a:gd name="adj2" fmla="val 50000"/>
              </a:avLst>
            </a:prstGeom>
            <a:noFill/>
            <a:ln w="28575">
              <a:solidFill>
                <a:srgbClr val="800080"/>
              </a:solidFill>
              <a:round/>
              <a:headEnd/>
              <a:tailEnd/>
            </a:ln>
            <a:effectLst/>
          </p:spPr>
          <p:txBody>
            <a:bodyPr wrap="none" anchor="ctr"/>
            <a:lstStyle/>
            <a:p>
              <a:endParaRPr lang="zh-CN" altLang="en-US" sz="2000">
                <a:latin typeface="宋体" pitchFamily="2" charset="-122"/>
                <a:ea typeface="宋体" pitchFamily="2" charset="-122"/>
              </a:endParaRPr>
            </a:p>
          </p:txBody>
        </p:sp>
        <p:sp>
          <p:nvSpPr>
            <p:cNvPr id="13" name="Rectangle 48"/>
            <p:cNvSpPr>
              <a:spLocks noChangeArrowheads="1"/>
            </p:cNvSpPr>
            <p:nvPr/>
          </p:nvSpPr>
          <p:spPr bwMode="auto">
            <a:xfrm>
              <a:off x="2607" y="2750"/>
              <a:ext cx="725" cy="817"/>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buSzPct val="75000"/>
                <a:buFont typeface="Wingdings" pitchFamily="2" charset="2"/>
                <a:buNone/>
              </a:pPr>
              <a:r>
                <a:rPr lang="zh-CN" altLang="en-US" sz="2000" b="1">
                  <a:latin typeface="宋体" pitchFamily="2" charset="-122"/>
                  <a:ea typeface="宋体" pitchFamily="2" charset="-122"/>
                </a:rPr>
                <a:t>根对象</a:t>
              </a:r>
            </a:p>
            <a:p>
              <a:pPr marL="342900" indent="-342900">
                <a:lnSpc>
                  <a:spcPct val="90000"/>
                </a:lnSpc>
                <a:spcBef>
                  <a:spcPct val="20000"/>
                </a:spcBef>
                <a:buClr>
                  <a:schemeClr val="tx1"/>
                </a:buClr>
                <a:buSzPct val="75000"/>
                <a:buFont typeface="Wingdings" pitchFamily="2" charset="2"/>
                <a:buNone/>
              </a:pPr>
              <a:r>
                <a:rPr lang="zh-CN" altLang="en-US" sz="2000" b="1">
                  <a:latin typeface="宋体" pitchFamily="2" charset="-122"/>
                  <a:ea typeface="宋体" pitchFamily="2" charset="-122"/>
                </a:rPr>
                <a:t>构造例</a:t>
              </a:r>
            </a:p>
            <a:p>
              <a:pPr marL="342900" indent="-342900">
                <a:lnSpc>
                  <a:spcPct val="90000"/>
                </a:lnSpc>
                <a:spcBef>
                  <a:spcPct val="20000"/>
                </a:spcBef>
                <a:buClr>
                  <a:schemeClr val="tx1"/>
                </a:buClr>
                <a:buSzPct val="75000"/>
                <a:buFont typeface="Wingdings" pitchFamily="2" charset="2"/>
                <a:buNone/>
              </a:pPr>
              <a:r>
                <a:rPr lang="zh-CN" altLang="en-US" sz="2000" b="1">
                  <a:latin typeface="宋体" pitchFamily="2" charset="-122"/>
                  <a:ea typeface="宋体" pitchFamily="2" charset="-122"/>
                </a:rPr>
                <a:t>程的工</a:t>
              </a:r>
            </a:p>
            <a:p>
              <a:pPr marL="342900" indent="-342900">
                <a:lnSpc>
                  <a:spcPct val="90000"/>
                </a:lnSpc>
                <a:spcBef>
                  <a:spcPct val="20000"/>
                </a:spcBef>
                <a:buClr>
                  <a:schemeClr val="tx1"/>
                </a:buClr>
                <a:buSzPct val="75000"/>
                <a:buFont typeface="Wingdings" pitchFamily="2" charset="2"/>
                <a:buNone/>
              </a:pPr>
              <a:r>
                <a:rPr lang="zh-CN" altLang="en-US" sz="2000" b="1">
                  <a:latin typeface="宋体" pitchFamily="2" charset="-122"/>
                  <a:ea typeface="宋体" pitchFamily="2" charset="-122"/>
                </a:rPr>
                <a:t>作区</a:t>
              </a:r>
            </a:p>
          </p:txBody>
        </p:sp>
        <p:sp>
          <p:nvSpPr>
            <p:cNvPr id="14" name="Rectangle 49"/>
            <p:cNvSpPr>
              <a:spLocks noChangeArrowheads="1"/>
            </p:cNvSpPr>
            <p:nvPr/>
          </p:nvSpPr>
          <p:spPr bwMode="auto">
            <a:xfrm>
              <a:off x="3378" y="3021"/>
              <a:ext cx="908" cy="317"/>
            </a:xfrm>
            <a:prstGeom prst="rect">
              <a:avLst/>
            </a:prstGeom>
            <a:noFill/>
            <a:ln w="9525" algn="ctr">
              <a:solidFill>
                <a:srgbClr val="800080"/>
              </a:solidFill>
              <a:miter lim="800000"/>
              <a:headEnd/>
              <a:tailEnd/>
            </a:ln>
            <a:effectLst/>
          </p:spPr>
          <p:txBody>
            <a:bodyPr wrap="none" anchor="ctr"/>
            <a:lstStyle/>
            <a:p>
              <a:endParaRPr lang="zh-CN" altLang="en-US" sz="2000">
                <a:latin typeface="宋体" pitchFamily="2" charset="-122"/>
                <a:ea typeface="宋体" pitchFamily="2" charset="-122"/>
              </a:endParaRPr>
            </a:p>
          </p:txBody>
        </p:sp>
      </p:grpSp>
      <p:sp>
        <p:nvSpPr>
          <p:cNvPr id="15" name="Line 50"/>
          <p:cNvSpPr>
            <a:spLocks noChangeShapeType="1"/>
          </p:cNvSpPr>
          <p:nvPr/>
        </p:nvSpPr>
        <p:spPr bwMode="auto">
          <a:xfrm flipH="1">
            <a:off x="6170612" y="1371600"/>
            <a:ext cx="0" cy="3529013"/>
          </a:xfrm>
          <a:prstGeom prst="line">
            <a:avLst/>
          </a:prstGeom>
          <a:noFill/>
          <a:ln w="38100">
            <a:solidFill>
              <a:srgbClr val="800080"/>
            </a:solidFill>
            <a:round/>
            <a:headEnd/>
            <a:tailEnd/>
          </a:ln>
          <a:effectLst/>
        </p:spPr>
        <p:txBody>
          <a:bodyPr wrap="none"/>
          <a:lstStyle/>
          <a:p>
            <a:endParaRPr lang="zh-CN" altLang="en-US" sz="2000">
              <a:latin typeface="宋体" pitchFamily="2" charset="-122"/>
              <a:ea typeface="宋体" pitchFamily="2" charset="-122"/>
            </a:endParaRPr>
          </a:p>
        </p:txBody>
      </p:sp>
      <p:sp>
        <p:nvSpPr>
          <p:cNvPr id="16" name="Line 51"/>
          <p:cNvSpPr>
            <a:spLocks noChangeShapeType="1"/>
          </p:cNvSpPr>
          <p:nvPr/>
        </p:nvSpPr>
        <p:spPr bwMode="auto">
          <a:xfrm>
            <a:off x="4659312" y="1371600"/>
            <a:ext cx="71438" cy="3600450"/>
          </a:xfrm>
          <a:prstGeom prst="line">
            <a:avLst/>
          </a:prstGeom>
          <a:noFill/>
          <a:ln w="38100">
            <a:solidFill>
              <a:srgbClr val="800080"/>
            </a:solidFill>
            <a:round/>
            <a:headEnd/>
            <a:tailEnd/>
          </a:ln>
          <a:effectLst/>
        </p:spPr>
        <p:txBody>
          <a:bodyPr wrap="none"/>
          <a:lstStyle/>
          <a:p>
            <a:endParaRPr lang="zh-CN" altLang="en-US" sz="2000">
              <a:latin typeface="宋体" pitchFamily="2" charset="-122"/>
              <a:ea typeface="宋体" pitchFamily="2" charset="-122"/>
            </a:endParaRPr>
          </a:p>
        </p:txBody>
      </p:sp>
      <p:grpSp>
        <p:nvGrpSpPr>
          <p:cNvPr id="17" name="Group 52"/>
          <p:cNvGrpSpPr>
            <a:grpSpLocks/>
          </p:cNvGrpSpPr>
          <p:nvPr/>
        </p:nvGrpSpPr>
        <p:grpSpPr bwMode="auto">
          <a:xfrm>
            <a:off x="6097587" y="2308225"/>
            <a:ext cx="2087563" cy="1439863"/>
            <a:chOff x="3923" y="2069"/>
            <a:chExt cx="1315" cy="907"/>
          </a:xfrm>
        </p:grpSpPr>
        <p:sp>
          <p:nvSpPr>
            <p:cNvPr id="18" name="Rectangle 53"/>
            <p:cNvSpPr>
              <a:spLocks noChangeArrowheads="1"/>
            </p:cNvSpPr>
            <p:nvPr/>
          </p:nvSpPr>
          <p:spPr bwMode="auto">
            <a:xfrm>
              <a:off x="4513" y="2069"/>
              <a:ext cx="725" cy="907"/>
            </a:xfrm>
            <a:prstGeom prst="rect">
              <a:avLst/>
            </a:prstGeom>
            <a:noFill/>
            <a:ln w="9525">
              <a:solidFill>
                <a:srgbClr val="800080"/>
              </a:solidFill>
              <a:miter lim="800000"/>
              <a:headEnd/>
              <a:tailEnd/>
            </a:ln>
            <a:effectLst/>
          </p:spPr>
          <p:txBody>
            <a:bodyPr wrap="none" anchor="ctr"/>
            <a:lstStyle/>
            <a:p>
              <a:pPr algn="ctr" eaLnBrk="0" hangingPunct="0">
                <a:buClrTx/>
                <a:buFontTx/>
                <a:buNone/>
              </a:pPr>
              <a:r>
                <a:rPr lang="zh-CN" altLang="en-US" sz="2000" b="1">
                  <a:latin typeface="宋体" pitchFamily="2" charset="-122"/>
                  <a:ea typeface="宋体" pitchFamily="2" charset="-122"/>
                </a:rPr>
                <a:t>根对象</a:t>
              </a:r>
            </a:p>
          </p:txBody>
        </p:sp>
        <p:sp>
          <p:nvSpPr>
            <p:cNvPr id="19" name="Line 54"/>
            <p:cNvSpPr>
              <a:spLocks noChangeShapeType="1"/>
            </p:cNvSpPr>
            <p:nvPr/>
          </p:nvSpPr>
          <p:spPr bwMode="auto">
            <a:xfrm flipV="1">
              <a:off x="3923" y="2069"/>
              <a:ext cx="590" cy="862"/>
            </a:xfrm>
            <a:prstGeom prst="line">
              <a:avLst/>
            </a:prstGeom>
            <a:noFill/>
            <a:ln w="28575">
              <a:solidFill>
                <a:srgbClr val="333399"/>
              </a:solidFill>
              <a:round/>
              <a:headEnd/>
              <a:tailEnd type="triangle" w="med" len="med"/>
            </a:ln>
            <a:effectLst/>
          </p:spPr>
          <p:txBody>
            <a:bodyPr wrap="none"/>
            <a:lstStyle/>
            <a:p>
              <a:endParaRPr lang="zh-CN" altLang="en-US" sz="2000">
                <a:latin typeface="宋体" pitchFamily="2" charset="-122"/>
                <a:ea typeface="宋体" pitchFamily="2" charset="-122"/>
              </a:endParaRPr>
            </a:p>
          </p:txBody>
        </p:sp>
      </p:grpSp>
      <p:sp>
        <p:nvSpPr>
          <p:cNvPr id="20"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48</a:t>
            </a:fld>
            <a:endParaRPr lang="en-US" altLang="zh-CN" sz="1800" dirty="0">
              <a:latin typeface="宋体" pitchFamily="2" charset="-122"/>
              <a:ea typeface="宋体"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5"/>
          <p:cNvSpPr>
            <a:spLocks noChangeArrowheads="1"/>
          </p:cNvSpPr>
          <p:nvPr/>
        </p:nvSpPr>
        <p:spPr bwMode="auto">
          <a:xfrm>
            <a:off x="533400" y="685800"/>
            <a:ext cx="8064500" cy="4462760"/>
          </a:xfrm>
          <a:prstGeom prst="rect">
            <a:avLst/>
          </a:prstGeom>
          <a:noFill/>
          <a:ln w="9525">
            <a:noFill/>
            <a:miter lim="800000"/>
            <a:headEnd/>
            <a:tailEnd/>
          </a:ln>
          <a:effectLst/>
        </p:spPr>
        <p:txBody>
          <a:bodyPr>
            <a:spAutoFit/>
          </a:bodyPr>
          <a:lstStyle/>
          <a:p>
            <a:pPr algn="l">
              <a:buClrTx/>
            </a:pPr>
            <a:r>
              <a:rPr kumimoji="0" lang="zh-CN" altLang="en-US" sz="2400" dirty="0">
                <a:solidFill>
                  <a:srgbClr val="0000FF"/>
                </a:solidFill>
                <a:latin typeface="微软雅黑" panose="020B0503020204020204" pitchFamily="34" charset="-122"/>
              </a:rPr>
              <a:t>例程运行时的特征</a:t>
            </a:r>
          </a:p>
          <a:p>
            <a:pPr algn="l">
              <a:buClrTx/>
              <a:buFont typeface="Symbol" pitchFamily="18" charset="2"/>
              <a:buNone/>
            </a:pPr>
            <a:endParaRPr kumimoji="0" lang="zh-CN" altLang="en-US" sz="2000" b="1" dirty="0">
              <a:solidFill>
                <a:srgbClr val="800080"/>
              </a:solidFill>
              <a:latin typeface="宋体" pitchFamily="2" charset="-122"/>
              <a:ea typeface="宋体" pitchFamily="2" charset="-122"/>
            </a:endParaRPr>
          </a:p>
          <a:p>
            <a:pPr lvl="1" algn="l">
              <a:buFontTx/>
              <a:buChar char="•"/>
            </a:pPr>
            <a:r>
              <a:rPr kumimoji="0" lang="zh-CN" altLang="en-US" sz="2000" b="1" dirty="0">
                <a:latin typeface="宋体" pitchFamily="2" charset="-122"/>
                <a:ea typeface="宋体" pitchFamily="2" charset="-122"/>
              </a:rPr>
              <a:t>  每个例程都必定是某个类的成员，且每个例程都只能</a:t>
            </a:r>
          </a:p>
          <a:p>
            <a:pPr lvl="1" algn="l">
              <a:buFontTx/>
              <a:buNone/>
            </a:pPr>
            <a:r>
              <a:rPr kumimoji="0" lang="zh-CN" altLang="en-US" sz="2000" b="1" dirty="0">
                <a:latin typeface="宋体" pitchFamily="2" charset="-122"/>
                <a:ea typeface="宋体" pitchFamily="2" charset="-122"/>
              </a:rPr>
              <a:t>   把它的计算施加在它所属类所创建的对象上。因而在</a:t>
            </a:r>
          </a:p>
          <a:p>
            <a:pPr lvl="1" algn="l">
              <a:buFontTx/>
              <a:buNone/>
            </a:pPr>
            <a:r>
              <a:rPr kumimoji="0" lang="zh-CN" altLang="en-US" sz="2000" b="1" dirty="0">
                <a:latin typeface="宋体" pitchFamily="2" charset="-122"/>
                <a:ea typeface="宋体" pitchFamily="2" charset="-122"/>
              </a:rPr>
              <a:t>   一个</a:t>
            </a:r>
            <a:r>
              <a:rPr kumimoji="0" lang="zh-CN" altLang="en-US" sz="2000" b="1" dirty="0">
                <a:solidFill>
                  <a:srgbClr val="800080"/>
                </a:solidFill>
                <a:latin typeface="宋体" pitchFamily="2" charset="-122"/>
                <a:ea typeface="宋体" pitchFamily="2" charset="-122"/>
              </a:rPr>
              <a:t>例程执行前</a:t>
            </a:r>
            <a:r>
              <a:rPr kumimoji="0" lang="zh-CN" altLang="en-US" sz="2000" b="1" dirty="0">
                <a:latin typeface="宋体" pitchFamily="2" charset="-122"/>
                <a:ea typeface="宋体" pitchFamily="2" charset="-122"/>
              </a:rPr>
              <a:t>，首先要求</a:t>
            </a:r>
            <a:r>
              <a:rPr kumimoji="0" lang="zh-CN" altLang="en-US" sz="2000" b="1" dirty="0">
                <a:solidFill>
                  <a:srgbClr val="800080"/>
                </a:solidFill>
                <a:latin typeface="宋体" pitchFamily="2" charset="-122"/>
                <a:ea typeface="宋体" pitchFamily="2" charset="-122"/>
              </a:rPr>
              <a:t>它所施加计算的对象已经</a:t>
            </a:r>
          </a:p>
          <a:p>
            <a:pPr lvl="1" algn="l">
              <a:buFontTx/>
              <a:buNone/>
            </a:pPr>
            <a:r>
              <a:rPr kumimoji="0" lang="zh-CN" altLang="en-US" sz="2000" b="1" dirty="0">
                <a:solidFill>
                  <a:srgbClr val="800080"/>
                </a:solidFill>
                <a:latin typeface="宋体" pitchFamily="2" charset="-122"/>
                <a:ea typeface="宋体" pitchFamily="2" charset="-122"/>
              </a:rPr>
              <a:t>   存在</a:t>
            </a:r>
            <a:r>
              <a:rPr kumimoji="0" lang="zh-CN" altLang="en-US" sz="2000" b="1" dirty="0">
                <a:latin typeface="宋体" pitchFamily="2" charset="-122"/>
                <a:ea typeface="宋体" pitchFamily="2" charset="-122"/>
              </a:rPr>
              <a:t>，否则要求先创建该对象。</a:t>
            </a:r>
          </a:p>
          <a:p>
            <a:pPr lvl="1" algn="l">
              <a:buFontTx/>
              <a:buNone/>
            </a:pPr>
            <a:r>
              <a:rPr kumimoji="0" lang="zh-CN" altLang="en-US" sz="2000" b="1" dirty="0">
                <a:latin typeface="宋体" pitchFamily="2" charset="-122"/>
                <a:ea typeface="宋体" pitchFamily="2" charset="-122"/>
              </a:rPr>
              <a:t>   </a:t>
            </a:r>
            <a:endParaRPr kumimoji="0" lang="zh-CN" altLang="en-US" sz="2000" b="1" dirty="0">
              <a:solidFill>
                <a:schemeClr val="tx1"/>
              </a:solidFill>
              <a:latin typeface="宋体" pitchFamily="2" charset="-122"/>
              <a:ea typeface="宋体" pitchFamily="2" charset="-122"/>
            </a:endParaRPr>
          </a:p>
          <a:p>
            <a:pPr lvl="1" algn="l">
              <a:buFontTx/>
              <a:buChar char="•"/>
            </a:pPr>
            <a:r>
              <a:rPr kumimoji="0" lang="zh-CN" altLang="en-US" sz="2000" b="1" dirty="0">
                <a:latin typeface="宋体" pitchFamily="2" charset="-122"/>
                <a:ea typeface="宋体" pitchFamily="2" charset="-122"/>
              </a:rPr>
              <a:t>  一个例程执行时，其参数除实参外，还用到它所施加</a:t>
            </a:r>
          </a:p>
          <a:p>
            <a:pPr lvl="1" algn="l">
              <a:buFontTx/>
              <a:buNone/>
            </a:pPr>
            <a:r>
              <a:rPr kumimoji="0" lang="zh-CN" altLang="en-US" sz="2000" b="1" dirty="0">
                <a:latin typeface="宋体" pitchFamily="2" charset="-122"/>
                <a:ea typeface="宋体" pitchFamily="2" charset="-122"/>
              </a:rPr>
              <a:t>   计算的对象，它们与该例程的局部量及返回值一起组</a:t>
            </a:r>
          </a:p>
          <a:p>
            <a:pPr lvl="1" algn="l">
              <a:buFontTx/>
              <a:buNone/>
            </a:pPr>
            <a:r>
              <a:rPr kumimoji="0" lang="zh-CN" altLang="en-US" sz="2000" b="1" dirty="0">
                <a:latin typeface="宋体" pitchFamily="2" charset="-122"/>
                <a:ea typeface="宋体" pitchFamily="2" charset="-122"/>
              </a:rPr>
              <a:t>   成一个该例程的工作区（放在栈式存储区中）。</a:t>
            </a:r>
          </a:p>
          <a:p>
            <a:pPr lvl="1" algn="l">
              <a:buFontTx/>
              <a:buNone/>
            </a:pPr>
            <a:endParaRPr kumimoji="0" lang="zh-CN" altLang="en-US" sz="2000" b="1" dirty="0">
              <a:latin typeface="宋体" pitchFamily="2" charset="-122"/>
              <a:ea typeface="宋体" pitchFamily="2" charset="-122"/>
            </a:endParaRPr>
          </a:p>
          <a:p>
            <a:pPr lvl="1" algn="l">
              <a:buFontTx/>
              <a:buChar char="•"/>
            </a:pPr>
            <a:r>
              <a:rPr kumimoji="0" lang="zh-CN" altLang="en-US" sz="2000" b="1" dirty="0">
                <a:latin typeface="宋体" pitchFamily="2" charset="-122"/>
                <a:ea typeface="宋体" pitchFamily="2" charset="-122"/>
              </a:rPr>
              <a:t>  例程工作区中的局部量若是较为复杂数据结构，则</a:t>
            </a:r>
            <a:r>
              <a:rPr kumimoji="0" lang="zh-CN" altLang="en-US" sz="2000" b="1" dirty="0">
                <a:solidFill>
                  <a:srgbClr val="800080"/>
                </a:solidFill>
                <a:latin typeface="宋体" pitchFamily="2" charset="-122"/>
                <a:ea typeface="宋体" pitchFamily="2" charset="-122"/>
              </a:rPr>
              <a:t>在</a:t>
            </a:r>
          </a:p>
          <a:p>
            <a:pPr lvl="1" algn="l">
              <a:buFontTx/>
              <a:buNone/>
            </a:pPr>
            <a:r>
              <a:rPr kumimoji="0" lang="zh-CN" altLang="en-US" sz="2000" b="1" dirty="0">
                <a:solidFill>
                  <a:srgbClr val="800080"/>
                </a:solidFill>
                <a:latin typeface="宋体" pitchFamily="2" charset="-122"/>
                <a:ea typeface="宋体" pitchFamily="2" charset="-122"/>
              </a:rPr>
              <a:t>   工作区中存放对</a:t>
            </a:r>
            <a:r>
              <a:rPr kumimoji="0" lang="zh-CN" altLang="en-US" sz="2000" b="1" dirty="0">
                <a:latin typeface="宋体" pitchFamily="2" charset="-122"/>
                <a:ea typeface="宋体" pitchFamily="2" charset="-122"/>
              </a:rPr>
              <a:t>该</a:t>
            </a:r>
            <a:r>
              <a:rPr kumimoji="0" lang="zh-CN" altLang="en-US" sz="2000" b="1" dirty="0">
                <a:solidFill>
                  <a:srgbClr val="800080"/>
                </a:solidFill>
                <a:latin typeface="宋体" pitchFamily="2" charset="-122"/>
                <a:ea typeface="宋体" pitchFamily="2" charset="-122"/>
              </a:rPr>
              <a:t>复杂数据结构的一个引用</a:t>
            </a:r>
            <a:r>
              <a:rPr kumimoji="0" lang="zh-CN" altLang="en-US" sz="2000" b="1" dirty="0">
                <a:latin typeface="宋体" pitchFamily="2" charset="-122"/>
                <a:ea typeface="宋体" pitchFamily="2" charset="-122"/>
              </a:rPr>
              <a:t>，并在堆</a:t>
            </a:r>
          </a:p>
          <a:p>
            <a:pPr lvl="1" algn="l">
              <a:buFontTx/>
              <a:buNone/>
            </a:pPr>
            <a:r>
              <a:rPr kumimoji="0" lang="zh-CN" altLang="en-US" sz="2000" b="1" dirty="0">
                <a:latin typeface="宋体" pitchFamily="2" charset="-122"/>
                <a:ea typeface="宋体" pitchFamily="2" charset="-122"/>
              </a:rPr>
              <a:t>   式存储区中创建一个该复杂数据结构的对象。</a:t>
            </a:r>
          </a:p>
        </p:txBody>
      </p:sp>
      <p:sp>
        <p:nvSpPr>
          <p:cNvPr id="21"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49</a:t>
            </a:fld>
            <a:endParaRPr lang="en-US" altLang="zh-CN" sz="1800" dirty="0">
              <a:latin typeface="宋体" pitchFamily="2" charset="-122"/>
              <a:ea typeface="宋体"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
          <p:cNvSpPr txBox="1">
            <a:spLocks noChangeArrowheads="1"/>
          </p:cNvSpPr>
          <p:nvPr/>
        </p:nvSpPr>
        <p:spPr>
          <a:xfrm>
            <a:off x="381000" y="304800"/>
            <a:ext cx="6248400"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srgbClr val="CC0099"/>
                </a:solidFill>
                <a:effectLst/>
                <a:uLnTx/>
                <a:uFillTx/>
                <a:latin typeface="黑体" pitchFamily="49" charset="-122"/>
                <a:ea typeface="黑体" pitchFamily="49" charset="-122"/>
                <a:cs typeface="+mj-cs"/>
              </a:rPr>
              <a:t>9.1.1</a:t>
            </a:r>
            <a:r>
              <a:rPr kumimoji="0" lang="zh-CN" altLang="en-US" sz="2800" b="1" i="0" u="none" strike="noStrike" kern="0" cap="none" spc="0" normalizeH="0" baseline="0" noProof="0" dirty="0">
                <a:ln>
                  <a:noFill/>
                </a:ln>
                <a:solidFill>
                  <a:srgbClr val="CC0099"/>
                </a:solidFill>
                <a:effectLst/>
                <a:uLnTx/>
                <a:uFillTx/>
                <a:latin typeface="黑体" pitchFamily="49" charset="-122"/>
                <a:ea typeface="黑体" pitchFamily="49" charset="-122"/>
                <a:cs typeface="+mj-cs"/>
              </a:rPr>
              <a:t>　运行时存储组织的任务和作用</a:t>
            </a:r>
          </a:p>
        </p:txBody>
      </p:sp>
      <p:sp>
        <p:nvSpPr>
          <p:cNvPr id="10" name="Text Box 2"/>
          <p:cNvSpPr txBox="1">
            <a:spLocks noChangeArrowheads="1"/>
          </p:cNvSpPr>
          <p:nvPr/>
        </p:nvSpPr>
        <p:spPr bwMode="auto">
          <a:xfrm>
            <a:off x="304800" y="1159907"/>
            <a:ext cx="8229600"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606425">
              <a:defRPr kumimoji="1" sz="2400">
                <a:solidFill>
                  <a:schemeClr val="tx1"/>
                </a:solidFill>
                <a:latin typeface="Times New Roman" charset="0"/>
                <a:ea typeface="宋体" pitchFamily="2" charset="-122"/>
              </a:defRPr>
            </a:lvl1pPr>
            <a:lvl2pPr marL="763588">
              <a:defRPr kumimoji="1" sz="2400">
                <a:solidFill>
                  <a:schemeClr val="tx1"/>
                </a:solidFill>
                <a:latin typeface="Times New Roman" charset="0"/>
                <a:ea typeface="宋体" pitchFamily="2" charset="-122"/>
              </a:defRPr>
            </a:lvl2pPr>
            <a:lvl3pPr marL="954088">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dirty="0">
                <a:latin typeface="微软雅黑" panose="020B0503020204020204" pitchFamily="34" charset="-122"/>
                <a:ea typeface="微软雅黑" panose="020B0503020204020204" pitchFamily="34" charset="-122"/>
              </a:rPr>
              <a:t>合理安排逻辑地址空间存放各种对象以及代码。编译程序生成的代码大小通常是固定的，一般存放在专用的区域，即</a:t>
            </a:r>
            <a:r>
              <a:rPr lang="zh-CN" altLang="en-US" sz="2000" dirty="0">
                <a:solidFill>
                  <a:srgbClr val="FF0000"/>
                </a:solidFill>
                <a:latin typeface="微软雅黑" panose="020B0503020204020204" pitchFamily="34" charset="-122"/>
                <a:ea typeface="微软雅黑" panose="020B0503020204020204" pitchFamily="34" charset="-122"/>
              </a:rPr>
              <a:t>代码区</a:t>
            </a:r>
            <a:r>
              <a:rPr lang="zh-CN" altLang="en-US" sz="2000" dirty="0">
                <a:latin typeface="微软雅黑" panose="020B0503020204020204" pitchFamily="34" charset="-122"/>
                <a:ea typeface="微软雅黑" panose="020B0503020204020204" pitchFamily="34" charset="-122"/>
              </a:rPr>
              <a:t>；目标程序运行过程中，需要创建和访问的数据对象则存放在</a:t>
            </a:r>
            <a:r>
              <a:rPr lang="zh-CN" altLang="en-US" sz="2000" dirty="0">
                <a:solidFill>
                  <a:srgbClr val="FF0000"/>
                </a:solidFill>
                <a:latin typeface="微软雅黑" panose="020B0503020204020204" pitchFamily="34" charset="-122"/>
                <a:ea typeface="微软雅黑" panose="020B0503020204020204" pitchFamily="34" charset="-122"/>
              </a:rPr>
              <a:t>数据区</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gn="l">
              <a:lnSpc>
                <a:spcPct val="150000"/>
              </a:lnSpc>
              <a:spcBef>
                <a:spcPct val="50000"/>
              </a:spcBef>
            </a:pPr>
            <a:r>
              <a:rPr lang="zh-CN" altLang="en-US" sz="2000" dirty="0">
                <a:latin typeface="微软雅黑" panose="020B0503020204020204" pitchFamily="34" charset="-122"/>
                <a:ea typeface="微软雅黑" panose="020B0503020204020204" pitchFamily="34" charset="-122"/>
              </a:rPr>
              <a:t>运行时存储组织的几个重要问题：</a:t>
            </a:r>
            <a:endParaRPr lang="en-US" altLang="zh-CN" sz="2000" dirty="0">
              <a:latin typeface="微软雅黑" panose="020B0503020204020204" pitchFamily="34" charset="-122"/>
              <a:ea typeface="微软雅黑" panose="020B0503020204020204" pitchFamily="34" charset="-122"/>
            </a:endParaRPr>
          </a:p>
          <a:p>
            <a:pPr marL="449263" indent="157163" algn="l">
              <a:lnSpc>
                <a:spcPct val="150000"/>
              </a:lnSpc>
              <a:spcBef>
                <a:spcPct val="50000"/>
              </a:spcBef>
              <a:buFont typeface="Arial" pitchFamily="34" charset="0"/>
              <a:buChar char="•"/>
            </a:pPr>
            <a:r>
              <a:rPr lang="zh-CN" altLang="en-US" sz="2000" b="1" dirty="0">
                <a:solidFill>
                  <a:srgbClr val="0000FF"/>
                </a:solidFill>
                <a:latin typeface="微软雅黑" panose="020B0503020204020204" pitchFamily="34" charset="-122"/>
                <a:ea typeface="微软雅黑" panose="020B0503020204020204" pitchFamily="34" charset="-122"/>
              </a:rPr>
              <a:t>数据对象的表示</a:t>
            </a:r>
            <a:r>
              <a:rPr lang="zh-CN" altLang="en-US" sz="2000" dirty="0">
                <a:solidFill>
                  <a:srgbClr val="0070C0"/>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明确各种数据对象在目标机的表现形式</a:t>
            </a:r>
            <a:endParaRPr lang="en-US" altLang="zh-CN" sz="2000" dirty="0">
              <a:latin typeface="微软雅黑" panose="020B0503020204020204" pitchFamily="34" charset="-122"/>
              <a:ea typeface="微软雅黑" panose="020B0503020204020204" pitchFamily="34" charset="-122"/>
            </a:endParaRPr>
          </a:p>
          <a:p>
            <a:pPr marL="449263" indent="157163" algn="l">
              <a:lnSpc>
                <a:spcPct val="150000"/>
              </a:lnSpc>
              <a:spcBef>
                <a:spcPct val="50000"/>
              </a:spcBef>
              <a:buFont typeface="Arial" pitchFamily="34" charset="0"/>
              <a:buChar char="•"/>
            </a:pPr>
            <a:r>
              <a:rPr lang="zh-CN" altLang="en-US" sz="2000" b="1" dirty="0">
                <a:solidFill>
                  <a:srgbClr val="0000FF"/>
                </a:solidFill>
                <a:latin typeface="微软雅黑" panose="020B0503020204020204" pitchFamily="34" charset="-122"/>
                <a:ea typeface="微软雅黑" panose="020B0503020204020204" pitchFamily="34" charset="-122"/>
              </a:rPr>
              <a:t>表达式计算。</a:t>
            </a:r>
            <a:r>
              <a:rPr lang="zh-CN" altLang="en-US" sz="2000" dirty="0">
                <a:latin typeface="微软雅黑" panose="020B0503020204020204" pitchFamily="34" charset="-122"/>
                <a:ea typeface="微软雅黑" panose="020B0503020204020204" pitchFamily="34" charset="-122"/>
              </a:rPr>
              <a:t>明确如何正确有效的组织表达式的计算过程</a:t>
            </a:r>
            <a:endParaRPr lang="en-US" altLang="zh-CN" sz="2000" dirty="0">
              <a:latin typeface="微软雅黑" panose="020B0503020204020204" pitchFamily="34" charset="-122"/>
              <a:ea typeface="微软雅黑" panose="020B0503020204020204" pitchFamily="34" charset="-122"/>
            </a:endParaRPr>
          </a:p>
          <a:p>
            <a:pPr marL="449263" indent="157163" algn="l">
              <a:lnSpc>
                <a:spcPct val="150000"/>
              </a:lnSpc>
              <a:spcBef>
                <a:spcPct val="50000"/>
              </a:spcBef>
              <a:buFont typeface="Arial" pitchFamily="34" charset="0"/>
              <a:buChar char="•"/>
            </a:pPr>
            <a:r>
              <a:rPr lang="zh-CN" altLang="en-US" sz="2000" b="1" dirty="0">
                <a:solidFill>
                  <a:srgbClr val="0000FF"/>
                </a:solidFill>
                <a:latin typeface="微软雅黑" panose="020B0503020204020204" pitchFamily="34" charset="-122"/>
                <a:ea typeface="微软雅黑" panose="020B0503020204020204" pitchFamily="34" charset="-122"/>
              </a:rPr>
              <a:t>存储分配策略</a:t>
            </a:r>
            <a:r>
              <a:rPr lang="zh-CN" altLang="en-US" sz="2000" dirty="0">
                <a:solidFill>
                  <a:srgbClr val="0070C0"/>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如何存储不同作用域、不同生命期的数据对象</a:t>
            </a:r>
            <a:endParaRPr lang="en-US" altLang="zh-CN" sz="2000" dirty="0">
              <a:latin typeface="微软雅黑" panose="020B0503020204020204" pitchFamily="34" charset="-122"/>
              <a:ea typeface="微软雅黑" panose="020B0503020204020204" pitchFamily="34" charset="-122"/>
            </a:endParaRPr>
          </a:p>
          <a:p>
            <a:pPr marL="449263" indent="157163" algn="l">
              <a:lnSpc>
                <a:spcPct val="150000"/>
              </a:lnSpc>
              <a:spcBef>
                <a:spcPct val="50000"/>
              </a:spcBef>
              <a:buFont typeface="Arial" pitchFamily="34" charset="0"/>
              <a:buChar char="•"/>
            </a:pPr>
            <a:r>
              <a:rPr lang="zh-CN" altLang="en-US" sz="2000" b="1" dirty="0">
                <a:solidFill>
                  <a:srgbClr val="0000FF"/>
                </a:solidFill>
                <a:latin typeface="微软雅黑" panose="020B0503020204020204" pitchFamily="34" charset="-122"/>
                <a:ea typeface="微软雅黑" panose="020B0503020204020204" pitchFamily="34" charset="-122"/>
              </a:rPr>
              <a:t>过程实现</a:t>
            </a:r>
            <a:r>
              <a:rPr lang="zh-CN" altLang="en-US" sz="2000" dirty="0">
                <a:solidFill>
                  <a:srgbClr val="0070C0"/>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如何实现过程</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函数调用及参数传递</a:t>
            </a:r>
          </a:p>
        </p:txBody>
      </p:sp>
      <p:sp>
        <p:nvSpPr>
          <p:cNvPr id="4"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5</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21766807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647562" y="304800"/>
            <a:ext cx="7845425" cy="581057"/>
          </a:xfrm>
          <a:prstGeom prst="rect">
            <a:avLst/>
          </a:prstGeom>
          <a:noFill/>
          <a:ln w="9525">
            <a:noFill/>
            <a:miter lim="800000"/>
            <a:headEnd/>
            <a:tailEnd/>
          </a:ln>
          <a:effectLst/>
        </p:spPr>
        <p:txBody>
          <a:bodyPr>
            <a:spAutoFit/>
          </a:bodyPr>
          <a:lstStyle/>
          <a:p>
            <a:pPr algn="l">
              <a:lnSpc>
                <a:spcPct val="150000"/>
              </a:lnSpc>
              <a:buClrTx/>
            </a:pPr>
            <a:r>
              <a:rPr lang="en-US" altLang="zh-CN" sz="2400" b="1" dirty="0">
                <a:solidFill>
                  <a:srgbClr val="0000FF"/>
                </a:solidFill>
                <a:latin typeface="微软雅黑" panose="020B0503020204020204" pitchFamily="34" charset="-122"/>
              </a:rPr>
              <a:t> </a:t>
            </a:r>
            <a:r>
              <a:rPr lang="en-US" altLang="zh-CN" sz="2400" dirty="0">
                <a:solidFill>
                  <a:srgbClr val="0000FF"/>
                </a:solidFill>
                <a:latin typeface="微软雅黑" panose="020B0503020204020204" pitchFamily="34" charset="-122"/>
              </a:rPr>
              <a:t> 9.5.3  </a:t>
            </a:r>
            <a:r>
              <a:rPr kumimoji="0" lang="zh-CN" altLang="en-US" sz="2400" b="1" dirty="0">
                <a:solidFill>
                  <a:srgbClr val="0000FF"/>
                </a:solidFill>
                <a:latin typeface="微软雅黑" panose="020B0503020204020204" pitchFamily="34" charset="-122"/>
              </a:rPr>
              <a:t>对象的存储组织</a:t>
            </a:r>
          </a:p>
        </p:txBody>
      </p:sp>
      <p:sp>
        <p:nvSpPr>
          <p:cNvPr id="4" name="Rectangle 5"/>
          <p:cNvSpPr>
            <a:spLocks noChangeArrowheads="1"/>
          </p:cNvSpPr>
          <p:nvPr/>
        </p:nvSpPr>
        <p:spPr bwMode="auto">
          <a:xfrm>
            <a:off x="811924" y="781883"/>
            <a:ext cx="7488238" cy="3501921"/>
          </a:xfrm>
          <a:prstGeom prst="rect">
            <a:avLst/>
          </a:prstGeom>
          <a:noFill/>
          <a:ln w="9525">
            <a:noFill/>
            <a:miter lim="800000"/>
            <a:headEnd/>
            <a:tailEnd/>
          </a:ln>
          <a:effectLst/>
        </p:spPr>
        <p:txBody>
          <a:bodyPr>
            <a:spAutoFit/>
          </a:bodyPr>
          <a:lstStyle/>
          <a:p>
            <a:pPr algn="l">
              <a:lnSpc>
                <a:spcPct val="125000"/>
              </a:lnSpc>
              <a:buClrTx/>
            </a:pPr>
            <a:r>
              <a:rPr lang="zh-CN" altLang="en-US" sz="2000" b="1" dirty="0">
                <a:latin typeface="宋体" pitchFamily="2" charset="-122"/>
                <a:ea typeface="宋体" pitchFamily="2" charset="-122"/>
              </a:rPr>
              <a:t>    一个</a:t>
            </a:r>
            <a:r>
              <a:rPr lang="zh-CN" altLang="en-US" sz="2000" b="1" dirty="0">
                <a:solidFill>
                  <a:srgbClr val="0000FF"/>
                </a:solidFill>
                <a:latin typeface="宋体" pitchFamily="2" charset="-122"/>
                <a:ea typeface="宋体" pitchFamily="2" charset="-122"/>
              </a:rPr>
              <a:t>简单机制</a:t>
            </a:r>
            <a:r>
              <a:rPr lang="zh-CN" altLang="en-US" sz="2000" b="1" dirty="0">
                <a:latin typeface="宋体" pitchFamily="2" charset="-122"/>
                <a:ea typeface="宋体" pitchFamily="2" charset="-122"/>
              </a:rPr>
              <a:t>是，初始化代码将所有当前的继承特征（属性和例程）直接地复制到对象存储区中（将例程当作代码指针）。但这样做较浪费空间</a:t>
            </a:r>
            <a:r>
              <a:rPr kumimoji="0" lang="zh-CN" altLang="en-US" sz="2000" b="1" dirty="0">
                <a:latin typeface="宋体" pitchFamily="2" charset="-122"/>
                <a:ea typeface="宋体" pitchFamily="2" charset="-122"/>
              </a:rPr>
              <a:t>。</a:t>
            </a:r>
            <a:endParaRPr kumimoji="0" lang="en-US" altLang="zh-CN" sz="2000" b="1" dirty="0">
              <a:latin typeface="宋体" pitchFamily="2" charset="-122"/>
              <a:ea typeface="宋体" pitchFamily="2" charset="-122"/>
            </a:endParaRPr>
          </a:p>
          <a:p>
            <a:pPr algn="l">
              <a:lnSpc>
                <a:spcPct val="125000"/>
              </a:lnSpc>
              <a:buClrTx/>
            </a:pPr>
            <a:r>
              <a:rPr lang="zh-CN" altLang="en-US" sz="2000" b="1" dirty="0">
                <a:latin typeface="宋体" pitchFamily="2" charset="-122"/>
                <a:ea typeface="宋体" pitchFamily="2" charset="-122"/>
              </a:rPr>
              <a:t>    </a:t>
            </a:r>
            <a:r>
              <a:rPr lang="zh-CN" altLang="en-US" sz="2000" b="1" dirty="0">
                <a:solidFill>
                  <a:srgbClr val="0000FF"/>
                </a:solidFill>
                <a:latin typeface="宋体" pitchFamily="2" charset="-122"/>
                <a:ea typeface="宋体" pitchFamily="2" charset="-122"/>
              </a:rPr>
              <a:t>另一种方法</a:t>
            </a:r>
            <a:r>
              <a:rPr lang="zh-CN" altLang="en-US" sz="2000" b="1" dirty="0">
                <a:latin typeface="宋体" pitchFamily="2" charset="-122"/>
                <a:ea typeface="宋体" pitchFamily="2" charset="-122"/>
              </a:rPr>
              <a:t>是在执行时将</a:t>
            </a:r>
            <a:r>
              <a:rPr lang="zh-CN" altLang="en-US" sz="2000" b="1" dirty="0">
                <a:solidFill>
                  <a:srgbClr val="0000FF"/>
                </a:solidFill>
                <a:latin typeface="宋体" pitchFamily="2" charset="-122"/>
                <a:ea typeface="宋体" pitchFamily="2" charset="-122"/>
              </a:rPr>
              <a:t>类</a:t>
            </a:r>
            <a:r>
              <a:rPr lang="zh-CN" altLang="en-US" sz="2000" b="1" dirty="0">
                <a:latin typeface="宋体" pitchFamily="2" charset="-122"/>
                <a:ea typeface="宋体" pitchFamily="2" charset="-122"/>
              </a:rPr>
              <a:t>结构的一个完整的描述保存在每个类的存储中，由超类指针维护继承性（形成所谓的继承图）。每个</a:t>
            </a:r>
            <a:r>
              <a:rPr lang="zh-CN" altLang="en-US" sz="2000" b="1" dirty="0">
                <a:solidFill>
                  <a:srgbClr val="0000FF"/>
                </a:solidFill>
                <a:latin typeface="宋体" pitchFamily="2" charset="-122"/>
                <a:ea typeface="宋体" pitchFamily="2" charset="-122"/>
              </a:rPr>
              <a:t>对象</a:t>
            </a:r>
            <a:r>
              <a:rPr lang="zh-CN" altLang="en-US" sz="2000" b="1" dirty="0">
                <a:latin typeface="宋体" pitchFamily="2" charset="-122"/>
                <a:ea typeface="宋体" pitchFamily="2" charset="-122"/>
              </a:rPr>
              <a:t>保存一个指向其定义</a:t>
            </a:r>
            <a:r>
              <a:rPr lang="zh-CN" altLang="en-US" sz="2000" b="1" dirty="0">
                <a:solidFill>
                  <a:srgbClr val="0000FF"/>
                </a:solidFill>
                <a:latin typeface="宋体" pitchFamily="2" charset="-122"/>
                <a:ea typeface="宋体" pitchFamily="2" charset="-122"/>
              </a:rPr>
              <a:t>类</a:t>
            </a:r>
            <a:r>
              <a:rPr lang="zh-CN" altLang="en-US" sz="2000" b="1" dirty="0">
                <a:latin typeface="宋体" pitchFamily="2" charset="-122"/>
                <a:ea typeface="宋体" pitchFamily="2" charset="-122"/>
              </a:rPr>
              <a:t>的指针，作为一个附加的域和它的属性变量放在一起，通过这个类就可找到所有（局部和继承的）的例程。此时，只记录一次例程指针（在类结构中），且对于每个对象并不将其复制到存储器中。</a:t>
            </a:r>
          </a:p>
        </p:txBody>
      </p:sp>
      <p:sp>
        <p:nvSpPr>
          <p:cNvPr id="5" name="Rectangle 5"/>
          <p:cNvSpPr>
            <a:spLocks noChangeArrowheads="1"/>
          </p:cNvSpPr>
          <p:nvPr/>
        </p:nvSpPr>
        <p:spPr bwMode="auto">
          <a:xfrm>
            <a:off x="685800" y="4267200"/>
            <a:ext cx="8137525" cy="1963038"/>
          </a:xfrm>
          <a:prstGeom prst="rect">
            <a:avLst/>
          </a:prstGeom>
          <a:noFill/>
          <a:ln w="9525">
            <a:noFill/>
            <a:miter lim="800000"/>
            <a:headEnd/>
            <a:tailEnd/>
          </a:ln>
          <a:effectLst/>
        </p:spPr>
        <p:txBody>
          <a:bodyPr>
            <a:spAutoFit/>
          </a:bodyPr>
          <a:lstStyle/>
          <a:p>
            <a:pPr algn="l">
              <a:lnSpc>
                <a:spcPct val="125000"/>
              </a:lnSpc>
              <a:buClrTx/>
            </a:pPr>
            <a:r>
              <a:rPr lang="zh-CN" altLang="en-US" sz="2000" b="1" dirty="0">
                <a:latin typeface="宋体" pitchFamily="2" charset="-122"/>
                <a:ea typeface="宋体" pitchFamily="2" charset="-122"/>
              </a:rPr>
              <a:t>    一种</a:t>
            </a:r>
            <a:r>
              <a:rPr lang="zh-CN" altLang="en-US" sz="2000" b="1" dirty="0">
                <a:solidFill>
                  <a:srgbClr val="FF0000"/>
                </a:solidFill>
                <a:latin typeface="宋体" pitchFamily="2" charset="-122"/>
                <a:ea typeface="宋体" pitchFamily="2" charset="-122"/>
              </a:rPr>
              <a:t>折衷方案</a:t>
            </a:r>
            <a:r>
              <a:rPr lang="zh-CN" altLang="en-US" sz="2000" b="1" dirty="0">
                <a:latin typeface="宋体" pitchFamily="2" charset="-122"/>
                <a:ea typeface="宋体" pitchFamily="2" charset="-122"/>
              </a:rPr>
              <a:t>：计算出每个类的可用例程的代码指针列表（称为</a:t>
            </a:r>
            <a:r>
              <a:rPr lang="zh-CN" altLang="en-US" sz="2000" b="1" dirty="0">
                <a:solidFill>
                  <a:srgbClr val="FF0000"/>
                </a:solidFill>
                <a:latin typeface="宋体" pitchFamily="2" charset="-122"/>
                <a:ea typeface="宋体" pitchFamily="2" charset="-122"/>
              </a:rPr>
              <a:t>例程索引表</a:t>
            </a:r>
            <a:r>
              <a:rPr lang="zh-CN" altLang="en-US" sz="2000" b="1" dirty="0">
                <a:latin typeface="宋体" pitchFamily="2" charset="-122"/>
                <a:ea typeface="宋体" pitchFamily="2" charset="-122"/>
              </a:rPr>
              <a:t>，如 </a:t>
            </a:r>
            <a:r>
              <a:rPr lang="en-US" altLang="zh-CN" sz="2000" i="1" dirty="0">
                <a:latin typeface="宋体" pitchFamily="2" charset="-122"/>
                <a:ea typeface="宋体" pitchFamily="2" charset="-122"/>
              </a:rPr>
              <a:t>C++ </a:t>
            </a:r>
            <a:r>
              <a:rPr lang="zh-CN" altLang="en-US" sz="2000" b="1" dirty="0">
                <a:latin typeface="宋体" pitchFamily="2" charset="-122"/>
                <a:ea typeface="宋体" pitchFamily="2" charset="-122"/>
              </a:rPr>
              <a:t>的 </a:t>
            </a:r>
            <a:r>
              <a:rPr lang="en-US" altLang="zh-CN" sz="2000" i="1" dirty="0" err="1">
                <a:latin typeface="宋体" pitchFamily="2" charset="-122"/>
                <a:ea typeface="宋体" pitchFamily="2" charset="-122"/>
              </a:rPr>
              <a:t>Vtable</a:t>
            </a:r>
            <a:r>
              <a:rPr lang="zh-CN" altLang="en-US" sz="2000" b="1" dirty="0">
                <a:latin typeface="宋体" pitchFamily="2" charset="-122"/>
                <a:ea typeface="宋体" pitchFamily="2" charset="-122"/>
              </a:rPr>
              <a:t>，简称虚表）。其优点在于：可做出安排以使每个例程都有一个可预测的偏移量，而且也不再需要用一系列表查询遍历类的层次结构。这样，每个对象不仅包括属性变量，还包括了一个相应的例程索引表的指针（不是类结构的指针）。</a:t>
            </a:r>
          </a:p>
        </p:txBody>
      </p:sp>
      <p:sp>
        <p:nvSpPr>
          <p:cNvPr id="6"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50</a:t>
            </a:fld>
            <a:endParaRPr lang="en-US" altLang="zh-CN" sz="1800" dirty="0">
              <a:latin typeface="宋体" pitchFamily="2" charset="-122"/>
              <a:ea typeface="宋体"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314325" y="420305"/>
            <a:ext cx="7632700" cy="461665"/>
          </a:xfrm>
          <a:prstGeom prst="rect">
            <a:avLst/>
          </a:prstGeom>
          <a:noFill/>
          <a:ln w="9525">
            <a:noFill/>
            <a:miter lim="800000"/>
            <a:headEnd/>
            <a:tailEnd/>
          </a:ln>
          <a:effectLst/>
        </p:spPr>
        <p:txBody>
          <a:bodyPr>
            <a:spAutoFit/>
          </a:bodyPr>
          <a:lstStyle/>
          <a:p>
            <a:pPr algn="l">
              <a:buClrTx/>
            </a:pPr>
            <a:r>
              <a:rPr kumimoji="0" lang="en-US" altLang="zh-CN" sz="2400" b="1" dirty="0">
                <a:solidFill>
                  <a:srgbClr val="800080"/>
                </a:solidFill>
                <a:latin typeface="+mn-ea"/>
                <a:ea typeface="+mn-ea"/>
              </a:rPr>
              <a:t>  </a:t>
            </a:r>
            <a:r>
              <a:rPr kumimoji="0" lang="zh-CN" altLang="en-US" sz="2400" b="1" dirty="0">
                <a:solidFill>
                  <a:srgbClr val="800080"/>
                </a:solidFill>
                <a:latin typeface="+mn-ea"/>
                <a:ea typeface="+mn-ea"/>
              </a:rPr>
              <a:t>某个单继承</a:t>
            </a:r>
            <a:r>
              <a:rPr kumimoji="0" lang="en-US" altLang="zh-CN" sz="2400" b="1" dirty="0">
                <a:solidFill>
                  <a:srgbClr val="800080"/>
                </a:solidFill>
                <a:latin typeface="+mn-ea"/>
                <a:ea typeface="+mn-ea"/>
              </a:rPr>
              <a:t>OO</a:t>
            </a:r>
            <a:r>
              <a:rPr kumimoji="0" lang="zh-CN" altLang="en-US" sz="2400" b="1" dirty="0">
                <a:solidFill>
                  <a:srgbClr val="800080"/>
                </a:solidFill>
                <a:latin typeface="+mn-ea"/>
                <a:ea typeface="+mn-ea"/>
              </a:rPr>
              <a:t>语</a:t>
            </a:r>
            <a:r>
              <a:rPr lang="zh-CN" altLang="en-US" sz="2400" b="1" dirty="0">
                <a:solidFill>
                  <a:srgbClr val="800080"/>
                </a:solidFill>
                <a:latin typeface="+mn-ea"/>
                <a:ea typeface="+mn-ea"/>
              </a:rPr>
              <a:t>言的对象存储示例</a:t>
            </a:r>
          </a:p>
        </p:txBody>
      </p:sp>
      <p:sp>
        <p:nvSpPr>
          <p:cNvPr id="6" name="Text Box 11"/>
          <p:cNvSpPr txBox="1">
            <a:spLocks noChangeArrowheads="1"/>
          </p:cNvSpPr>
          <p:nvPr/>
        </p:nvSpPr>
        <p:spPr bwMode="auto">
          <a:xfrm>
            <a:off x="830262" y="990600"/>
            <a:ext cx="7627937" cy="2246769"/>
          </a:xfrm>
          <a:prstGeom prst="rect">
            <a:avLst/>
          </a:prstGeom>
          <a:noFill/>
          <a:ln w="9525">
            <a:noFill/>
            <a:miter lim="800000"/>
            <a:headEnd/>
            <a:tailEnd/>
          </a:ln>
          <a:effectLst/>
        </p:spPr>
        <p:txBody>
          <a:bodyPr wrap="square">
            <a:spAutoFit/>
          </a:bodyPr>
          <a:lstStyle/>
          <a:p>
            <a:pPr algn="l">
              <a:spcBef>
                <a:spcPct val="50000"/>
              </a:spcBef>
              <a:buClrTx/>
              <a:buFontTx/>
              <a:buNone/>
            </a:pPr>
            <a:r>
              <a:rPr lang="en-US" altLang="zh-CN" sz="2000" b="1" dirty="0">
                <a:latin typeface="宋体" pitchFamily="2" charset="-122"/>
                <a:ea typeface="宋体" pitchFamily="2" charset="-122"/>
              </a:rPr>
              <a:t> class A { </a:t>
            </a:r>
            <a:r>
              <a:rPr lang="en-US" altLang="zh-CN" sz="2000" b="1" dirty="0" err="1">
                <a:latin typeface="宋体" pitchFamily="2" charset="-122"/>
                <a:ea typeface="宋体" pitchFamily="2" charset="-122"/>
              </a:rPr>
              <a:t>int</a:t>
            </a:r>
            <a:r>
              <a:rPr lang="en-US" altLang="zh-CN" sz="2000" b="1" dirty="0">
                <a:latin typeface="宋体" pitchFamily="2" charset="-122"/>
                <a:ea typeface="宋体" pitchFamily="2" charset="-122"/>
              </a:rPr>
              <a:t> x; void f (){…} }</a:t>
            </a:r>
          </a:p>
          <a:p>
            <a:pPr algn="l">
              <a:spcBef>
                <a:spcPct val="50000"/>
              </a:spcBef>
              <a:buClrTx/>
              <a:buFontTx/>
              <a:buNone/>
            </a:pPr>
            <a:r>
              <a:rPr lang="en-US" altLang="zh-CN" sz="2000" b="1" dirty="0">
                <a:latin typeface="宋体" pitchFamily="2" charset="-122"/>
                <a:ea typeface="宋体" pitchFamily="2" charset="-122"/>
              </a:rPr>
              <a:t> class B extends A {void g(){…} }</a:t>
            </a:r>
          </a:p>
          <a:p>
            <a:pPr algn="l">
              <a:spcBef>
                <a:spcPct val="50000"/>
              </a:spcBef>
              <a:buClrTx/>
              <a:buFontTx/>
              <a:buNone/>
            </a:pPr>
            <a:r>
              <a:rPr lang="en-US" altLang="zh-CN" sz="2000" b="1" dirty="0">
                <a:latin typeface="宋体" pitchFamily="2" charset="-122"/>
                <a:ea typeface="宋体" pitchFamily="2" charset="-122"/>
              </a:rPr>
              <a:t> class C </a:t>
            </a:r>
            <a:r>
              <a:rPr lang="en-US" altLang="zh-CN" sz="2000" b="1" dirty="0" err="1">
                <a:latin typeface="宋体" pitchFamily="2" charset="-122"/>
                <a:ea typeface="宋体" pitchFamily="2" charset="-122"/>
              </a:rPr>
              <a:t>entends</a:t>
            </a:r>
            <a:r>
              <a:rPr lang="en-US" altLang="zh-CN" sz="2000" b="1" dirty="0">
                <a:latin typeface="宋体" pitchFamily="2" charset="-122"/>
                <a:ea typeface="宋体" pitchFamily="2" charset="-122"/>
              </a:rPr>
              <a:t> B {void g(){…} }</a:t>
            </a:r>
          </a:p>
          <a:p>
            <a:pPr algn="l">
              <a:spcBef>
                <a:spcPct val="50000"/>
              </a:spcBef>
              <a:buClrTx/>
              <a:buFontTx/>
              <a:buNone/>
            </a:pPr>
            <a:r>
              <a:rPr lang="en-US" altLang="zh-CN" sz="2000" b="1" dirty="0">
                <a:latin typeface="宋体" pitchFamily="2" charset="-122"/>
                <a:ea typeface="宋体" pitchFamily="2" charset="-122"/>
              </a:rPr>
              <a:t> class D extends C{</a:t>
            </a:r>
            <a:r>
              <a:rPr lang="en-US" altLang="zh-CN" sz="2000" b="1" dirty="0" err="1">
                <a:latin typeface="宋体" pitchFamily="2" charset="-122"/>
                <a:ea typeface="宋体" pitchFamily="2" charset="-122"/>
              </a:rPr>
              <a:t>bool</a:t>
            </a:r>
            <a:r>
              <a:rPr lang="en-US" altLang="zh-CN" sz="2000" b="1" dirty="0">
                <a:latin typeface="宋体" pitchFamily="2" charset="-122"/>
                <a:ea typeface="宋体" pitchFamily="2" charset="-122"/>
              </a:rPr>
              <a:t> y; void f (){…}}</a:t>
            </a:r>
          </a:p>
          <a:p>
            <a:pPr algn="l">
              <a:spcBef>
                <a:spcPct val="50000"/>
              </a:spcBef>
              <a:buClrTx/>
              <a:buFontTx/>
              <a:buNone/>
            </a:pPr>
            <a:r>
              <a:rPr lang="en-US" altLang="zh-CN" sz="2000" b="1" dirty="0">
                <a:latin typeface="宋体" pitchFamily="2" charset="-122"/>
                <a:ea typeface="宋体" pitchFamily="2" charset="-122"/>
              </a:rPr>
              <a:t> class A </a:t>
            </a:r>
            <a:r>
              <a:rPr lang="en-US" altLang="zh-CN" sz="2000" b="1" dirty="0" err="1">
                <a:latin typeface="宋体" pitchFamily="2" charset="-122"/>
                <a:ea typeface="宋体" pitchFamily="2" charset="-122"/>
              </a:rPr>
              <a:t>a</a:t>
            </a:r>
            <a:r>
              <a:rPr lang="en-US" altLang="zh-CN" sz="2000" b="1" dirty="0">
                <a:latin typeface="宋体" pitchFamily="2" charset="-122"/>
                <a:ea typeface="宋体" pitchFamily="2" charset="-122"/>
              </a:rPr>
              <a:t>; class B </a:t>
            </a:r>
            <a:r>
              <a:rPr lang="en-US" altLang="zh-CN" sz="2000" b="1" dirty="0" err="1">
                <a:latin typeface="宋体" pitchFamily="2" charset="-122"/>
                <a:ea typeface="宋体" pitchFamily="2" charset="-122"/>
              </a:rPr>
              <a:t>b</a:t>
            </a:r>
            <a:r>
              <a:rPr lang="en-US" altLang="zh-CN" sz="2000" b="1" dirty="0">
                <a:latin typeface="宋体" pitchFamily="2" charset="-122"/>
                <a:ea typeface="宋体" pitchFamily="2" charset="-122"/>
              </a:rPr>
              <a:t>; class C </a:t>
            </a:r>
            <a:r>
              <a:rPr lang="en-US" altLang="zh-CN" sz="2000" b="1" dirty="0" err="1">
                <a:latin typeface="宋体" pitchFamily="2" charset="-122"/>
                <a:ea typeface="宋体" pitchFamily="2" charset="-122"/>
              </a:rPr>
              <a:t>c</a:t>
            </a:r>
            <a:r>
              <a:rPr lang="en-US" altLang="zh-CN" sz="2000" b="1" dirty="0">
                <a:latin typeface="宋体" pitchFamily="2" charset="-122"/>
                <a:ea typeface="宋体" pitchFamily="2" charset="-122"/>
              </a:rPr>
              <a:t>; class D d1,d2;</a:t>
            </a:r>
          </a:p>
        </p:txBody>
      </p:sp>
      <p:sp>
        <p:nvSpPr>
          <p:cNvPr id="7" name="Text Box 12"/>
          <p:cNvSpPr txBox="1">
            <a:spLocks noChangeArrowheads="1"/>
          </p:cNvSpPr>
          <p:nvPr/>
        </p:nvSpPr>
        <p:spPr bwMode="auto">
          <a:xfrm>
            <a:off x="4587875" y="4375150"/>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x</a:t>
            </a:r>
          </a:p>
        </p:txBody>
      </p:sp>
      <p:sp>
        <p:nvSpPr>
          <p:cNvPr id="8" name="Text Box 13"/>
          <p:cNvSpPr txBox="1">
            <a:spLocks noChangeArrowheads="1"/>
          </p:cNvSpPr>
          <p:nvPr/>
        </p:nvSpPr>
        <p:spPr bwMode="auto">
          <a:xfrm>
            <a:off x="4587875" y="4029075"/>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endParaRPr lang="zh-CN" altLang="zh-CN" sz="1600" b="1"/>
          </a:p>
        </p:txBody>
      </p:sp>
      <p:sp>
        <p:nvSpPr>
          <p:cNvPr id="9" name="Text Box 14"/>
          <p:cNvSpPr txBox="1">
            <a:spLocks noChangeArrowheads="1"/>
          </p:cNvSpPr>
          <p:nvPr/>
        </p:nvSpPr>
        <p:spPr bwMode="auto">
          <a:xfrm>
            <a:off x="6035675" y="4375150"/>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x</a:t>
            </a:r>
          </a:p>
        </p:txBody>
      </p:sp>
      <p:sp>
        <p:nvSpPr>
          <p:cNvPr id="10" name="Text Box 15"/>
          <p:cNvSpPr txBox="1">
            <a:spLocks noChangeArrowheads="1"/>
          </p:cNvSpPr>
          <p:nvPr/>
        </p:nvSpPr>
        <p:spPr bwMode="auto">
          <a:xfrm>
            <a:off x="6035675" y="4029075"/>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endParaRPr lang="zh-CN" altLang="zh-CN" sz="1600" b="1"/>
          </a:p>
        </p:txBody>
      </p:sp>
      <p:sp>
        <p:nvSpPr>
          <p:cNvPr id="11" name="Text Box 16"/>
          <p:cNvSpPr txBox="1">
            <a:spLocks noChangeArrowheads="1"/>
          </p:cNvSpPr>
          <p:nvPr/>
        </p:nvSpPr>
        <p:spPr bwMode="auto">
          <a:xfrm>
            <a:off x="6035675" y="4730750"/>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y</a:t>
            </a:r>
          </a:p>
        </p:txBody>
      </p:sp>
      <p:sp>
        <p:nvSpPr>
          <p:cNvPr id="12" name="Text Box 17"/>
          <p:cNvSpPr txBox="1">
            <a:spLocks noChangeArrowheads="1"/>
          </p:cNvSpPr>
          <p:nvPr/>
        </p:nvSpPr>
        <p:spPr bwMode="auto">
          <a:xfrm>
            <a:off x="4587875" y="3730625"/>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对象</a:t>
            </a:r>
            <a:r>
              <a:rPr lang="en-US" altLang="zh-CN" sz="1600" b="1">
                <a:solidFill>
                  <a:srgbClr val="800080"/>
                </a:solidFill>
              </a:rPr>
              <a:t>c</a:t>
            </a:r>
          </a:p>
        </p:txBody>
      </p:sp>
      <p:sp>
        <p:nvSpPr>
          <p:cNvPr id="13" name="Text Box 18"/>
          <p:cNvSpPr txBox="1">
            <a:spLocks noChangeArrowheads="1"/>
          </p:cNvSpPr>
          <p:nvPr/>
        </p:nvSpPr>
        <p:spPr bwMode="auto">
          <a:xfrm>
            <a:off x="6035675" y="3698875"/>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对象</a:t>
            </a:r>
            <a:r>
              <a:rPr lang="en-US" altLang="zh-CN" sz="1600" b="1">
                <a:solidFill>
                  <a:srgbClr val="800080"/>
                </a:solidFill>
              </a:rPr>
              <a:t>d1</a:t>
            </a:r>
          </a:p>
        </p:txBody>
      </p:sp>
      <p:sp>
        <p:nvSpPr>
          <p:cNvPr id="14" name="Text Box 19"/>
          <p:cNvSpPr txBox="1">
            <a:spLocks noChangeArrowheads="1"/>
          </p:cNvSpPr>
          <p:nvPr/>
        </p:nvSpPr>
        <p:spPr bwMode="auto">
          <a:xfrm>
            <a:off x="7483475" y="3730625"/>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对象</a:t>
            </a:r>
            <a:r>
              <a:rPr lang="en-US" altLang="zh-CN" sz="1600" b="1">
                <a:solidFill>
                  <a:srgbClr val="800080"/>
                </a:solidFill>
              </a:rPr>
              <a:t>d2</a:t>
            </a:r>
          </a:p>
        </p:txBody>
      </p:sp>
      <p:sp>
        <p:nvSpPr>
          <p:cNvPr id="15" name="Text Box 20"/>
          <p:cNvSpPr txBox="1">
            <a:spLocks noChangeArrowheads="1"/>
          </p:cNvSpPr>
          <p:nvPr/>
        </p:nvSpPr>
        <p:spPr bwMode="auto">
          <a:xfrm>
            <a:off x="7483475" y="4381500"/>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x</a:t>
            </a:r>
          </a:p>
        </p:txBody>
      </p:sp>
      <p:sp>
        <p:nvSpPr>
          <p:cNvPr id="16" name="Text Box 21"/>
          <p:cNvSpPr txBox="1">
            <a:spLocks noChangeArrowheads="1"/>
          </p:cNvSpPr>
          <p:nvPr/>
        </p:nvSpPr>
        <p:spPr bwMode="auto">
          <a:xfrm>
            <a:off x="7483475" y="4035425"/>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endParaRPr lang="zh-CN" altLang="zh-CN" sz="1600" b="1"/>
          </a:p>
        </p:txBody>
      </p:sp>
      <p:sp>
        <p:nvSpPr>
          <p:cNvPr id="17" name="Text Box 22"/>
          <p:cNvSpPr txBox="1">
            <a:spLocks noChangeArrowheads="1"/>
          </p:cNvSpPr>
          <p:nvPr/>
        </p:nvSpPr>
        <p:spPr bwMode="auto">
          <a:xfrm>
            <a:off x="7483475" y="4721225"/>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y</a:t>
            </a:r>
          </a:p>
        </p:txBody>
      </p:sp>
      <p:sp>
        <p:nvSpPr>
          <p:cNvPr id="18" name="Text Box 23"/>
          <p:cNvSpPr txBox="1">
            <a:spLocks noChangeArrowheads="1"/>
          </p:cNvSpPr>
          <p:nvPr/>
        </p:nvSpPr>
        <p:spPr bwMode="auto">
          <a:xfrm>
            <a:off x="3216275" y="4375150"/>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x</a:t>
            </a:r>
          </a:p>
        </p:txBody>
      </p:sp>
      <p:sp>
        <p:nvSpPr>
          <p:cNvPr id="19" name="Text Box 24"/>
          <p:cNvSpPr txBox="1">
            <a:spLocks noChangeArrowheads="1"/>
          </p:cNvSpPr>
          <p:nvPr/>
        </p:nvSpPr>
        <p:spPr bwMode="auto">
          <a:xfrm>
            <a:off x="3216275" y="4029075"/>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endParaRPr lang="zh-CN" altLang="zh-CN" sz="1600" b="1"/>
          </a:p>
        </p:txBody>
      </p:sp>
      <p:sp>
        <p:nvSpPr>
          <p:cNvPr id="20" name="Text Box 25"/>
          <p:cNvSpPr txBox="1">
            <a:spLocks noChangeArrowheads="1"/>
          </p:cNvSpPr>
          <p:nvPr/>
        </p:nvSpPr>
        <p:spPr bwMode="auto">
          <a:xfrm>
            <a:off x="3216275" y="3730625"/>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对象</a:t>
            </a:r>
            <a:r>
              <a:rPr lang="en-US" altLang="zh-CN" sz="1600" b="1">
                <a:solidFill>
                  <a:srgbClr val="800080"/>
                </a:solidFill>
              </a:rPr>
              <a:t>b</a:t>
            </a:r>
          </a:p>
        </p:txBody>
      </p:sp>
      <p:sp>
        <p:nvSpPr>
          <p:cNvPr id="21" name="Text Box 26"/>
          <p:cNvSpPr txBox="1">
            <a:spLocks noChangeArrowheads="1"/>
          </p:cNvSpPr>
          <p:nvPr/>
        </p:nvSpPr>
        <p:spPr bwMode="auto">
          <a:xfrm>
            <a:off x="1844675" y="4375150"/>
            <a:ext cx="914400" cy="346075"/>
          </a:xfrm>
          <a:prstGeom prst="rect">
            <a:avLst/>
          </a:prstGeom>
          <a:noFill/>
          <a:ln w="9525">
            <a:solidFill>
              <a:srgbClr val="800080"/>
            </a:solidFill>
            <a:miter lim="800000"/>
            <a:headEnd/>
            <a:tailEnd/>
          </a:ln>
          <a:effectLst/>
        </p:spPr>
        <p:txBody>
          <a:bodyPr>
            <a:spAutoFit/>
          </a:bodyPr>
          <a:lstStyle/>
          <a:p>
            <a:pPr algn="ctr">
              <a:spcBef>
                <a:spcPct val="50000"/>
              </a:spcBef>
              <a:buClrTx/>
              <a:buFontTx/>
              <a:buNone/>
            </a:pPr>
            <a:r>
              <a:rPr lang="en-US" altLang="zh-CN" sz="1600" b="1"/>
              <a:t>x</a:t>
            </a:r>
          </a:p>
        </p:txBody>
      </p:sp>
      <p:sp>
        <p:nvSpPr>
          <p:cNvPr id="22" name="Text Box 27"/>
          <p:cNvSpPr txBox="1">
            <a:spLocks noChangeArrowheads="1"/>
          </p:cNvSpPr>
          <p:nvPr/>
        </p:nvSpPr>
        <p:spPr bwMode="auto">
          <a:xfrm>
            <a:off x="1844675" y="4029075"/>
            <a:ext cx="914400" cy="346075"/>
          </a:xfrm>
          <a:prstGeom prst="rect">
            <a:avLst/>
          </a:prstGeom>
          <a:noFill/>
          <a:ln w="9525">
            <a:solidFill>
              <a:srgbClr val="800080"/>
            </a:solidFill>
            <a:miter lim="800000"/>
            <a:headEnd/>
            <a:tailEnd/>
          </a:ln>
          <a:effectLst/>
        </p:spPr>
        <p:txBody>
          <a:bodyPr>
            <a:spAutoFit/>
          </a:bodyPr>
          <a:lstStyle/>
          <a:p>
            <a:pPr algn="ctr">
              <a:spcBef>
                <a:spcPct val="50000"/>
              </a:spcBef>
              <a:buClrTx/>
              <a:buFontTx/>
              <a:buNone/>
            </a:pPr>
            <a:endParaRPr lang="zh-CN" altLang="zh-CN" sz="1600" b="1"/>
          </a:p>
        </p:txBody>
      </p:sp>
      <p:sp>
        <p:nvSpPr>
          <p:cNvPr id="23" name="Text Box 28"/>
          <p:cNvSpPr txBox="1">
            <a:spLocks noChangeArrowheads="1"/>
          </p:cNvSpPr>
          <p:nvPr/>
        </p:nvSpPr>
        <p:spPr bwMode="auto">
          <a:xfrm>
            <a:off x="1844675" y="3730625"/>
            <a:ext cx="914400" cy="336550"/>
          </a:xfrm>
          <a:prstGeom prst="rect">
            <a:avLst/>
          </a:prstGeom>
          <a:noFill/>
          <a:ln w="9525">
            <a:noFill/>
            <a:miter lim="800000"/>
            <a:headEnd/>
            <a:tailEnd/>
          </a:ln>
          <a:effectLst/>
        </p:spPr>
        <p:txBody>
          <a:bodyPr>
            <a:spAutoFit/>
          </a:bodyPr>
          <a:lstStyle/>
          <a:p>
            <a:pPr algn="ctr">
              <a:spcBef>
                <a:spcPct val="50000"/>
              </a:spcBef>
              <a:buClrTx/>
              <a:buFontTx/>
              <a:buNone/>
            </a:pPr>
            <a:r>
              <a:rPr lang="zh-CN" altLang="en-US" sz="1600" b="1">
                <a:solidFill>
                  <a:srgbClr val="800080"/>
                </a:solidFill>
              </a:rPr>
              <a:t>对象</a:t>
            </a:r>
            <a:r>
              <a:rPr lang="en-US" altLang="zh-CN" sz="1600" b="1">
                <a:solidFill>
                  <a:srgbClr val="800080"/>
                </a:solidFill>
              </a:rPr>
              <a:t>a</a:t>
            </a:r>
          </a:p>
        </p:txBody>
      </p:sp>
      <p:sp>
        <p:nvSpPr>
          <p:cNvPr id="24" name="Text Box 29"/>
          <p:cNvSpPr txBox="1">
            <a:spLocks noChangeArrowheads="1"/>
          </p:cNvSpPr>
          <p:nvPr/>
        </p:nvSpPr>
        <p:spPr bwMode="auto">
          <a:xfrm>
            <a:off x="1844675" y="5480050"/>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A_f</a:t>
            </a:r>
          </a:p>
        </p:txBody>
      </p:sp>
      <p:sp>
        <p:nvSpPr>
          <p:cNvPr id="25" name="Text Box 30"/>
          <p:cNvSpPr txBox="1">
            <a:spLocks noChangeArrowheads="1"/>
          </p:cNvSpPr>
          <p:nvPr/>
        </p:nvSpPr>
        <p:spPr bwMode="auto">
          <a:xfrm>
            <a:off x="1844675" y="5181600"/>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类</a:t>
            </a:r>
            <a:r>
              <a:rPr lang="en-US" altLang="zh-CN" sz="1600" b="1">
                <a:solidFill>
                  <a:srgbClr val="800080"/>
                </a:solidFill>
              </a:rPr>
              <a:t>A</a:t>
            </a:r>
          </a:p>
        </p:txBody>
      </p:sp>
      <p:sp>
        <p:nvSpPr>
          <p:cNvPr id="26" name="Text Box 31"/>
          <p:cNvSpPr txBox="1">
            <a:spLocks noChangeArrowheads="1"/>
          </p:cNvSpPr>
          <p:nvPr/>
        </p:nvSpPr>
        <p:spPr bwMode="auto">
          <a:xfrm>
            <a:off x="3216275" y="5826125"/>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B_g</a:t>
            </a:r>
          </a:p>
        </p:txBody>
      </p:sp>
      <p:sp>
        <p:nvSpPr>
          <p:cNvPr id="27" name="Text Box 32"/>
          <p:cNvSpPr txBox="1">
            <a:spLocks noChangeArrowheads="1"/>
          </p:cNvSpPr>
          <p:nvPr/>
        </p:nvSpPr>
        <p:spPr bwMode="auto">
          <a:xfrm>
            <a:off x="3216275" y="5480050"/>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A_f</a:t>
            </a:r>
          </a:p>
        </p:txBody>
      </p:sp>
      <p:sp>
        <p:nvSpPr>
          <p:cNvPr id="28" name="Text Box 33"/>
          <p:cNvSpPr txBox="1">
            <a:spLocks noChangeArrowheads="1"/>
          </p:cNvSpPr>
          <p:nvPr/>
        </p:nvSpPr>
        <p:spPr bwMode="auto">
          <a:xfrm>
            <a:off x="3216275" y="5181600"/>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类</a:t>
            </a:r>
            <a:r>
              <a:rPr lang="en-US" altLang="zh-CN" sz="1600" b="1">
                <a:solidFill>
                  <a:srgbClr val="800080"/>
                </a:solidFill>
              </a:rPr>
              <a:t>B</a:t>
            </a:r>
          </a:p>
        </p:txBody>
      </p:sp>
      <p:sp>
        <p:nvSpPr>
          <p:cNvPr id="29" name="Text Box 34"/>
          <p:cNvSpPr txBox="1">
            <a:spLocks noChangeArrowheads="1"/>
          </p:cNvSpPr>
          <p:nvPr/>
        </p:nvSpPr>
        <p:spPr bwMode="auto">
          <a:xfrm>
            <a:off x="4587875" y="5826125"/>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C_g</a:t>
            </a:r>
          </a:p>
        </p:txBody>
      </p:sp>
      <p:sp>
        <p:nvSpPr>
          <p:cNvPr id="30" name="Text Box 35"/>
          <p:cNvSpPr txBox="1">
            <a:spLocks noChangeArrowheads="1"/>
          </p:cNvSpPr>
          <p:nvPr/>
        </p:nvSpPr>
        <p:spPr bwMode="auto">
          <a:xfrm>
            <a:off x="4587875" y="5480050"/>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A_f</a:t>
            </a:r>
          </a:p>
        </p:txBody>
      </p:sp>
      <p:sp>
        <p:nvSpPr>
          <p:cNvPr id="31" name="Text Box 36"/>
          <p:cNvSpPr txBox="1">
            <a:spLocks noChangeArrowheads="1"/>
          </p:cNvSpPr>
          <p:nvPr/>
        </p:nvSpPr>
        <p:spPr bwMode="auto">
          <a:xfrm>
            <a:off x="4587875" y="5181600"/>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类</a:t>
            </a:r>
            <a:r>
              <a:rPr lang="en-US" altLang="zh-CN" sz="1600" b="1">
                <a:solidFill>
                  <a:srgbClr val="800080"/>
                </a:solidFill>
              </a:rPr>
              <a:t>C</a:t>
            </a:r>
          </a:p>
        </p:txBody>
      </p:sp>
      <p:sp>
        <p:nvSpPr>
          <p:cNvPr id="32" name="Text Box 37"/>
          <p:cNvSpPr txBox="1">
            <a:spLocks noChangeArrowheads="1"/>
          </p:cNvSpPr>
          <p:nvPr/>
        </p:nvSpPr>
        <p:spPr bwMode="auto">
          <a:xfrm>
            <a:off x="6721475" y="5826125"/>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C_g</a:t>
            </a:r>
          </a:p>
        </p:txBody>
      </p:sp>
      <p:sp>
        <p:nvSpPr>
          <p:cNvPr id="33" name="Text Box 38"/>
          <p:cNvSpPr txBox="1">
            <a:spLocks noChangeArrowheads="1"/>
          </p:cNvSpPr>
          <p:nvPr/>
        </p:nvSpPr>
        <p:spPr bwMode="auto">
          <a:xfrm>
            <a:off x="6721475" y="5480050"/>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D_f</a:t>
            </a:r>
          </a:p>
        </p:txBody>
      </p:sp>
      <p:sp>
        <p:nvSpPr>
          <p:cNvPr id="34" name="Text Box 39"/>
          <p:cNvSpPr txBox="1">
            <a:spLocks noChangeArrowheads="1"/>
          </p:cNvSpPr>
          <p:nvPr/>
        </p:nvSpPr>
        <p:spPr bwMode="auto">
          <a:xfrm>
            <a:off x="6721475" y="5181600"/>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类</a:t>
            </a:r>
            <a:r>
              <a:rPr lang="en-US" altLang="zh-CN" sz="1600" b="1">
                <a:solidFill>
                  <a:srgbClr val="800080"/>
                </a:solidFill>
              </a:rPr>
              <a:t>D</a:t>
            </a:r>
          </a:p>
        </p:txBody>
      </p:sp>
      <p:sp>
        <p:nvSpPr>
          <p:cNvPr id="35" name="Line 40"/>
          <p:cNvSpPr>
            <a:spLocks noChangeShapeType="1"/>
          </p:cNvSpPr>
          <p:nvPr/>
        </p:nvSpPr>
        <p:spPr bwMode="auto">
          <a:xfrm flipH="1">
            <a:off x="1692275" y="4187825"/>
            <a:ext cx="152400" cy="0"/>
          </a:xfrm>
          <a:prstGeom prst="line">
            <a:avLst/>
          </a:prstGeom>
          <a:noFill/>
          <a:ln w="9525">
            <a:solidFill>
              <a:srgbClr val="800080"/>
            </a:solidFill>
            <a:round/>
            <a:headEnd/>
            <a:tailEnd/>
          </a:ln>
          <a:effectLst/>
        </p:spPr>
        <p:txBody>
          <a:bodyPr/>
          <a:lstStyle/>
          <a:p>
            <a:endParaRPr lang="zh-CN" altLang="en-US"/>
          </a:p>
        </p:txBody>
      </p:sp>
      <p:sp>
        <p:nvSpPr>
          <p:cNvPr id="36" name="Line 41"/>
          <p:cNvSpPr>
            <a:spLocks noChangeShapeType="1"/>
          </p:cNvSpPr>
          <p:nvPr/>
        </p:nvSpPr>
        <p:spPr bwMode="auto">
          <a:xfrm>
            <a:off x="1692275" y="4187825"/>
            <a:ext cx="0" cy="1354137"/>
          </a:xfrm>
          <a:prstGeom prst="line">
            <a:avLst/>
          </a:prstGeom>
          <a:noFill/>
          <a:ln w="9525">
            <a:solidFill>
              <a:srgbClr val="800080"/>
            </a:solidFill>
            <a:round/>
            <a:headEnd/>
            <a:tailEnd/>
          </a:ln>
          <a:effectLst/>
        </p:spPr>
        <p:txBody>
          <a:bodyPr/>
          <a:lstStyle/>
          <a:p>
            <a:endParaRPr lang="zh-CN" altLang="en-US"/>
          </a:p>
        </p:txBody>
      </p:sp>
      <p:sp>
        <p:nvSpPr>
          <p:cNvPr id="37" name="Line 42"/>
          <p:cNvSpPr>
            <a:spLocks noChangeShapeType="1"/>
          </p:cNvSpPr>
          <p:nvPr/>
        </p:nvSpPr>
        <p:spPr bwMode="auto">
          <a:xfrm>
            <a:off x="1692275" y="5572125"/>
            <a:ext cx="152400" cy="0"/>
          </a:xfrm>
          <a:prstGeom prst="line">
            <a:avLst/>
          </a:prstGeom>
          <a:noFill/>
          <a:ln w="9525">
            <a:solidFill>
              <a:srgbClr val="800080"/>
            </a:solidFill>
            <a:round/>
            <a:headEnd/>
            <a:tailEnd type="triangle" w="med" len="med"/>
          </a:ln>
          <a:effectLst/>
        </p:spPr>
        <p:txBody>
          <a:bodyPr/>
          <a:lstStyle/>
          <a:p>
            <a:endParaRPr lang="zh-CN" altLang="en-US"/>
          </a:p>
        </p:txBody>
      </p:sp>
      <p:sp>
        <p:nvSpPr>
          <p:cNvPr id="38" name="Line 43"/>
          <p:cNvSpPr>
            <a:spLocks noChangeShapeType="1"/>
          </p:cNvSpPr>
          <p:nvPr/>
        </p:nvSpPr>
        <p:spPr bwMode="auto">
          <a:xfrm flipH="1">
            <a:off x="3063875" y="4264025"/>
            <a:ext cx="152400" cy="0"/>
          </a:xfrm>
          <a:prstGeom prst="line">
            <a:avLst/>
          </a:prstGeom>
          <a:noFill/>
          <a:ln w="9525">
            <a:solidFill>
              <a:srgbClr val="800080"/>
            </a:solidFill>
            <a:round/>
            <a:headEnd/>
            <a:tailEnd/>
          </a:ln>
          <a:effectLst/>
        </p:spPr>
        <p:txBody>
          <a:bodyPr/>
          <a:lstStyle/>
          <a:p>
            <a:endParaRPr lang="zh-CN" altLang="en-US"/>
          </a:p>
        </p:txBody>
      </p:sp>
      <p:sp>
        <p:nvSpPr>
          <p:cNvPr id="39" name="Line 44"/>
          <p:cNvSpPr>
            <a:spLocks noChangeShapeType="1"/>
          </p:cNvSpPr>
          <p:nvPr/>
        </p:nvSpPr>
        <p:spPr bwMode="auto">
          <a:xfrm>
            <a:off x="3063875" y="4264025"/>
            <a:ext cx="0" cy="1349375"/>
          </a:xfrm>
          <a:prstGeom prst="line">
            <a:avLst/>
          </a:prstGeom>
          <a:noFill/>
          <a:ln w="9525">
            <a:solidFill>
              <a:srgbClr val="800080"/>
            </a:solidFill>
            <a:round/>
            <a:headEnd/>
            <a:tailEnd/>
          </a:ln>
          <a:effectLst/>
        </p:spPr>
        <p:txBody>
          <a:bodyPr/>
          <a:lstStyle/>
          <a:p>
            <a:endParaRPr lang="zh-CN" altLang="en-US"/>
          </a:p>
        </p:txBody>
      </p:sp>
      <p:sp>
        <p:nvSpPr>
          <p:cNvPr id="40" name="Line 45"/>
          <p:cNvSpPr>
            <a:spLocks noChangeShapeType="1"/>
          </p:cNvSpPr>
          <p:nvPr/>
        </p:nvSpPr>
        <p:spPr bwMode="auto">
          <a:xfrm>
            <a:off x="3063875" y="5613400"/>
            <a:ext cx="152400" cy="0"/>
          </a:xfrm>
          <a:prstGeom prst="line">
            <a:avLst/>
          </a:prstGeom>
          <a:noFill/>
          <a:ln w="9525">
            <a:solidFill>
              <a:srgbClr val="800080"/>
            </a:solidFill>
            <a:round/>
            <a:headEnd/>
            <a:tailEnd type="triangle" w="med" len="med"/>
          </a:ln>
          <a:effectLst/>
        </p:spPr>
        <p:txBody>
          <a:bodyPr/>
          <a:lstStyle/>
          <a:p>
            <a:endParaRPr lang="zh-CN" altLang="en-US"/>
          </a:p>
        </p:txBody>
      </p:sp>
      <p:sp>
        <p:nvSpPr>
          <p:cNvPr id="41" name="Line 46"/>
          <p:cNvSpPr>
            <a:spLocks noChangeShapeType="1"/>
          </p:cNvSpPr>
          <p:nvPr/>
        </p:nvSpPr>
        <p:spPr bwMode="auto">
          <a:xfrm flipH="1">
            <a:off x="4435475" y="4264025"/>
            <a:ext cx="152400" cy="0"/>
          </a:xfrm>
          <a:prstGeom prst="line">
            <a:avLst/>
          </a:prstGeom>
          <a:noFill/>
          <a:ln w="9525">
            <a:solidFill>
              <a:srgbClr val="800080"/>
            </a:solidFill>
            <a:round/>
            <a:headEnd/>
            <a:tailEnd/>
          </a:ln>
          <a:effectLst/>
        </p:spPr>
        <p:txBody>
          <a:bodyPr/>
          <a:lstStyle/>
          <a:p>
            <a:endParaRPr lang="zh-CN" altLang="en-US"/>
          </a:p>
        </p:txBody>
      </p:sp>
      <p:sp>
        <p:nvSpPr>
          <p:cNvPr id="42" name="Line 47"/>
          <p:cNvSpPr>
            <a:spLocks noChangeShapeType="1"/>
          </p:cNvSpPr>
          <p:nvPr/>
        </p:nvSpPr>
        <p:spPr bwMode="auto">
          <a:xfrm>
            <a:off x="4435475" y="4264025"/>
            <a:ext cx="0" cy="1349375"/>
          </a:xfrm>
          <a:prstGeom prst="line">
            <a:avLst/>
          </a:prstGeom>
          <a:noFill/>
          <a:ln w="9525">
            <a:solidFill>
              <a:srgbClr val="800080"/>
            </a:solidFill>
            <a:round/>
            <a:headEnd/>
            <a:tailEnd/>
          </a:ln>
          <a:effectLst/>
        </p:spPr>
        <p:txBody>
          <a:bodyPr/>
          <a:lstStyle/>
          <a:p>
            <a:endParaRPr lang="zh-CN" altLang="en-US"/>
          </a:p>
        </p:txBody>
      </p:sp>
      <p:sp>
        <p:nvSpPr>
          <p:cNvPr id="43" name="Line 48"/>
          <p:cNvSpPr>
            <a:spLocks noChangeShapeType="1"/>
          </p:cNvSpPr>
          <p:nvPr/>
        </p:nvSpPr>
        <p:spPr bwMode="auto">
          <a:xfrm>
            <a:off x="4435475" y="5613400"/>
            <a:ext cx="152400" cy="0"/>
          </a:xfrm>
          <a:prstGeom prst="line">
            <a:avLst/>
          </a:prstGeom>
          <a:noFill/>
          <a:ln w="9525">
            <a:solidFill>
              <a:srgbClr val="800080"/>
            </a:solidFill>
            <a:round/>
            <a:headEnd/>
            <a:tailEnd type="triangle" w="med" len="med"/>
          </a:ln>
          <a:effectLst/>
        </p:spPr>
        <p:txBody>
          <a:bodyPr/>
          <a:lstStyle/>
          <a:p>
            <a:endParaRPr lang="zh-CN" altLang="en-US"/>
          </a:p>
        </p:txBody>
      </p:sp>
      <p:sp>
        <p:nvSpPr>
          <p:cNvPr id="44" name="Line 49"/>
          <p:cNvSpPr>
            <a:spLocks noChangeShapeType="1"/>
          </p:cNvSpPr>
          <p:nvPr/>
        </p:nvSpPr>
        <p:spPr bwMode="auto">
          <a:xfrm flipH="1">
            <a:off x="5883275" y="4264025"/>
            <a:ext cx="152400" cy="0"/>
          </a:xfrm>
          <a:prstGeom prst="line">
            <a:avLst/>
          </a:prstGeom>
          <a:noFill/>
          <a:ln w="9525">
            <a:solidFill>
              <a:srgbClr val="800080"/>
            </a:solidFill>
            <a:round/>
            <a:headEnd/>
            <a:tailEnd/>
          </a:ln>
          <a:effectLst/>
        </p:spPr>
        <p:txBody>
          <a:bodyPr/>
          <a:lstStyle/>
          <a:p>
            <a:endParaRPr lang="zh-CN" altLang="en-US"/>
          </a:p>
        </p:txBody>
      </p:sp>
      <p:sp>
        <p:nvSpPr>
          <p:cNvPr id="45" name="Line 50"/>
          <p:cNvSpPr>
            <a:spLocks noChangeShapeType="1"/>
          </p:cNvSpPr>
          <p:nvPr/>
        </p:nvSpPr>
        <p:spPr bwMode="auto">
          <a:xfrm>
            <a:off x="5883275" y="4264025"/>
            <a:ext cx="0" cy="1349375"/>
          </a:xfrm>
          <a:prstGeom prst="line">
            <a:avLst/>
          </a:prstGeom>
          <a:noFill/>
          <a:ln w="9525">
            <a:solidFill>
              <a:srgbClr val="800080"/>
            </a:solidFill>
            <a:round/>
            <a:headEnd/>
            <a:tailEnd/>
          </a:ln>
          <a:effectLst/>
        </p:spPr>
        <p:txBody>
          <a:bodyPr/>
          <a:lstStyle/>
          <a:p>
            <a:endParaRPr lang="zh-CN" altLang="en-US"/>
          </a:p>
        </p:txBody>
      </p:sp>
      <p:sp>
        <p:nvSpPr>
          <p:cNvPr id="46" name="Line 51"/>
          <p:cNvSpPr>
            <a:spLocks noChangeShapeType="1"/>
          </p:cNvSpPr>
          <p:nvPr/>
        </p:nvSpPr>
        <p:spPr bwMode="auto">
          <a:xfrm>
            <a:off x="5883275" y="5613400"/>
            <a:ext cx="838200" cy="0"/>
          </a:xfrm>
          <a:prstGeom prst="line">
            <a:avLst/>
          </a:prstGeom>
          <a:noFill/>
          <a:ln w="9525">
            <a:solidFill>
              <a:srgbClr val="800080"/>
            </a:solidFill>
            <a:round/>
            <a:headEnd/>
            <a:tailEnd type="triangle" w="med" len="med"/>
          </a:ln>
          <a:effectLst/>
        </p:spPr>
        <p:txBody>
          <a:bodyPr/>
          <a:lstStyle/>
          <a:p>
            <a:endParaRPr lang="zh-CN" altLang="en-US"/>
          </a:p>
        </p:txBody>
      </p:sp>
      <p:sp>
        <p:nvSpPr>
          <p:cNvPr id="47" name="Line 52"/>
          <p:cNvSpPr>
            <a:spLocks noChangeShapeType="1"/>
          </p:cNvSpPr>
          <p:nvPr/>
        </p:nvSpPr>
        <p:spPr bwMode="auto">
          <a:xfrm flipH="1">
            <a:off x="8397875" y="4264025"/>
            <a:ext cx="152400" cy="0"/>
          </a:xfrm>
          <a:prstGeom prst="line">
            <a:avLst/>
          </a:prstGeom>
          <a:noFill/>
          <a:ln w="9525">
            <a:solidFill>
              <a:srgbClr val="800080"/>
            </a:solidFill>
            <a:round/>
            <a:headEnd/>
            <a:tailEnd/>
          </a:ln>
          <a:effectLst/>
        </p:spPr>
        <p:txBody>
          <a:bodyPr/>
          <a:lstStyle/>
          <a:p>
            <a:endParaRPr lang="zh-CN" altLang="en-US"/>
          </a:p>
        </p:txBody>
      </p:sp>
      <p:sp>
        <p:nvSpPr>
          <p:cNvPr id="48" name="Line 53"/>
          <p:cNvSpPr>
            <a:spLocks noChangeShapeType="1"/>
          </p:cNvSpPr>
          <p:nvPr/>
        </p:nvSpPr>
        <p:spPr bwMode="auto">
          <a:xfrm>
            <a:off x="8550275" y="4264025"/>
            <a:ext cx="0" cy="1379537"/>
          </a:xfrm>
          <a:prstGeom prst="line">
            <a:avLst/>
          </a:prstGeom>
          <a:noFill/>
          <a:ln w="9525">
            <a:solidFill>
              <a:srgbClr val="800080"/>
            </a:solidFill>
            <a:round/>
            <a:headEnd/>
            <a:tailEnd/>
          </a:ln>
          <a:effectLst/>
        </p:spPr>
        <p:txBody>
          <a:bodyPr/>
          <a:lstStyle/>
          <a:p>
            <a:endParaRPr lang="zh-CN" altLang="en-US"/>
          </a:p>
        </p:txBody>
      </p:sp>
      <p:sp>
        <p:nvSpPr>
          <p:cNvPr id="49" name="Line 54"/>
          <p:cNvSpPr>
            <a:spLocks noChangeShapeType="1"/>
          </p:cNvSpPr>
          <p:nvPr/>
        </p:nvSpPr>
        <p:spPr bwMode="auto">
          <a:xfrm flipH="1">
            <a:off x="7635875" y="5643562"/>
            <a:ext cx="914400" cy="0"/>
          </a:xfrm>
          <a:prstGeom prst="line">
            <a:avLst/>
          </a:prstGeom>
          <a:noFill/>
          <a:ln w="9525">
            <a:solidFill>
              <a:srgbClr val="800080"/>
            </a:solidFill>
            <a:round/>
            <a:headEnd/>
            <a:tailEnd type="triangle" w="med" len="med"/>
          </a:ln>
          <a:effectLst/>
        </p:spPr>
        <p:txBody>
          <a:bodyPr/>
          <a:lstStyle/>
          <a:p>
            <a:endParaRPr lang="zh-CN" altLang="en-US"/>
          </a:p>
        </p:txBody>
      </p:sp>
      <p:sp>
        <p:nvSpPr>
          <p:cNvPr id="50" name="Rectangle 55"/>
          <p:cNvSpPr>
            <a:spLocks noChangeArrowheads="1"/>
          </p:cNvSpPr>
          <p:nvPr/>
        </p:nvSpPr>
        <p:spPr bwMode="auto">
          <a:xfrm>
            <a:off x="644525" y="5128736"/>
            <a:ext cx="649287" cy="1477328"/>
          </a:xfrm>
          <a:prstGeom prst="rect">
            <a:avLst/>
          </a:prstGeom>
          <a:noFill/>
          <a:ln w="9525" algn="ctr">
            <a:noFill/>
            <a:miter lim="800000"/>
            <a:headEnd/>
            <a:tailEnd/>
          </a:ln>
          <a:effectLst/>
        </p:spPr>
        <p:txBody>
          <a:bodyPr>
            <a:spAutoFit/>
          </a:bodyPr>
          <a:lstStyle/>
          <a:p>
            <a:pPr>
              <a:buFont typeface="Wingdings" pitchFamily="2" charset="2"/>
              <a:buNone/>
            </a:pPr>
            <a:r>
              <a:rPr lang="zh-CN" altLang="en-US" b="1" dirty="0"/>
              <a:t>例</a:t>
            </a:r>
            <a:endParaRPr lang="en-US" altLang="zh-CN" b="1" dirty="0"/>
          </a:p>
          <a:p>
            <a:pPr>
              <a:buFont typeface="Wingdings" pitchFamily="2" charset="2"/>
              <a:buNone/>
            </a:pPr>
            <a:r>
              <a:rPr lang="zh-CN" altLang="en-US" b="1" dirty="0"/>
              <a:t>程</a:t>
            </a:r>
            <a:endParaRPr lang="en-US" altLang="zh-CN" b="1" dirty="0"/>
          </a:p>
          <a:p>
            <a:pPr>
              <a:buFont typeface="Wingdings" pitchFamily="2" charset="2"/>
              <a:buNone/>
            </a:pPr>
            <a:r>
              <a:rPr lang="zh-CN" altLang="en-US" b="1" dirty="0"/>
              <a:t>索</a:t>
            </a:r>
            <a:endParaRPr lang="en-US" altLang="zh-CN" b="1" dirty="0"/>
          </a:p>
          <a:p>
            <a:pPr>
              <a:buFont typeface="Wingdings" pitchFamily="2" charset="2"/>
              <a:buNone/>
            </a:pPr>
            <a:r>
              <a:rPr lang="zh-CN" altLang="en-US" b="1" dirty="0"/>
              <a:t>引</a:t>
            </a:r>
            <a:endParaRPr lang="en-US" altLang="zh-CN" b="1" dirty="0"/>
          </a:p>
          <a:p>
            <a:pPr>
              <a:buFont typeface="Wingdings" pitchFamily="2" charset="2"/>
              <a:buNone/>
            </a:pPr>
            <a:r>
              <a:rPr lang="zh-CN" altLang="en-US" b="1" dirty="0"/>
              <a:t>表</a:t>
            </a:r>
          </a:p>
        </p:txBody>
      </p:sp>
      <p:sp>
        <p:nvSpPr>
          <p:cNvPr id="51" name="Line 56"/>
          <p:cNvSpPr>
            <a:spLocks noChangeShapeType="1"/>
          </p:cNvSpPr>
          <p:nvPr/>
        </p:nvSpPr>
        <p:spPr bwMode="auto">
          <a:xfrm flipV="1">
            <a:off x="1187450" y="5643562"/>
            <a:ext cx="647700" cy="144463"/>
          </a:xfrm>
          <a:prstGeom prst="line">
            <a:avLst/>
          </a:prstGeom>
          <a:noFill/>
          <a:ln w="9525" cap="rnd">
            <a:solidFill>
              <a:srgbClr val="800080"/>
            </a:solidFill>
            <a:prstDash val="sysDot"/>
            <a:round/>
            <a:headEnd/>
            <a:tailEnd/>
          </a:ln>
          <a:effectLst/>
        </p:spPr>
        <p:txBody>
          <a:bodyPr>
            <a:spAutoFit/>
          </a:bodyPr>
          <a:lstStyle/>
          <a:p>
            <a:endParaRPr lang="zh-CN" altLang="en-US"/>
          </a:p>
        </p:txBody>
      </p:sp>
      <p:sp>
        <p:nvSpPr>
          <p:cNvPr id="52" name="Line 57"/>
          <p:cNvSpPr>
            <a:spLocks noChangeShapeType="1"/>
          </p:cNvSpPr>
          <p:nvPr/>
        </p:nvSpPr>
        <p:spPr bwMode="auto">
          <a:xfrm flipV="1">
            <a:off x="1258888" y="5716587"/>
            <a:ext cx="1944687" cy="142875"/>
          </a:xfrm>
          <a:prstGeom prst="line">
            <a:avLst/>
          </a:prstGeom>
          <a:noFill/>
          <a:ln w="9525" cap="rnd">
            <a:solidFill>
              <a:srgbClr val="800080"/>
            </a:solidFill>
            <a:prstDash val="sysDot"/>
            <a:round/>
            <a:headEnd/>
            <a:tailEnd/>
          </a:ln>
          <a:effectLst/>
        </p:spPr>
        <p:txBody>
          <a:bodyPr>
            <a:spAutoFit/>
          </a:bodyPr>
          <a:lstStyle/>
          <a:p>
            <a:endParaRPr lang="zh-CN" altLang="en-US"/>
          </a:p>
        </p:txBody>
      </p:sp>
      <p:sp>
        <p:nvSpPr>
          <p:cNvPr id="53" name="Line 58"/>
          <p:cNvSpPr>
            <a:spLocks noChangeShapeType="1"/>
          </p:cNvSpPr>
          <p:nvPr/>
        </p:nvSpPr>
        <p:spPr bwMode="auto">
          <a:xfrm flipV="1">
            <a:off x="1258888" y="5716587"/>
            <a:ext cx="3313112" cy="214313"/>
          </a:xfrm>
          <a:prstGeom prst="line">
            <a:avLst/>
          </a:prstGeom>
          <a:noFill/>
          <a:ln w="9525" cap="rnd">
            <a:solidFill>
              <a:srgbClr val="800080"/>
            </a:solidFill>
            <a:prstDash val="sysDot"/>
            <a:round/>
            <a:headEnd/>
            <a:tailEnd/>
          </a:ln>
          <a:effectLst/>
        </p:spPr>
        <p:txBody>
          <a:bodyPr>
            <a:spAutoFit/>
          </a:bodyPr>
          <a:lstStyle/>
          <a:p>
            <a:endParaRPr lang="zh-CN" altLang="en-US"/>
          </a:p>
        </p:txBody>
      </p:sp>
      <p:sp>
        <p:nvSpPr>
          <p:cNvPr id="54" name="Line 59"/>
          <p:cNvSpPr>
            <a:spLocks noChangeShapeType="1"/>
          </p:cNvSpPr>
          <p:nvPr/>
        </p:nvSpPr>
        <p:spPr bwMode="auto">
          <a:xfrm flipV="1">
            <a:off x="1258888" y="5716587"/>
            <a:ext cx="5473700" cy="285750"/>
          </a:xfrm>
          <a:prstGeom prst="line">
            <a:avLst/>
          </a:prstGeom>
          <a:noFill/>
          <a:ln w="9525" cap="rnd">
            <a:solidFill>
              <a:srgbClr val="800080"/>
            </a:solidFill>
            <a:prstDash val="sysDot"/>
            <a:round/>
            <a:headEnd/>
            <a:tailEnd/>
          </a:ln>
          <a:effectLst/>
        </p:spPr>
        <p:txBody>
          <a:bodyPr>
            <a:spAutoFit/>
          </a:bodyPr>
          <a:lstStyle/>
          <a:p>
            <a:endParaRPr lang="zh-CN" altLang="en-US"/>
          </a:p>
        </p:txBody>
      </p:sp>
      <p:sp>
        <p:nvSpPr>
          <p:cNvPr id="55" name="Rectangle 60"/>
          <p:cNvSpPr>
            <a:spLocks noChangeArrowheads="1"/>
          </p:cNvSpPr>
          <p:nvPr/>
        </p:nvSpPr>
        <p:spPr bwMode="auto">
          <a:xfrm>
            <a:off x="679450" y="3675062"/>
            <a:ext cx="579438" cy="396875"/>
          </a:xfrm>
          <a:prstGeom prst="rect">
            <a:avLst/>
          </a:prstGeom>
          <a:noFill/>
          <a:ln w="9525" algn="ctr">
            <a:noFill/>
            <a:miter lim="800000"/>
            <a:headEnd/>
            <a:tailEnd/>
          </a:ln>
          <a:effectLst/>
        </p:spPr>
        <p:txBody>
          <a:bodyPr wrap="none">
            <a:spAutoFit/>
          </a:bodyPr>
          <a:lstStyle/>
          <a:p>
            <a:pPr>
              <a:buFont typeface="Wingdings" pitchFamily="2" charset="2"/>
              <a:buNone/>
            </a:pPr>
            <a:r>
              <a:rPr kumimoji="0" lang="en-US" altLang="zh-CN" sz="2000"/>
              <a:t>this</a:t>
            </a:r>
            <a:endParaRPr lang="en-US" altLang="zh-CN" sz="2000"/>
          </a:p>
        </p:txBody>
      </p:sp>
      <p:sp>
        <p:nvSpPr>
          <p:cNvPr id="56" name="Line 62"/>
          <p:cNvSpPr>
            <a:spLocks noChangeShapeType="1"/>
          </p:cNvSpPr>
          <p:nvPr/>
        </p:nvSpPr>
        <p:spPr bwMode="auto">
          <a:xfrm>
            <a:off x="1187450" y="3916362"/>
            <a:ext cx="647700" cy="215900"/>
          </a:xfrm>
          <a:prstGeom prst="line">
            <a:avLst/>
          </a:prstGeom>
          <a:noFill/>
          <a:ln w="19050" cap="rnd">
            <a:solidFill>
              <a:srgbClr val="800080"/>
            </a:solidFill>
            <a:prstDash val="sysDot"/>
            <a:round/>
            <a:headEnd/>
            <a:tailEnd type="stealth" w="med" len="med"/>
          </a:ln>
          <a:effectLst/>
        </p:spPr>
        <p:txBody>
          <a:bodyPr>
            <a:spAutoFit/>
          </a:bodyPr>
          <a:lstStyle/>
          <a:p>
            <a:endParaRPr lang="zh-CN" altLang="en-US"/>
          </a:p>
        </p:txBody>
      </p:sp>
      <p:sp>
        <p:nvSpPr>
          <p:cNvPr id="57"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51</a:t>
            </a:fld>
            <a:endParaRPr lang="en-US" altLang="zh-CN" sz="1800" dirty="0">
              <a:latin typeface="宋体" pitchFamily="2" charset="-122"/>
              <a:ea typeface="宋体"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dissolve">
                                      <p:cBhvr>
                                        <p:cTn id="10" dur="500"/>
                                        <p:tgtEl>
                                          <p:spTgt spid="5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dissolve">
                                      <p:cBhvr>
                                        <p:cTn id="13" dur="500"/>
                                        <p:tgtEl>
                                          <p:spTgt spid="5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dissolve">
                                      <p:cBhvr>
                                        <p:cTn id="16" dur="500"/>
                                        <p:tgtEl>
                                          <p:spTgt spid="5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dissolve">
                                      <p:cBhvr>
                                        <p:cTn id="1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animBg="1"/>
      <p:bldP spid="52" grpId="0" animBg="1"/>
      <p:bldP spid="53" grpId="0" animBg="1"/>
      <p:bldP spid="5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52</a:t>
            </a:fld>
            <a:endParaRPr lang="en-US" altLang="zh-CN" sz="1800" dirty="0">
              <a:latin typeface="宋体" pitchFamily="2" charset="-122"/>
              <a:ea typeface="宋体" pitchFamily="2" charset="-122"/>
            </a:endParaRPr>
          </a:p>
        </p:txBody>
      </p:sp>
      <p:sp>
        <p:nvSpPr>
          <p:cNvPr id="5" name="Text Box 4">
            <a:extLst>
              <a:ext uri="{FF2B5EF4-FFF2-40B4-BE49-F238E27FC236}">
                <a16:creationId xmlns:a16="http://schemas.microsoft.com/office/drawing/2014/main" id="{C15EF001-C6FB-47B3-AD48-27A33607565C}"/>
              </a:ext>
            </a:extLst>
          </p:cNvPr>
          <p:cNvSpPr txBox="1">
            <a:spLocks noChangeArrowheads="1"/>
          </p:cNvSpPr>
          <p:nvPr/>
        </p:nvSpPr>
        <p:spPr bwMode="auto">
          <a:xfrm>
            <a:off x="145774" y="304800"/>
            <a:ext cx="7845425" cy="581057"/>
          </a:xfrm>
          <a:prstGeom prst="rect">
            <a:avLst/>
          </a:prstGeom>
          <a:noFill/>
          <a:ln w="9525">
            <a:noFill/>
            <a:miter lim="800000"/>
            <a:headEnd/>
            <a:tailEnd/>
          </a:ln>
          <a:effectLst/>
        </p:spPr>
        <p:txBody>
          <a:bodyPr>
            <a:spAutoFit/>
          </a:bodyPr>
          <a:lstStyle/>
          <a:p>
            <a:pPr algn="l">
              <a:lnSpc>
                <a:spcPct val="150000"/>
              </a:lnSpc>
              <a:buClrTx/>
            </a:pPr>
            <a:r>
              <a:rPr lang="en-US" altLang="zh-CN" sz="2400" b="1" dirty="0">
                <a:solidFill>
                  <a:srgbClr val="0000FF"/>
                </a:solidFill>
                <a:latin typeface="微软雅黑" panose="020B0503020204020204" pitchFamily="34" charset="-122"/>
              </a:rPr>
              <a:t> </a:t>
            </a:r>
            <a:r>
              <a:rPr lang="en-US" altLang="zh-CN" sz="2400" dirty="0">
                <a:solidFill>
                  <a:srgbClr val="0000FF"/>
                </a:solidFill>
                <a:latin typeface="微软雅黑" panose="020B0503020204020204" pitchFamily="34" charset="-122"/>
              </a:rPr>
              <a:t> 9.5.4  </a:t>
            </a:r>
            <a:r>
              <a:rPr lang="zh-CN" altLang="en-US" sz="2400" b="1" dirty="0">
                <a:solidFill>
                  <a:srgbClr val="0000FF"/>
                </a:solidFill>
                <a:latin typeface="微软雅黑" panose="020B0503020204020204" pitchFamily="34" charset="-122"/>
              </a:rPr>
              <a:t>例程的动态绑定</a:t>
            </a:r>
            <a:endParaRPr kumimoji="0" lang="zh-CN" altLang="en-US" sz="2400" b="1" dirty="0">
              <a:solidFill>
                <a:srgbClr val="0000FF"/>
              </a:solidFill>
              <a:latin typeface="微软雅黑" panose="020B0503020204020204" pitchFamily="34" charset="-122"/>
            </a:endParaRPr>
          </a:p>
        </p:txBody>
      </p:sp>
      <p:sp>
        <p:nvSpPr>
          <p:cNvPr id="7" name="文本框 6">
            <a:extLst>
              <a:ext uri="{FF2B5EF4-FFF2-40B4-BE49-F238E27FC236}">
                <a16:creationId xmlns:a16="http://schemas.microsoft.com/office/drawing/2014/main" id="{307C7A6F-DCF8-4C66-921C-C40BD9D41458}"/>
              </a:ext>
            </a:extLst>
          </p:cNvPr>
          <p:cNvSpPr txBox="1"/>
          <p:nvPr/>
        </p:nvSpPr>
        <p:spPr>
          <a:xfrm>
            <a:off x="419100" y="1001862"/>
            <a:ext cx="8305800" cy="5262979"/>
          </a:xfrm>
          <a:prstGeom prst="rect">
            <a:avLst/>
          </a:prstGeom>
          <a:noFill/>
          <a:ln>
            <a:solidFill>
              <a:srgbClr val="FF0000"/>
            </a:solidFill>
          </a:ln>
        </p:spPr>
        <p:txBody>
          <a:bodyPr wrap="square">
            <a:spAutoFit/>
          </a:bodyPr>
          <a:lstStyle/>
          <a:p>
            <a:pPr algn="l"/>
            <a:r>
              <a:rPr lang="en-US" altLang="zh-CN" sz="1200" dirty="0">
                <a:solidFill>
                  <a:srgbClr val="000000"/>
                </a:solidFill>
                <a:latin typeface="新宋体" panose="02010609030101010101" pitchFamily="49" charset="-122"/>
                <a:ea typeface="新宋体" panose="02010609030101010101" pitchFamily="49" charset="-122"/>
              </a:rPr>
              <a:t>string day;</a:t>
            </a:r>
          </a:p>
          <a:p>
            <a:pPr algn="l"/>
            <a:r>
              <a:rPr lang="en-US" altLang="zh-CN" sz="1200" dirty="0">
                <a:solidFill>
                  <a:srgbClr val="0000FF"/>
                </a:solidFill>
                <a:latin typeface="新宋体" panose="02010609030101010101" pitchFamily="49" charset="-122"/>
                <a:ea typeface="新宋体" panose="02010609030101010101" pitchFamily="49" charset="-122"/>
              </a:rPr>
              <a:t>class</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B91AF"/>
                </a:solidFill>
                <a:latin typeface="新宋体" panose="02010609030101010101" pitchFamily="49" charset="-122"/>
                <a:ea typeface="新宋体" panose="02010609030101010101" pitchFamily="49" charset="-122"/>
              </a:rPr>
              <a:t>Fruit</a:t>
            </a:r>
            <a:endParaRPr lang="en-US" altLang="zh-CN" sz="1200" dirty="0">
              <a:solidFill>
                <a:srgbClr val="000000"/>
              </a:solidFill>
              <a:latin typeface="新宋体" panose="02010609030101010101" pitchFamily="49" charset="-122"/>
              <a:ea typeface="新宋体" panose="02010609030101010101" pitchFamily="49" charset="-122"/>
            </a:endParaRPr>
          </a:p>
          <a:p>
            <a:pPr algn="l"/>
            <a:r>
              <a:rPr lang="en-US" altLang="zh-CN" sz="1200" dirty="0">
                <a:solidFill>
                  <a:srgbClr val="000000"/>
                </a:solidFill>
                <a:latin typeface="新宋体" panose="02010609030101010101" pitchFamily="49" charset="-122"/>
                <a:ea typeface="新宋体" panose="02010609030101010101" pitchFamily="49" charset="-122"/>
              </a:rPr>
              <a:t>{</a:t>
            </a:r>
          </a:p>
          <a:p>
            <a:pPr algn="l"/>
            <a:r>
              <a:rPr lang="en-US" altLang="zh-CN" sz="1200" dirty="0">
                <a:solidFill>
                  <a:srgbClr val="0000FF"/>
                </a:solidFill>
                <a:latin typeface="新宋体" panose="02010609030101010101" pitchFamily="49" charset="-122"/>
                <a:ea typeface="新宋体" panose="02010609030101010101" pitchFamily="49" charset="-122"/>
              </a:rPr>
              <a:t>    int</a:t>
            </a:r>
            <a:r>
              <a:rPr lang="en-US" altLang="zh-CN" sz="1200" dirty="0">
                <a:solidFill>
                  <a:srgbClr val="000000"/>
                </a:solidFill>
                <a:latin typeface="新宋体" panose="02010609030101010101" pitchFamily="49" charset="-122"/>
                <a:ea typeface="新宋体" panose="02010609030101010101" pitchFamily="49" charset="-122"/>
              </a:rPr>
              <a:t> price;</a:t>
            </a:r>
          </a:p>
          <a:p>
            <a:pPr algn="l"/>
            <a:r>
              <a:rPr lang="en-US" altLang="zh-CN" sz="1200" dirty="0">
                <a:solidFill>
                  <a:srgbClr val="000000"/>
                </a:solidFill>
                <a:latin typeface="新宋体" panose="02010609030101010101" pitchFamily="49" charset="-122"/>
                <a:ea typeface="新宋体" panose="02010609030101010101" pitchFamily="49" charset="-122"/>
              </a:rPr>
              <a:t>    string name;</a:t>
            </a:r>
          </a:p>
          <a:p>
            <a:pPr algn="l"/>
            <a:r>
              <a:rPr lang="en-US" altLang="zh-CN" sz="1200" dirty="0">
                <a:solidFill>
                  <a:srgbClr val="0000FF"/>
                </a:solidFill>
                <a:latin typeface="新宋体" panose="02010609030101010101" pitchFamily="49" charset="-122"/>
                <a:ea typeface="新宋体" panose="02010609030101010101" pitchFamily="49" charset="-122"/>
              </a:rPr>
              <a:t>    void</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init</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808080"/>
                </a:solidFill>
                <a:latin typeface="新宋体" panose="02010609030101010101" pitchFamily="49" charset="-122"/>
                <a:ea typeface="新宋体" panose="02010609030101010101" pitchFamily="49" charset="-122"/>
              </a:rPr>
              <a:t>p</a:t>
            </a:r>
            <a:r>
              <a:rPr lang="en-US" altLang="zh-CN" sz="1200" dirty="0">
                <a:solidFill>
                  <a:srgbClr val="000000"/>
                </a:solidFill>
                <a:latin typeface="新宋体" panose="02010609030101010101" pitchFamily="49" charset="-122"/>
                <a:ea typeface="新宋体" panose="02010609030101010101" pitchFamily="49" charset="-122"/>
              </a:rPr>
              <a:t>, string </a:t>
            </a:r>
            <a:r>
              <a:rPr lang="en-US" altLang="zh-CN" sz="1200" dirty="0">
                <a:solidFill>
                  <a:srgbClr val="808080"/>
                </a:solidFill>
                <a:latin typeface="新宋体" panose="02010609030101010101" pitchFamily="49" charset="-122"/>
                <a:ea typeface="新宋体" panose="02010609030101010101" pitchFamily="49" charset="-122"/>
              </a:rPr>
              <a:t>s</a:t>
            </a:r>
            <a:r>
              <a:rPr lang="en-US" altLang="zh-CN" sz="1200" dirty="0">
                <a:solidFill>
                  <a:srgbClr val="000000"/>
                </a:solidFill>
                <a:latin typeface="新宋体" panose="02010609030101010101" pitchFamily="49" charset="-122"/>
                <a:ea typeface="新宋体" panose="02010609030101010101" pitchFamily="49" charset="-122"/>
              </a:rPr>
              <a:t>) { price = </a:t>
            </a:r>
            <a:r>
              <a:rPr lang="en-US" altLang="zh-CN" sz="1200" dirty="0">
                <a:solidFill>
                  <a:srgbClr val="808080"/>
                </a:solidFill>
                <a:latin typeface="新宋体" panose="02010609030101010101" pitchFamily="49" charset="-122"/>
                <a:ea typeface="新宋体" panose="02010609030101010101" pitchFamily="49" charset="-122"/>
              </a:rPr>
              <a:t>p</a:t>
            </a:r>
            <a:r>
              <a:rPr lang="en-US" altLang="zh-CN" sz="1200" dirty="0">
                <a:solidFill>
                  <a:srgbClr val="000000"/>
                </a:solidFill>
                <a:latin typeface="新宋体" panose="02010609030101010101" pitchFamily="49" charset="-122"/>
                <a:ea typeface="新宋体" panose="02010609030101010101" pitchFamily="49" charset="-122"/>
              </a:rPr>
              <a:t>; name = </a:t>
            </a:r>
            <a:r>
              <a:rPr lang="en-US" altLang="zh-CN" sz="1200" dirty="0">
                <a:solidFill>
                  <a:srgbClr val="808080"/>
                </a:solidFill>
                <a:latin typeface="新宋体" panose="02010609030101010101" pitchFamily="49" charset="-122"/>
                <a:ea typeface="新宋体" panose="02010609030101010101" pitchFamily="49" charset="-122"/>
              </a:rPr>
              <a:t>s</a:t>
            </a:r>
            <a:r>
              <a:rPr lang="en-US" altLang="zh-CN" sz="1200" dirty="0">
                <a:solidFill>
                  <a:srgbClr val="000000"/>
                </a:solidFill>
                <a:latin typeface="新宋体" panose="02010609030101010101" pitchFamily="49" charset="-122"/>
                <a:ea typeface="新宋体" panose="02010609030101010101" pitchFamily="49" charset="-122"/>
              </a:rPr>
              <a:t>; }</a:t>
            </a:r>
          </a:p>
          <a:p>
            <a:pPr algn="l"/>
            <a:r>
              <a:rPr lang="en-US" altLang="zh-CN" sz="1200" dirty="0">
                <a:solidFill>
                  <a:srgbClr val="0000FF"/>
                </a:solidFill>
                <a:latin typeface="新宋体" panose="02010609030101010101" pitchFamily="49" charset="-122"/>
                <a:ea typeface="新宋体" panose="02010609030101010101" pitchFamily="49" charset="-122"/>
              </a:rPr>
              <a:t>    void</a:t>
            </a:r>
            <a:r>
              <a:rPr lang="en-US" altLang="zh-CN" sz="1200" dirty="0">
                <a:solidFill>
                  <a:srgbClr val="000000"/>
                </a:solidFill>
                <a:latin typeface="新宋体" panose="02010609030101010101" pitchFamily="49" charset="-122"/>
                <a:ea typeface="新宋体" panose="02010609030101010101" pitchFamily="49" charset="-122"/>
              </a:rPr>
              <a:t> print() {</a:t>
            </a:r>
          </a:p>
          <a:p>
            <a:pPr algn="l"/>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println</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a:solidFill>
                  <a:srgbClr val="A31515"/>
                </a:solidFill>
                <a:latin typeface="新宋体" panose="02010609030101010101" pitchFamily="49" charset="-122"/>
                <a:ea typeface="新宋体" panose="02010609030101010101" pitchFamily="49" charset="-122"/>
              </a:rPr>
              <a:t>"On "</a:t>
            </a:r>
            <a:r>
              <a:rPr lang="en-US" altLang="zh-CN" sz="1200" dirty="0">
                <a:solidFill>
                  <a:srgbClr val="000000"/>
                </a:solidFill>
                <a:latin typeface="新宋体" panose="02010609030101010101" pitchFamily="49" charset="-122"/>
                <a:ea typeface="新宋体" panose="02010609030101010101" pitchFamily="49" charset="-122"/>
              </a:rPr>
              <a:t>, day, </a:t>
            </a:r>
            <a:r>
              <a:rPr lang="en-US" altLang="zh-CN" sz="1200" dirty="0">
                <a:solidFill>
                  <a:srgbClr val="A31515"/>
                </a:solidFill>
                <a:latin typeface="新宋体" panose="02010609030101010101" pitchFamily="49" charset="-122"/>
                <a:ea typeface="新宋体" panose="02010609030101010101" pitchFamily="49" charset="-122"/>
              </a:rPr>
              <a:t>", the price of "</a:t>
            </a:r>
            <a:r>
              <a:rPr lang="en-US" altLang="zh-CN" sz="1200" dirty="0">
                <a:solidFill>
                  <a:srgbClr val="000000"/>
                </a:solidFill>
                <a:latin typeface="新宋体" panose="02010609030101010101" pitchFamily="49" charset="-122"/>
                <a:ea typeface="新宋体" panose="02010609030101010101" pitchFamily="49" charset="-122"/>
              </a:rPr>
              <a:t>, name, </a:t>
            </a:r>
            <a:r>
              <a:rPr lang="en-US" altLang="zh-CN" sz="1200" dirty="0">
                <a:solidFill>
                  <a:srgbClr val="A31515"/>
                </a:solidFill>
                <a:latin typeface="新宋体" panose="02010609030101010101" pitchFamily="49" charset="-122"/>
                <a:ea typeface="新宋体" panose="02010609030101010101" pitchFamily="49" charset="-122"/>
              </a:rPr>
              <a:t>" is "</a:t>
            </a:r>
            <a:r>
              <a:rPr lang="en-US" altLang="zh-CN" sz="1200" dirty="0">
                <a:solidFill>
                  <a:srgbClr val="000000"/>
                </a:solidFill>
                <a:latin typeface="新宋体" panose="02010609030101010101" pitchFamily="49" charset="-122"/>
                <a:ea typeface="新宋体" panose="02010609030101010101" pitchFamily="49" charset="-122"/>
              </a:rPr>
              <a:t>, price, </a:t>
            </a:r>
            <a:r>
              <a:rPr lang="en-US" altLang="zh-CN" sz="1200" dirty="0">
                <a:solidFill>
                  <a:srgbClr val="A31515"/>
                </a:solidFill>
                <a:latin typeface="新宋体" panose="02010609030101010101" pitchFamily="49" charset="-122"/>
                <a:ea typeface="新宋体" panose="02010609030101010101" pitchFamily="49" charset="-122"/>
              </a:rPr>
              <a:t>"\n"</a:t>
            </a:r>
            <a:r>
              <a:rPr lang="en-US" altLang="zh-CN" sz="1200" dirty="0">
                <a:solidFill>
                  <a:srgbClr val="000000"/>
                </a:solidFill>
                <a:latin typeface="新宋体" panose="02010609030101010101" pitchFamily="49" charset="-122"/>
                <a:ea typeface="新宋体" panose="02010609030101010101" pitchFamily="49" charset="-122"/>
              </a:rPr>
              <a:t>);</a:t>
            </a:r>
          </a:p>
          <a:p>
            <a:pPr algn="l"/>
            <a:r>
              <a:rPr lang="en-US" altLang="zh-CN" sz="1200" dirty="0">
                <a:solidFill>
                  <a:srgbClr val="000000"/>
                </a:solidFill>
                <a:latin typeface="新宋体" panose="02010609030101010101" pitchFamily="49" charset="-122"/>
                <a:ea typeface="新宋体" panose="02010609030101010101" pitchFamily="49" charset="-122"/>
              </a:rPr>
              <a:t>     }</a:t>
            </a:r>
          </a:p>
          <a:p>
            <a:pPr algn="l"/>
            <a:r>
              <a:rPr lang="en-US" altLang="zh-CN" sz="1200" dirty="0">
                <a:solidFill>
                  <a:srgbClr val="000000"/>
                </a:solidFill>
                <a:latin typeface="新宋体" panose="02010609030101010101" pitchFamily="49" charset="-122"/>
                <a:ea typeface="新宋体" panose="02010609030101010101" pitchFamily="49" charset="-122"/>
              </a:rPr>
              <a:t>}</a:t>
            </a:r>
          </a:p>
          <a:p>
            <a:pPr algn="l"/>
            <a:r>
              <a:rPr lang="en-US" altLang="zh-CN" sz="1200" dirty="0">
                <a:solidFill>
                  <a:srgbClr val="0000FF"/>
                </a:solidFill>
                <a:latin typeface="新宋体" panose="02010609030101010101" pitchFamily="49" charset="-122"/>
                <a:ea typeface="新宋体" panose="02010609030101010101" pitchFamily="49" charset="-122"/>
              </a:rPr>
              <a:t>class</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B91AF"/>
                </a:solidFill>
                <a:latin typeface="新宋体" panose="02010609030101010101" pitchFamily="49" charset="-122"/>
                <a:ea typeface="新宋体" panose="02010609030101010101" pitchFamily="49" charset="-122"/>
              </a:rPr>
              <a:t>Apple</a:t>
            </a:r>
            <a:r>
              <a:rPr lang="en-US" altLang="zh-CN" sz="1200" dirty="0">
                <a:solidFill>
                  <a:srgbClr val="000000"/>
                </a:solidFill>
                <a:latin typeface="新宋体" panose="02010609030101010101" pitchFamily="49" charset="-122"/>
                <a:ea typeface="新宋体" panose="02010609030101010101" pitchFamily="49" charset="-122"/>
              </a:rPr>
              <a:t> extends Fruit</a:t>
            </a:r>
          </a:p>
          <a:p>
            <a:pPr algn="l"/>
            <a:r>
              <a:rPr lang="en-US" altLang="zh-CN" sz="1200" dirty="0">
                <a:solidFill>
                  <a:srgbClr val="000000"/>
                </a:solidFill>
                <a:latin typeface="新宋体" panose="02010609030101010101" pitchFamily="49" charset="-122"/>
                <a:ea typeface="新宋体" panose="02010609030101010101" pitchFamily="49" charset="-122"/>
              </a:rPr>
              <a:t>{</a:t>
            </a:r>
          </a:p>
          <a:p>
            <a:pPr algn="l"/>
            <a:r>
              <a:rPr lang="en-US" altLang="zh-CN" sz="1200" dirty="0">
                <a:solidFill>
                  <a:srgbClr val="000000"/>
                </a:solidFill>
                <a:latin typeface="新宋体" panose="02010609030101010101" pitchFamily="49" charset="-122"/>
                <a:ea typeface="新宋体" panose="02010609030101010101" pitchFamily="49" charset="-122"/>
              </a:rPr>
              <a:t>    string color;</a:t>
            </a:r>
          </a:p>
          <a:p>
            <a:pPr algn="l"/>
            <a:r>
              <a:rPr lang="en-US" altLang="zh-CN" sz="1200" dirty="0">
                <a:solidFill>
                  <a:srgbClr val="0000FF"/>
                </a:solidFill>
                <a:latin typeface="新宋体" panose="02010609030101010101" pitchFamily="49" charset="-122"/>
                <a:ea typeface="新宋体" panose="02010609030101010101" pitchFamily="49" charset="-122"/>
              </a:rPr>
              <a:t>    void</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setcolor</a:t>
            </a:r>
            <a:r>
              <a:rPr lang="en-US" altLang="zh-CN" sz="1200" dirty="0">
                <a:solidFill>
                  <a:srgbClr val="000000"/>
                </a:solidFill>
                <a:latin typeface="新宋体" panose="02010609030101010101" pitchFamily="49" charset="-122"/>
                <a:ea typeface="新宋体" panose="02010609030101010101" pitchFamily="49" charset="-122"/>
              </a:rPr>
              <a:t>(string c) { color = c; }</a:t>
            </a:r>
          </a:p>
          <a:p>
            <a:pPr algn="l"/>
            <a:r>
              <a:rPr lang="en-US" altLang="zh-CN" sz="1200" dirty="0">
                <a:solidFill>
                  <a:srgbClr val="0000FF"/>
                </a:solidFill>
                <a:latin typeface="新宋体" panose="02010609030101010101" pitchFamily="49" charset="-122"/>
                <a:ea typeface="新宋体" panose="02010609030101010101" pitchFamily="49" charset="-122"/>
              </a:rPr>
              <a:t>    void</a:t>
            </a:r>
            <a:r>
              <a:rPr lang="en-US" altLang="zh-CN" sz="1200" dirty="0">
                <a:solidFill>
                  <a:srgbClr val="000000"/>
                </a:solidFill>
                <a:latin typeface="新宋体" panose="02010609030101010101" pitchFamily="49" charset="-122"/>
                <a:ea typeface="新宋体" panose="02010609030101010101" pitchFamily="49" charset="-122"/>
              </a:rPr>
              <a:t> print() {</a:t>
            </a:r>
          </a:p>
          <a:p>
            <a:pPr algn="l"/>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println</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a:solidFill>
                  <a:srgbClr val="A31515"/>
                </a:solidFill>
                <a:latin typeface="新宋体" panose="02010609030101010101" pitchFamily="49" charset="-122"/>
                <a:ea typeface="新宋体" panose="02010609030101010101" pitchFamily="49" charset="-122"/>
              </a:rPr>
              <a:t>"On "</a:t>
            </a:r>
            <a:r>
              <a:rPr lang="en-US" altLang="zh-CN" sz="1200" dirty="0">
                <a:solidFill>
                  <a:srgbClr val="000000"/>
                </a:solidFill>
                <a:latin typeface="新宋体" panose="02010609030101010101" pitchFamily="49" charset="-122"/>
                <a:ea typeface="新宋体" panose="02010609030101010101" pitchFamily="49" charset="-122"/>
              </a:rPr>
              <a:t>, day, </a:t>
            </a:r>
            <a:r>
              <a:rPr lang="en-US" altLang="zh-CN" sz="1200" dirty="0">
                <a:solidFill>
                  <a:srgbClr val="A31515"/>
                </a:solidFill>
                <a:latin typeface="新宋体" panose="02010609030101010101" pitchFamily="49" charset="-122"/>
                <a:ea typeface="新宋体" panose="02010609030101010101" pitchFamily="49" charset="-122"/>
              </a:rPr>
              <a:t>", the price of "</a:t>
            </a:r>
            <a:r>
              <a:rPr lang="en-US" altLang="zh-CN" sz="1200" dirty="0">
                <a:solidFill>
                  <a:srgbClr val="000000"/>
                </a:solidFill>
                <a:latin typeface="新宋体" panose="02010609030101010101" pitchFamily="49" charset="-122"/>
                <a:ea typeface="新宋体" panose="02010609030101010101" pitchFamily="49" charset="-122"/>
              </a:rPr>
              <a:t>, color, </a:t>
            </a:r>
            <a:r>
              <a:rPr lang="en-US" altLang="zh-CN" sz="1200" dirty="0">
                <a:solidFill>
                  <a:srgbClr val="A31515"/>
                </a:solidFill>
                <a:latin typeface="新宋体" panose="02010609030101010101" pitchFamily="49" charset="-122"/>
                <a:ea typeface="新宋体" panose="02010609030101010101" pitchFamily="49" charset="-122"/>
              </a:rPr>
              <a:t>" "</a:t>
            </a:r>
            <a:r>
              <a:rPr lang="en-US" altLang="zh-CN" sz="1200" dirty="0">
                <a:solidFill>
                  <a:srgbClr val="000000"/>
                </a:solidFill>
                <a:latin typeface="新宋体" panose="02010609030101010101" pitchFamily="49" charset="-122"/>
                <a:ea typeface="新宋体" panose="02010609030101010101" pitchFamily="49" charset="-122"/>
              </a:rPr>
              <a:t>, name, </a:t>
            </a:r>
            <a:r>
              <a:rPr lang="en-US" altLang="zh-CN" sz="1200" dirty="0">
                <a:solidFill>
                  <a:srgbClr val="A31515"/>
                </a:solidFill>
                <a:latin typeface="新宋体" panose="02010609030101010101" pitchFamily="49" charset="-122"/>
                <a:ea typeface="新宋体" panose="02010609030101010101" pitchFamily="49" charset="-122"/>
              </a:rPr>
              <a:t>" is "</a:t>
            </a:r>
            <a:r>
              <a:rPr lang="en-US" altLang="zh-CN" sz="1200" dirty="0">
                <a:solidFill>
                  <a:srgbClr val="000000"/>
                </a:solidFill>
                <a:latin typeface="新宋体" panose="02010609030101010101" pitchFamily="49" charset="-122"/>
                <a:ea typeface="新宋体" panose="02010609030101010101" pitchFamily="49" charset="-122"/>
              </a:rPr>
              <a:t>, price, </a:t>
            </a:r>
            <a:r>
              <a:rPr lang="en-US" altLang="zh-CN" sz="1200" dirty="0">
                <a:solidFill>
                  <a:srgbClr val="A31515"/>
                </a:solidFill>
                <a:latin typeface="新宋体" panose="02010609030101010101" pitchFamily="49" charset="-122"/>
                <a:ea typeface="新宋体" panose="02010609030101010101" pitchFamily="49" charset="-122"/>
              </a:rPr>
              <a:t>"\n"</a:t>
            </a:r>
            <a:r>
              <a:rPr lang="en-US" altLang="zh-CN" sz="1200" dirty="0">
                <a:solidFill>
                  <a:srgbClr val="000000"/>
                </a:solidFill>
                <a:latin typeface="新宋体" panose="02010609030101010101" pitchFamily="49" charset="-122"/>
                <a:ea typeface="新宋体" panose="02010609030101010101" pitchFamily="49" charset="-122"/>
              </a:rPr>
              <a:t>);</a:t>
            </a:r>
          </a:p>
          <a:p>
            <a:pPr algn="l"/>
            <a:r>
              <a:rPr lang="en-US" altLang="zh-CN" sz="1200" dirty="0">
                <a:solidFill>
                  <a:srgbClr val="000000"/>
                </a:solidFill>
                <a:latin typeface="新宋体" panose="02010609030101010101" pitchFamily="49" charset="-122"/>
                <a:ea typeface="新宋体" panose="02010609030101010101" pitchFamily="49" charset="-122"/>
              </a:rPr>
              <a:t>    }</a:t>
            </a:r>
          </a:p>
          <a:p>
            <a:pPr algn="l"/>
            <a:r>
              <a:rPr lang="en-US" altLang="zh-CN" sz="1200" dirty="0">
                <a:solidFill>
                  <a:srgbClr val="000000"/>
                </a:solidFill>
                <a:latin typeface="新宋体" panose="02010609030101010101" pitchFamily="49" charset="-122"/>
                <a:ea typeface="新宋体" panose="02010609030101010101" pitchFamily="49" charset="-122"/>
              </a:rPr>
              <a:t>}</a:t>
            </a:r>
          </a:p>
          <a:p>
            <a:pPr algn="l"/>
            <a:endParaRPr lang="zh-CN" altLang="en-US" sz="1200" dirty="0">
              <a:solidFill>
                <a:srgbClr val="000000"/>
              </a:solidFill>
              <a:latin typeface="新宋体" panose="02010609030101010101" pitchFamily="49" charset="-122"/>
              <a:ea typeface="新宋体" panose="02010609030101010101" pitchFamily="49" charset="-122"/>
            </a:endParaRPr>
          </a:p>
          <a:p>
            <a:pPr algn="l"/>
            <a:r>
              <a:rPr lang="en-US" altLang="zh-CN" sz="1200" dirty="0">
                <a:solidFill>
                  <a:srgbClr val="0000FF"/>
                </a:solidFill>
                <a:latin typeface="新宋体" panose="02010609030101010101" pitchFamily="49" charset="-122"/>
                <a:ea typeface="新宋体" panose="02010609030101010101" pitchFamily="49" charset="-122"/>
              </a:rPr>
              <a:t>void</a:t>
            </a:r>
            <a:r>
              <a:rPr lang="en-US" altLang="zh-CN" sz="1200" dirty="0">
                <a:solidFill>
                  <a:srgbClr val="000000"/>
                </a:solidFill>
                <a:latin typeface="新宋体" panose="02010609030101010101" pitchFamily="49" charset="-122"/>
                <a:ea typeface="新宋体" panose="02010609030101010101" pitchFamily="49" charset="-122"/>
              </a:rPr>
              <a:t> foo()</a:t>
            </a:r>
          </a:p>
          <a:p>
            <a:pPr algn="l"/>
            <a:r>
              <a:rPr lang="en-US" altLang="zh-CN" sz="1200" dirty="0">
                <a:solidFill>
                  <a:srgbClr val="000000"/>
                </a:solidFill>
                <a:latin typeface="新宋体" panose="02010609030101010101" pitchFamily="49" charset="-122"/>
                <a:ea typeface="新宋体" panose="02010609030101010101" pitchFamily="49" charset="-122"/>
              </a:rPr>
              <a:t>{</a:t>
            </a:r>
          </a:p>
          <a:p>
            <a:pPr algn="l"/>
            <a:r>
              <a:rPr lang="en-US" altLang="zh-CN" sz="1200" dirty="0">
                <a:solidFill>
                  <a:srgbClr val="0000FF"/>
                </a:solidFill>
                <a:latin typeface="新宋体" panose="02010609030101010101" pitchFamily="49" charset="-122"/>
                <a:ea typeface="新宋体" panose="02010609030101010101" pitchFamily="49" charset="-122"/>
              </a:rPr>
              <a:t>   class</a:t>
            </a:r>
            <a:r>
              <a:rPr lang="en-US" altLang="zh-CN" sz="1200" dirty="0">
                <a:solidFill>
                  <a:srgbClr val="000000"/>
                </a:solidFill>
                <a:latin typeface="新宋体" panose="02010609030101010101" pitchFamily="49" charset="-122"/>
                <a:ea typeface="新宋体" panose="02010609030101010101" pitchFamily="49" charset="-122"/>
              </a:rPr>
              <a:t> Apple a;</a:t>
            </a:r>
          </a:p>
          <a:p>
            <a:pPr algn="l"/>
            <a:r>
              <a:rPr lang="en-US" altLang="zh-CN" sz="1200" dirty="0">
                <a:solidFill>
                  <a:srgbClr val="000000"/>
                </a:solidFill>
                <a:latin typeface="新宋体" panose="02010609030101010101" pitchFamily="49" charset="-122"/>
                <a:ea typeface="新宋体" panose="02010609030101010101" pitchFamily="49" charset="-122"/>
              </a:rPr>
              <a:t>   a = New(Apple);</a:t>
            </a:r>
          </a:p>
          <a:p>
            <a:pPr algn="l"/>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a.setcolor</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a:solidFill>
                  <a:srgbClr val="A31515"/>
                </a:solidFill>
                <a:latin typeface="新宋体" panose="02010609030101010101" pitchFamily="49" charset="-122"/>
                <a:ea typeface="新宋体" panose="02010609030101010101" pitchFamily="49" charset="-122"/>
              </a:rPr>
              <a:t>"red"</a:t>
            </a:r>
            <a:r>
              <a:rPr lang="en-US" altLang="zh-CN" sz="1200" dirty="0">
                <a:solidFill>
                  <a:srgbClr val="000000"/>
                </a:solidFill>
                <a:latin typeface="新宋体" panose="02010609030101010101" pitchFamily="49" charset="-122"/>
                <a:ea typeface="新宋体" panose="02010609030101010101" pitchFamily="49" charset="-122"/>
              </a:rPr>
              <a:t>);</a:t>
            </a:r>
          </a:p>
          <a:p>
            <a:pPr algn="l"/>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a.init</a:t>
            </a:r>
            <a:r>
              <a:rPr lang="en-US" altLang="zh-CN" sz="1200" dirty="0">
                <a:solidFill>
                  <a:srgbClr val="000000"/>
                </a:solidFill>
                <a:latin typeface="新宋体" panose="02010609030101010101" pitchFamily="49" charset="-122"/>
                <a:ea typeface="新宋体" panose="02010609030101010101" pitchFamily="49" charset="-122"/>
              </a:rPr>
              <a:t>(100, </a:t>
            </a:r>
            <a:r>
              <a:rPr lang="en-US" altLang="zh-CN" sz="1200" dirty="0">
                <a:solidFill>
                  <a:srgbClr val="A31515"/>
                </a:solidFill>
                <a:latin typeface="新宋体" panose="02010609030101010101" pitchFamily="49" charset="-122"/>
                <a:ea typeface="新宋体" panose="02010609030101010101" pitchFamily="49" charset="-122"/>
              </a:rPr>
              <a:t>"apple"</a:t>
            </a:r>
            <a:r>
              <a:rPr lang="en-US" altLang="zh-CN" sz="1200" dirty="0">
                <a:solidFill>
                  <a:srgbClr val="000000"/>
                </a:solidFill>
                <a:latin typeface="新宋体" panose="02010609030101010101" pitchFamily="49" charset="-122"/>
                <a:ea typeface="新宋体" panose="02010609030101010101" pitchFamily="49" charset="-122"/>
              </a:rPr>
              <a:t>);</a:t>
            </a:r>
          </a:p>
          <a:p>
            <a:pPr algn="l"/>
            <a:r>
              <a:rPr lang="en-US" altLang="zh-CN" sz="1200" dirty="0">
                <a:solidFill>
                  <a:srgbClr val="000000"/>
                </a:solidFill>
                <a:latin typeface="新宋体" panose="02010609030101010101" pitchFamily="49" charset="-122"/>
                <a:ea typeface="新宋体" panose="02010609030101010101" pitchFamily="49" charset="-122"/>
              </a:rPr>
              <a:t>   day = </a:t>
            </a:r>
            <a:r>
              <a:rPr lang="en-US" altLang="zh-CN" sz="1200" dirty="0">
                <a:solidFill>
                  <a:srgbClr val="A31515"/>
                </a:solidFill>
                <a:latin typeface="新宋体" panose="02010609030101010101" pitchFamily="49" charset="-122"/>
                <a:ea typeface="新宋体" panose="02010609030101010101" pitchFamily="49" charset="-122"/>
              </a:rPr>
              <a:t>"Tuesday"</a:t>
            </a:r>
            <a:r>
              <a:rPr lang="en-US" altLang="zh-CN" sz="1200" dirty="0">
                <a:solidFill>
                  <a:srgbClr val="000000"/>
                </a:solidFill>
                <a:latin typeface="新宋体" panose="02010609030101010101" pitchFamily="49" charset="-122"/>
                <a:ea typeface="新宋体" panose="02010609030101010101" pitchFamily="49" charset="-122"/>
              </a:rPr>
              <a:t>;</a:t>
            </a:r>
          </a:p>
          <a:p>
            <a:pPr algn="l"/>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a.print</a:t>
            </a:r>
            <a:r>
              <a:rPr lang="en-US" altLang="zh-CN" sz="1200" dirty="0">
                <a:solidFill>
                  <a:srgbClr val="000000"/>
                </a:solidFill>
                <a:latin typeface="新宋体" panose="02010609030101010101" pitchFamily="49" charset="-122"/>
                <a:ea typeface="新宋体" panose="02010609030101010101" pitchFamily="49" charset="-122"/>
              </a:rPr>
              <a:t>();</a:t>
            </a:r>
          </a:p>
          <a:p>
            <a:pPr algn="l"/>
            <a:r>
              <a:rPr lang="en-US" altLang="zh-CN" sz="1200" dirty="0">
                <a:solidFill>
                  <a:srgbClr val="000000"/>
                </a:solidFill>
                <a:latin typeface="新宋体" panose="02010609030101010101" pitchFamily="49" charset="-122"/>
                <a:ea typeface="新宋体" panose="02010609030101010101" pitchFamily="49" charset="-122"/>
              </a:rPr>
              <a:t>}</a:t>
            </a:r>
            <a:endParaRPr lang="en-US" altLang="zh-CN" sz="1200" dirty="0">
              <a:solidFill>
                <a:srgbClr val="D4D4D4"/>
              </a:solidFill>
              <a:effectLst/>
              <a:latin typeface="Consolas" panose="020B0609020204030204" pitchFamily="49"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139"/>
          <p:cNvGraphicFramePr>
            <a:graphicFrameLocks noGrp="1" noChangeAspect="1"/>
          </p:cNvGraphicFramePr>
          <p:nvPr>
            <p:extLst>
              <p:ext uri="{D42A27DB-BD31-4B8C-83A1-F6EECF244321}">
                <p14:modId xmlns:p14="http://schemas.microsoft.com/office/powerpoint/2010/main" val="1998385728"/>
              </p:ext>
            </p:extLst>
          </p:nvPr>
        </p:nvGraphicFramePr>
        <p:xfrm>
          <a:off x="381000" y="609600"/>
          <a:ext cx="8059060" cy="4876800"/>
        </p:xfrm>
        <a:graphic>
          <a:graphicData uri="http://schemas.openxmlformats.org/presentationml/2006/ole">
            <mc:AlternateContent xmlns:mc="http://schemas.openxmlformats.org/markup-compatibility/2006">
              <mc:Choice xmlns:v="urn:schemas-microsoft-com:vml" Requires="v">
                <p:oleObj name="Visio" r:id="rId2" imgW="7572451" imgH="4114800" progId="Visio.Drawing.11">
                  <p:embed/>
                </p:oleObj>
              </mc:Choice>
              <mc:Fallback>
                <p:oleObj name="Visio" r:id="rId2" imgW="7572451" imgH="4114800" progId="Visio.Drawing.11">
                  <p:embed/>
                  <p:pic>
                    <p:nvPicPr>
                      <p:cNvPr id="0" name="Object 11"/>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609600"/>
                        <a:ext cx="8059060" cy="487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53</a:t>
            </a:fld>
            <a:endParaRPr lang="en-US" altLang="zh-CN" sz="1800" dirty="0">
              <a:latin typeface="宋体" pitchFamily="2" charset="-122"/>
              <a:ea typeface="宋体"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533400" y="1447800"/>
            <a:ext cx="79248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spcBef>
                <a:spcPct val="50000"/>
              </a:spcBef>
            </a:pPr>
            <a:r>
              <a:rPr lang="zh-CN" altLang="en-US" sz="2000" b="1" dirty="0">
                <a:latin typeface="宋体" pitchFamily="2" charset="-122"/>
                <a:ea typeface="宋体" pitchFamily="2" charset="-122"/>
              </a:rPr>
              <a:t>    本章研究目标程序运行时存储组织的问题，主要讨论影响存储组织的基本因素和基本存储组织形式及其实现技术。在编译中的存储分配分为静态存储分配和动态存储分配两类基本分配策略，重点讨论的问题是栈式动态存储分配和参数传递实现。</a:t>
            </a:r>
          </a:p>
          <a:p>
            <a:pPr algn="l">
              <a:lnSpc>
                <a:spcPct val="150000"/>
              </a:lnSpc>
              <a:spcBef>
                <a:spcPct val="50000"/>
              </a:spcBef>
            </a:pPr>
            <a:r>
              <a:rPr lang="zh-CN" altLang="en-US" sz="2000" b="1" dirty="0">
                <a:latin typeface="宋体" pitchFamily="2" charset="-122"/>
                <a:ea typeface="宋体" pitchFamily="2" charset="-122"/>
              </a:rPr>
              <a:t>    提出的基本概念是静态数组、动态数组、关键字池、浮动地址代码、静态数据对象、动态数据对象、</a:t>
            </a:r>
            <a:r>
              <a:rPr lang="zh-CN" altLang="en-US" sz="2000" b="1" dirty="0">
                <a:solidFill>
                  <a:srgbClr val="0000FF"/>
                </a:solidFill>
                <a:latin typeface="宋体" pitchFamily="2" charset="-122"/>
                <a:ea typeface="宋体" pitchFamily="2" charset="-122"/>
              </a:rPr>
              <a:t>静态存储分配</a:t>
            </a:r>
            <a:r>
              <a:rPr lang="zh-CN" altLang="en-US" sz="2000" b="1" dirty="0">
                <a:latin typeface="宋体" pitchFamily="2" charset="-122"/>
                <a:ea typeface="宋体" pitchFamily="2" charset="-122"/>
              </a:rPr>
              <a:t>、</a:t>
            </a:r>
            <a:r>
              <a:rPr lang="zh-CN" altLang="en-US" sz="2000" b="1" dirty="0">
                <a:solidFill>
                  <a:srgbClr val="0000FF"/>
                </a:solidFill>
                <a:latin typeface="宋体" pitchFamily="2" charset="-122"/>
                <a:ea typeface="宋体" pitchFamily="2" charset="-122"/>
              </a:rPr>
              <a:t>栈式动态存储分配</a:t>
            </a:r>
            <a:r>
              <a:rPr lang="zh-CN" altLang="en-US" sz="2000" b="1" dirty="0">
                <a:latin typeface="宋体" pitchFamily="2" charset="-122"/>
                <a:ea typeface="宋体" pitchFamily="2" charset="-122"/>
              </a:rPr>
              <a:t>、</a:t>
            </a:r>
            <a:r>
              <a:rPr lang="zh-CN" altLang="en-US" sz="2000" b="1" dirty="0">
                <a:solidFill>
                  <a:srgbClr val="0000FF"/>
                </a:solidFill>
                <a:latin typeface="宋体" pitchFamily="2" charset="-122"/>
                <a:ea typeface="宋体" pitchFamily="2" charset="-122"/>
              </a:rPr>
              <a:t>堆式存储分配</a:t>
            </a:r>
            <a:r>
              <a:rPr lang="zh-CN" altLang="en-US" sz="2000" b="1" dirty="0">
                <a:latin typeface="宋体" pitchFamily="2" charset="-122"/>
                <a:ea typeface="宋体" pitchFamily="2" charset="-122"/>
              </a:rPr>
              <a:t>、</a:t>
            </a:r>
            <a:r>
              <a:rPr lang="zh-CN" altLang="en-US" sz="2000" b="1" dirty="0">
                <a:solidFill>
                  <a:srgbClr val="FF0000"/>
                </a:solidFill>
                <a:latin typeface="宋体" pitchFamily="2" charset="-122"/>
                <a:ea typeface="宋体" pitchFamily="2" charset="-122"/>
              </a:rPr>
              <a:t>过程活动记录</a:t>
            </a:r>
            <a:r>
              <a:rPr lang="zh-CN" altLang="en-US" sz="2000" b="1" dirty="0">
                <a:latin typeface="宋体" pitchFamily="2" charset="-122"/>
                <a:ea typeface="宋体" pitchFamily="2" charset="-122"/>
              </a:rPr>
              <a:t>和</a:t>
            </a:r>
            <a:r>
              <a:rPr lang="zh-CN" altLang="en-US" sz="2000" b="1" dirty="0">
                <a:solidFill>
                  <a:srgbClr val="0000FF"/>
                </a:solidFill>
                <a:latin typeface="宋体" pitchFamily="2" charset="-122"/>
                <a:ea typeface="宋体" pitchFamily="2" charset="-122"/>
              </a:rPr>
              <a:t>静态层次数</a:t>
            </a:r>
            <a:r>
              <a:rPr lang="zh-CN" altLang="en-US" sz="2000" b="1" dirty="0">
                <a:latin typeface="宋体" pitchFamily="2" charset="-122"/>
                <a:ea typeface="宋体" pitchFamily="2" charset="-122"/>
              </a:rPr>
              <a:t>。 </a:t>
            </a:r>
          </a:p>
        </p:txBody>
      </p:sp>
      <p:sp>
        <p:nvSpPr>
          <p:cNvPr id="4" name="Rectangle 9"/>
          <p:cNvSpPr txBox="1">
            <a:spLocks noChangeArrowheads="1"/>
          </p:cNvSpPr>
          <p:nvPr/>
        </p:nvSpPr>
        <p:spPr>
          <a:xfrm>
            <a:off x="228600" y="304800"/>
            <a:ext cx="8229600" cy="533400"/>
          </a:xfrm>
          <a:prstGeom prst="rect">
            <a:avLst/>
          </a:prstGeom>
        </p:spPr>
        <p:txBody>
          <a:body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2800" b="1" kern="0" dirty="0">
                <a:solidFill>
                  <a:srgbClr val="0000FF"/>
                </a:solidFill>
                <a:latin typeface="黑体" pitchFamily="49" charset="-122"/>
                <a:ea typeface="黑体" pitchFamily="49" charset="-122"/>
                <a:cs typeface="+mj-cs"/>
              </a:rPr>
              <a:t>本 章 小 结</a:t>
            </a:r>
            <a:endParaRPr kumimoji="0" lang="zh-CN" altLang="en-US" sz="2800" b="1" i="0" u="none" strike="noStrike" kern="0" cap="none" spc="0" normalizeH="0" baseline="0" noProof="0" dirty="0">
              <a:ln>
                <a:noFill/>
              </a:ln>
              <a:solidFill>
                <a:srgbClr val="0000FF"/>
              </a:solidFill>
              <a:effectLst/>
              <a:uLnTx/>
              <a:uFillTx/>
              <a:latin typeface="黑体" pitchFamily="49" charset="-122"/>
              <a:ea typeface="黑体" pitchFamily="49" charset="-122"/>
              <a:cs typeface="+mj-cs"/>
            </a:endParaRPr>
          </a:p>
        </p:txBody>
      </p:sp>
      <p:sp>
        <p:nvSpPr>
          <p:cNvPr id="5"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54</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2819410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
          <p:cNvSpPr txBox="1">
            <a:spLocks noChangeArrowheads="1"/>
          </p:cNvSpPr>
          <p:nvPr/>
        </p:nvSpPr>
        <p:spPr>
          <a:xfrm>
            <a:off x="381000" y="304800"/>
            <a:ext cx="6248400"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srgbClr val="CC0099"/>
                </a:solidFill>
                <a:effectLst/>
                <a:uLnTx/>
                <a:uFillTx/>
                <a:latin typeface="黑体" pitchFamily="49" charset="-122"/>
                <a:ea typeface="黑体" pitchFamily="49" charset="-122"/>
                <a:cs typeface="+mj-cs"/>
              </a:rPr>
              <a:t>9.1.1</a:t>
            </a:r>
            <a:r>
              <a:rPr kumimoji="0" lang="zh-CN" altLang="en-US" sz="2800" b="1" i="0" u="none" strike="noStrike" kern="0" cap="none" spc="0" normalizeH="0" baseline="0" noProof="0" dirty="0">
                <a:ln>
                  <a:noFill/>
                </a:ln>
                <a:solidFill>
                  <a:srgbClr val="CC0099"/>
                </a:solidFill>
                <a:effectLst/>
                <a:uLnTx/>
                <a:uFillTx/>
                <a:latin typeface="黑体" pitchFamily="49" charset="-122"/>
                <a:ea typeface="黑体" pitchFamily="49" charset="-122"/>
                <a:cs typeface="+mj-cs"/>
              </a:rPr>
              <a:t>　运行时存储组织的任务和作用</a:t>
            </a:r>
          </a:p>
        </p:txBody>
      </p:sp>
      <p:sp>
        <p:nvSpPr>
          <p:cNvPr id="10" name="Text Box 2"/>
          <p:cNvSpPr txBox="1">
            <a:spLocks noChangeArrowheads="1"/>
          </p:cNvSpPr>
          <p:nvPr/>
        </p:nvSpPr>
        <p:spPr bwMode="auto">
          <a:xfrm>
            <a:off x="228600" y="1012088"/>
            <a:ext cx="8229600" cy="4239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606425">
              <a:defRPr kumimoji="1" sz="2400">
                <a:solidFill>
                  <a:schemeClr val="tx1"/>
                </a:solidFill>
                <a:latin typeface="Times New Roman" charset="0"/>
                <a:ea typeface="宋体" pitchFamily="2" charset="-122"/>
              </a:defRPr>
            </a:lvl1pPr>
            <a:lvl2pPr marL="763588">
              <a:defRPr kumimoji="1" sz="2400">
                <a:solidFill>
                  <a:schemeClr val="tx1"/>
                </a:solidFill>
                <a:latin typeface="Times New Roman" charset="0"/>
                <a:ea typeface="宋体" pitchFamily="2" charset="-122"/>
              </a:defRPr>
            </a:lvl2pPr>
            <a:lvl3pPr marL="954088">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marL="449263" indent="0" algn="l">
              <a:lnSpc>
                <a:spcPct val="150000"/>
              </a:lnSpc>
              <a:spcBef>
                <a:spcPts val="0"/>
              </a:spcBef>
            </a:pPr>
            <a:r>
              <a:rPr lang="zh-CN" altLang="en-US" sz="2200" b="1" dirty="0">
                <a:solidFill>
                  <a:srgbClr val="0070C0"/>
                </a:solidFill>
                <a:latin typeface="微软雅黑" panose="020B0503020204020204" pitchFamily="34" charset="-122"/>
                <a:ea typeface="微软雅黑" panose="020B0503020204020204" pitchFamily="34" charset="-122"/>
              </a:rPr>
              <a:t>数据对象的表示。</a:t>
            </a:r>
            <a:r>
              <a:rPr lang="zh-CN" altLang="en-US" sz="2200" b="1" dirty="0">
                <a:latin typeface="微软雅黑" panose="020B0503020204020204" pitchFamily="34" charset="-122"/>
                <a:ea typeface="微软雅黑" panose="020B0503020204020204" pitchFamily="34" charset="-122"/>
              </a:rPr>
              <a:t>明确各种数据对象在目标机的表现形式</a:t>
            </a:r>
            <a:endParaRPr lang="en-US" altLang="zh-CN" sz="2200" b="1" dirty="0">
              <a:latin typeface="微软雅黑" panose="020B0503020204020204" pitchFamily="34" charset="-122"/>
              <a:ea typeface="微软雅黑" panose="020B0503020204020204" pitchFamily="34" charset="-122"/>
            </a:endParaRPr>
          </a:p>
          <a:p>
            <a:pPr marL="792163" indent="-342900" algn="l">
              <a:lnSpc>
                <a:spcPct val="150000"/>
              </a:lnSpc>
              <a:spcBef>
                <a:spcPts val="0"/>
              </a:spcBef>
              <a:buFont typeface="Arial" panose="020B0604020202020204" pitchFamily="34" charset="0"/>
              <a:buChar char="•"/>
            </a:pPr>
            <a:r>
              <a:rPr lang="en-US" altLang="zh-CN" sz="2000" dirty="0" err="1">
                <a:latin typeface="微软雅黑" panose="020B0503020204020204" pitchFamily="34" charset="-122"/>
                <a:ea typeface="微软雅黑" panose="020B0503020204020204" pitchFamily="34" charset="-122"/>
              </a:rPr>
              <a:t>char,boolean</a:t>
            </a:r>
            <a:r>
              <a:rPr lang="en-US" altLang="zh-CN" sz="2000" dirty="0">
                <a:latin typeface="微软雅黑" panose="020B0503020204020204" pitchFamily="34" charset="-122"/>
                <a:ea typeface="微软雅黑" panose="020B0503020204020204" pitchFamily="34" charset="-122"/>
              </a:rPr>
              <a:t>: 1</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byte</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int:4 bytes</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float: 8 bytes</a:t>
            </a:r>
          </a:p>
          <a:p>
            <a:pPr marL="792163" indent="-342900" algn="l">
              <a:lnSpc>
                <a:spcPct val="150000"/>
              </a:lnSpc>
              <a:spcBef>
                <a:spcPts val="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数组：一块连续的存储区（按行</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列存放）</a:t>
            </a:r>
            <a:endParaRPr lang="en-US" altLang="zh-CN" sz="2000" dirty="0">
              <a:latin typeface="微软雅黑" panose="020B0503020204020204" pitchFamily="34" charset="-122"/>
              <a:ea typeface="微软雅黑" panose="020B0503020204020204" pitchFamily="34" charset="-122"/>
            </a:endParaRPr>
          </a:p>
          <a:p>
            <a:pPr marL="792163" indent="-342900" algn="l">
              <a:lnSpc>
                <a:spcPct val="150000"/>
              </a:lnSpc>
              <a:spcBef>
                <a:spcPts val="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结构：所有域（</a:t>
            </a:r>
            <a:r>
              <a:rPr lang="en-US" altLang="zh-CN" sz="2000" dirty="0">
                <a:latin typeface="微软雅黑" panose="020B0503020204020204" pitchFamily="34" charset="-122"/>
                <a:ea typeface="微软雅黑" panose="020B0503020204020204" pitchFamily="34" charset="-122"/>
              </a:rPr>
              <a:t>field)</a:t>
            </a:r>
            <a:r>
              <a:rPr lang="zh-CN" altLang="en-US" sz="2000" dirty="0">
                <a:latin typeface="微软雅黑" panose="020B0503020204020204" pitchFamily="34" charset="-122"/>
                <a:ea typeface="微软雅黑" panose="020B0503020204020204" pitchFamily="34" charset="-122"/>
              </a:rPr>
              <a:t>存放在一块连续的存储区</a:t>
            </a:r>
          </a:p>
          <a:p>
            <a:pPr marL="792163" indent="-342900" algn="l">
              <a:lnSpc>
                <a:spcPct val="150000"/>
              </a:lnSpc>
              <a:spcBef>
                <a:spcPts val="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对象：实例对象参照结构，方法和成员函数放在其所属的代码区</a:t>
            </a:r>
            <a:endParaRPr lang="en-US" altLang="zh-CN" sz="2000" dirty="0">
              <a:latin typeface="微软雅黑" panose="020B0503020204020204" pitchFamily="34" charset="-122"/>
              <a:ea typeface="微软雅黑" panose="020B0503020204020204" pitchFamily="34" charset="-122"/>
            </a:endParaRPr>
          </a:p>
          <a:p>
            <a:pPr marL="792163" indent="-342900" algn="l">
              <a:lnSpc>
                <a:spcPct val="150000"/>
              </a:lnSpc>
              <a:spcBef>
                <a:spcPts val="0"/>
              </a:spcBef>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pointer: 1</a:t>
            </a:r>
            <a:r>
              <a:rPr lang="zh-CN" altLang="en-US" sz="2000" dirty="0">
                <a:latin typeface="微软雅黑" panose="020B0503020204020204" pitchFamily="34" charset="-122"/>
                <a:ea typeface="微软雅黑" panose="020B0503020204020204" pitchFamily="34" charset="-122"/>
              </a:rPr>
              <a:t>个字长。 </a:t>
            </a:r>
            <a:r>
              <a:rPr lang="en-US" altLang="zh-CN" sz="2000" dirty="0">
                <a:latin typeface="微软雅黑" panose="020B0503020204020204" pitchFamily="34" charset="-122"/>
                <a:ea typeface="微软雅黑" panose="020B0503020204020204" pitchFamily="34" charset="-122"/>
              </a:rPr>
              <a:t>32</a:t>
            </a:r>
            <a:r>
              <a:rPr lang="zh-CN" altLang="en-US" sz="2000" dirty="0">
                <a:latin typeface="微软雅黑" panose="020B0503020204020204" pitchFamily="34" charset="-122"/>
                <a:ea typeface="微软雅黑" panose="020B0503020204020204" pitchFamily="34" charset="-122"/>
              </a:rPr>
              <a:t>位 </a:t>
            </a:r>
            <a:r>
              <a:rPr lang="en-US" altLang="zh-CN" sz="2000" dirty="0">
                <a:latin typeface="微软雅黑" panose="020B0503020204020204" pitchFamily="34" charset="-122"/>
                <a:ea typeface="微软雅黑" panose="020B0503020204020204" pitchFamily="34" charset="-122"/>
              </a:rPr>
              <a:t>= 4 </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bytes</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64</a:t>
            </a:r>
            <a:r>
              <a:rPr lang="zh-CN" altLang="en-US" sz="2000" dirty="0">
                <a:latin typeface="微软雅黑" panose="020B0503020204020204" pitchFamily="34" charset="-122"/>
                <a:ea typeface="微软雅黑" panose="020B0503020204020204" pitchFamily="34" charset="-122"/>
              </a:rPr>
              <a:t>位 </a:t>
            </a:r>
            <a:r>
              <a:rPr lang="en-US" altLang="zh-CN" sz="2000" dirty="0">
                <a:latin typeface="微软雅黑" panose="020B0503020204020204" pitchFamily="34" charset="-122"/>
                <a:ea typeface="微软雅黑" panose="020B0503020204020204" pitchFamily="34" charset="-122"/>
              </a:rPr>
              <a:t>= 8 bytes</a:t>
            </a:r>
          </a:p>
          <a:p>
            <a:pPr marL="792163" indent="-342900" algn="l">
              <a:lnSpc>
                <a:spcPct val="150000"/>
              </a:lnSpc>
              <a:spcBef>
                <a:spcPts val="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大端                          </a:t>
            </a:r>
            <a:r>
              <a:rPr lang="en-US" altLang="zh-CN" sz="2000" dirty="0">
                <a:latin typeface="微软雅黑" panose="020B0503020204020204" pitchFamily="34" charset="-122"/>
                <a:ea typeface="微软雅黑" panose="020B0503020204020204" pitchFamily="34" charset="-122"/>
              </a:rPr>
              <a:t>0x0102  = 258</a:t>
            </a:r>
          </a:p>
          <a:p>
            <a:pPr marL="792163" indent="-342900" algn="l">
              <a:lnSpc>
                <a:spcPct val="150000"/>
              </a:lnSpc>
              <a:spcBef>
                <a:spcPts val="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小端                          </a:t>
            </a:r>
            <a:r>
              <a:rPr lang="en-US" altLang="zh-CN" sz="2000" dirty="0">
                <a:latin typeface="微软雅黑" panose="020B0503020204020204" pitchFamily="34" charset="-122"/>
                <a:ea typeface="微软雅黑" panose="020B0503020204020204" pitchFamily="34" charset="-122"/>
              </a:rPr>
              <a:t>0x0201  = 513</a:t>
            </a:r>
          </a:p>
          <a:p>
            <a:pPr marL="792163" indent="-342900" algn="l">
              <a:lnSpc>
                <a:spcPct val="150000"/>
              </a:lnSpc>
              <a:spcBef>
                <a:spcPts val="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对齐</a:t>
            </a:r>
            <a:endParaRPr lang="en-US" altLang="zh-CN" sz="2000" dirty="0">
              <a:latin typeface="微软雅黑" panose="020B0503020204020204" pitchFamily="34" charset="-122"/>
              <a:ea typeface="微软雅黑" panose="020B0503020204020204" pitchFamily="34" charset="-122"/>
            </a:endParaRPr>
          </a:p>
        </p:txBody>
      </p:sp>
      <p:sp>
        <p:nvSpPr>
          <p:cNvPr id="4"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6</a:t>
            </a:fld>
            <a:endParaRPr lang="en-US" altLang="zh-CN" dirty="0">
              <a:latin typeface="宋体" pitchFamily="2" charset="-122"/>
              <a:ea typeface="宋体" pitchFamily="2" charset="-122"/>
            </a:endParaRPr>
          </a:p>
        </p:txBody>
      </p:sp>
      <p:graphicFrame>
        <p:nvGraphicFramePr>
          <p:cNvPr id="2" name="表格 2">
            <a:extLst>
              <a:ext uri="{FF2B5EF4-FFF2-40B4-BE49-F238E27FC236}">
                <a16:creationId xmlns:a16="http://schemas.microsoft.com/office/drawing/2014/main" id="{DA5712CA-C6E7-4F7E-B81C-52AC5472121B}"/>
              </a:ext>
            </a:extLst>
          </p:cNvPr>
          <p:cNvGraphicFramePr>
            <a:graphicFrameLocks noGrp="1"/>
          </p:cNvGraphicFramePr>
          <p:nvPr>
            <p:extLst>
              <p:ext uri="{D42A27DB-BD31-4B8C-83A1-F6EECF244321}">
                <p14:modId xmlns:p14="http://schemas.microsoft.com/office/powerpoint/2010/main" val="1452589349"/>
              </p:ext>
            </p:extLst>
          </p:nvPr>
        </p:nvGraphicFramePr>
        <p:xfrm>
          <a:off x="2133600" y="3874872"/>
          <a:ext cx="990600" cy="370840"/>
        </p:xfrm>
        <a:graphic>
          <a:graphicData uri="http://schemas.openxmlformats.org/drawingml/2006/table">
            <a:tbl>
              <a:tblPr firstRow="1" bandRow="1">
                <a:tableStyleId>{5C22544A-7EE6-4342-B048-85BDC9FD1C3A}</a:tableStyleId>
              </a:tblPr>
              <a:tblGrid>
                <a:gridCol w="495300">
                  <a:extLst>
                    <a:ext uri="{9D8B030D-6E8A-4147-A177-3AD203B41FA5}">
                      <a16:colId xmlns:a16="http://schemas.microsoft.com/office/drawing/2014/main" val="558001434"/>
                    </a:ext>
                  </a:extLst>
                </a:gridCol>
                <a:gridCol w="495300">
                  <a:extLst>
                    <a:ext uri="{9D8B030D-6E8A-4147-A177-3AD203B41FA5}">
                      <a16:colId xmlns:a16="http://schemas.microsoft.com/office/drawing/2014/main" val="416442802"/>
                    </a:ext>
                  </a:extLst>
                </a:gridCol>
              </a:tblGrid>
              <a:tr h="370840">
                <a:tc>
                  <a:txBody>
                    <a:bodyPr/>
                    <a:lstStyle/>
                    <a:p>
                      <a:r>
                        <a:rPr lang="en-US" altLang="zh-CN" dirty="0">
                          <a:solidFill>
                            <a:schemeClr val="tx1"/>
                          </a:solidFill>
                        </a:rPr>
                        <a:t>01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02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07667779"/>
                  </a:ext>
                </a:extLst>
              </a:tr>
            </a:tbl>
          </a:graphicData>
        </a:graphic>
      </p:graphicFrame>
      <p:graphicFrame>
        <p:nvGraphicFramePr>
          <p:cNvPr id="6" name="表格 2">
            <a:extLst>
              <a:ext uri="{FF2B5EF4-FFF2-40B4-BE49-F238E27FC236}">
                <a16:creationId xmlns:a16="http://schemas.microsoft.com/office/drawing/2014/main" id="{1070D701-BADA-4668-A6B0-E74536C0541D}"/>
              </a:ext>
            </a:extLst>
          </p:cNvPr>
          <p:cNvGraphicFramePr>
            <a:graphicFrameLocks noGrp="1"/>
          </p:cNvGraphicFramePr>
          <p:nvPr>
            <p:extLst>
              <p:ext uri="{D42A27DB-BD31-4B8C-83A1-F6EECF244321}">
                <p14:modId xmlns:p14="http://schemas.microsoft.com/office/powerpoint/2010/main" val="2652109226"/>
              </p:ext>
            </p:extLst>
          </p:nvPr>
        </p:nvGraphicFramePr>
        <p:xfrm>
          <a:off x="2133600" y="4343400"/>
          <a:ext cx="990600" cy="370840"/>
        </p:xfrm>
        <a:graphic>
          <a:graphicData uri="http://schemas.openxmlformats.org/drawingml/2006/table">
            <a:tbl>
              <a:tblPr firstRow="1" bandRow="1">
                <a:tableStyleId>{5C22544A-7EE6-4342-B048-85BDC9FD1C3A}</a:tableStyleId>
              </a:tblPr>
              <a:tblGrid>
                <a:gridCol w="495300">
                  <a:extLst>
                    <a:ext uri="{9D8B030D-6E8A-4147-A177-3AD203B41FA5}">
                      <a16:colId xmlns:a16="http://schemas.microsoft.com/office/drawing/2014/main" val="558001434"/>
                    </a:ext>
                  </a:extLst>
                </a:gridCol>
                <a:gridCol w="495300">
                  <a:extLst>
                    <a:ext uri="{9D8B030D-6E8A-4147-A177-3AD203B41FA5}">
                      <a16:colId xmlns:a16="http://schemas.microsoft.com/office/drawing/2014/main" val="416442802"/>
                    </a:ext>
                  </a:extLst>
                </a:gridCol>
              </a:tblGrid>
              <a:tr h="370840">
                <a:tc>
                  <a:txBody>
                    <a:bodyPr/>
                    <a:lstStyle/>
                    <a:p>
                      <a:r>
                        <a:rPr lang="en-US" altLang="zh-CN" dirty="0">
                          <a:solidFill>
                            <a:schemeClr val="tx1"/>
                          </a:solidFill>
                        </a:rPr>
                        <a:t>01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02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07667779"/>
                  </a:ext>
                </a:extLst>
              </a:tr>
            </a:tbl>
          </a:graphicData>
        </a:graphic>
      </p:graphicFrame>
    </p:spTree>
    <p:extLst>
      <p:ext uri="{BB962C8B-B14F-4D97-AF65-F5344CB8AC3E}">
        <p14:creationId xmlns:p14="http://schemas.microsoft.com/office/powerpoint/2010/main" val="1323536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
          <p:cNvSpPr txBox="1">
            <a:spLocks noChangeArrowheads="1"/>
          </p:cNvSpPr>
          <p:nvPr/>
        </p:nvSpPr>
        <p:spPr>
          <a:xfrm>
            <a:off x="381000" y="304800"/>
            <a:ext cx="6248400"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srgbClr val="CC0099"/>
                </a:solidFill>
                <a:effectLst/>
                <a:uLnTx/>
                <a:uFillTx/>
                <a:latin typeface="黑体" pitchFamily="49" charset="-122"/>
                <a:ea typeface="黑体" pitchFamily="49" charset="-122"/>
                <a:cs typeface="+mj-cs"/>
              </a:rPr>
              <a:t>9.1.1</a:t>
            </a:r>
            <a:r>
              <a:rPr kumimoji="0" lang="zh-CN" altLang="en-US" sz="2800" b="1" i="0" u="none" strike="noStrike" kern="0" cap="none" spc="0" normalizeH="0" baseline="0" noProof="0" dirty="0">
                <a:ln>
                  <a:noFill/>
                </a:ln>
                <a:solidFill>
                  <a:srgbClr val="CC0099"/>
                </a:solidFill>
                <a:effectLst/>
                <a:uLnTx/>
                <a:uFillTx/>
                <a:latin typeface="黑体" pitchFamily="49" charset="-122"/>
                <a:ea typeface="黑体" pitchFamily="49" charset="-122"/>
                <a:cs typeface="+mj-cs"/>
              </a:rPr>
              <a:t>　运行时存储组织的任务和作用</a:t>
            </a:r>
          </a:p>
        </p:txBody>
      </p:sp>
      <p:sp>
        <p:nvSpPr>
          <p:cNvPr id="10" name="Text Box 2"/>
          <p:cNvSpPr txBox="1">
            <a:spLocks noChangeArrowheads="1"/>
          </p:cNvSpPr>
          <p:nvPr/>
        </p:nvSpPr>
        <p:spPr bwMode="auto">
          <a:xfrm>
            <a:off x="228600" y="1066800"/>
            <a:ext cx="8229600" cy="3587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606425">
              <a:defRPr kumimoji="1" sz="2400">
                <a:solidFill>
                  <a:schemeClr val="tx1"/>
                </a:solidFill>
                <a:latin typeface="Times New Roman" charset="0"/>
                <a:ea typeface="宋体" pitchFamily="2" charset="-122"/>
              </a:defRPr>
            </a:lvl1pPr>
            <a:lvl2pPr marL="763588">
              <a:defRPr kumimoji="1" sz="2400">
                <a:solidFill>
                  <a:schemeClr val="tx1"/>
                </a:solidFill>
                <a:latin typeface="Times New Roman" charset="0"/>
                <a:ea typeface="宋体" pitchFamily="2" charset="-122"/>
              </a:defRPr>
            </a:lvl2pPr>
            <a:lvl3pPr marL="954088">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marL="449263" indent="0" algn="l">
              <a:lnSpc>
                <a:spcPct val="150000"/>
              </a:lnSpc>
              <a:spcBef>
                <a:spcPts val="0"/>
              </a:spcBef>
            </a:pPr>
            <a:r>
              <a:rPr lang="zh-CN" altLang="en-US" sz="2200" b="1" dirty="0">
                <a:solidFill>
                  <a:srgbClr val="0070C0"/>
                </a:solidFill>
                <a:latin typeface="微软雅黑" panose="020B0503020204020204" pitchFamily="34" charset="-122"/>
                <a:ea typeface="微软雅黑" panose="020B0503020204020204" pitchFamily="34" charset="-122"/>
              </a:rPr>
              <a:t>表达式计算。</a:t>
            </a:r>
            <a:r>
              <a:rPr lang="zh-CN" altLang="en-US" sz="2200" b="1" dirty="0">
                <a:latin typeface="微软雅黑" panose="020B0503020204020204" pitchFamily="34" charset="-122"/>
                <a:ea typeface="微软雅黑" panose="020B0503020204020204" pitchFamily="34" charset="-122"/>
              </a:rPr>
              <a:t>明确如何正确有效的组织表达式的计算过程</a:t>
            </a:r>
            <a:endParaRPr lang="en-US" altLang="zh-CN" sz="2200" b="1" dirty="0">
              <a:latin typeface="微软雅黑" panose="020B0503020204020204" pitchFamily="34" charset="-122"/>
              <a:ea typeface="微软雅黑" panose="020B0503020204020204" pitchFamily="34" charset="-122"/>
            </a:endParaRPr>
          </a:p>
          <a:p>
            <a:pPr marL="792163" indent="-342900" algn="l">
              <a:lnSpc>
                <a:spcPct val="150000"/>
              </a:lnSpc>
              <a:spcBef>
                <a:spcPts val="0"/>
              </a:spcBef>
              <a:buFont typeface="Arial" panose="020B0604020202020204" pitchFamily="34" charset="0"/>
              <a:buChar char="•"/>
            </a:pPr>
            <a:r>
              <a:rPr lang="en-US" altLang="zh-CN" sz="2200" dirty="0">
                <a:latin typeface="微软雅黑" panose="020B0503020204020204" pitchFamily="34" charset="-122"/>
                <a:ea typeface="微软雅黑" panose="020B0503020204020204" pitchFamily="34" charset="-122"/>
              </a:rPr>
              <a:t>2  3  +  5   </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marL="792163" indent="-342900" algn="l">
              <a:lnSpc>
                <a:spcPct val="150000"/>
              </a:lnSpc>
              <a:spcBef>
                <a:spcPts val="0"/>
              </a:spcBef>
              <a:buFont typeface="Arial" panose="020B0604020202020204" pitchFamily="34" charset="0"/>
              <a:buChar char="•"/>
            </a:pPr>
            <a:r>
              <a:rPr lang="zh-CN" altLang="en-US" sz="2200" dirty="0">
                <a:solidFill>
                  <a:srgbClr val="0000FF"/>
                </a:solidFill>
                <a:latin typeface="微软雅黑" panose="020B0503020204020204" pitchFamily="34" charset="-122"/>
                <a:ea typeface="微软雅黑" panose="020B0503020204020204" pitchFamily="34" charset="-122"/>
              </a:rPr>
              <a:t>在栈区计算</a:t>
            </a:r>
          </a:p>
          <a:p>
            <a:pPr marL="449263" indent="0" algn="l">
              <a:lnSpc>
                <a:spcPct val="150000"/>
              </a:lnSpc>
              <a:spcBef>
                <a:spcPts val="0"/>
              </a:spcBef>
            </a:pPr>
            <a:r>
              <a:rPr lang="zh-CN" altLang="en-US" sz="2200" dirty="0">
                <a:latin typeface="微软雅黑" panose="020B0503020204020204" pitchFamily="34" charset="-122"/>
                <a:ea typeface="微软雅黑" panose="020B0503020204020204" pitchFamily="34" charset="-122"/>
              </a:rPr>
              <a:t>运算数</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中间结果存放于</a:t>
            </a:r>
            <a:r>
              <a:rPr lang="zh-CN" altLang="en-US" sz="2200" dirty="0">
                <a:solidFill>
                  <a:srgbClr val="FF0000"/>
                </a:solidFill>
                <a:latin typeface="微软雅黑" panose="020B0503020204020204" pitchFamily="34" charset="-122"/>
                <a:ea typeface="微软雅黑" panose="020B0503020204020204" pitchFamily="34" charset="-122"/>
              </a:rPr>
              <a:t>当前活动记录</a:t>
            </a:r>
            <a:r>
              <a:rPr lang="en-US" altLang="zh-CN" sz="2200" dirty="0">
                <a:latin typeface="微软雅黑" panose="020B0503020204020204" pitchFamily="34" charset="-122"/>
                <a:ea typeface="微软雅黑" panose="020B0503020204020204" pitchFamily="34" charset="-122"/>
              </a:rPr>
              <a:t>(</a:t>
            </a:r>
            <a:r>
              <a:rPr lang="zh-CN" altLang="en-US" sz="2200" dirty="0">
                <a:solidFill>
                  <a:srgbClr val="FF0000"/>
                </a:solidFill>
                <a:latin typeface="微软雅黑" panose="020B0503020204020204" pitchFamily="34" charset="-122"/>
                <a:ea typeface="微软雅黑" panose="020B0503020204020204" pitchFamily="34" charset="-122"/>
              </a:rPr>
              <a:t>栈区</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或通用寄存器中</a:t>
            </a:r>
          </a:p>
          <a:p>
            <a:pPr marL="792163" indent="-342900" algn="l">
              <a:lnSpc>
                <a:spcPct val="150000"/>
              </a:lnSpc>
              <a:spcBef>
                <a:spcPts val="0"/>
              </a:spcBef>
              <a:buFont typeface="Arial" panose="020B0604020202020204" pitchFamily="34" charset="0"/>
              <a:buChar char="•"/>
            </a:pPr>
            <a:r>
              <a:rPr lang="zh-CN" altLang="en-US" sz="2200" dirty="0">
                <a:solidFill>
                  <a:srgbClr val="0000FF"/>
                </a:solidFill>
                <a:latin typeface="微软雅黑" panose="020B0503020204020204" pitchFamily="34" charset="-122"/>
                <a:ea typeface="微软雅黑" panose="020B0503020204020204" pitchFamily="34" charset="-122"/>
              </a:rPr>
              <a:t>在运算数栈计算</a:t>
            </a:r>
          </a:p>
          <a:p>
            <a:pPr marL="449263" indent="0" algn="l">
              <a:lnSpc>
                <a:spcPct val="150000"/>
              </a:lnSpc>
              <a:spcBef>
                <a:spcPts val="0"/>
              </a:spcBef>
            </a:pPr>
            <a:r>
              <a:rPr lang="zh-CN" altLang="en-US" sz="2200" dirty="0">
                <a:latin typeface="微软雅黑" panose="020B0503020204020204" pitchFamily="34" charset="-122"/>
                <a:ea typeface="微软雅黑" panose="020B0503020204020204" pitchFamily="34" charset="-122"/>
              </a:rPr>
              <a:t>某些目标机采用专门的运算数栈用于表达式计算</a:t>
            </a:r>
          </a:p>
          <a:p>
            <a:pPr marL="792163" indent="-342900" algn="l">
              <a:lnSpc>
                <a:spcPct val="150000"/>
              </a:lnSpc>
              <a:spcBef>
                <a:spcPts val="0"/>
              </a:spcBef>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使用了递归函数的表达式的计算通常在栈区</a:t>
            </a:r>
          </a:p>
        </p:txBody>
      </p:sp>
      <p:sp>
        <p:nvSpPr>
          <p:cNvPr id="4"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7</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3232660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
          <p:cNvSpPr txBox="1">
            <a:spLocks noChangeArrowheads="1"/>
          </p:cNvSpPr>
          <p:nvPr/>
        </p:nvSpPr>
        <p:spPr>
          <a:xfrm>
            <a:off x="381000" y="304800"/>
            <a:ext cx="6248400"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srgbClr val="CC0099"/>
                </a:solidFill>
                <a:effectLst/>
                <a:uLnTx/>
                <a:uFillTx/>
                <a:latin typeface="黑体" pitchFamily="49" charset="-122"/>
                <a:ea typeface="黑体" pitchFamily="49" charset="-122"/>
                <a:cs typeface="+mj-cs"/>
              </a:rPr>
              <a:t>9.1.2</a:t>
            </a:r>
            <a:r>
              <a:rPr kumimoji="0" lang="zh-CN" altLang="en-US" sz="2800" b="1" i="0" u="none" strike="noStrike" kern="0" cap="none" spc="0" normalizeH="0" baseline="0" noProof="0" dirty="0">
                <a:ln>
                  <a:noFill/>
                </a:ln>
                <a:solidFill>
                  <a:srgbClr val="CC0099"/>
                </a:solidFill>
                <a:effectLst/>
                <a:uLnTx/>
                <a:uFillTx/>
                <a:latin typeface="黑体" pitchFamily="49" charset="-122"/>
                <a:ea typeface="黑体" pitchFamily="49" charset="-122"/>
                <a:cs typeface="+mj-cs"/>
              </a:rPr>
              <a:t>　程序运行时存储空间的布局</a:t>
            </a:r>
          </a:p>
        </p:txBody>
      </p:sp>
      <p:sp>
        <p:nvSpPr>
          <p:cNvPr id="10" name="Text Box 2"/>
          <p:cNvSpPr txBox="1">
            <a:spLocks noChangeArrowheads="1"/>
          </p:cNvSpPr>
          <p:nvPr/>
        </p:nvSpPr>
        <p:spPr bwMode="auto">
          <a:xfrm>
            <a:off x="304800" y="990600"/>
            <a:ext cx="80772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606425">
              <a:defRPr kumimoji="1" sz="2400">
                <a:solidFill>
                  <a:schemeClr val="tx1"/>
                </a:solidFill>
                <a:latin typeface="Times New Roman" charset="0"/>
                <a:ea typeface="宋体" pitchFamily="2" charset="-122"/>
              </a:defRPr>
            </a:lvl1pPr>
            <a:lvl2pPr marL="763588">
              <a:defRPr kumimoji="1" sz="2400">
                <a:solidFill>
                  <a:schemeClr val="tx1"/>
                </a:solidFill>
                <a:latin typeface="Times New Roman" charset="0"/>
                <a:ea typeface="宋体" pitchFamily="2" charset="-122"/>
              </a:defRPr>
            </a:lvl2pPr>
            <a:lvl3pPr marL="954088">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b="1" dirty="0">
                <a:latin typeface="宋体" pitchFamily="2" charset="-122"/>
              </a:rPr>
              <a:t>逻辑上可分为</a:t>
            </a:r>
            <a:r>
              <a:rPr lang="zh-CN" altLang="en-US" sz="2000" b="1" dirty="0">
                <a:solidFill>
                  <a:srgbClr val="FF0000"/>
                </a:solidFill>
                <a:latin typeface="宋体" pitchFamily="2" charset="-122"/>
              </a:rPr>
              <a:t>代码区</a:t>
            </a:r>
            <a:r>
              <a:rPr lang="zh-CN" altLang="en-US" sz="2000" b="1" dirty="0">
                <a:latin typeface="宋体" pitchFamily="2" charset="-122"/>
              </a:rPr>
              <a:t>和</a:t>
            </a:r>
            <a:r>
              <a:rPr lang="zh-CN" altLang="en-US" sz="2000" b="1" dirty="0">
                <a:solidFill>
                  <a:srgbClr val="FF0000"/>
                </a:solidFill>
                <a:latin typeface="宋体" pitchFamily="2" charset="-122"/>
              </a:rPr>
              <a:t>数据区</a:t>
            </a:r>
            <a:r>
              <a:rPr lang="en-US" altLang="zh-CN" sz="2000" b="1" dirty="0">
                <a:latin typeface="宋体" pitchFamily="2" charset="-122"/>
              </a:rPr>
              <a:t>2</a:t>
            </a:r>
            <a:r>
              <a:rPr lang="zh-CN" altLang="en-US" sz="2000" b="1" dirty="0">
                <a:latin typeface="宋体" pitchFamily="2" charset="-122"/>
              </a:rPr>
              <a:t>个主要部分。为方便存储组织与管理，需要将存储区域划分成更多的逻辑区域，具体依赖于目标机体系结构。如下为一个典型的存储空间布局的例子：</a:t>
            </a:r>
            <a:endParaRPr lang="zh-CN" altLang="en-US" sz="2000" b="1" dirty="0">
              <a:latin typeface="Tahoma" pitchFamily="34" charset="0"/>
            </a:endParaRPr>
          </a:p>
        </p:txBody>
      </p:sp>
      <p:graphicFrame>
        <p:nvGraphicFramePr>
          <p:cNvPr id="4" name="表格 3"/>
          <p:cNvGraphicFramePr>
            <a:graphicFrameLocks noGrp="1"/>
          </p:cNvGraphicFramePr>
          <p:nvPr/>
        </p:nvGraphicFramePr>
        <p:xfrm>
          <a:off x="6705600" y="2590800"/>
          <a:ext cx="1219200" cy="33121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tblGrid>
              <a:tr h="370840">
                <a:tc>
                  <a:txBody>
                    <a:bodyPr/>
                    <a:lstStyle/>
                    <a:p>
                      <a:pPr algn="ctr"/>
                      <a:r>
                        <a:rPr lang="zh-CN" altLang="en-US" b="1" dirty="0">
                          <a:solidFill>
                            <a:schemeClr val="tx1"/>
                          </a:solidFill>
                        </a:rPr>
                        <a:t>保留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zh-CN" altLang="en-US" b="1" dirty="0">
                          <a:solidFill>
                            <a:schemeClr val="tx1"/>
                          </a:solidFill>
                        </a:rPr>
                        <a:t>栈空间</a:t>
                      </a:r>
                      <a:endParaRPr lang="en-US" altLang="zh-CN" b="1" dirty="0">
                        <a:solidFill>
                          <a:schemeClr val="tx1"/>
                        </a:solidFill>
                      </a:endParaRPr>
                    </a:p>
                    <a:p>
                      <a:pPr algn="ctr"/>
                      <a:endParaRPr lang="en-US" altLang="zh-CN" b="1" dirty="0">
                        <a:solidFill>
                          <a:schemeClr val="tx1"/>
                        </a:solidFill>
                      </a:endParaRPr>
                    </a:p>
                    <a:p>
                      <a:pPr algn="ctr"/>
                      <a:endParaRPr lang="en-US" altLang="zh-CN" b="1" dirty="0">
                        <a:solidFill>
                          <a:schemeClr val="tx1"/>
                        </a:solidFill>
                      </a:endParaRPr>
                    </a:p>
                    <a:p>
                      <a:pPr algn="ctr"/>
                      <a:r>
                        <a:rPr lang="zh-CN" altLang="en-US" b="1" dirty="0">
                          <a:solidFill>
                            <a:schemeClr val="tx1"/>
                          </a:solidFill>
                        </a:rPr>
                        <a:t>堆空间</a:t>
                      </a:r>
                      <a:endParaRPr lang="en-US" altLang="zh-C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zh-CN" altLang="en-US" b="1" dirty="0">
                          <a:solidFill>
                            <a:schemeClr val="tx1"/>
                          </a:solidFill>
                        </a:rPr>
                        <a:t>库和分别编译模块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zh-CN" altLang="en-US" b="1" dirty="0">
                          <a:solidFill>
                            <a:schemeClr val="tx1"/>
                          </a:solidFill>
                        </a:rPr>
                        <a:t>静态数据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ctr"/>
                      <a:r>
                        <a:rPr lang="zh-CN" altLang="en-US" b="1" dirty="0">
                          <a:solidFill>
                            <a:schemeClr val="tx1"/>
                          </a:solidFill>
                        </a:rPr>
                        <a:t>代码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pPr algn="ctr"/>
                      <a:r>
                        <a:rPr lang="zh-CN" altLang="en-US" b="1" dirty="0">
                          <a:solidFill>
                            <a:schemeClr val="tx1"/>
                          </a:solidFill>
                        </a:rPr>
                        <a:t>保留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5" name="TextBox 4"/>
          <p:cNvSpPr txBox="1"/>
          <p:nvPr/>
        </p:nvSpPr>
        <p:spPr>
          <a:xfrm>
            <a:off x="5257800" y="2514600"/>
            <a:ext cx="762000" cy="646331"/>
          </a:xfrm>
          <a:prstGeom prst="rect">
            <a:avLst/>
          </a:prstGeom>
          <a:noFill/>
        </p:spPr>
        <p:txBody>
          <a:bodyPr wrap="square" rtlCol="0">
            <a:spAutoFit/>
          </a:bodyPr>
          <a:lstStyle/>
          <a:p>
            <a:r>
              <a:rPr lang="zh-CN" altLang="en-US" b="1" dirty="0">
                <a:latin typeface="宋体" pitchFamily="2" charset="-122"/>
                <a:ea typeface="宋体" pitchFamily="2" charset="-122"/>
              </a:rPr>
              <a:t>最高地址</a:t>
            </a:r>
          </a:p>
        </p:txBody>
      </p:sp>
      <p:sp>
        <p:nvSpPr>
          <p:cNvPr id="6" name="TextBox 5"/>
          <p:cNvSpPr txBox="1"/>
          <p:nvPr/>
        </p:nvSpPr>
        <p:spPr>
          <a:xfrm>
            <a:off x="5257800" y="5297269"/>
            <a:ext cx="762000" cy="646331"/>
          </a:xfrm>
          <a:prstGeom prst="rect">
            <a:avLst/>
          </a:prstGeom>
          <a:noFill/>
        </p:spPr>
        <p:txBody>
          <a:bodyPr wrap="square" rtlCol="0">
            <a:spAutoFit/>
          </a:bodyPr>
          <a:lstStyle/>
          <a:p>
            <a:r>
              <a:rPr lang="zh-CN" altLang="en-US" b="1" dirty="0">
                <a:latin typeface="宋体" pitchFamily="2" charset="-122"/>
                <a:ea typeface="宋体" pitchFamily="2" charset="-122"/>
              </a:rPr>
              <a:t>最低地址</a:t>
            </a:r>
          </a:p>
        </p:txBody>
      </p:sp>
      <p:cxnSp>
        <p:nvCxnSpPr>
          <p:cNvPr id="15" name="直接箭头连接符 14"/>
          <p:cNvCxnSpPr/>
          <p:nvPr/>
        </p:nvCxnSpPr>
        <p:spPr bwMode="auto">
          <a:xfrm>
            <a:off x="5791200" y="2667000"/>
            <a:ext cx="838200" cy="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p:cNvCxnSpPr/>
          <p:nvPr/>
        </p:nvCxnSpPr>
        <p:spPr bwMode="auto">
          <a:xfrm>
            <a:off x="5791200" y="5791200"/>
            <a:ext cx="838200" cy="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p:cNvCxnSpPr/>
          <p:nvPr/>
        </p:nvCxnSpPr>
        <p:spPr bwMode="auto">
          <a:xfrm>
            <a:off x="7315200" y="3276600"/>
            <a:ext cx="0" cy="228600"/>
          </a:xfrm>
          <a:prstGeom prst="straightConnector1">
            <a:avLst/>
          </a:prstGeom>
          <a:solidFill>
            <a:srgbClr val="993366">
              <a:alpha val="96001"/>
            </a:srgbClr>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p:cNvCxnSpPr/>
          <p:nvPr/>
        </p:nvCxnSpPr>
        <p:spPr bwMode="auto">
          <a:xfrm flipV="1">
            <a:off x="7315200" y="3657600"/>
            <a:ext cx="0" cy="228600"/>
          </a:xfrm>
          <a:prstGeom prst="straightConnector1">
            <a:avLst/>
          </a:prstGeom>
          <a:solidFill>
            <a:srgbClr val="993366">
              <a:alpha val="96001"/>
            </a:srgbClr>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 Box 2"/>
          <p:cNvSpPr txBox="1">
            <a:spLocks noChangeArrowheads="1"/>
          </p:cNvSpPr>
          <p:nvPr/>
        </p:nvSpPr>
        <p:spPr bwMode="auto">
          <a:xfrm>
            <a:off x="-76200" y="2438400"/>
            <a:ext cx="52578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606425">
              <a:defRPr kumimoji="1" sz="2400">
                <a:solidFill>
                  <a:schemeClr val="tx1"/>
                </a:solidFill>
                <a:latin typeface="Times New Roman" charset="0"/>
                <a:ea typeface="宋体" pitchFamily="2" charset="-122"/>
              </a:defRPr>
            </a:lvl1pPr>
            <a:lvl2pPr marL="763588">
              <a:defRPr kumimoji="1" sz="2400">
                <a:solidFill>
                  <a:schemeClr val="tx1"/>
                </a:solidFill>
                <a:latin typeface="Times New Roman" charset="0"/>
                <a:ea typeface="宋体" pitchFamily="2" charset="-122"/>
              </a:defRPr>
            </a:lvl2pPr>
            <a:lvl3pPr marL="954088">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marL="449263" indent="157163" algn="l">
              <a:lnSpc>
                <a:spcPct val="150000"/>
              </a:lnSpc>
              <a:spcBef>
                <a:spcPts val="0"/>
              </a:spcBef>
              <a:buFont typeface="Arial" pitchFamily="34" charset="0"/>
              <a:buChar char="•"/>
            </a:pPr>
            <a:r>
              <a:rPr lang="zh-CN" altLang="en-US" sz="2000" b="1" dirty="0">
                <a:solidFill>
                  <a:srgbClr val="0070C0"/>
                </a:solidFill>
                <a:latin typeface="宋体" pitchFamily="2" charset="-122"/>
              </a:rPr>
              <a:t>保留。</a:t>
            </a:r>
            <a:r>
              <a:rPr lang="zh-CN" altLang="en-US" sz="2000" b="1" dirty="0">
                <a:latin typeface="宋体" pitchFamily="2" charset="-122"/>
              </a:rPr>
              <a:t>目标机体系结构和操作系统专用</a:t>
            </a:r>
            <a:endParaRPr lang="en-US" altLang="zh-CN" sz="2000" b="1" dirty="0">
              <a:latin typeface="宋体" pitchFamily="2" charset="-122"/>
            </a:endParaRPr>
          </a:p>
          <a:p>
            <a:pPr marL="449263" indent="157163" algn="l">
              <a:lnSpc>
                <a:spcPct val="150000"/>
              </a:lnSpc>
              <a:spcBef>
                <a:spcPts val="0"/>
              </a:spcBef>
              <a:buFont typeface="Arial" pitchFamily="34" charset="0"/>
              <a:buChar char="•"/>
            </a:pPr>
            <a:r>
              <a:rPr lang="zh-CN" altLang="en-US" sz="2000" b="1" dirty="0">
                <a:solidFill>
                  <a:srgbClr val="0070C0"/>
                </a:solidFill>
                <a:latin typeface="宋体" pitchFamily="2" charset="-122"/>
              </a:rPr>
              <a:t>代码。</a:t>
            </a:r>
            <a:r>
              <a:rPr lang="zh-CN" altLang="en-US" sz="2000" b="1" dirty="0">
                <a:latin typeface="宋体" pitchFamily="2" charset="-122"/>
              </a:rPr>
              <a:t>静态存放编译生成的目标代码</a:t>
            </a:r>
            <a:endParaRPr lang="en-US" altLang="zh-CN" sz="2000" b="1" dirty="0">
              <a:latin typeface="宋体" pitchFamily="2" charset="-122"/>
            </a:endParaRPr>
          </a:p>
          <a:p>
            <a:pPr marL="449263" indent="157163" algn="l">
              <a:lnSpc>
                <a:spcPct val="150000"/>
              </a:lnSpc>
              <a:spcBef>
                <a:spcPts val="0"/>
              </a:spcBef>
              <a:buFont typeface="Arial" pitchFamily="34" charset="0"/>
              <a:buChar char="•"/>
            </a:pPr>
            <a:r>
              <a:rPr lang="zh-CN" altLang="en-US" sz="2000" b="1" dirty="0">
                <a:solidFill>
                  <a:srgbClr val="0070C0"/>
                </a:solidFill>
                <a:latin typeface="宋体" pitchFamily="2" charset="-122"/>
              </a:rPr>
              <a:t>静态。</a:t>
            </a:r>
            <a:r>
              <a:rPr lang="zh-CN" altLang="en-US" sz="2000" b="1" dirty="0">
                <a:latin typeface="宋体" pitchFamily="2" charset="-122"/>
              </a:rPr>
              <a:t>存放全局、静态变量、常量等</a:t>
            </a:r>
            <a:endParaRPr lang="en-US" altLang="zh-CN" sz="2000" b="1" dirty="0">
              <a:latin typeface="宋体" pitchFamily="2" charset="-122"/>
            </a:endParaRPr>
          </a:p>
          <a:p>
            <a:pPr marL="449263" indent="157163" algn="l">
              <a:lnSpc>
                <a:spcPct val="150000"/>
              </a:lnSpc>
              <a:spcBef>
                <a:spcPts val="0"/>
              </a:spcBef>
              <a:buFont typeface="Arial" pitchFamily="34" charset="0"/>
              <a:buChar char="•"/>
            </a:pPr>
            <a:r>
              <a:rPr lang="zh-CN" altLang="en-US" sz="2000" b="1" dirty="0">
                <a:solidFill>
                  <a:srgbClr val="0070C0"/>
                </a:solidFill>
                <a:latin typeface="宋体" pitchFamily="2" charset="-122"/>
              </a:rPr>
              <a:t>共享库与分别编译模块。</a:t>
            </a:r>
            <a:r>
              <a:rPr lang="zh-CN" altLang="en-US" sz="2000" b="1" dirty="0">
                <a:latin typeface="宋体" pitchFamily="2" charset="-122"/>
              </a:rPr>
              <a:t>如</a:t>
            </a:r>
            <a:r>
              <a:rPr lang="en-US" altLang="zh-CN" sz="2000" b="1" dirty="0">
                <a:latin typeface="宋体" pitchFamily="2" charset="-122"/>
              </a:rPr>
              <a:t>I/O</a:t>
            </a:r>
            <a:r>
              <a:rPr lang="zh-CN" altLang="en-US" sz="2000" b="1" dirty="0">
                <a:latin typeface="宋体" pitchFamily="2" charset="-122"/>
              </a:rPr>
              <a:t>管理、</a:t>
            </a:r>
            <a:endParaRPr lang="en-US" altLang="zh-CN" sz="2000" b="1" dirty="0">
              <a:latin typeface="宋体" pitchFamily="2" charset="-122"/>
            </a:endParaRPr>
          </a:p>
          <a:p>
            <a:pPr marL="449263" indent="157163" algn="l">
              <a:lnSpc>
                <a:spcPct val="150000"/>
              </a:lnSpc>
              <a:spcBef>
                <a:spcPts val="0"/>
              </a:spcBef>
            </a:pPr>
            <a:r>
              <a:rPr lang="en-US" altLang="zh-CN" sz="2000" b="1" dirty="0">
                <a:latin typeface="宋体" pitchFamily="2" charset="-122"/>
              </a:rPr>
              <a:t>      </a:t>
            </a:r>
            <a:r>
              <a:rPr lang="zh-CN" altLang="en-US" sz="2000" b="1" dirty="0">
                <a:latin typeface="宋体" pitchFamily="2" charset="-122"/>
              </a:rPr>
              <a:t>存储管理等，通过链接</a:t>
            </a:r>
            <a:r>
              <a:rPr lang="en-US" altLang="zh-CN" sz="2000" b="1" dirty="0">
                <a:latin typeface="宋体" pitchFamily="2" charset="-122"/>
              </a:rPr>
              <a:t>/</a:t>
            </a:r>
            <a:r>
              <a:rPr lang="zh-CN" altLang="en-US" sz="2000" b="1" dirty="0">
                <a:latin typeface="宋体" pitchFamily="2" charset="-122"/>
              </a:rPr>
              <a:t>装入程</a:t>
            </a:r>
            <a:endParaRPr lang="en-US" altLang="zh-CN" sz="2000" b="1" dirty="0">
              <a:latin typeface="宋体" pitchFamily="2" charset="-122"/>
            </a:endParaRPr>
          </a:p>
          <a:p>
            <a:pPr marL="449263" indent="157163" algn="l">
              <a:lnSpc>
                <a:spcPct val="150000"/>
              </a:lnSpc>
              <a:spcBef>
                <a:spcPts val="0"/>
              </a:spcBef>
            </a:pPr>
            <a:r>
              <a:rPr lang="en-US" altLang="zh-CN" sz="2000" b="1" dirty="0">
                <a:latin typeface="宋体" pitchFamily="2" charset="-122"/>
              </a:rPr>
              <a:t>      </a:t>
            </a:r>
            <a:r>
              <a:rPr lang="zh-CN" altLang="en-US" sz="2000" b="1" dirty="0">
                <a:latin typeface="宋体" pitchFamily="2" charset="-122"/>
              </a:rPr>
              <a:t>序加入的代码和数据</a:t>
            </a:r>
            <a:endParaRPr lang="en-US" altLang="zh-CN" sz="2000" b="1" dirty="0">
              <a:latin typeface="宋体" pitchFamily="2" charset="-122"/>
            </a:endParaRPr>
          </a:p>
          <a:p>
            <a:pPr marL="449263" indent="157163" algn="l">
              <a:lnSpc>
                <a:spcPct val="150000"/>
              </a:lnSpc>
              <a:spcBef>
                <a:spcPts val="0"/>
              </a:spcBef>
              <a:buFont typeface="Arial" pitchFamily="34" charset="0"/>
              <a:buChar char="•"/>
            </a:pPr>
            <a:r>
              <a:rPr lang="en-US" altLang="zh-CN" sz="2000" b="1" dirty="0">
                <a:latin typeface="宋体" pitchFamily="2" charset="-122"/>
              </a:rPr>
              <a:t> </a:t>
            </a:r>
            <a:r>
              <a:rPr lang="zh-CN" altLang="en-US" sz="2000" b="1" dirty="0">
                <a:solidFill>
                  <a:srgbClr val="0070C0"/>
                </a:solidFill>
                <a:latin typeface="宋体" pitchFamily="2" charset="-122"/>
              </a:rPr>
              <a:t>动态数据区。</a:t>
            </a:r>
            <a:r>
              <a:rPr lang="zh-CN" altLang="en-US" sz="2000" b="1" dirty="0">
                <a:solidFill>
                  <a:srgbClr val="FF0000"/>
                </a:solidFill>
                <a:latin typeface="宋体" pitchFamily="2" charset="-122"/>
              </a:rPr>
              <a:t>堆区</a:t>
            </a:r>
            <a:r>
              <a:rPr lang="zh-CN" altLang="en-US" sz="2000" b="1" dirty="0">
                <a:latin typeface="宋体" pitchFamily="2" charset="-122"/>
              </a:rPr>
              <a:t>与</a:t>
            </a:r>
            <a:r>
              <a:rPr lang="zh-CN" altLang="en-US" sz="2000" b="1" dirty="0">
                <a:solidFill>
                  <a:srgbClr val="FF0000"/>
                </a:solidFill>
                <a:latin typeface="宋体" pitchFamily="2" charset="-122"/>
              </a:rPr>
              <a:t>栈区</a:t>
            </a:r>
            <a:r>
              <a:rPr lang="zh-CN" altLang="en-US" sz="2000" b="1" dirty="0">
                <a:latin typeface="宋体" pitchFamily="2" charset="-122"/>
              </a:rPr>
              <a:t>。</a:t>
            </a:r>
            <a:endParaRPr lang="zh-CN" altLang="en-US" sz="2000" b="1" dirty="0">
              <a:latin typeface="Tahoma" pitchFamily="34" charset="0"/>
            </a:endParaRPr>
          </a:p>
        </p:txBody>
      </p:sp>
      <p:sp>
        <p:nvSpPr>
          <p:cNvPr id="12"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8</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2176680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9"/>
          <p:cNvSpPr>
            <a:spLocks noChangeShapeType="1"/>
          </p:cNvSpPr>
          <p:nvPr/>
        </p:nvSpPr>
        <p:spPr bwMode="auto">
          <a:xfrm>
            <a:off x="6629400" y="1479550"/>
            <a:ext cx="0" cy="3960812"/>
          </a:xfrm>
          <a:prstGeom prst="line">
            <a:avLst/>
          </a:prstGeom>
          <a:noFill/>
          <a:ln w="28575">
            <a:solidFill>
              <a:srgbClr val="800080"/>
            </a:solidFill>
            <a:round/>
            <a:headEnd/>
            <a:tailEnd/>
          </a:ln>
          <a:effectLst/>
        </p:spPr>
        <p:txBody>
          <a:bodyPr>
            <a:spAutoFit/>
          </a:bodyPr>
          <a:lstStyle/>
          <a:p>
            <a:endParaRPr lang="zh-CN" altLang="en-US"/>
          </a:p>
        </p:txBody>
      </p:sp>
      <p:sp>
        <p:nvSpPr>
          <p:cNvPr id="4" name="Line 10"/>
          <p:cNvSpPr>
            <a:spLocks noChangeShapeType="1"/>
          </p:cNvSpPr>
          <p:nvPr/>
        </p:nvSpPr>
        <p:spPr bwMode="auto">
          <a:xfrm>
            <a:off x="8382000" y="1479550"/>
            <a:ext cx="0" cy="3960812"/>
          </a:xfrm>
          <a:prstGeom prst="line">
            <a:avLst/>
          </a:prstGeom>
          <a:noFill/>
          <a:ln w="28575">
            <a:solidFill>
              <a:srgbClr val="800080"/>
            </a:solidFill>
            <a:round/>
            <a:headEnd/>
            <a:tailEnd/>
          </a:ln>
          <a:effectLst/>
        </p:spPr>
        <p:txBody>
          <a:bodyPr>
            <a:spAutoFit/>
          </a:bodyPr>
          <a:lstStyle/>
          <a:p>
            <a:endParaRPr lang="zh-CN" altLang="en-US"/>
          </a:p>
        </p:txBody>
      </p:sp>
      <p:sp>
        <p:nvSpPr>
          <p:cNvPr id="5" name="Line 12"/>
          <p:cNvSpPr>
            <a:spLocks noChangeShapeType="1"/>
          </p:cNvSpPr>
          <p:nvPr/>
        </p:nvSpPr>
        <p:spPr bwMode="auto">
          <a:xfrm>
            <a:off x="6629400" y="1985962"/>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6" name="Line 13"/>
          <p:cNvSpPr>
            <a:spLocks noChangeShapeType="1"/>
          </p:cNvSpPr>
          <p:nvPr/>
        </p:nvSpPr>
        <p:spPr bwMode="auto">
          <a:xfrm>
            <a:off x="6629400" y="4937125"/>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7" name="Line 14"/>
          <p:cNvSpPr>
            <a:spLocks noChangeShapeType="1"/>
          </p:cNvSpPr>
          <p:nvPr/>
        </p:nvSpPr>
        <p:spPr bwMode="auto">
          <a:xfrm>
            <a:off x="6629400" y="4289425"/>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8" name="Line 15"/>
          <p:cNvSpPr>
            <a:spLocks noChangeShapeType="1"/>
          </p:cNvSpPr>
          <p:nvPr/>
        </p:nvSpPr>
        <p:spPr bwMode="auto">
          <a:xfrm>
            <a:off x="6629400" y="3640137"/>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9" name="Line 16"/>
          <p:cNvSpPr>
            <a:spLocks noChangeShapeType="1"/>
          </p:cNvSpPr>
          <p:nvPr/>
        </p:nvSpPr>
        <p:spPr bwMode="auto">
          <a:xfrm>
            <a:off x="6629400" y="5440362"/>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10" name="Rectangle 19"/>
          <p:cNvSpPr>
            <a:spLocks noChangeArrowheads="1"/>
          </p:cNvSpPr>
          <p:nvPr/>
        </p:nvSpPr>
        <p:spPr bwMode="auto">
          <a:xfrm>
            <a:off x="6705600" y="4395787"/>
            <a:ext cx="1600200" cy="396875"/>
          </a:xfrm>
          <a:prstGeom prst="rect">
            <a:avLst/>
          </a:prstGeom>
          <a:noFill/>
          <a:ln w="28575">
            <a:noFill/>
            <a:miter lim="800000"/>
            <a:headEnd/>
            <a:tailEnd/>
          </a:ln>
          <a:effectLst/>
        </p:spPr>
        <p:txBody>
          <a:bodyPr>
            <a:spAutoFit/>
          </a:bodyPr>
          <a:lstStyle/>
          <a:p>
            <a:pPr algn="ctr">
              <a:buFont typeface="Wingdings" pitchFamily="2" charset="2"/>
              <a:buNone/>
            </a:pPr>
            <a:r>
              <a:rPr lang="en-US" altLang="zh-CN" sz="2000"/>
              <a:t>Code</a:t>
            </a:r>
          </a:p>
        </p:txBody>
      </p:sp>
      <p:sp>
        <p:nvSpPr>
          <p:cNvPr id="11" name="Rectangle 21"/>
          <p:cNvSpPr>
            <a:spLocks noChangeArrowheads="1"/>
          </p:cNvSpPr>
          <p:nvPr/>
        </p:nvSpPr>
        <p:spPr bwMode="auto">
          <a:xfrm>
            <a:off x="6638925" y="2024062"/>
            <a:ext cx="1676400" cy="777875"/>
          </a:xfrm>
          <a:prstGeom prst="rect">
            <a:avLst/>
          </a:prstGeom>
          <a:noFill/>
          <a:ln w="28575">
            <a:noFill/>
            <a:miter lim="800000"/>
            <a:headEnd/>
            <a:tailEnd/>
          </a:ln>
          <a:effectLst/>
        </p:spPr>
        <p:txBody>
          <a:bodyPr>
            <a:spAutoFit/>
          </a:bodyPr>
          <a:lstStyle/>
          <a:p>
            <a:pPr algn="ctr">
              <a:buFont typeface="Wingdings" pitchFamily="2" charset="2"/>
              <a:buNone/>
            </a:pPr>
            <a:r>
              <a:rPr lang="en-US" altLang="zh-CN" sz="2000" dirty="0"/>
              <a:t>Stack Space</a:t>
            </a:r>
          </a:p>
          <a:p>
            <a:pPr algn="ctr">
              <a:buFont typeface="Wingdings" pitchFamily="2" charset="2"/>
              <a:buNone/>
            </a:pPr>
            <a:endParaRPr lang="en-US" altLang="zh-CN" sz="500" dirty="0"/>
          </a:p>
          <a:p>
            <a:pPr algn="ctr">
              <a:buFont typeface="Wingdings" pitchFamily="2" charset="2"/>
              <a:buNone/>
            </a:pPr>
            <a:r>
              <a:rPr lang="en-US" altLang="zh-CN" sz="2000" dirty="0">
                <a:sym typeface="Symbol" pitchFamily="18" charset="2"/>
              </a:rPr>
              <a:t> </a:t>
            </a:r>
          </a:p>
        </p:txBody>
      </p:sp>
      <p:sp>
        <p:nvSpPr>
          <p:cNvPr id="12" name="Rectangle 22"/>
          <p:cNvSpPr>
            <a:spLocks noChangeArrowheads="1"/>
          </p:cNvSpPr>
          <p:nvPr/>
        </p:nvSpPr>
        <p:spPr bwMode="auto">
          <a:xfrm>
            <a:off x="6648450" y="2867025"/>
            <a:ext cx="1666875" cy="701675"/>
          </a:xfrm>
          <a:prstGeom prst="rect">
            <a:avLst/>
          </a:prstGeom>
          <a:noFill/>
          <a:ln w="28575">
            <a:noFill/>
            <a:miter lim="800000"/>
            <a:headEnd/>
            <a:tailEnd/>
          </a:ln>
          <a:effectLst/>
        </p:spPr>
        <p:txBody>
          <a:bodyPr>
            <a:spAutoFit/>
          </a:bodyPr>
          <a:lstStyle/>
          <a:p>
            <a:pPr algn="ctr">
              <a:buFont typeface="Wingdings" pitchFamily="2" charset="2"/>
              <a:buNone/>
            </a:pPr>
            <a:r>
              <a:rPr lang="en-US" altLang="zh-CN" sz="2000">
                <a:sym typeface="Symbol" pitchFamily="18" charset="2"/>
              </a:rPr>
              <a:t> </a:t>
            </a:r>
            <a:endParaRPr lang="en-US" altLang="zh-CN" sz="2000"/>
          </a:p>
          <a:p>
            <a:pPr algn="ctr">
              <a:buFont typeface="Wingdings" pitchFamily="2" charset="2"/>
              <a:buNone/>
            </a:pPr>
            <a:r>
              <a:rPr lang="en-US" altLang="zh-CN" sz="2000"/>
              <a:t>Heap Space</a:t>
            </a:r>
          </a:p>
        </p:txBody>
      </p:sp>
      <p:sp>
        <p:nvSpPr>
          <p:cNvPr id="13" name="Rectangle 24"/>
          <p:cNvSpPr>
            <a:spLocks noChangeArrowheads="1"/>
          </p:cNvSpPr>
          <p:nvPr/>
        </p:nvSpPr>
        <p:spPr bwMode="auto">
          <a:xfrm>
            <a:off x="4838700" y="4684712"/>
            <a:ext cx="14859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a:t>0x400000</a:t>
            </a:r>
          </a:p>
        </p:txBody>
      </p:sp>
      <p:sp>
        <p:nvSpPr>
          <p:cNvPr id="14" name="Line 26"/>
          <p:cNvSpPr>
            <a:spLocks noChangeShapeType="1"/>
          </p:cNvSpPr>
          <p:nvPr/>
        </p:nvSpPr>
        <p:spPr bwMode="auto">
          <a:xfrm>
            <a:off x="6248400" y="4906962"/>
            <a:ext cx="3810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15" name="Rectangle 27"/>
          <p:cNvSpPr>
            <a:spLocks noChangeArrowheads="1"/>
          </p:cNvSpPr>
          <p:nvPr/>
        </p:nvSpPr>
        <p:spPr bwMode="auto">
          <a:xfrm>
            <a:off x="6694488" y="3784600"/>
            <a:ext cx="1600200" cy="396875"/>
          </a:xfrm>
          <a:prstGeom prst="rect">
            <a:avLst/>
          </a:prstGeom>
          <a:noFill/>
          <a:ln w="28575">
            <a:noFill/>
            <a:miter lim="800000"/>
            <a:headEnd/>
            <a:tailEnd/>
          </a:ln>
          <a:effectLst/>
        </p:spPr>
        <p:txBody>
          <a:bodyPr>
            <a:spAutoFit/>
          </a:bodyPr>
          <a:lstStyle/>
          <a:p>
            <a:pPr algn="ctr">
              <a:buFont typeface="Wingdings" pitchFamily="2" charset="2"/>
              <a:buNone/>
            </a:pPr>
            <a:r>
              <a:rPr lang="en-US" altLang="zh-CN" sz="2000"/>
              <a:t>Static Data</a:t>
            </a:r>
          </a:p>
        </p:txBody>
      </p:sp>
      <p:sp>
        <p:nvSpPr>
          <p:cNvPr id="16" name="Rectangle 28"/>
          <p:cNvSpPr>
            <a:spLocks noChangeArrowheads="1"/>
          </p:cNvSpPr>
          <p:nvPr/>
        </p:nvSpPr>
        <p:spPr bwMode="auto">
          <a:xfrm>
            <a:off x="4695825" y="4035425"/>
            <a:ext cx="1628775"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a:t>0x10000000</a:t>
            </a:r>
          </a:p>
        </p:txBody>
      </p:sp>
      <p:sp>
        <p:nvSpPr>
          <p:cNvPr id="17" name="Line 29"/>
          <p:cNvSpPr>
            <a:spLocks noChangeShapeType="1"/>
          </p:cNvSpPr>
          <p:nvPr/>
        </p:nvSpPr>
        <p:spPr bwMode="auto">
          <a:xfrm>
            <a:off x="6248400" y="4257675"/>
            <a:ext cx="3810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18" name="Rectangle 30"/>
          <p:cNvSpPr>
            <a:spLocks noChangeArrowheads="1"/>
          </p:cNvSpPr>
          <p:nvPr/>
        </p:nvSpPr>
        <p:spPr bwMode="auto">
          <a:xfrm>
            <a:off x="4551363" y="1371600"/>
            <a:ext cx="1773237"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dirty="0"/>
              <a:t>0x7FFFFFFF</a:t>
            </a:r>
          </a:p>
        </p:txBody>
      </p:sp>
      <p:sp>
        <p:nvSpPr>
          <p:cNvPr id="19" name="Line 31"/>
          <p:cNvSpPr>
            <a:spLocks noChangeShapeType="1"/>
          </p:cNvSpPr>
          <p:nvPr/>
        </p:nvSpPr>
        <p:spPr bwMode="auto">
          <a:xfrm>
            <a:off x="6248400" y="1593850"/>
            <a:ext cx="3810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20" name="Line 32"/>
          <p:cNvSpPr>
            <a:spLocks noChangeShapeType="1"/>
          </p:cNvSpPr>
          <p:nvPr/>
        </p:nvSpPr>
        <p:spPr bwMode="auto">
          <a:xfrm>
            <a:off x="2308225" y="1479550"/>
            <a:ext cx="0" cy="3960812"/>
          </a:xfrm>
          <a:prstGeom prst="line">
            <a:avLst/>
          </a:prstGeom>
          <a:noFill/>
          <a:ln w="28575">
            <a:solidFill>
              <a:srgbClr val="800080"/>
            </a:solidFill>
            <a:round/>
            <a:headEnd/>
            <a:tailEnd/>
          </a:ln>
          <a:effectLst/>
        </p:spPr>
        <p:txBody>
          <a:bodyPr>
            <a:spAutoFit/>
          </a:bodyPr>
          <a:lstStyle/>
          <a:p>
            <a:endParaRPr lang="zh-CN" altLang="en-US"/>
          </a:p>
        </p:txBody>
      </p:sp>
      <p:sp>
        <p:nvSpPr>
          <p:cNvPr id="21" name="Line 33"/>
          <p:cNvSpPr>
            <a:spLocks noChangeShapeType="1"/>
          </p:cNvSpPr>
          <p:nvPr/>
        </p:nvSpPr>
        <p:spPr bwMode="auto">
          <a:xfrm>
            <a:off x="4060825" y="1479550"/>
            <a:ext cx="0" cy="3960812"/>
          </a:xfrm>
          <a:prstGeom prst="line">
            <a:avLst/>
          </a:prstGeom>
          <a:noFill/>
          <a:ln w="28575">
            <a:solidFill>
              <a:srgbClr val="800080"/>
            </a:solidFill>
            <a:round/>
            <a:headEnd/>
            <a:tailEnd/>
          </a:ln>
          <a:effectLst/>
        </p:spPr>
        <p:txBody>
          <a:bodyPr>
            <a:spAutoFit/>
          </a:bodyPr>
          <a:lstStyle/>
          <a:p>
            <a:endParaRPr lang="zh-CN" altLang="en-US"/>
          </a:p>
        </p:txBody>
      </p:sp>
      <p:sp>
        <p:nvSpPr>
          <p:cNvPr id="22" name="Line 34"/>
          <p:cNvSpPr>
            <a:spLocks noChangeShapeType="1"/>
          </p:cNvSpPr>
          <p:nvPr/>
        </p:nvSpPr>
        <p:spPr bwMode="auto">
          <a:xfrm>
            <a:off x="2308225" y="1985962"/>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23" name="Line 35"/>
          <p:cNvSpPr>
            <a:spLocks noChangeShapeType="1"/>
          </p:cNvSpPr>
          <p:nvPr/>
        </p:nvSpPr>
        <p:spPr bwMode="auto">
          <a:xfrm>
            <a:off x="2308225" y="4937125"/>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24" name="Line 36"/>
          <p:cNvSpPr>
            <a:spLocks noChangeShapeType="1"/>
          </p:cNvSpPr>
          <p:nvPr/>
        </p:nvSpPr>
        <p:spPr bwMode="auto">
          <a:xfrm>
            <a:off x="2308225" y="4289425"/>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25" name="Line 37"/>
          <p:cNvSpPr>
            <a:spLocks noChangeShapeType="1"/>
          </p:cNvSpPr>
          <p:nvPr/>
        </p:nvSpPr>
        <p:spPr bwMode="auto">
          <a:xfrm>
            <a:off x="2308225" y="3640137"/>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26" name="Line 38"/>
          <p:cNvSpPr>
            <a:spLocks noChangeShapeType="1"/>
          </p:cNvSpPr>
          <p:nvPr/>
        </p:nvSpPr>
        <p:spPr bwMode="auto">
          <a:xfrm>
            <a:off x="2308225" y="5440362"/>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27" name="Rectangle 40"/>
          <p:cNvSpPr>
            <a:spLocks noChangeArrowheads="1"/>
          </p:cNvSpPr>
          <p:nvPr/>
        </p:nvSpPr>
        <p:spPr bwMode="auto">
          <a:xfrm>
            <a:off x="2384425" y="4395787"/>
            <a:ext cx="1600200" cy="396875"/>
          </a:xfrm>
          <a:prstGeom prst="rect">
            <a:avLst/>
          </a:prstGeom>
          <a:noFill/>
          <a:ln w="28575">
            <a:noFill/>
            <a:miter lim="800000"/>
            <a:headEnd/>
            <a:tailEnd/>
          </a:ln>
          <a:effectLst/>
        </p:spPr>
        <p:txBody>
          <a:bodyPr>
            <a:spAutoFit/>
          </a:bodyPr>
          <a:lstStyle/>
          <a:p>
            <a:pPr algn="ctr">
              <a:buFont typeface="Wingdings" pitchFamily="2" charset="2"/>
              <a:buNone/>
            </a:pPr>
            <a:r>
              <a:rPr lang="en-US" altLang="zh-CN" sz="2000" dirty="0"/>
              <a:t>Code</a:t>
            </a:r>
          </a:p>
        </p:txBody>
      </p:sp>
      <p:sp>
        <p:nvSpPr>
          <p:cNvPr id="28" name="Rectangle 41"/>
          <p:cNvSpPr>
            <a:spLocks noChangeArrowheads="1"/>
          </p:cNvSpPr>
          <p:nvPr/>
        </p:nvSpPr>
        <p:spPr bwMode="auto">
          <a:xfrm>
            <a:off x="2317750" y="2024062"/>
            <a:ext cx="1676400" cy="777875"/>
          </a:xfrm>
          <a:prstGeom prst="rect">
            <a:avLst/>
          </a:prstGeom>
          <a:noFill/>
          <a:ln w="28575">
            <a:noFill/>
            <a:miter lim="800000"/>
            <a:headEnd/>
            <a:tailEnd/>
          </a:ln>
          <a:effectLst/>
        </p:spPr>
        <p:txBody>
          <a:bodyPr>
            <a:spAutoFit/>
          </a:bodyPr>
          <a:lstStyle/>
          <a:p>
            <a:pPr algn="ctr">
              <a:buFont typeface="Wingdings" pitchFamily="2" charset="2"/>
              <a:buNone/>
            </a:pPr>
            <a:r>
              <a:rPr lang="en-US" altLang="zh-CN" sz="2000" dirty="0"/>
              <a:t>Stack Space</a:t>
            </a:r>
          </a:p>
          <a:p>
            <a:pPr algn="ctr">
              <a:buFont typeface="Wingdings" pitchFamily="2" charset="2"/>
              <a:buNone/>
            </a:pPr>
            <a:endParaRPr lang="en-US" altLang="zh-CN" sz="500" dirty="0"/>
          </a:p>
          <a:p>
            <a:pPr algn="ctr">
              <a:buFont typeface="Wingdings" pitchFamily="2" charset="2"/>
              <a:buNone/>
            </a:pPr>
            <a:r>
              <a:rPr lang="en-US" altLang="zh-CN" sz="2000" dirty="0">
                <a:sym typeface="Symbol" pitchFamily="18" charset="2"/>
              </a:rPr>
              <a:t> </a:t>
            </a:r>
          </a:p>
        </p:txBody>
      </p:sp>
      <p:sp>
        <p:nvSpPr>
          <p:cNvPr id="29" name="Rectangle 42"/>
          <p:cNvSpPr>
            <a:spLocks noChangeArrowheads="1"/>
          </p:cNvSpPr>
          <p:nvPr/>
        </p:nvSpPr>
        <p:spPr bwMode="auto">
          <a:xfrm>
            <a:off x="2327275" y="2867025"/>
            <a:ext cx="1666875" cy="701675"/>
          </a:xfrm>
          <a:prstGeom prst="rect">
            <a:avLst/>
          </a:prstGeom>
          <a:noFill/>
          <a:ln w="28575">
            <a:noFill/>
            <a:miter lim="800000"/>
            <a:headEnd/>
            <a:tailEnd/>
          </a:ln>
          <a:effectLst/>
        </p:spPr>
        <p:txBody>
          <a:bodyPr>
            <a:spAutoFit/>
          </a:bodyPr>
          <a:lstStyle/>
          <a:p>
            <a:pPr algn="ctr">
              <a:buFont typeface="Wingdings" pitchFamily="2" charset="2"/>
              <a:buNone/>
            </a:pPr>
            <a:r>
              <a:rPr lang="en-US" altLang="zh-CN" sz="2000" dirty="0">
                <a:sym typeface="Symbol" pitchFamily="18" charset="2"/>
              </a:rPr>
              <a:t> </a:t>
            </a:r>
            <a:endParaRPr lang="en-US" altLang="zh-CN" sz="2000" dirty="0"/>
          </a:p>
          <a:p>
            <a:pPr algn="ctr">
              <a:buFont typeface="Wingdings" pitchFamily="2" charset="2"/>
              <a:buNone/>
            </a:pPr>
            <a:r>
              <a:rPr lang="en-US" altLang="zh-CN" sz="2000" dirty="0"/>
              <a:t>Heap Space</a:t>
            </a:r>
          </a:p>
        </p:txBody>
      </p:sp>
      <p:sp>
        <p:nvSpPr>
          <p:cNvPr id="30" name="Rectangle 43"/>
          <p:cNvSpPr>
            <a:spLocks noChangeArrowheads="1"/>
          </p:cNvSpPr>
          <p:nvPr/>
        </p:nvSpPr>
        <p:spPr bwMode="auto">
          <a:xfrm>
            <a:off x="517525" y="4684712"/>
            <a:ext cx="14859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a:t>0x8048000</a:t>
            </a:r>
          </a:p>
        </p:txBody>
      </p:sp>
      <p:sp>
        <p:nvSpPr>
          <p:cNvPr id="31" name="Line 44"/>
          <p:cNvSpPr>
            <a:spLocks noChangeShapeType="1"/>
          </p:cNvSpPr>
          <p:nvPr/>
        </p:nvSpPr>
        <p:spPr bwMode="auto">
          <a:xfrm>
            <a:off x="1927225" y="4906962"/>
            <a:ext cx="3810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32" name="Rectangle 45"/>
          <p:cNvSpPr>
            <a:spLocks noChangeArrowheads="1"/>
          </p:cNvSpPr>
          <p:nvPr/>
        </p:nvSpPr>
        <p:spPr bwMode="auto">
          <a:xfrm>
            <a:off x="2373313" y="3784600"/>
            <a:ext cx="1600200" cy="396875"/>
          </a:xfrm>
          <a:prstGeom prst="rect">
            <a:avLst/>
          </a:prstGeom>
          <a:noFill/>
          <a:ln w="28575">
            <a:noFill/>
            <a:miter lim="800000"/>
            <a:headEnd/>
            <a:tailEnd/>
          </a:ln>
          <a:effectLst/>
        </p:spPr>
        <p:txBody>
          <a:bodyPr>
            <a:spAutoFit/>
          </a:bodyPr>
          <a:lstStyle/>
          <a:p>
            <a:pPr algn="ctr">
              <a:buFont typeface="Wingdings" pitchFamily="2" charset="2"/>
              <a:buNone/>
            </a:pPr>
            <a:r>
              <a:rPr lang="en-US" altLang="zh-CN" sz="2000" dirty="0"/>
              <a:t>Static Data</a:t>
            </a:r>
          </a:p>
        </p:txBody>
      </p:sp>
      <p:sp>
        <p:nvSpPr>
          <p:cNvPr id="33" name="Rectangle 46"/>
          <p:cNvSpPr>
            <a:spLocks noChangeArrowheads="1"/>
          </p:cNvSpPr>
          <p:nvPr/>
        </p:nvSpPr>
        <p:spPr bwMode="auto">
          <a:xfrm>
            <a:off x="374650" y="4035425"/>
            <a:ext cx="1628775"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a:t>0x10000000</a:t>
            </a:r>
          </a:p>
        </p:txBody>
      </p:sp>
      <p:sp>
        <p:nvSpPr>
          <p:cNvPr id="34" name="Line 47"/>
          <p:cNvSpPr>
            <a:spLocks noChangeShapeType="1"/>
          </p:cNvSpPr>
          <p:nvPr/>
        </p:nvSpPr>
        <p:spPr bwMode="auto">
          <a:xfrm>
            <a:off x="1927225" y="4257675"/>
            <a:ext cx="3810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35" name="Rectangle 48"/>
          <p:cNvSpPr>
            <a:spLocks noChangeArrowheads="1"/>
          </p:cNvSpPr>
          <p:nvPr/>
        </p:nvSpPr>
        <p:spPr bwMode="auto">
          <a:xfrm>
            <a:off x="230188" y="1371600"/>
            <a:ext cx="1773237"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dirty="0"/>
              <a:t>0xBFFFFFFF</a:t>
            </a:r>
          </a:p>
        </p:txBody>
      </p:sp>
      <p:sp>
        <p:nvSpPr>
          <p:cNvPr id="36" name="Line 49"/>
          <p:cNvSpPr>
            <a:spLocks noChangeShapeType="1"/>
          </p:cNvSpPr>
          <p:nvPr/>
        </p:nvSpPr>
        <p:spPr bwMode="auto">
          <a:xfrm>
            <a:off x="1927225" y="1593850"/>
            <a:ext cx="3810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37" name="Line 50"/>
          <p:cNvSpPr>
            <a:spLocks noChangeShapeType="1"/>
          </p:cNvSpPr>
          <p:nvPr/>
        </p:nvSpPr>
        <p:spPr bwMode="auto">
          <a:xfrm>
            <a:off x="2293938" y="1479550"/>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38" name="Line 51"/>
          <p:cNvSpPr>
            <a:spLocks noChangeShapeType="1"/>
          </p:cNvSpPr>
          <p:nvPr/>
        </p:nvSpPr>
        <p:spPr bwMode="auto">
          <a:xfrm>
            <a:off x="6615113" y="1479550"/>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39" name="Rectangle 52"/>
          <p:cNvSpPr>
            <a:spLocks noChangeArrowheads="1"/>
          </p:cNvSpPr>
          <p:nvPr/>
        </p:nvSpPr>
        <p:spPr bwMode="auto">
          <a:xfrm>
            <a:off x="1223963" y="5562600"/>
            <a:ext cx="2205037"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dirty="0"/>
              <a:t>Linux on IA-32</a:t>
            </a:r>
          </a:p>
        </p:txBody>
      </p:sp>
      <p:sp>
        <p:nvSpPr>
          <p:cNvPr id="40" name="Rectangle 53"/>
          <p:cNvSpPr>
            <a:spLocks noChangeArrowheads="1"/>
          </p:cNvSpPr>
          <p:nvPr/>
        </p:nvSpPr>
        <p:spPr bwMode="auto">
          <a:xfrm>
            <a:off x="5327760" y="5622925"/>
            <a:ext cx="2951162"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dirty="0"/>
              <a:t>System V on MIPS-32</a:t>
            </a:r>
          </a:p>
        </p:txBody>
      </p:sp>
      <p:sp>
        <p:nvSpPr>
          <p:cNvPr id="41" name="Rectangle 4"/>
          <p:cNvSpPr>
            <a:spLocks noChangeArrowheads="1"/>
          </p:cNvSpPr>
          <p:nvPr/>
        </p:nvSpPr>
        <p:spPr bwMode="auto">
          <a:xfrm>
            <a:off x="387350" y="457200"/>
            <a:ext cx="6699250" cy="430887"/>
          </a:xfrm>
          <a:prstGeom prst="rect">
            <a:avLst/>
          </a:prstGeom>
          <a:noFill/>
          <a:ln w="9525">
            <a:noFill/>
            <a:miter lim="800000"/>
            <a:headEnd/>
            <a:tailEnd/>
          </a:ln>
          <a:effectLst/>
        </p:spPr>
        <p:txBody>
          <a:bodyPr>
            <a:spAutoFit/>
          </a:bodyPr>
          <a:lstStyle/>
          <a:p>
            <a:pPr algn="l">
              <a:buClrTx/>
            </a:pPr>
            <a:r>
              <a:rPr lang="zh-CN" altLang="en-US" sz="2200" b="1" dirty="0">
                <a:latin typeface="+mn-ea"/>
                <a:ea typeface="+mn-ea"/>
              </a:rPr>
              <a:t>用户程序运行时虚地址空间布局举例：</a:t>
            </a:r>
            <a:endParaRPr kumimoji="0" lang="zh-CN" altLang="en-US" sz="2200" b="1" dirty="0">
              <a:latin typeface="+mn-ea"/>
              <a:ea typeface="+mn-ea"/>
            </a:endParaRPr>
          </a:p>
        </p:txBody>
      </p:sp>
      <p:sp>
        <p:nvSpPr>
          <p:cNvPr id="43"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9</a:t>
            </a:fld>
            <a:endParaRPr lang="en-US" altLang="zh-CN" sz="1800" dirty="0">
              <a:latin typeface="宋体" pitchFamily="2" charset="-122"/>
              <a:ea typeface="宋体" pitchFamily="2"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86e7c3563d8f306a532210606e7c963d60f3fd"/>
</p:tagLst>
</file>

<file path=ppt/tags/tag2.xml><?xml version="1.0" encoding="utf-8"?>
<p:tagLst xmlns:a="http://schemas.openxmlformats.org/drawingml/2006/main" xmlns:r="http://schemas.openxmlformats.org/officeDocument/2006/relationships" xmlns:p="http://schemas.openxmlformats.org/presentationml/2006/main">
  <p:tag name="TIMING" val="|16.4|3.8|54.5|13.7"/>
</p:tagLst>
</file>

<file path=ppt/tags/tag3.xml><?xml version="1.0" encoding="utf-8"?>
<p:tagLst xmlns:a="http://schemas.openxmlformats.org/drawingml/2006/main" xmlns:r="http://schemas.openxmlformats.org/officeDocument/2006/relationships" xmlns:p="http://schemas.openxmlformats.org/presentationml/2006/main">
  <p:tag name="TIMING" val="|45.5|7.8|6.1|19.8|2.6"/>
</p:tagLst>
</file>

<file path=ppt/tags/tag4.xml><?xml version="1.0" encoding="utf-8"?>
<p:tagLst xmlns:a="http://schemas.openxmlformats.org/drawingml/2006/main" xmlns:r="http://schemas.openxmlformats.org/officeDocument/2006/relationships" xmlns:p="http://schemas.openxmlformats.org/presentationml/2006/main">
  <p:tag name="TIMING" val="|33"/>
</p:tagLst>
</file>

<file path=ppt/tags/tag5.xml><?xml version="1.0" encoding="utf-8"?>
<p:tagLst xmlns:a="http://schemas.openxmlformats.org/drawingml/2006/main" xmlns:r="http://schemas.openxmlformats.org/officeDocument/2006/relationships" xmlns:p="http://schemas.openxmlformats.org/presentationml/2006/main">
  <p:tag name="TIMING" val="|25.8"/>
</p:tagLst>
</file>

<file path=ppt/tags/tag6.xml><?xml version="1.0" encoding="utf-8"?>
<p:tagLst xmlns:a="http://schemas.openxmlformats.org/drawingml/2006/main" xmlns:r="http://schemas.openxmlformats.org/officeDocument/2006/relationships" xmlns:p="http://schemas.openxmlformats.org/presentationml/2006/main">
  <p:tag name="TIMING" val="|23.5"/>
</p:tagLst>
</file>

<file path=ppt/tags/tag7.xml><?xml version="1.0" encoding="utf-8"?>
<p:tagLst xmlns:a="http://schemas.openxmlformats.org/drawingml/2006/main" xmlns:r="http://schemas.openxmlformats.org/officeDocument/2006/relationships" xmlns:p="http://schemas.openxmlformats.org/presentationml/2006/main">
  <p:tag name="TIMING" val="|24.2"/>
</p:tagLst>
</file>

<file path=ppt/tags/tag8.xml><?xml version="1.0" encoding="utf-8"?>
<p:tagLst xmlns:a="http://schemas.openxmlformats.org/drawingml/2006/main" xmlns:r="http://schemas.openxmlformats.org/officeDocument/2006/relationships" xmlns:p="http://schemas.openxmlformats.org/presentationml/2006/main">
  <p:tag name="TIMING" val="|49.2"/>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华文隶书"/>
        <a:ea typeface="华文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华文隶书"/>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43247</TotalTime>
  <Words>7098</Words>
  <Application>Microsoft Office PowerPoint</Application>
  <PresentationFormat>全屏显示(4:3)</PresentationFormat>
  <Paragraphs>1441</Paragraphs>
  <Slides>54</Slides>
  <Notes>0</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1</vt:i4>
      </vt:variant>
      <vt:variant>
        <vt:lpstr>幻灯片标题</vt:lpstr>
      </vt:variant>
      <vt:variant>
        <vt:i4>54</vt:i4>
      </vt:variant>
    </vt:vector>
  </HeadingPairs>
  <TitlesOfParts>
    <vt:vector size="70" baseType="lpstr">
      <vt:lpstr>Menlo</vt:lpstr>
      <vt:lpstr>黑体</vt:lpstr>
      <vt:lpstr>华文隶书</vt:lpstr>
      <vt:lpstr>宋体</vt:lpstr>
      <vt:lpstr>微软雅黑</vt:lpstr>
      <vt:lpstr>新宋体</vt:lpstr>
      <vt:lpstr>Arial</vt:lpstr>
      <vt:lpstr>Cambria Math</vt:lpstr>
      <vt:lpstr>Consolas</vt:lpstr>
      <vt:lpstr>Symbol</vt:lpstr>
      <vt:lpstr>Tahoma</vt:lpstr>
      <vt:lpstr>Times New Roman</vt:lpstr>
      <vt:lpstr>Wingdings</vt:lpstr>
      <vt:lpstr>默认设计模板</vt:lpstr>
      <vt:lpstr>1_默认设计模板</vt:lpstr>
      <vt:lpstr>Visio</vt:lpstr>
      <vt:lpstr>第9章　运行时存储组织 Run-Time storage Management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9.1.3.1　静态存储分配</vt:lpstr>
      <vt:lpstr>9.1.3.1　静态存储分配</vt:lpstr>
      <vt:lpstr>动态存储分配</vt:lpstr>
      <vt:lpstr>PowerPoint 演示文稿</vt:lpstr>
      <vt:lpstr>PowerPoint 演示文稿</vt:lpstr>
      <vt:lpstr>PowerPoint 演示文稿</vt:lpstr>
      <vt:lpstr>PowerPoint 演示文稿</vt:lpstr>
      <vt:lpstr>9.2 活动记录</vt:lpstr>
      <vt:lpstr>PowerPoint 演示文稿</vt:lpstr>
      <vt:lpstr>PowerPoint 演示文稿</vt:lpstr>
      <vt:lpstr>PowerPoint 演示文稿</vt:lpstr>
      <vt:lpstr>PowerPoint 演示文稿</vt:lpstr>
      <vt:lpstr>9.2.2　嵌套过程定义中非局部量的访问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9.2.2　嵌套过程定义中非局部量的访问</vt:lpstr>
      <vt:lpstr>PowerPoint 演示文稿</vt:lpstr>
      <vt:lpstr>9.2.3　嵌套程序块的非局部量访问</vt:lpstr>
      <vt:lpstr>PowerPoint 演示文稿</vt:lpstr>
      <vt:lpstr>9.3　过程调用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杨 茂林</cp:lastModifiedBy>
  <cp:revision>738</cp:revision>
  <cp:lastPrinted>1601-01-01T00:00:00Z</cp:lastPrinted>
  <dcterms:created xsi:type="dcterms:W3CDTF">1601-01-01T00:00:00Z</dcterms:created>
  <dcterms:modified xsi:type="dcterms:W3CDTF">2021-06-22T02:36:36Z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