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13" r:id="rId2"/>
    <p:sldId id="314" r:id="rId3"/>
    <p:sldId id="315" r:id="rId4"/>
    <p:sldId id="316" r:id="rId5"/>
    <p:sldId id="259" r:id="rId6"/>
    <p:sldId id="308" r:id="rId7"/>
    <p:sldId id="309" r:id="rId8"/>
    <p:sldId id="30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>
          <p15:clr>
            <a:srgbClr val="A4A3A4"/>
          </p15:clr>
        </p15:guide>
        <p15:guide id="2" pos="3840">
          <p15:clr>
            <a:srgbClr val="A4A3A4"/>
          </p15:clr>
        </p15:guide>
        <p15:guide id="3" pos="1073">
          <p15:clr>
            <a:srgbClr val="A4A3A4"/>
          </p15:clr>
        </p15:guide>
        <p15:guide id="4" pos="3024">
          <p15:clr>
            <a:srgbClr val="A4A3A4"/>
          </p15:clr>
        </p15:guide>
        <p15:guide id="5" pos="71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50" y="96"/>
      </p:cViewPr>
      <p:guideLst>
        <p:guide orient="horz" pos="2144"/>
        <p:guide pos="3840"/>
        <p:guide pos="1073"/>
        <p:guide pos="3024"/>
        <p:guide pos="71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31608-7702-4439-9BD4-6685EBCB706D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BDEBF-A944-4541-9D55-03F033AE54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DEBF-A944-4541-9D55-03F033AE54B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DEBF-A944-4541-9D55-03F033AE54B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DEBF-A944-4541-9D55-03F033AE54B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B53BE7-7A49-465C-8AEA-329C1ACF45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136204" y="0"/>
            <a:ext cx="7055796" cy="6858000"/>
          </a:xfrm>
          <a:custGeom>
            <a:avLst/>
            <a:gdLst>
              <a:gd name="connsiteX0" fmla="*/ 0 w 7055796"/>
              <a:gd name="connsiteY0" fmla="*/ 0 h 6858000"/>
              <a:gd name="connsiteX1" fmla="*/ 7055796 w 7055796"/>
              <a:gd name="connsiteY1" fmla="*/ 0 h 6858000"/>
              <a:gd name="connsiteX2" fmla="*/ 7055796 w 7055796"/>
              <a:gd name="connsiteY2" fmla="*/ 6858000 h 6858000"/>
              <a:gd name="connsiteX3" fmla="*/ 0 w 705579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5796" h="6858000">
                <a:moveTo>
                  <a:pt x="0" y="0"/>
                </a:moveTo>
                <a:lnTo>
                  <a:pt x="7055796" y="0"/>
                </a:lnTo>
                <a:lnTo>
                  <a:pt x="705579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7C09D-B8B9-4FBA-9025-3533BE8692E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245045" y="97944"/>
            <a:ext cx="3073400" cy="6613573"/>
            <a:chOff x="8216900" y="850900"/>
            <a:chExt cx="3073400" cy="5727700"/>
          </a:xfrm>
        </p:grpSpPr>
        <p:sp>
          <p:nvSpPr>
            <p:cNvPr id="10" name="矩形 9"/>
            <p:cNvSpPr/>
            <p:nvPr/>
          </p:nvSpPr>
          <p:spPr>
            <a:xfrm>
              <a:off x="8216900" y="850900"/>
              <a:ext cx="3073400" cy="57277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388350" y="1047175"/>
              <a:ext cx="2730500" cy="932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388350" y="6071862"/>
              <a:ext cx="2730500" cy="29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2021.12.20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1290300" y="536976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1703388" y="4793290"/>
            <a:ext cx="2083832" cy="206471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4800600" y="4793290"/>
            <a:ext cx="2083832" cy="20647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4944587" y="0"/>
            <a:ext cx="2083832" cy="206471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137917" y="537831"/>
            <a:ext cx="843266" cy="8432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5044"/>
            <a:ext cx="12192000" cy="3105162"/>
          </a:xfrm>
          <a:prstGeom prst="rect">
            <a:avLst/>
          </a:prstGeom>
        </p:spPr>
      </p:pic>
      <p:sp>
        <p:nvSpPr>
          <p:cNvPr id="12" name="单圆角矩形 6"/>
          <p:cNvSpPr/>
          <p:nvPr/>
        </p:nvSpPr>
        <p:spPr>
          <a:xfrm>
            <a:off x="-72390" y="3017694"/>
            <a:ext cx="13197205" cy="2494280"/>
          </a:xfrm>
          <a:prstGeom prst="round1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50175" y="3175033"/>
            <a:ext cx="49310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zh-CN" altLang="en-US" sz="4400" b="1" noProof="0" dirty="0">
                <a:solidFill>
                  <a:srgbClr val="071F65"/>
                </a:solidFill>
                <a:latin typeface="微软雅黑" panose="020B0503020204020204" pitchFamily="34" charset="-122"/>
              </a:rPr>
              <a:t>大作业 推荐系统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71F6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11247" y="4153383"/>
            <a:ext cx="231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指导教师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3F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        </a:t>
            </a:r>
            <a:r>
              <a:rPr kumimoji="1" lang="zh-CN" altLang="en-US" sz="1600" noProof="0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崔金华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D3F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:dissolve/>
      </p:transition>
    </mc:Choice>
    <mc:Fallback xmlns="">
      <p:transition spd="slow" advClick="0" advTm="4000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6" name="矩形 5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60781" y="178092"/>
            <a:ext cx="262973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实验任务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46" name="标题 1"/>
          <p:cNvSpPr>
            <a:spLocks noGrp="1"/>
          </p:cNvSpPr>
          <p:nvPr>
            <p:ph type="title"/>
          </p:nvPr>
        </p:nvSpPr>
        <p:spPr>
          <a:xfrm>
            <a:off x="2345006" y="470479"/>
            <a:ext cx="7135975" cy="1325563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推荐系统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基于用户的协同过滤</a:t>
            </a:r>
          </a:p>
        </p:txBody>
      </p:sp>
      <p:sp>
        <p:nvSpPr>
          <p:cNvPr id="48" name="内容占位符 2"/>
          <p:cNvSpPr>
            <a:spLocks noGrp="1"/>
          </p:cNvSpPr>
          <p:nvPr>
            <p:ph idx="1"/>
          </p:nvPr>
        </p:nvSpPr>
        <p:spPr>
          <a:xfrm>
            <a:off x="722790" y="1416109"/>
            <a:ext cx="10515600" cy="535145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实验内容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/>
              <a:t>给定</a:t>
            </a:r>
            <a:r>
              <a:rPr lang="en-US" altLang="zh-CN" sz="2000" dirty="0" err="1"/>
              <a:t>MovieLens</a:t>
            </a:r>
            <a:r>
              <a:rPr lang="zh-CN" altLang="en-US" sz="2000" dirty="0"/>
              <a:t>数据集，包含电影评分，电影标签等文件，其中电影评分文件分为训练集</a:t>
            </a:r>
            <a:r>
              <a:rPr lang="en-US" altLang="zh-CN" sz="2000" dirty="0" err="1"/>
              <a:t>train_set</a:t>
            </a:r>
            <a:r>
              <a:rPr lang="zh-CN" altLang="en-US" sz="2000" dirty="0"/>
              <a:t>和测试集</a:t>
            </a:r>
            <a:r>
              <a:rPr lang="en-US" altLang="zh-CN" sz="2000" dirty="0" err="1"/>
              <a:t>test_set</a:t>
            </a:r>
            <a:r>
              <a:rPr lang="zh-CN" altLang="en-US" sz="2000" dirty="0"/>
              <a:t>两部分。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实验要求</a:t>
            </a:r>
          </a:p>
          <a:p>
            <a:pPr indent="304800" algn="just">
              <a:lnSpc>
                <a:spcPct val="125000"/>
              </a:lnSpc>
            </a:pP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对训练集中的评分数据构造用户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电影效用矩阵，使用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pearson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相似度计算方法计算用户之间的相似度，也即相似度矩阵。对单个用户进行推荐时，找到与其最相似的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个用户，用这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个用户的评分情况对当前用户的所有未评分电影进行评分预测，选取评分最高的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个电影进行推荐。</a:t>
            </a:r>
          </a:p>
          <a:p>
            <a:pPr indent="304800" algn="just">
              <a:lnSpc>
                <a:spcPct val="125000"/>
              </a:lnSpc>
            </a:pP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在测试集中包含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条用户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电影评分记录，用于计算推荐算法中预测评分的准确性，对测试集中的每个用户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电影需要计算其预测评分，再和真实评分进行对比，误差计算使用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SSE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误差平方和。</a:t>
            </a:r>
          </a:p>
          <a:p>
            <a:pPr marL="0" indent="0">
              <a:lnSpc>
                <a:spcPct val="120000"/>
              </a:lnSpc>
              <a:buNone/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3000">
        <p14:prism dir="u"/>
      </p:transition>
    </mc:Choice>
    <mc:Fallback xmlns="">
      <p:transition spd="slow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30" name="矩形 29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60781" y="178092"/>
            <a:ext cx="262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模型参考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77" name="图片 76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0129" y="2455856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计算用户间的相似度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      </a:t>
            </a:r>
            <a:r>
              <a:rPr lang="en-US" altLang="zh-CN" sz="2400" dirty="0">
                <a:solidFill>
                  <a:srgbClr val="92D050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pearson</a:t>
            </a:r>
            <a:r>
              <a:rPr lang="zh-CN" altLang="zh-CN" sz="2400" dirty="0">
                <a:solidFill>
                  <a:srgbClr val="92D05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相似度</a:t>
            </a:r>
            <a:endParaRPr lang="zh-CN" altLang="en-US" sz="2400" dirty="0">
              <a:solidFill>
                <a:srgbClr val="92D05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94489" y="2468880"/>
            <a:ext cx="3114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选取最相似的</a:t>
            </a:r>
            <a:r>
              <a:rPr lang="en-US" altLang="zh-CN" sz="2400" dirty="0"/>
              <a:t>K</a:t>
            </a:r>
            <a:r>
              <a:rPr lang="zh-CN" altLang="en-US" sz="2400" dirty="0"/>
              <a:t>个用户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            k</a:t>
            </a:r>
            <a:r>
              <a:rPr lang="zh-CN" altLang="en-US" sz="2400" dirty="0"/>
              <a:t>可以取</a:t>
            </a:r>
            <a:r>
              <a:rPr lang="en-US" altLang="zh-CN" sz="2400" dirty="0"/>
              <a:t>30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8197512" y="246888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对推荐对象计算预测值</a:t>
            </a:r>
          </a:p>
        </p:txBody>
      </p:sp>
      <p:sp>
        <p:nvSpPr>
          <p:cNvPr id="3" name="箭头: 右 2"/>
          <p:cNvSpPr/>
          <p:nvPr/>
        </p:nvSpPr>
        <p:spPr>
          <a:xfrm>
            <a:off x="3555911" y="3056021"/>
            <a:ext cx="553452" cy="217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箭头: 右 18"/>
          <p:cNvSpPr/>
          <p:nvPr/>
        </p:nvSpPr>
        <p:spPr>
          <a:xfrm>
            <a:off x="6878995" y="2838212"/>
            <a:ext cx="1097280" cy="217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文本框 19"/>
          <p:cNvSpPr txBox="1"/>
          <p:nvPr/>
        </p:nvSpPr>
        <p:spPr>
          <a:xfrm>
            <a:off x="899958" y="4866071"/>
            <a:ext cx="10809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思考：对于</a:t>
            </a:r>
            <a:r>
              <a:rPr lang="en-US" altLang="zh-CN" sz="2400" dirty="0"/>
              <a:t>K</a:t>
            </a:r>
            <a:r>
              <a:rPr lang="zh-CN" altLang="en-US" sz="2400" dirty="0"/>
              <a:t>个用户，若某个电影只有部分用户评分，没有评分的部分怎么算？</a:t>
            </a:r>
            <a:endParaRPr lang="en-US" altLang="zh-CN" sz="2400" dirty="0"/>
          </a:p>
          <a:p>
            <a:r>
              <a:rPr lang="en-US" altLang="zh-CN" sz="2400" dirty="0"/>
              <a:t>              </a:t>
            </a:r>
            <a:r>
              <a:rPr lang="zh-CN" altLang="en-US" sz="2400" dirty="0"/>
              <a:t>（取</a:t>
            </a:r>
            <a:r>
              <a:rPr lang="en-US" altLang="zh-CN" sz="2400" dirty="0"/>
              <a:t>0</a:t>
            </a:r>
            <a:r>
              <a:rPr lang="zh-CN" altLang="en-US" sz="2400" dirty="0"/>
              <a:t>分？取平均值？数据填补方法</a:t>
            </a:r>
            <a:r>
              <a:rPr lang="en-US" altLang="zh-CN" sz="2400" dirty="0"/>
              <a:t> KNN</a:t>
            </a:r>
            <a:r>
              <a:rPr lang="zh-CN" altLang="en-US" sz="2400" dirty="0"/>
              <a:t>？）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">
        <p14:pan/>
      </p:transition>
    </mc:Choice>
    <mc:Fallback xmlns="">
      <p:transition spd="slow" advClick="0" advTm="9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30" name="矩形 29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60781" y="178092"/>
            <a:ext cx="262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模型参考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77" name="图片 76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216803" y="1657233"/>
            <a:ext cx="9308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两个集合的随机的一个行排列的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minhash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值相等的概率和两个集合的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Jaccard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相似度相等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329064" y="1012067"/>
            <a:ext cx="7548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进阶部分：使用</a:t>
            </a:r>
            <a:r>
              <a:rPr lang="en-US" altLang="zh-CN" sz="2400" dirty="0"/>
              <a:t>mini hash</a:t>
            </a:r>
            <a:r>
              <a:rPr lang="zh-CN" altLang="en-US" sz="2400" dirty="0"/>
              <a:t>相似度计算用户之间的相似度</a:t>
            </a:r>
            <a:endParaRPr lang="zh-CN" altLang="en-US" sz="2400" dirty="0">
              <a:solidFill>
                <a:srgbClr val="92D05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01" y="2252311"/>
            <a:ext cx="1454242" cy="42828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">
        <p14:pan/>
      </p:transition>
    </mc:Choice>
    <mc:Fallback xmlns="">
      <p:transition spd="slow" advClick="0" advTm="9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6" name="矩形 5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60985" y="177800"/>
            <a:ext cx="3392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实验任务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48" name="内容占位符 2"/>
          <p:cNvSpPr>
            <a:spLocks noGrp="1"/>
          </p:cNvSpPr>
          <p:nvPr>
            <p:ph idx="1"/>
          </p:nvPr>
        </p:nvSpPr>
        <p:spPr>
          <a:xfrm>
            <a:off x="722790" y="1416109"/>
            <a:ext cx="10515600" cy="535145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实验内容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/>
              <a:t>实现基于内容的推荐算法，实现对指定用户进行推荐，并对该算法进行评估。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实验要求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给定输入文件：</a:t>
            </a:r>
            <a:r>
              <a:rPr lang="en-US" altLang="zh-CN" sz="2400" dirty="0"/>
              <a:t>train_set.csv, test_set.csv, </a:t>
            </a:r>
            <a:r>
              <a:rPr lang="en-US" altLang="zh-CN" sz="2400" b="1" dirty="0"/>
              <a:t>movies.csv</a:t>
            </a:r>
            <a:endParaRPr lang="zh-CN" altLang="en-US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利用余弦相似度的计算方法，得到电影之间的相似度矩阵。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通过相似度矩阵完成：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）对指定用户进行排名前</a:t>
            </a:r>
            <a:r>
              <a:rPr lang="en-US" altLang="zh-CN" sz="2400" dirty="0"/>
              <a:t>k</a:t>
            </a:r>
            <a:r>
              <a:rPr lang="zh-CN" altLang="en-US" sz="2400" dirty="0"/>
              <a:t>的电影推荐，</a:t>
            </a:r>
            <a:r>
              <a:rPr lang="en-US" altLang="zh-CN" sz="2400" dirty="0"/>
              <a:t>k</a:t>
            </a:r>
            <a:r>
              <a:rPr lang="zh-CN" altLang="en-US" sz="2400" dirty="0"/>
              <a:t>值可根据需求更改。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）利用误差平方和公式评估推荐算法的准确性。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345006" y="470479"/>
            <a:ext cx="7135975" cy="1325563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推荐系统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基于内容的推荐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3000">
        <p14:prism dir="u"/>
      </p:transition>
    </mc:Choice>
    <mc:Fallback xmlns="">
      <p:transition spd="slow" advClick="0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30" name="矩形 29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77" name="图片 76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0985" y="177800"/>
            <a:ext cx="3392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模型参考</a:t>
            </a:r>
          </a:p>
        </p:txBody>
      </p:sp>
      <p:pic>
        <p:nvPicPr>
          <p:cNvPr id="7" name="图片 6" descr="未命名文件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180" y="784225"/>
            <a:ext cx="2778760" cy="608774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879340" y="1245235"/>
            <a:ext cx="608012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sub_task1:</a:t>
            </a:r>
          </a:p>
          <a:p>
            <a:r>
              <a:rPr lang="zh-CN" altLang="en-US" sz="2000"/>
              <a:t>对</a:t>
            </a:r>
            <a:r>
              <a:rPr lang="en-US" altLang="zh-CN" sz="2000"/>
              <a:t>userId=4</a:t>
            </a:r>
            <a:r>
              <a:rPr lang="zh-CN" altLang="en-US" sz="2000"/>
              <a:t>的用户进行排名前</a:t>
            </a:r>
            <a:r>
              <a:rPr lang="en-US" altLang="zh-CN" sz="2000"/>
              <a:t>5</a:t>
            </a:r>
            <a:r>
              <a:rPr lang="zh-CN" altLang="en-US" sz="2000"/>
              <a:t>的推荐。</a:t>
            </a:r>
          </a:p>
          <a:p>
            <a:r>
              <a:rPr lang="en-US" altLang="zh-CN" sz="2000"/>
              <a:t>=&gt; </a:t>
            </a:r>
            <a:r>
              <a:rPr lang="zh-CN" altLang="en-US" sz="2000"/>
              <a:t>预测该用户对所有电影的打分，然后输出预测打分最高的前</a:t>
            </a:r>
            <a:r>
              <a:rPr lang="en-US" altLang="zh-CN" sz="2000"/>
              <a:t>5</a:t>
            </a:r>
            <a:r>
              <a:rPr lang="zh-CN" altLang="en-US" sz="2000"/>
              <a:t>部电影，以及相应的分数。</a:t>
            </a:r>
          </a:p>
          <a:p>
            <a:endParaRPr lang="zh-CN" altLang="en-US" sz="2000" b="1"/>
          </a:p>
          <a:p>
            <a:endParaRPr lang="zh-CN" altLang="en-US" sz="2000" b="1"/>
          </a:p>
          <a:p>
            <a:endParaRPr lang="zh-CN" altLang="en-US" sz="2000" b="1"/>
          </a:p>
          <a:p>
            <a:endParaRPr lang="zh-CN" altLang="en-US" sz="2000" b="1"/>
          </a:p>
          <a:p>
            <a:endParaRPr lang="zh-CN" altLang="en-US" sz="2000" b="1"/>
          </a:p>
          <a:p>
            <a:endParaRPr lang="zh-CN" altLang="en-US" sz="2000" b="1"/>
          </a:p>
          <a:p>
            <a:r>
              <a:rPr lang="en-US" altLang="zh-CN" sz="2000" b="1"/>
              <a:t>sub_task2</a:t>
            </a:r>
            <a:r>
              <a:rPr lang="zh-CN" altLang="en-US" sz="2000" b="1"/>
              <a:t>：</a:t>
            </a:r>
          </a:p>
          <a:p>
            <a:r>
              <a:rPr lang="zh-CN" altLang="en-US" sz="2000" dirty="0">
                <a:sym typeface="+mn-ea"/>
              </a:rPr>
              <a:t>利用误差平方和公式评估推荐算法的准确性。</a:t>
            </a:r>
          </a:p>
          <a:p>
            <a:r>
              <a:rPr lang="en-US" altLang="zh-CN" sz="2000"/>
              <a:t>=&gt; </a:t>
            </a:r>
            <a:r>
              <a:rPr lang="zh-CN" altLang="en-US" sz="2000"/>
              <a:t>测试集中的真实打分与预测分做差值，得出误差平方和</a:t>
            </a:r>
            <a:r>
              <a:rPr lang="en-US" altLang="zh-CN" sz="2000"/>
              <a:t>SSE</a:t>
            </a:r>
            <a:r>
              <a:rPr lang="zh-CN" altLang="en-US" sz="2000"/>
              <a:t>，以对算法进行评估。</a:t>
            </a:r>
          </a:p>
          <a:p>
            <a:endParaRPr lang="zh-CN" altLang="en-US" sz="2000"/>
          </a:p>
        </p:txBody>
      </p:sp>
      <p:graphicFrame>
        <p:nvGraphicFramePr>
          <p:cNvPr id="19" name="对象 18"/>
          <p:cNvGraphicFramePr/>
          <p:nvPr/>
        </p:nvGraphicFramePr>
        <p:xfrm>
          <a:off x="5213350" y="5631180"/>
          <a:ext cx="2180590" cy="63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8" imgW="2061845" imgH="576580" progId="Equation.KSEE3">
                  <p:embed/>
                </p:oleObj>
              </mc:Choice>
              <mc:Fallback>
                <p:oleObj r:id="rId8" imgW="2061845" imgH="576580" progId="Equation.KSEE3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13350" y="5631180"/>
                        <a:ext cx="2180590" cy="633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图片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9690" y="2691765"/>
            <a:ext cx="3449955" cy="1473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">
        <p14:pan/>
      </p:transition>
    </mc:Choice>
    <mc:Fallback xmlns="">
      <p:transition spd="slow" advClick="0" advTm="9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6" name="矩形 5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60781" y="178092"/>
            <a:ext cx="262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实验注意事项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48" name="内容占位符 2"/>
          <p:cNvSpPr>
            <a:spLocks noGrp="1"/>
          </p:cNvSpPr>
          <p:nvPr>
            <p:ph idx="1"/>
          </p:nvPr>
        </p:nvSpPr>
        <p:spPr>
          <a:xfrm>
            <a:off x="678401" y="1219177"/>
            <a:ext cx="10515600" cy="535145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1. </a:t>
            </a:r>
            <a:r>
              <a:rPr lang="zh-CN" altLang="en-US" sz="2400" dirty="0"/>
              <a:t>若有问题请及时联系</a:t>
            </a:r>
            <a:r>
              <a:rPr lang="zh-CN" altLang="en-US" sz="2400"/>
              <a:t>助教：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3000">
        <p14:prism dir="u"/>
      </p:transition>
    </mc:Choice>
    <mc:Fallback xmlns="">
      <p:transition spd="slow" advClick="0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>
          <a:xfrm>
            <a:off x="-144818" y="2723571"/>
            <a:ext cx="13197205" cy="2494280"/>
          </a:xfrm>
          <a:prstGeom prst="round1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PA_文本框 17"/>
          <p:cNvSpPr txBox="1"/>
          <p:nvPr>
            <p:custDataLst>
              <p:tags r:id="rId1"/>
            </p:custDataLst>
          </p:nvPr>
        </p:nvSpPr>
        <p:spPr>
          <a:xfrm>
            <a:off x="995680" y="2902412"/>
            <a:ext cx="8836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200" b="1" noProof="0" dirty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感谢</a:t>
            </a:r>
            <a:r>
              <a:rPr lang="zh-CN" altLang="en-US" sz="7200" b="1" dirty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聆听</a:t>
            </a:r>
            <a:r>
              <a:rPr lang="zh-CN" altLang="en-US" sz="7200" b="1" noProof="0" dirty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！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20" name="PA_直接连接符 19"/>
          <p:cNvCxnSpPr/>
          <p:nvPr>
            <p:custDataLst>
              <p:tags r:id="rId2"/>
            </p:custDataLst>
          </p:nvPr>
        </p:nvCxnSpPr>
        <p:spPr>
          <a:xfrm>
            <a:off x="1146810" y="4157886"/>
            <a:ext cx="5429885" cy="127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Microsoft Office PowerPoint</Application>
  <PresentationFormat>宽屏</PresentationFormat>
  <Paragraphs>63</Paragraphs>
  <Slides>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等线</vt:lpstr>
      <vt:lpstr>华文行楷</vt:lpstr>
      <vt:lpstr>微软雅黑</vt:lpstr>
      <vt:lpstr>Arial</vt:lpstr>
      <vt:lpstr>Calibri</vt:lpstr>
      <vt:lpstr>Calibri Light</vt:lpstr>
      <vt:lpstr>Helvetica</vt:lpstr>
      <vt:lpstr>Times New Roman</vt:lpstr>
      <vt:lpstr>第一PPT，www.1ppt.com</vt:lpstr>
      <vt:lpstr>Equation.KSEE3</vt:lpstr>
      <vt:lpstr>PowerPoint 演示文稿</vt:lpstr>
      <vt:lpstr>推荐系统-基于用户的协同过滤</vt:lpstr>
      <vt:lpstr>PowerPoint 演示文稿</vt:lpstr>
      <vt:lpstr>PowerPoint 演示文稿</vt:lpstr>
      <vt:lpstr>推荐系统-基于内容的推荐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个人简历</dc:title>
  <dc:creator>第一PPT</dc:creator>
  <cp:keywords>www.1ppt.com</cp:keywords>
  <cp:lastModifiedBy>wang jiashun</cp:lastModifiedBy>
  <cp:revision>118</cp:revision>
  <dcterms:created xsi:type="dcterms:W3CDTF">2016-07-01T08:05:00Z</dcterms:created>
  <dcterms:modified xsi:type="dcterms:W3CDTF">2022-01-16T09:59:36Z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