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308" r:id="rId4"/>
    <p:sldId id="284" r:id="rId5"/>
    <p:sldId id="309" r:id="rId6"/>
    <p:sldId id="30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>
          <p15:clr>
            <a:srgbClr val="A4A3A4"/>
          </p15:clr>
        </p15:guide>
        <p15:guide id="2" pos="3838">
          <p15:clr>
            <a:srgbClr val="A4A3A4"/>
          </p15:clr>
        </p15:guide>
        <p15:guide id="3" pos="1057">
          <p15:clr>
            <a:srgbClr val="A4A3A4"/>
          </p15:clr>
        </p15:guide>
        <p15:guide id="4" pos="3010">
          <p15:clr>
            <a:srgbClr val="A4A3A4"/>
          </p15:clr>
        </p15:guide>
        <p15:guide id="5" pos="7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6" y="96"/>
      </p:cViewPr>
      <p:guideLst>
        <p:guide orient="horz" pos="2118"/>
        <p:guide pos="3838"/>
        <p:guide pos="1057"/>
        <p:guide pos="3010"/>
        <p:guide pos="7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9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9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8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53BE7-7A49-465C-8AEA-329C1ACF4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61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36204" y="0"/>
            <a:ext cx="7055796" cy="6858000"/>
          </a:xfrm>
          <a:custGeom>
            <a:avLst/>
            <a:gdLst>
              <a:gd name="connsiteX0" fmla="*/ 0 w 7055796"/>
              <a:gd name="connsiteY0" fmla="*/ 0 h 6858000"/>
              <a:gd name="connsiteX1" fmla="*/ 7055796 w 7055796"/>
              <a:gd name="connsiteY1" fmla="*/ 0 h 6858000"/>
              <a:gd name="connsiteX2" fmla="*/ 7055796 w 7055796"/>
              <a:gd name="connsiteY2" fmla="*/ 6858000 h 6858000"/>
              <a:gd name="connsiteX3" fmla="*/ 0 w 70557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796" h="6858000">
                <a:moveTo>
                  <a:pt x="0" y="0"/>
                </a:moveTo>
                <a:lnTo>
                  <a:pt x="7055796" y="0"/>
                </a:lnTo>
                <a:lnTo>
                  <a:pt x="70557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5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45045" y="97944"/>
            <a:ext cx="3073400" cy="6613573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93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实验四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8350" y="6071862"/>
              <a:ext cx="2730500" cy="293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2021.12.13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044"/>
            <a:ext cx="12192000" cy="3105162"/>
          </a:xfrm>
          <a:prstGeom prst="rect">
            <a:avLst/>
          </a:prstGeom>
        </p:spPr>
      </p:pic>
      <p:sp>
        <p:nvSpPr>
          <p:cNvPr id="12" name="单圆角矩形 6">
            <a:extLst>
              <a:ext uri="{FF2B5EF4-FFF2-40B4-BE49-F238E27FC236}">
                <a16:creationId xmlns:a16="http://schemas.microsoft.com/office/drawing/2014/main" id="{F0D0CC42-2436-426D-8345-2490A4D5A6EE}"/>
              </a:ext>
            </a:extLst>
          </p:cNvPr>
          <p:cNvSpPr/>
          <p:nvPr/>
        </p:nvSpPr>
        <p:spPr>
          <a:xfrm>
            <a:off x="-72390" y="3017694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833EC2-1A5C-47B5-868B-03EA082A7EA0}"/>
              </a:ext>
            </a:extLst>
          </p:cNvPr>
          <p:cNvSpPr/>
          <p:nvPr/>
        </p:nvSpPr>
        <p:spPr>
          <a:xfrm>
            <a:off x="2050175" y="3175033"/>
            <a:ext cx="41553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kumimoji="0" lang="zh-CN" altLang="en-US" sz="4400" b="1" i="0" u="none" strike="noStrike" kern="1200" cap="none" spc="0" normalizeH="0" baseline="0" dirty="0">
                <a:ln>
                  <a:noFill/>
                </a:ln>
                <a:solidFill>
                  <a:srgbClr val="071F65"/>
                </a:solidFill>
                <a:effectLst/>
                <a:uLnTx/>
                <a:uFillTx/>
                <a:latin typeface="微软雅黑"/>
                <a:ea typeface="微软雅黑"/>
              </a:rPr>
              <a:t>聚类算法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1F1F00-0A37-40C8-B6DA-B0F50491D9AF}"/>
              </a:ext>
            </a:extLst>
          </p:cNvPr>
          <p:cNvSpPr txBox="1"/>
          <p:nvPr/>
        </p:nvSpPr>
        <p:spPr>
          <a:xfrm>
            <a:off x="3162680" y="415338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srgbClr val="3D3F41"/>
                </a:solidFill>
                <a:latin typeface="微软雅黑"/>
                <a:ea typeface="微软雅黑"/>
                <a:cs typeface="微软雅黑"/>
              </a:rPr>
              <a:t>指导教师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:dissolve/>
      </p:transition>
    </mc:Choice>
    <mc:Fallback xmlns="">
      <p:transition spd="slow" advClick="0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2C1BF58-7D01-4184-8395-F22938044D67}"/>
              </a:ext>
            </a:extLst>
          </p:cNvPr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CE4DF47-FC32-4D3C-8B21-9A1DB75CA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49FDB334-5318-421B-AC88-B711D2E17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F4D167E7-1852-4E7F-84F3-DCC5773803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/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6" name="标题 1">
            <a:extLst>
              <a:ext uri="{FF2B5EF4-FFF2-40B4-BE49-F238E27FC236}">
                <a16:creationId xmlns:a16="http://schemas.microsoft.com/office/drawing/2014/main" id="{EEF6C0E1-9C09-4548-BCBE-E96AAB8B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415" y="489128"/>
            <a:ext cx="4489324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聚类算法实验</a:t>
            </a: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AA894730-CDC9-4605-A6CE-F0C135D4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</a:p>
          <a:p>
            <a:pPr algn="l"/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提供葡萄酒识别数据集，数据集已经被归一化。同学可以思考数据集为什么被归一化，如果没有被归一化，实验结果是怎么样的，以及为什么这样。</a:t>
            </a:r>
          </a:p>
          <a:p>
            <a:pPr algn="l"/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同时葡萄酒数据集中已经按照类别给出了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种葡萄酒数据，在</a:t>
            </a:r>
            <a:r>
              <a:rPr lang="en-US" altLang="zh-CN" sz="1600" b="0" i="0" dirty="0" err="1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cvs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文件中的第一列标注了出来，大家可以将聚类好的数据与标的数据做对比。</a:t>
            </a:r>
          </a:p>
          <a:p>
            <a:pPr algn="l"/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编写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kmeans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算法，算法的输入是葡萄酒数据集，葡萄酒数据集一共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维数据，代表着葡萄酒的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维特征，请在欧式距离下对葡萄酒的所有数据进行聚类，聚类的数量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值为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</a:p>
          <a:p>
            <a:r>
              <a:rPr lang="zh-CN" altLang="en-US" sz="1600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1600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normalizedwinedata.csv</a:t>
            </a:r>
            <a:r>
              <a:rPr lang="zh-CN" altLang="en-US" sz="1600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作为输入文件</a:t>
            </a:r>
          </a:p>
          <a:p>
            <a:pPr>
              <a:lnSpc>
                <a:spcPct val="120000"/>
              </a:lnSpc>
            </a:pP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实验进阶部分：在聚类之后，任选两个维度，以三种不同的颜色对自己聚类的结果进行标注，最终以二维平面中点图的形式来展示三个质心和所有的样本点。效果展示图可如图所示。</a:t>
            </a:r>
            <a:endParaRPr lang="en-US" altLang="zh-CN" sz="1600" b="0" i="0" dirty="0">
              <a:solidFill>
                <a:srgbClr val="20202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在本次实验中，最终评价</a:t>
            </a:r>
            <a:r>
              <a:rPr lang="en-US" altLang="zh-CN" sz="1600" dirty="0" err="1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kmean</a:t>
            </a:r>
            <a:r>
              <a:rPr lang="zh-CN" altLang="en-US" sz="1600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算法的精准度有两种，第一是葡萄酒数据集已经给出的三个聚类，和自己运行的三个聚类做准确度判断。第二个是计算所有数据点到各自质心距离的平方和。请各位同学在实验中计算出这两个值。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 dir="u"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C6FABF-25F4-4F73-87EE-4D8C4FA4879F}"/>
              </a:ext>
            </a:extLst>
          </p:cNvPr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2335FE0-B14A-41EA-A5B0-E502D75890F8}"/>
                </a:ext>
              </a:extLst>
            </p:cNvPr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EE5B41C-9A39-4532-B6E7-533EA0AB0FF4}"/>
                </a:ext>
              </a:extLst>
            </p:cNvPr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7E54A5B-95D2-457B-BD91-98EB0B0A527E}"/>
              </a:ext>
            </a:extLst>
          </p:cNvPr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05D5843-D874-4E75-9E72-CEB8332BFFA6}"/>
              </a:ext>
            </a:extLst>
          </p:cNvPr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57BA753-7F4D-46F4-A104-BA05D639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11765B2-9027-4650-95F7-6D3C21FE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>
            <a:extLst>
              <a:ext uri="{FF2B5EF4-FFF2-40B4-BE49-F238E27FC236}">
                <a16:creationId xmlns:a16="http://schemas.microsoft.com/office/drawing/2014/main" id="{0ACD49DE-BA38-4810-98EC-C7993B6852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/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DF95B8-E1BF-4335-A6B7-A782BAA77A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58" y="762867"/>
            <a:ext cx="3920218" cy="61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C6FABF-25F4-4F73-87EE-4D8C4FA4879F}"/>
              </a:ext>
            </a:extLst>
          </p:cNvPr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2335FE0-B14A-41EA-A5B0-E502D75890F8}"/>
                </a:ext>
              </a:extLst>
            </p:cNvPr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EE5B41C-9A39-4532-B6E7-533EA0AB0FF4}"/>
                </a:ext>
              </a:extLst>
            </p:cNvPr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7E54A5B-95D2-457B-BD91-98EB0B0A527E}"/>
              </a:ext>
            </a:extLst>
          </p:cNvPr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输出参考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05D5843-D874-4E75-9E72-CEB8332BFFA6}"/>
              </a:ext>
            </a:extLst>
          </p:cNvPr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57BA753-7F4D-46F4-A104-BA05D639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11765B2-9027-4650-95F7-6D3C21FE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>
            <a:extLst>
              <a:ext uri="{FF2B5EF4-FFF2-40B4-BE49-F238E27FC236}">
                <a16:creationId xmlns:a16="http://schemas.microsoft.com/office/drawing/2014/main" id="{0ACD49DE-BA38-4810-98EC-C7993B6852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/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FAF340-E3DA-4125-B799-DCBB2BBCD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5383" y="924014"/>
            <a:ext cx="6858362" cy="57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C6FABF-25F4-4F73-87EE-4D8C4FA4879F}"/>
              </a:ext>
            </a:extLst>
          </p:cNvPr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2335FE0-B14A-41EA-A5B0-E502D75890F8}"/>
                </a:ext>
              </a:extLst>
            </p:cNvPr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EE5B41C-9A39-4532-B6E7-533EA0AB0FF4}"/>
                </a:ext>
              </a:extLst>
            </p:cNvPr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7E54A5B-95D2-457B-BD91-98EB0B0A527E}"/>
              </a:ext>
            </a:extLst>
          </p:cNvPr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05D5843-D874-4E75-9E72-CEB8332BFFA6}"/>
              </a:ext>
            </a:extLst>
          </p:cNvPr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57BA753-7F4D-46F4-A104-BA05D639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11765B2-9027-4650-95F7-6D3C21FE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>
            <a:extLst>
              <a:ext uri="{FF2B5EF4-FFF2-40B4-BE49-F238E27FC236}">
                <a16:creationId xmlns:a16="http://schemas.microsoft.com/office/drawing/2014/main" id="{0ACD49DE-BA38-4810-98EC-C7993B6852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/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1329C9-A9C8-4613-934E-3951BB3E397C}"/>
              </a:ext>
            </a:extLst>
          </p:cNvPr>
          <p:cNvSpPr txBox="1"/>
          <p:nvPr/>
        </p:nvSpPr>
        <p:spPr>
          <a:xfrm>
            <a:off x="1006414" y="1354518"/>
            <a:ext cx="105127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注意事项：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我们一个重要的输出是距离平方和以及准确率，但是我们自动进行分类的算法是没有标签的，我们如何将自己分类的标签和标准的标签做对比大家可以思考一下。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effectLst/>
                <a:latin typeface="Consolas" panose="020B0609020204030204" pitchFamily="49" charset="0"/>
              </a:rPr>
              <a:t>可以使用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matplotlib.pyplot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进行画图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effectLst/>
                <a:latin typeface="Consolas" panose="020B0609020204030204" pitchFamily="49" charset="0"/>
              </a:rPr>
              <a:t>不要直接调用现有的聚类算法的库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34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-144818" y="2723571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8" name="PA_文本框 17"/>
          <p:cNvSpPr txBox="1"/>
          <p:nvPr>
            <p:custDataLst>
              <p:tags r:id="rId1"/>
            </p:custDataLst>
          </p:nvPr>
        </p:nvSpPr>
        <p:spPr>
          <a:xfrm>
            <a:off x="995680" y="2902412"/>
            <a:ext cx="88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</a:t>
            </a:r>
            <a:r>
              <a:rPr lang="zh-CN" altLang="en-US" sz="72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聆听</a:t>
            </a: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146810" y="4157886"/>
            <a:ext cx="5429885" cy="12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8D9F05-AEED-4A48-BBFD-D0B31715817B}"/>
              </a:ext>
            </a:extLst>
          </p:cNvPr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08100C9-746A-4F4E-A4BB-C25BCBCE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32F899D-A56B-47EC-BCE8-78D35283D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4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541</Words>
  <Application>Microsoft Office PowerPoint</Application>
  <PresentationFormat>宽屏</PresentationFormat>
  <Paragraphs>38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华文行楷</vt:lpstr>
      <vt:lpstr>Microsoft Yahei</vt:lpstr>
      <vt:lpstr>Microsoft Yahei</vt:lpstr>
      <vt:lpstr>Arial</vt:lpstr>
      <vt:lpstr>Calibri</vt:lpstr>
      <vt:lpstr>Calibri Light</vt:lpstr>
      <vt:lpstr>Consolas</vt:lpstr>
      <vt:lpstr>第一PPT，www.1ppt.com</vt:lpstr>
      <vt:lpstr>PowerPoint 演示文稿</vt:lpstr>
      <vt:lpstr>聚类算法实验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wang jiashun</cp:lastModifiedBy>
  <cp:revision>111</cp:revision>
  <dcterms:created xsi:type="dcterms:W3CDTF">2016-07-01T08:05:00Z</dcterms:created>
  <dcterms:modified xsi:type="dcterms:W3CDTF">2022-01-16T09:59:18Z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