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77" r:id="rId7"/>
    <p:sldId id="378" r:id="rId8"/>
    <p:sldId id="3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7DA5-34D0-4ACF-9A7B-A81C2737B68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3149-E027-4252-B2A7-52BB94452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4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 - Inverse Document Frequency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的缩写，即“词频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逆文本频率”。它由两部分组成，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。前面的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也就是我们前面说到的词频，我们之前做的向量化也就是做了文本中各个词的出现频率统计，并作为文本特征，这个很好理解。关键是后面的这个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，即“逆文本频率”如何理解。我们讲到几乎所有文本都会出现的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其词频虽然高，但是重要性却应该比词频低的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"China"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要低。我们的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就是来帮助我们来反应这个词的重要性的，进而修正仅仅用词频表示的词特征值。概括来讲，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反应了一个词在所有文本中出现的频率，如果一个词在很多的文本中出现，那么它的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值应该低，比如上文中的“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。而反过来如果一个词在比较少的文本中出现，那么它的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CC911-1908-4687-934F-409AE292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487A3-F76B-4B4F-8B4D-F523264E6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6E96A-45DC-4FB6-8601-E835EC80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86EDC-0ECB-4B61-AB6A-5F9581F5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A5478-DB01-48DE-B4FD-DE2B1638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80A7A-5CEA-46D8-BABA-E2E8D918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3D95D-EB0B-4AFB-B90F-AC6406A3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E8A9C-561B-4F9D-B680-EB896D1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E7C6-EA8C-4B69-88E2-8E3A4AB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E749-B190-439A-9464-06C61EE5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B8C98-982C-42AC-9BDC-C5A992315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C7180-924E-4BBA-8316-67F72F86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967F-7A5C-4688-A5E4-74F245F1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4D991-C011-49CB-9373-088E85C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F0B1-7EC6-46C2-8C65-C1E8C403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4E7A-B4A0-4456-8F98-9F853DF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C40FE-797C-4862-9D09-9920F4A7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3748-44C9-4D32-9E4A-0760C6F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1A501-FBD5-451C-B71C-FC1FDDA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8462-E53F-423B-8C03-F60BC60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40B21-1030-4660-815F-0836A2D1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4E50A-035C-410A-BDA9-6A8535C3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380D-323C-42BA-9E5D-E4BF3426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194B-406C-48E8-855F-2105103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1EC0E-F3DE-4D92-93CB-126A65AE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C4B6-1A99-4EBB-A4C0-87753164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23F30-1DA1-47F4-851F-0C443835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403B1-3736-452C-9A5E-F73B993B6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0A16C-0A48-405E-BAF7-ADA7B4C1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EFBC8-4A30-4B7D-89CA-FC90002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DF807-7805-4ACD-8828-4FB82C4F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5793F-75B4-40C4-8347-BF576510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C9DCB-103E-40C1-9B1D-2DDAE0F3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B10B4-9855-407C-BA25-41F2645F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A6593-09D6-4F77-9364-DD38FD28F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9E836-A293-458D-BEEC-87F5F3C8F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F3604-4C52-4A3C-8D0A-000B770D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6B95E-16D8-4EFF-9A0A-D0EEE4A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10958-9C07-4466-AAC4-ED8E2FA6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9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9181-866D-4641-8720-DC7B5E0D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63395-A93E-411A-8B69-8D39AA7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50820-733D-4E76-99F4-D4090566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33AFD-0B61-49EC-BFE5-84FA9BD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BDED0-CE46-4A17-9A58-7A14257A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244280-EF8C-4982-A054-142A7FC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6993F-83E2-407B-A879-523ED23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62CE-D4C3-41A2-92FD-00E569E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8DCFB-4720-4A39-86F3-1755D6D5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EF311-DA2A-479A-964F-FC5BECB0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78131-080D-40E0-97BF-3F7A030B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3246-5A38-48FA-A9E0-F3C8773A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E775B-9EF7-4C9D-A59D-041F6AE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9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5878-8C7B-4C61-9B7D-639A43EB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949F0-04FA-4EE6-82D7-43217F0C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D93D0-814F-4E05-B137-50DC12F9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AECF7-559E-46FD-B817-407A4535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8B389-9472-40ED-907C-235B9540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D0C17-ECB1-4F4D-8584-9F699D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3036D-D90C-4F97-8683-1DBAEFAD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00DB7-3AD3-44DF-92DE-A53CAC92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60737-1039-4A0D-83DE-A54AEF802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2B99-8BAF-476B-9C87-D3BA0EF1AE2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384BA-9961-47DA-8516-34CA18513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3FEC3-D572-47C3-9286-E34AC725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必做一：基于用户的协同过滤推荐算法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编程实现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User-User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的协同过滤算法，并根据用户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进行电影推荐，并根据测试集数据计算并输出评分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统计出现过的所有用户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和电影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 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 矩阵，估算所有用户对所有未评分电影的评分值，并选取得分最高的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部电影进行推荐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将估算出的评分与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中的数据进行对比，计算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为方便检查，固定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必做二：基于内容的推荐算法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编程实现基于内容的推荐算法，并根据用户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进行电影推荐，并根据测试集数据计算并输出评分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movies.csv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movies.csv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中的文件统计所有出现过的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，并计算对应的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统计出现过的所有用户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和电影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 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 矩阵，估算所有用户对所有未评分电影的评分值，并选取得分最高的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部电影进行推荐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将估算出的评分与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中的数据进行对比，计算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为方便检查，相似度为负数的直接设置为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3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使用迷你哈希（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）算法对协同过滤算法和基于内容推荐算法的相似度计算进行降维。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关于构建效用矩阵：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）协同过滤：将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0.5-2.5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3.0-5.0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）基于内容：如果该电影存在某特征值，则特征值为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，不存在则为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特征矩阵。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使用迷你哈希算法对相似度矩阵进行降维，通过哈希签名矩阵来计算相似度。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B1EC1A-436F-4F90-BD19-CF63B5E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44" r="69563" b="11262"/>
          <a:stretch/>
        </p:blipFill>
        <p:spPr>
          <a:xfrm>
            <a:off x="1562470" y="1536163"/>
            <a:ext cx="4225772" cy="4786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4ADF5-14F7-4124-B9C8-D2864257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6" r="77718" b="11263"/>
          <a:stretch/>
        </p:blipFill>
        <p:spPr>
          <a:xfrm>
            <a:off x="7149485" y="1536163"/>
            <a:ext cx="3089429" cy="4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148C03A7-A98E-43A4-AD66-BE685D2A9C76}"/>
                  </a:ext>
                </a:extLst>
              </p:cNvPr>
              <p:cNvSpPr txBox="1"/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148C03A7-A98E-43A4-AD66-BE685D2A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F28D21A-70DA-4527-87EA-F3B4EEACE149}"/>
              </a:ext>
            </a:extLst>
          </p:cNvPr>
          <p:cNvSpPr txBox="1"/>
          <p:nvPr/>
        </p:nvSpPr>
        <p:spPr>
          <a:xfrm>
            <a:off x="1349405" y="171752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CF120-0C38-4AF7-AF86-340947B348F9}"/>
              </a:ext>
            </a:extLst>
          </p:cNvPr>
          <p:cNvSpPr txBox="1"/>
          <p:nvPr/>
        </p:nvSpPr>
        <p:spPr>
          <a:xfrm>
            <a:off x="3008419" y="2309267"/>
            <a:ext cx="617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400" b="1" i="1" dirty="0" err="1">
                <a:solidFill>
                  <a:srgbClr val="0000FF"/>
                </a:solidFill>
              </a:rPr>
              <a:t>S</a:t>
            </a:r>
            <a:r>
              <a:rPr lang="en-US" altLang="zh-CN" sz="2400" b="1" i="1" baseline="-25000" dirty="0" err="1">
                <a:solidFill>
                  <a:srgbClr val="0000FF"/>
                </a:solidFill>
              </a:rPr>
              <a:t>xy</a:t>
            </a:r>
            <a:r>
              <a:rPr lang="en-US" altLang="zh-CN" sz="2400" dirty="0"/>
              <a:t> = items rated by both users 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11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6330"/>
            <a:ext cx="7828625" cy="87667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/>
        </p:nvGraphicFramePr>
        <p:xfrm>
          <a:off x="2682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5654676" y="1143000"/>
            <a:ext cx="7857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3444876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1826932" y="3520252"/>
            <a:ext cx="101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12276" y="2286001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2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5715001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28D21A-70DA-4527-87EA-F3B4EEACE149}"/>
              </a:ext>
            </a:extLst>
          </p:cNvPr>
          <p:cNvSpPr txBox="1"/>
          <p:nvPr/>
        </p:nvSpPr>
        <p:spPr>
          <a:xfrm>
            <a:off x="1349405" y="171752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82E3B5D0-7842-46DD-A488-C62B86745E80}"/>
                  </a:ext>
                </a:extLst>
              </p:cNvPr>
              <p:cNvSpPr txBox="1"/>
              <p:nvPr/>
            </p:nvSpPr>
            <p:spPr>
              <a:xfrm>
                <a:off x="2915002" y="1648668"/>
                <a:ext cx="4539114" cy="804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82E3B5D0-7842-46DD-A488-C62B86745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02" y="1648668"/>
                <a:ext cx="4539114" cy="804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">
            <a:extLst>
              <a:ext uri="{FF2B5EF4-FFF2-40B4-BE49-F238E27FC236}">
                <a16:creationId xmlns:a16="http://schemas.microsoft.com/office/drawing/2014/main" id="{60C286F4-8E74-4DD5-BA74-BC31E664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700" y="4889161"/>
            <a:ext cx="3372192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A86B10-F6AE-4495-9750-71A28AF1B65B}"/>
              </a:ext>
            </a:extLst>
          </p:cNvPr>
          <p:cNvSpPr txBox="1">
            <a:spLocks/>
          </p:cNvSpPr>
          <p:nvPr/>
        </p:nvSpPr>
        <p:spPr>
          <a:xfrm>
            <a:off x="7284127" y="454501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0D810604-5662-4B70-845D-0AE2C9090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75982"/>
              </p:ext>
            </p:extLst>
          </p:nvPr>
        </p:nvGraphicFramePr>
        <p:xfrm>
          <a:off x="3571904" y="3419856"/>
          <a:ext cx="3882212" cy="118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930320" imgH="545760" progId="Equation.3">
                  <p:embed/>
                </p:oleObj>
              </mc:Choice>
              <mc:Fallback>
                <p:oleObj name="Equation" r:id="rId4" imgW="193032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04" y="3419856"/>
                        <a:ext cx="3882212" cy="118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9A408762-7E37-418E-8B24-FA5EA8094D45}"/>
                  </a:ext>
                </a:extLst>
              </p:cNvPr>
              <p:cNvSpPr txBox="1"/>
              <p:nvPr/>
            </p:nvSpPr>
            <p:spPr>
              <a:xfrm>
                <a:off x="3571904" y="5389905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9A408762-7E37-418E-8B24-FA5EA809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04" y="5389905"/>
                <a:ext cx="2624821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99262CC-72AC-4D7B-BF29-A2162AFD9884}"/>
              </a:ext>
            </a:extLst>
          </p:cNvPr>
          <p:cNvSpPr txBox="1"/>
          <p:nvPr/>
        </p:nvSpPr>
        <p:spPr>
          <a:xfrm>
            <a:off x="3448973" y="273627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ij</a:t>
            </a:r>
            <a:r>
              <a:rPr lang="en-US" dirty="0"/>
              <a:t> = frequency of term (feature) </a:t>
            </a:r>
            <a:r>
              <a:rPr lang="en-US" b="1" i="1" dirty="0" err="1"/>
              <a:t>i</a:t>
            </a:r>
            <a:r>
              <a:rPr lang="en-US" dirty="0"/>
              <a:t> in doc (item) </a:t>
            </a:r>
            <a:r>
              <a:rPr lang="en-US" b="1" i="1" dirty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b="1" i="1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/>
              <a:t>N</a:t>
            </a:r>
            <a:r>
              <a:rPr lang="en-US" dirty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indent="304800" algn="just">
              <a:lnSpc>
                <a:spcPct val="125000"/>
              </a:lnSpc>
            </a:pPr>
            <a:r>
              <a:rPr lang="en-US" b="1" dirty="0"/>
              <a:t>TF-IDF score:</a:t>
            </a:r>
            <a:r>
              <a:rPr lang="en-US" dirty="0"/>
              <a:t> 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b="1" i="1" dirty="0"/>
              <a:t> = </a:t>
            </a:r>
            <a:r>
              <a:rPr lang="en-US" b="1" i="1" dirty="0" err="1"/>
              <a:t>TF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b="1" i="1" dirty="0"/>
              <a:t> × </a:t>
            </a:r>
            <a:r>
              <a:rPr lang="en-US" b="1" i="1" dirty="0" err="1"/>
              <a:t>IDF</a:t>
            </a:r>
            <a:r>
              <a:rPr lang="en-US" b="1" i="1" baseline="-25000" dirty="0" err="1"/>
              <a:t>i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b="1" i="1" dirty="0"/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1825" y="2380447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825" y="4401071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lide Number Placeholder 6"/>
              <p:cNvSpPr>
                <a:spLocks noGrp="1"/>
              </p:cNvSpPr>
              <p:nvPr>
                <p:ph type="sldNum" sz="quarter" idx="12"/>
              </p:nvPr>
            </p:nvSpPr>
            <p:spPr>
              <a:xfrm>
                <a:off x="7344422" y="4314548"/>
                <a:ext cx="3791505" cy="11059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score</m:t>
                    </m:r>
                    <m: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𝑠𝑐𝑜𝑟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𝑠𝑖𝑚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𝑠𝑖𝑚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fld id="{19B12225-5612-419B-A8D5-4B8EEE4C217E}" type="slidenum">
                  <a:rPr lang="en-US" sz="2400" smtClean="0">
                    <a:solidFill>
                      <a:schemeClr val="tx1"/>
                    </a:solidFill>
                  </a:rPr>
                  <a:pPr/>
                  <a:t>8</a:t>
                </a:fld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lide Number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ldNum" sz="quarter" idx="12"/>
              </p:nvPr>
            </p:nvSpPr>
            <p:spPr>
              <a:xfrm>
                <a:off x="7344422" y="4314548"/>
                <a:ext cx="3791505" cy="1105900"/>
              </a:xfrm>
              <a:blipFill>
                <a:blip r:embed="rId7"/>
                <a:stretch>
                  <a:fillRect r="-2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294376" y="2242692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CA0EF3-24F0-4242-9030-98D2ECBA4D7F}"/>
              </a:ext>
            </a:extLst>
          </p:cNvPr>
          <p:cNvSpPr txBox="1"/>
          <p:nvPr/>
        </p:nvSpPr>
        <p:spPr>
          <a:xfrm>
            <a:off x="838200" y="68103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</a:t>
            </a:r>
          </a:p>
        </p:txBody>
      </p:sp>
    </p:spTree>
    <p:extLst>
      <p:ext uri="{BB962C8B-B14F-4D97-AF65-F5344CB8AC3E}">
        <p14:creationId xmlns:p14="http://schemas.microsoft.com/office/powerpoint/2010/main" val="86309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912</Words>
  <Application>Microsoft Office PowerPoint</Application>
  <PresentationFormat>宽屏</PresentationFormat>
  <Paragraphs>141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Wingdings</vt:lpstr>
      <vt:lpstr>Wingdings 2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Item-Item CF (|N|=2)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XC</dc:creator>
  <cp:lastModifiedBy>黄 XC</cp:lastModifiedBy>
  <cp:revision>9</cp:revision>
  <dcterms:created xsi:type="dcterms:W3CDTF">2021-12-20T08:31:39Z</dcterms:created>
  <dcterms:modified xsi:type="dcterms:W3CDTF">2021-12-20T11:08:03Z</dcterms:modified>
</cp:coreProperties>
</file>