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1316" y="6595872"/>
            <a:ext cx="246887" cy="24688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91316" y="659587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5">
                <a:moveTo>
                  <a:pt x="0" y="123443"/>
                </a:moveTo>
                <a:lnTo>
                  <a:pt x="9697" y="75395"/>
                </a:lnTo>
                <a:lnTo>
                  <a:pt x="36147" y="36156"/>
                </a:lnTo>
                <a:lnTo>
                  <a:pt x="75384" y="9701"/>
                </a:lnTo>
                <a:lnTo>
                  <a:pt x="123443" y="0"/>
                </a:lnTo>
                <a:lnTo>
                  <a:pt x="171503" y="9701"/>
                </a:lnTo>
                <a:lnTo>
                  <a:pt x="210740" y="36156"/>
                </a:lnTo>
                <a:lnTo>
                  <a:pt x="237190" y="75395"/>
                </a:lnTo>
                <a:lnTo>
                  <a:pt x="246887" y="123443"/>
                </a:lnTo>
                <a:lnTo>
                  <a:pt x="237190" y="171493"/>
                </a:lnTo>
                <a:lnTo>
                  <a:pt x="210740" y="210732"/>
                </a:lnTo>
                <a:lnTo>
                  <a:pt x="171503" y="237187"/>
                </a:lnTo>
                <a:lnTo>
                  <a:pt x="123443" y="246887"/>
                </a:lnTo>
                <a:lnTo>
                  <a:pt x="75384" y="237187"/>
                </a:lnTo>
                <a:lnTo>
                  <a:pt x="36147" y="210732"/>
                </a:lnTo>
                <a:lnTo>
                  <a:pt x="9697" y="171493"/>
                </a:lnTo>
                <a:lnTo>
                  <a:pt x="0" y="123443"/>
                </a:lnTo>
                <a:close/>
              </a:path>
            </a:pathLst>
          </a:custGeom>
          <a:ln w="12192">
            <a:solidFill>
              <a:srgbClr val="1286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7427" y="6691883"/>
            <a:ext cx="11435080" cy="166370"/>
          </a:xfrm>
          <a:custGeom>
            <a:avLst/>
            <a:gdLst/>
            <a:ahLst/>
            <a:cxnLst/>
            <a:rect l="l" t="t" r="r" b="b"/>
            <a:pathLst>
              <a:path w="11435080" h="166370">
                <a:moveTo>
                  <a:pt x="0" y="166114"/>
                </a:moveTo>
                <a:lnTo>
                  <a:pt x="11434572" y="166114"/>
                </a:lnTo>
                <a:lnTo>
                  <a:pt x="11434572" y="0"/>
                </a:lnTo>
                <a:lnTo>
                  <a:pt x="0" y="0"/>
                </a:lnTo>
                <a:lnTo>
                  <a:pt x="0" y="166114"/>
                </a:lnTo>
                <a:close/>
              </a:path>
            </a:pathLst>
          </a:custGeom>
          <a:solidFill>
            <a:srgbClr val="12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757428" y="166114"/>
                </a:moveTo>
                <a:lnTo>
                  <a:pt x="757428" y="0"/>
                </a:lnTo>
                <a:lnTo>
                  <a:pt x="0" y="0"/>
                </a:lnTo>
                <a:lnTo>
                  <a:pt x="0" y="166114"/>
                </a:lnTo>
                <a:lnTo>
                  <a:pt x="757428" y="166114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5164" y="339852"/>
            <a:ext cx="1854707" cy="45110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202692"/>
            <a:ext cx="5793486" cy="7871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24" y="291160"/>
            <a:ext cx="535178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1316" y="6595872"/>
            <a:ext cx="246887" cy="24688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91316" y="659587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5">
                <a:moveTo>
                  <a:pt x="0" y="123443"/>
                </a:moveTo>
                <a:lnTo>
                  <a:pt x="9697" y="75395"/>
                </a:lnTo>
                <a:lnTo>
                  <a:pt x="36147" y="36156"/>
                </a:lnTo>
                <a:lnTo>
                  <a:pt x="75384" y="9701"/>
                </a:lnTo>
                <a:lnTo>
                  <a:pt x="123443" y="0"/>
                </a:lnTo>
                <a:lnTo>
                  <a:pt x="171503" y="9701"/>
                </a:lnTo>
                <a:lnTo>
                  <a:pt x="210740" y="36156"/>
                </a:lnTo>
                <a:lnTo>
                  <a:pt x="237190" y="75395"/>
                </a:lnTo>
                <a:lnTo>
                  <a:pt x="246887" y="123443"/>
                </a:lnTo>
                <a:lnTo>
                  <a:pt x="237190" y="171493"/>
                </a:lnTo>
                <a:lnTo>
                  <a:pt x="210740" y="210732"/>
                </a:lnTo>
                <a:lnTo>
                  <a:pt x="171503" y="237187"/>
                </a:lnTo>
                <a:lnTo>
                  <a:pt x="123443" y="246887"/>
                </a:lnTo>
                <a:lnTo>
                  <a:pt x="75384" y="237187"/>
                </a:lnTo>
                <a:lnTo>
                  <a:pt x="36147" y="210732"/>
                </a:lnTo>
                <a:lnTo>
                  <a:pt x="9697" y="171493"/>
                </a:lnTo>
                <a:lnTo>
                  <a:pt x="0" y="123443"/>
                </a:lnTo>
                <a:close/>
              </a:path>
            </a:pathLst>
          </a:custGeom>
          <a:ln w="12192">
            <a:solidFill>
              <a:srgbClr val="1286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7427" y="6691883"/>
            <a:ext cx="11435080" cy="166370"/>
          </a:xfrm>
          <a:custGeom>
            <a:avLst/>
            <a:gdLst/>
            <a:ahLst/>
            <a:cxnLst/>
            <a:rect l="l" t="t" r="r" b="b"/>
            <a:pathLst>
              <a:path w="11435080" h="166370">
                <a:moveTo>
                  <a:pt x="0" y="166114"/>
                </a:moveTo>
                <a:lnTo>
                  <a:pt x="11434572" y="166114"/>
                </a:lnTo>
                <a:lnTo>
                  <a:pt x="11434572" y="0"/>
                </a:lnTo>
                <a:lnTo>
                  <a:pt x="0" y="0"/>
                </a:lnTo>
                <a:lnTo>
                  <a:pt x="0" y="166114"/>
                </a:lnTo>
                <a:close/>
              </a:path>
            </a:pathLst>
          </a:custGeom>
          <a:solidFill>
            <a:srgbClr val="12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757428" y="166114"/>
                </a:moveTo>
                <a:lnTo>
                  <a:pt x="757428" y="0"/>
                </a:lnTo>
                <a:lnTo>
                  <a:pt x="0" y="0"/>
                </a:lnTo>
                <a:lnTo>
                  <a:pt x="0" y="166114"/>
                </a:lnTo>
                <a:lnTo>
                  <a:pt x="757428" y="166114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5164" y="339852"/>
            <a:ext cx="1854707" cy="45110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216408"/>
            <a:ext cx="213360" cy="556260"/>
          </a:xfrm>
          <a:custGeom>
            <a:avLst/>
            <a:gdLst/>
            <a:ahLst/>
            <a:cxnLst/>
            <a:rect l="l" t="t" r="r" b="b"/>
            <a:pathLst>
              <a:path w="213360" h="556260">
                <a:moveTo>
                  <a:pt x="213360" y="0"/>
                </a:moveTo>
                <a:lnTo>
                  <a:pt x="0" y="0"/>
                </a:lnTo>
                <a:lnTo>
                  <a:pt x="0" y="556260"/>
                </a:lnTo>
                <a:lnTo>
                  <a:pt x="213360" y="556260"/>
                </a:lnTo>
                <a:lnTo>
                  <a:pt x="2133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571488" y="1389888"/>
            <a:ext cx="4886325" cy="2291080"/>
          </a:xfrm>
          <a:custGeom>
            <a:avLst/>
            <a:gdLst/>
            <a:ahLst/>
            <a:cxnLst/>
            <a:rect l="l" t="t" r="r" b="b"/>
            <a:pathLst>
              <a:path w="4886325" h="2291079">
                <a:moveTo>
                  <a:pt x="0" y="158496"/>
                </a:moveTo>
                <a:lnTo>
                  <a:pt x="8083" y="108411"/>
                </a:lnTo>
                <a:lnTo>
                  <a:pt x="30589" y="64904"/>
                </a:lnTo>
                <a:lnTo>
                  <a:pt x="64904" y="30589"/>
                </a:lnTo>
                <a:lnTo>
                  <a:pt x="108411" y="8083"/>
                </a:lnTo>
                <a:lnTo>
                  <a:pt x="158495" y="0"/>
                </a:lnTo>
                <a:lnTo>
                  <a:pt x="4727447" y="0"/>
                </a:lnTo>
                <a:lnTo>
                  <a:pt x="4777532" y="8083"/>
                </a:lnTo>
                <a:lnTo>
                  <a:pt x="4821039" y="30589"/>
                </a:lnTo>
                <a:lnTo>
                  <a:pt x="4855354" y="64904"/>
                </a:lnTo>
                <a:lnTo>
                  <a:pt x="4877860" y="108411"/>
                </a:lnTo>
                <a:lnTo>
                  <a:pt x="4885943" y="158496"/>
                </a:lnTo>
                <a:lnTo>
                  <a:pt x="4885943" y="2132076"/>
                </a:lnTo>
                <a:lnTo>
                  <a:pt x="4877860" y="2182160"/>
                </a:lnTo>
                <a:lnTo>
                  <a:pt x="4855354" y="2225667"/>
                </a:lnTo>
                <a:lnTo>
                  <a:pt x="4821039" y="2259982"/>
                </a:lnTo>
                <a:lnTo>
                  <a:pt x="4777532" y="2282488"/>
                </a:lnTo>
                <a:lnTo>
                  <a:pt x="4727447" y="2290572"/>
                </a:lnTo>
                <a:lnTo>
                  <a:pt x="158495" y="2290572"/>
                </a:lnTo>
                <a:lnTo>
                  <a:pt x="108411" y="2282488"/>
                </a:lnTo>
                <a:lnTo>
                  <a:pt x="64904" y="2259982"/>
                </a:lnTo>
                <a:lnTo>
                  <a:pt x="30589" y="2225667"/>
                </a:lnTo>
                <a:lnTo>
                  <a:pt x="8083" y="2182160"/>
                </a:lnTo>
                <a:lnTo>
                  <a:pt x="0" y="2132076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A6AA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571488" y="3904488"/>
            <a:ext cx="4886325" cy="2593975"/>
          </a:xfrm>
          <a:custGeom>
            <a:avLst/>
            <a:gdLst/>
            <a:ahLst/>
            <a:cxnLst/>
            <a:rect l="l" t="t" r="r" b="b"/>
            <a:pathLst>
              <a:path w="4886325" h="2593975">
                <a:moveTo>
                  <a:pt x="0" y="179578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7" y="0"/>
                </a:lnTo>
                <a:lnTo>
                  <a:pt x="4706365" y="0"/>
                </a:lnTo>
                <a:lnTo>
                  <a:pt x="4754108" y="6414"/>
                </a:lnTo>
                <a:lnTo>
                  <a:pt x="4797006" y="24515"/>
                </a:lnTo>
                <a:lnTo>
                  <a:pt x="4833350" y="52593"/>
                </a:lnTo>
                <a:lnTo>
                  <a:pt x="4861428" y="88937"/>
                </a:lnTo>
                <a:lnTo>
                  <a:pt x="4879529" y="131835"/>
                </a:lnTo>
                <a:lnTo>
                  <a:pt x="4885943" y="179578"/>
                </a:lnTo>
                <a:lnTo>
                  <a:pt x="4885943" y="2414219"/>
                </a:lnTo>
                <a:lnTo>
                  <a:pt x="4879529" y="2461973"/>
                </a:lnTo>
                <a:lnTo>
                  <a:pt x="4861428" y="2504884"/>
                </a:lnTo>
                <a:lnTo>
                  <a:pt x="4833350" y="2541238"/>
                </a:lnTo>
                <a:lnTo>
                  <a:pt x="4797006" y="2569324"/>
                </a:lnTo>
                <a:lnTo>
                  <a:pt x="4754108" y="2587431"/>
                </a:lnTo>
                <a:lnTo>
                  <a:pt x="4706365" y="2593848"/>
                </a:lnTo>
                <a:lnTo>
                  <a:pt x="179577" y="2593848"/>
                </a:lnTo>
                <a:lnTo>
                  <a:pt x="131835" y="2587431"/>
                </a:lnTo>
                <a:lnTo>
                  <a:pt x="88937" y="2569324"/>
                </a:lnTo>
                <a:lnTo>
                  <a:pt x="52593" y="2541238"/>
                </a:lnTo>
                <a:lnTo>
                  <a:pt x="24515" y="2504884"/>
                </a:lnTo>
                <a:lnTo>
                  <a:pt x="6414" y="2461973"/>
                </a:lnTo>
                <a:lnTo>
                  <a:pt x="0" y="2414219"/>
                </a:lnTo>
                <a:lnTo>
                  <a:pt x="0" y="179578"/>
                </a:lnTo>
                <a:close/>
              </a:path>
            </a:pathLst>
          </a:custGeom>
          <a:ln w="12191">
            <a:solidFill>
              <a:srgbClr val="A6AA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891539" y="3902964"/>
            <a:ext cx="4886325" cy="2595880"/>
          </a:xfrm>
          <a:custGeom>
            <a:avLst/>
            <a:gdLst/>
            <a:ahLst/>
            <a:cxnLst/>
            <a:rect l="l" t="t" r="r" b="b"/>
            <a:pathLst>
              <a:path w="4886325" h="2595879">
                <a:moveTo>
                  <a:pt x="0" y="179578"/>
                </a:moveTo>
                <a:lnTo>
                  <a:pt x="6413" y="131835"/>
                </a:lnTo>
                <a:lnTo>
                  <a:pt x="24514" y="88937"/>
                </a:lnTo>
                <a:lnTo>
                  <a:pt x="52590" y="52593"/>
                </a:lnTo>
                <a:lnTo>
                  <a:pt x="88930" y="24515"/>
                </a:lnTo>
                <a:lnTo>
                  <a:pt x="131821" y="6414"/>
                </a:lnTo>
                <a:lnTo>
                  <a:pt x="179552" y="0"/>
                </a:lnTo>
                <a:lnTo>
                  <a:pt x="4706366" y="0"/>
                </a:lnTo>
                <a:lnTo>
                  <a:pt x="4754108" y="6414"/>
                </a:lnTo>
                <a:lnTo>
                  <a:pt x="4797006" y="24515"/>
                </a:lnTo>
                <a:lnTo>
                  <a:pt x="4833350" y="52593"/>
                </a:lnTo>
                <a:lnTo>
                  <a:pt x="4861428" y="88937"/>
                </a:lnTo>
                <a:lnTo>
                  <a:pt x="4879529" y="131835"/>
                </a:lnTo>
                <a:lnTo>
                  <a:pt x="4885944" y="179578"/>
                </a:lnTo>
                <a:lnTo>
                  <a:pt x="4885944" y="2415819"/>
                </a:lnTo>
                <a:lnTo>
                  <a:pt x="4879529" y="2463550"/>
                </a:lnTo>
                <a:lnTo>
                  <a:pt x="4861428" y="2506441"/>
                </a:lnTo>
                <a:lnTo>
                  <a:pt x="4833350" y="2542781"/>
                </a:lnTo>
                <a:lnTo>
                  <a:pt x="4797006" y="2570857"/>
                </a:lnTo>
                <a:lnTo>
                  <a:pt x="4754108" y="2588958"/>
                </a:lnTo>
                <a:lnTo>
                  <a:pt x="4706366" y="2595372"/>
                </a:lnTo>
                <a:lnTo>
                  <a:pt x="179552" y="2595372"/>
                </a:lnTo>
                <a:lnTo>
                  <a:pt x="131821" y="2588958"/>
                </a:lnTo>
                <a:lnTo>
                  <a:pt x="88930" y="2570857"/>
                </a:lnTo>
                <a:lnTo>
                  <a:pt x="52590" y="2542781"/>
                </a:lnTo>
                <a:lnTo>
                  <a:pt x="24514" y="2506441"/>
                </a:lnTo>
                <a:lnTo>
                  <a:pt x="6413" y="2463550"/>
                </a:lnTo>
                <a:lnTo>
                  <a:pt x="0" y="2415819"/>
                </a:lnTo>
                <a:lnTo>
                  <a:pt x="0" y="179578"/>
                </a:lnTo>
                <a:close/>
              </a:path>
            </a:pathLst>
          </a:custGeom>
          <a:ln w="12192">
            <a:solidFill>
              <a:srgbClr val="A6AA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91540" y="1389888"/>
            <a:ext cx="4886325" cy="2291080"/>
          </a:xfrm>
          <a:custGeom>
            <a:avLst/>
            <a:gdLst/>
            <a:ahLst/>
            <a:cxnLst/>
            <a:rect l="l" t="t" r="r" b="b"/>
            <a:pathLst>
              <a:path w="4886325" h="2291079">
                <a:moveTo>
                  <a:pt x="0" y="158496"/>
                </a:moveTo>
                <a:lnTo>
                  <a:pt x="8078" y="108411"/>
                </a:lnTo>
                <a:lnTo>
                  <a:pt x="30572" y="64904"/>
                </a:lnTo>
                <a:lnTo>
                  <a:pt x="64873" y="30589"/>
                </a:lnTo>
                <a:lnTo>
                  <a:pt x="108372" y="8083"/>
                </a:lnTo>
                <a:lnTo>
                  <a:pt x="158457" y="0"/>
                </a:lnTo>
                <a:lnTo>
                  <a:pt x="4727448" y="0"/>
                </a:lnTo>
                <a:lnTo>
                  <a:pt x="4777532" y="8083"/>
                </a:lnTo>
                <a:lnTo>
                  <a:pt x="4821039" y="30589"/>
                </a:lnTo>
                <a:lnTo>
                  <a:pt x="4855354" y="64904"/>
                </a:lnTo>
                <a:lnTo>
                  <a:pt x="4877860" y="108411"/>
                </a:lnTo>
                <a:lnTo>
                  <a:pt x="4885944" y="158496"/>
                </a:lnTo>
                <a:lnTo>
                  <a:pt x="4885944" y="2132076"/>
                </a:lnTo>
                <a:lnTo>
                  <a:pt x="4877860" y="2182160"/>
                </a:lnTo>
                <a:lnTo>
                  <a:pt x="4855354" y="2225667"/>
                </a:lnTo>
                <a:lnTo>
                  <a:pt x="4821039" y="2259982"/>
                </a:lnTo>
                <a:lnTo>
                  <a:pt x="4777532" y="2282488"/>
                </a:lnTo>
                <a:lnTo>
                  <a:pt x="4727448" y="2290572"/>
                </a:lnTo>
                <a:lnTo>
                  <a:pt x="158457" y="2290572"/>
                </a:lnTo>
                <a:lnTo>
                  <a:pt x="108372" y="2282488"/>
                </a:lnTo>
                <a:lnTo>
                  <a:pt x="64873" y="2259982"/>
                </a:lnTo>
                <a:lnTo>
                  <a:pt x="30572" y="2225667"/>
                </a:lnTo>
                <a:lnTo>
                  <a:pt x="8078" y="2182160"/>
                </a:lnTo>
                <a:lnTo>
                  <a:pt x="0" y="2132076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A6AA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457668" y="1924928"/>
            <a:ext cx="3434079" cy="3521710"/>
          </a:xfrm>
          <a:custGeom>
            <a:avLst/>
            <a:gdLst/>
            <a:ahLst/>
            <a:cxnLst/>
            <a:rect l="l" t="t" r="r" b="b"/>
            <a:pathLst>
              <a:path w="3434079" h="3521710">
                <a:moveTo>
                  <a:pt x="1739077" y="0"/>
                </a:moveTo>
                <a:lnTo>
                  <a:pt x="1694399" y="0"/>
                </a:lnTo>
                <a:lnTo>
                  <a:pt x="1649733" y="1185"/>
                </a:lnTo>
                <a:lnTo>
                  <a:pt x="1605104" y="3556"/>
                </a:lnTo>
                <a:lnTo>
                  <a:pt x="1560536" y="7112"/>
                </a:lnTo>
                <a:lnTo>
                  <a:pt x="1516052" y="11853"/>
                </a:lnTo>
                <a:lnTo>
                  <a:pt x="1471678" y="17780"/>
                </a:lnTo>
                <a:lnTo>
                  <a:pt x="1427438" y="24892"/>
                </a:lnTo>
                <a:lnTo>
                  <a:pt x="1383356" y="33190"/>
                </a:lnTo>
                <a:lnTo>
                  <a:pt x="1339456" y="42672"/>
                </a:lnTo>
                <a:lnTo>
                  <a:pt x="1295764" y="53341"/>
                </a:lnTo>
                <a:lnTo>
                  <a:pt x="1252302" y="65194"/>
                </a:lnTo>
                <a:lnTo>
                  <a:pt x="1209096" y="78233"/>
                </a:lnTo>
                <a:lnTo>
                  <a:pt x="1166170" y="92457"/>
                </a:lnTo>
                <a:lnTo>
                  <a:pt x="1123547" y="107867"/>
                </a:lnTo>
                <a:lnTo>
                  <a:pt x="1081254" y="124462"/>
                </a:lnTo>
                <a:lnTo>
                  <a:pt x="1039313" y="142242"/>
                </a:lnTo>
                <a:lnTo>
                  <a:pt x="997749" y="161208"/>
                </a:lnTo>
                <a:lnTo>
                  <a:pt x="956587" y="181359"/>
                </a:lnTo>
                <a:lnTo>
                  <a:pt x="915851" y="202696"/>
                </a:lnTo>
                <a:lnTo>
                  <a:pt x="875565" y="225217"/>
                </a:lnTo>
                <a:lnTo>
                  <a:pt x="835754" y="248925"/>
                </a:lnTo>
                <a:lnTo>
                  <a:pt x="796442" y="273817"/>
                </a:lnTo>
                <a:lnTo>
                  <a:pt x="757652" y="299895"/>
                </a:lnTo>
                <a:lnTo>
                  <a:pt x="719411" y="327158"/>
                </a:lnTo>
                <a:lnTo>
                  <a:pt x="681741" y="355607"/>
                </a:lnTo>
                <a:lnTo>
                  <a:pt x="644668" y="385241"/>
                </a:lnTo>
                <a:lnTo>
                  <a:pt x="608215" y="416060"/>
                </a:lnTo>
                <a:lnTo>
                  <a:pt x="572407" y="448065"/>
                </a:lnTo>
                <a:lnTo>
                  <a:pt x="537269" y="481255"/>
                </a:lnTo>
                <a:lnTo>
                  <a:pt x="502824" y="515630"/>
                </a:lnTo>
                <a:lnTo>
                  <a:pt x="469861" y="550367"/>
                </a:lnTo>
                <a:lnTo>
                  <a:pt x="438016" y="585793"/>
                </a:lnTo>
                <a:lnTo>
                  <a:pt x="407288" y="621883"/>
                </a:lnTo>
                <a:lnTo>
                  <a:pt x="377677" y="658614"/>
                </a:lnTo>
                <a:lnTo>
                  <a:pt x="349183" y="695962"/>
                </a:lnTo>
                <a:lnTo>
                  <a:pt x="321807" y="733904"/>
                </a:lnTo>
                <a:lnTo>
                  <a:pt x="295549" y="772415"/>
                </a:lnTo>
                <a:lnTo>
                  <a:pt x="270407" y="811472"/>
                </a:lnTo>
                <a:lnTo>
                  <a:pt x="246384" y="851051"/>
                </a:lnTo>
                <a:lnTo>
                  <a:pt x="223477" y="891129"/>
                </a:lnTo>
                <a:lnTo>
                  <a:pt x="201688" y="931681"/>
                </a:lnTo>
                <a:lnTo>
                  <a:pt x="181016" y="972684"/>
                </a:lnTo>
                <a:lnTo>
                  <a:pt x="161462" y="1014114"/>
                </a:lnTo>
                <a:lnTo>
                  <a:pt x="143025" y="1055948"/>
                </a:lnTo>
                <a:lnTo>
                  <a:pt x="125706" y="1098161"/>
                </a:lnTo>
                <a:lnTo>
                  <a:pt x="109504" y="1140731"/>
                </a:lnTo>
                <a:lnTo>
                  <a:pt x="94419" y="1183632"/>
                </a:lnTo>
                <a:lnTo>
                  <a:pt x="80451" y="1226842"/>
                </a:lnTo>
                <a:lnTo>
                  <a:pt x="67601" y="1270337"/>
                </a:lnTo>
                <a:lnTo>
                  <a:pt x="55869" y="1314093"/>
                </a:lnTo>
                <a:lnTo>
                  <a:pt x="45254" y="1358086"/>
                </a:lnTo>
                <a:lnTo>
                  <a:pt x="35756" y="1402293"/>
                </a:lnTo>
                <a:lnTo>
                  <a:pt x="27376" y="1446690"/>
                </a:lnTo>
                <a:lnTo>
                  <a:pt x="20112" y="1491252"/>
                </a:lnTo>
                <a:lnTo>
                  <a:pt x="13967" y="1535957"/>
                </a:lnTo>
                <a:lnTo>
                  <a:pt x="8939" y="1580781"/>
                </a:lnTo>
                <a:lnTo>
                  <a:pt x="5028" y="1625699"/>
                </a:lnTo>
                <a:lnTo>
                  <a:pt x="2234" y="1670688"/>
                </a:lnTo>
                <a:lnTo>
                  <a:pt x="558" y="1715725"/>
                </a:lnTo>
                <a:lnTo>
                  <a:pt x="0" y="1760786"/>
                </a:lnTo>
                <a:lnTo>
                  <a:pt x="558" y="1805846"/>
                </a:lnTo>
                <a:lnTo>
                  <a:pt x="2234" y="1850883"/>
                </a:lnTo>
                <a:lnTo>
                  <a:pt x="5028" y="1895871"/>
                </a:lnTo>
                <a:lnTo>
                  <a:pt x="8939" y="1940789"/>
                </a:lnTo>
                <a:lnTo>
                  <a:pt x="13967" y="1985612"/>
                </a:lnTo>
                <a:lnTo>
                  <a:pt x="20112" y="2030315"/>
                </a:lnTo>
                <a:lnTo>
                  <a:pt x="27376" y="2074877"/>
                </a:lnTo>
                <a:lnTo>
                  <a:pt x="35756" y="2119272"/>
                </a:lnTo>
                <a:lnTo>
                  <a:pt x="45254" y="2163476"/>
                </a:lnTo>
                <a:lnTo>
                  <a:pt x="55869" y="2207468"/>
                </a:lnTo>
                <a:lnTo>
                  <a:pt x="67601" y="2251221"/>
                </a:lnTo>
                <a:lnTo>
                  <a:pt x="80451" y="2294714"/>
                </a:lnTo>
                <a:lnTo>
                  <a:pt x="94419" y="2337921"/>
                </a:lnTo>
                <a:lnTo>
                  <a:pt x="109504" y="2380820"/>
                </a:lnTo>
                <a:lnTo>
                  <a:pt x="125706" y="2423386"/>
                </a:lnTo>
                <a:lnTo>
                  <a:pt x="143025" y="2465597"/>
                </a:lnTo>
                <a:lnTo>
                  <a:pt x="161462" y="2507427"/>
                </a:lnTo>
                <a:lnTo>
                  <a:pt x="181016" y="2548853"/>
                </a:lnTo>
                <a:lnTo>
                  <a:pt x="201688" y="2589853"/>
                </a:lnTo>
                <a:lnTo>
                  <a:pt x="223477" y="2630401"/>
                </a:lnTo>
                <a:lnTo>
                  <a:pt x="246384" y="2670474"/>
                </a:lnTo>
                <a:lnTo>
                  <a:pt x="270407" y="2710048"/>
                </a:lnTo>
                <a:lnTo>
                  <a:pt x="295549" y="2749100"/>
                </a:lnTo>
                <a:lnTo>
                  <a:pt x="321807" y="2787607"/>
                </a:lnTo>
                <a:lnTo>
                  <a:pt x="349183" y="2825543"/>
                </a:lnTo>
                <a:lnTo>
                  <a:pt x="377677" y="2862886"/>
                </a:lnTo>
                <a:lnTo>
                  <a:pt x="407288" y="2899611"/>
                </a:lnTo>
                <a:lnTo>
                  <a:pt x="438016" y="2935695"/>
                </a:lnTo>
                <a:lnTo>
                  <a:pt x="469861" y="2971115"/>
                </a:lnTo>
                <a:lnTo>
                  <a:pt x="502824" y="3005846"/>
                </a:lnTo>
                <a:lnTo>
                  <a:pt x="537269" y="3040227"/>
                </a:lnTo>
                <a:lnTo>
                  <a:pt x="572407" y="3073421"/>
                </a:lnTo>
                <a:lnTo>
                  <a:pt x="608215" y="3105431"/>
                </a:lnTo>
                <a:lnTo>
                  <a:pt x="644668" y="3136255"/>
                </a:lnTo>
                <a:lnTo>
                  <a:pt x="681741" y="3165893"/>
                </a:lnTo>
                <a:lnTo>
                  <a:pt x="719411" y="3194346"/>
                </a:lnTo>
                <a:lnTo>
                  <a:pt x="757652" y="3221613"/>
                </a:lnTo>
                <a:lnTo>
                  <a:pt x="796442" y="3247695"/>
                </a:lnTo>
                <a:lnTo>
                  <a:pt x="835754" y="3272591"/>
                </a:lnTo>
                <a:lnTo>
                  <a:pt x="875565" y="3296302"/>
                </a:lnTo>
                <a:lnTo>
                  <a:pt x="915851" y="3318827"/>
                </a:lnTo>
                <a:lnTo>
                  <a:pt x="956587" y="3340166"/>
                </a:lnTo>
                <a:lnTo>
                  <a:pt x="997749" y="3360320"/>
                </a:lnTo>
                <a:lnTo>
                  <a:pt x="1039313" y="3379289"/>
                </a:lnTo>
                <a:lnTo>
                  <a:pt x="1081254" y="3397072"/>
                </a:lnTo>
                <a:lnTo>
                  <a:pt x="1123547" y="3413669"/>
                </a:lnTo>
                <a:lnTo>
                  <a:pt x="1166170" y="3429081"/>
                </a:lnTo>
                <a:lnTo>
                  <a:pt x="1209096" y="3443308"/>
                </a:lnTo>
                <a:lnTo>
                  <a:pt x="1252302" y="3456349"/>
                </a:lnTo>
                <a:lnTo>
                  <a:pt x="1295764" y="3468204"/>
                </a:lnTo>
                <a:lnTo>
                  <a:pt x="1339456" y="3478874"/>
                </a:lnTo>
                <a:lnTo>
                  <a:pt x="1383356" y="3488358"/>
                </a:lnTo>
                <a:lnTo>
                  <a:pt x="1427438" y="3496657"/>
                </a:lnTo>
                <a:lnTo>
                  <a:pt x="1471678" y="3503770"/>
                </a:lnTo>
                <a:lnTo>
                  <a:pt x="1516052" y="3509698"/>
                </a:lnTo>
                <a:lnTo>
                  <a:pt x="1560536" y="3514440"/>
                </a:lnTo>
                <a:lnTo>
                  <a:pt x="1605104" y="3517996"/>
                </a:lnTo>
                <a:lnTo>
                  <a:pt x="1649733" y="3520367"/>
                </a:lnTo>
                <a:lnTo>
                  <a:pt x="1694399" y="3521553"/>
                </a:lnTo>
                <a:lnTo>
                  <a:pt x="1739077" y="3521553"/>
                </a:lnTo>
                <a:lnTo>
                  <a:pt x="1783742" y="3520367"/>
                </a:lnTo>
                <a:lnTo>
                  <a:pt x="1828371" y="3517996"/>
                </a:lnTo>
                <a:lnTo>
                  <a:pt x="1872939" y="3514440"/>
                </a:lnTo>
                <a:lnTo>
                  <a:pt x="1917421" y="3509698"/>
                </a:lnTo>
                <a:lnTo>
                  <a:pt x="1961794" y="3503770"/>
                </a:lnTo>
                <a:lnTo>
                  <a:pt x="2006033" y="3496657"/>
                </a:lnTo>
                <a:lnTo>
                  <a:pt x="2050114" y="3488358"/>
                </a:lnTo>
                <a:lnTo>
                  <a:pt x="2094011" y="3478874"/>
                </a:lnTo>
                <a:lnTo>
                  <a:pt x="2137702" y="3468204"/>
                </a:lnTo>
                <a:lnTo>
                  <a:pt x="2181162" y="3456349"/>
                </a:lnTo>
                <a:lnTo>
                  <a:pt x="2224365" y="3443308"/>
                </a:lnTo>
                <a:lnTo>
                  <a:pt x="2267289" y="3429081"/>
                </a:lnTo>
                <a:lnTo>
                  <a:pt x="2309908" y="3413669"/>
                </a:lnTo>
                <a:lnTo>
                  <a:pt x="2352199" y="3397072"/>
                </a:lnTo>
                <a:lnTo>
                  <a:pt x="2394136" y="3379289"/>
                </a:lnTo>
                <a:lnTo>
                  <a:pt x="2435697" y="3360320"/>
                </a:lnTo>
                <a:lnTo>
                  <a:pt x="2476855" y="3340166"/>
                </a:lnTo>
                <a:lnTo>
                  <a:pt x="2517587" y="3318827"/>
                </a:lnTo>
                <a:lnTo>
                  <a:pt x="2557869" y="3296302"/>
                </a:lnTo>
                <a:lnTo>
                  <a:pt x="2597676" y="3272591"/>
                </a:lnTo>
                <a:lnTo>
                  <a:pt x="2636984" y="3247695"/>
                </a:lnTo>
                <a:lnTo>
                  <a:pt x="2675768" y="3221613"/>
                </a:lnTo>
                <a:lnTo>
                  <a:pt x="2714005" y="3194346"/>
                </a:lnTo>
                <a:lnTo>
                  <a:pt x="2751669" y="3165893"/>
                </a:lnTo>
                <a:lnTo>
                  <a:pt x="2788737" y="3136255"/>
                </a:lnTo>
                <a:lnTo>
                  <a:pt x="2825184" y="3105431"/>
                </a:lnTo>
                <a:lnTo>
                  <a:pt x="2860986" y="3073421"/>
                </a:lnTo>
                <a:lnTo>
                  <a:pt x="2896118" y="3040227"/>
                </a:lnTo>
                <a:lnTo>
                  <a:pt x="2930556" y="3005846"/>
                </a:lnTo>
                <a:lnTo>
                  <a:pt x="2963525" y="2971115"/>
                </a:lnTo>
                <a:lnTo>
                  <a:pt x="2995377" y="2935695"/>
                </a:lnTo>
                <a:lnTo>
                  <a:pt x="3026111" y="2899611"/>
                </a:lnTo>
                <a:lnTo>
                  <a:pt x="3055727" y="2862886"/>
                </a:lnTo>
                <a:lnTo>
                  <a:pt x="3084226" y="2825543"/>
                </a:lnTo>
                <a:lnTo>
                  <a:pt x="3111607" y="2787607"/>
                </a:lnTo>
                <a:lnTo>
                  <a:pt x="3137871" y="2749100"/>
                </a:lnTo>
                <a:lnTo>
                  <a:pt x="3163017" y="2710048"/>
                </a:lnTo>
                <a:lnTo>
                  <a:pt x="3187045" y="2670474"/>
                </a:lnTo>
                <a:lnTo>
                  <a:pt x="3209956" y="2630401"/>
                </a:lnTo>
                <a:lnTo>
                  <a:pt x="3231749" y="2589853"/>
                </a:lnTo>
                <a:lnTo>
                  <a:pt x="3252425" y="2548853"/>
                </a:lnTo>
                <a:lnTo>
                  <a:pt x="3271983" y="2507427"/>
                </a:lnTo>
                <a:lnTo>
                  <a:pt x="3290423" y="2465597"/>
                </a:lnTo>
                <a:lnTo>
                  <a:pt x="3307746" y="2423386"/>
                </a:lnTo>
                <a:lnTo>
                  <a:pt x="3323951" y="2380820"/>
                </a:lnTo>
                <a:lnTo>
                  <a:pt x="3339039" y="2337921"/>
                </a:lnTo>
                <a:lnTo>
                  <a:pt x="3353009" y="2294714"/>
                </a:lnTo>
                <a:lnTo>
                  <a:pt x="3365861" y="2251221"/>
                </a:lnTo>
                <a:lnTo>
                  <a:pt x="3377596" y="2207468"/>
                </a:lnTo>
                <a:lnTo>
                  <a:pt x="3388213" y="2163476"/>
                </a:lnTo>
                <a:lnTo>
                  <a:pt x="3397713" y="2119272"/>
                </a:lnTo>
                <a:lnTo>
                  <a:pt x="3406095" y="2074877"/>
                </a:lnTo>
                <a:lnTo>
                  <a:pt x="3413359" y="2030315"/>
                </a:lnTo>
                <a:lnTo>
                  <a:pt x="3419506" y="1985612"/>
                </a:lnTo>
                <a:lnTo>
                  <a:pt x="3424535" y="1940789"/>
                </a:lnTo>
                <a:lnTo>
                  <a:pt x="3428447" y="1895871"/>
                </a:lnTo>
                <a:lnTo>
                  <a:pt x="3431241" y="1850883"/>
                </a:lnTo>
                <a:lnTo>
                  <a:pt x="3432917" y="1805846"/>
                </a:lnTo>
                <a:lnTo>
                  <a:pt x="3433476" y="1760786"/>
                </a:lnTo>
                <a:lnTo>
                  <a:pt x="3432917" y="1715725"/>
                </a:lnTo>
                <a:lnTo>
                  <a:pt x="3431241" y="1670688"/>
                </a:lnTo>
                <a:lnTo>
                  <a:pt x="3428447" y="1625699"/>
                </a:lnTo>
                <a:lnTo>
                  <a:pt x="3424535" y="1580781"/>
                </a:lnTo>
                <a:lnTo>
                  <a:pt x="3419506" y="1535957"/>
                </a:lnTo>
                <a:lnTo>
                  <a:pt x="3413359" y="1491252"/>
                </a:lnTo>
                <a:lnTo>
                  <a:pt x="3406095" y="1446690"/>
                </a:lnTo>
                <a:lnTo>
                  <a:pt x="3397713" y="1402293"/>
                </a:lnTo>
                <a:lnTo>
                  <a:pt x="3388213" y="1358086"/>
                </a:lnTo>
                <a:lnTo>
                  <a:pt x="3377596" y="1314093"/>
                </a:lnTo>
                <a:lnTo>
                  <a:pt x="3365861" y="1270337"/>
                </a:lnTo>
                <a:lnTo>
                  <a:pt x="3353009" y="1226842"/>
                </a:lnTo>
                <a:lnTo>
                  <a:pt x="3339039" y="1183632"/>
                </a:lnTo>
                <a:lnTo>
                  <a:pt x="3323951" y="1140731"/>
                </a:lnTo>
                <a:lnTo>
                  <a:pt x="3307746" y="1098161"/>
                </a:lnTo>
                <a:lnTo>
                  <a:pt x="3290423" y="1055948"/>
                </a:lnTo>
                <a:lnTo>
                  <a:pt x="3271983" y="1014114"/>
                </a:lnTo>
                <a:lnTo>
                  <a:pt x="3252425" y="972684"/>
                </a:lnTo>
                <a:lnTo>
                  <a:pt x="3231749" y="931681"/>
                </a:lnTo>
                <a:lnTo>
                  <a:pt x="3209956" y="891129"/>
                </a:lnTo>
                <a:lnTo>
                  <a:pt x="3187045" y="851051"/>
                </a:lnTo>
                <a:lnTo>
                  <a:pt x="3163017" y="811472"/>
                </a:lnTo>
                <a:lnTo>
                  <a:pt x="3137871" y="772415"/>
                </a:lnTo>
                <a:lnTo>
                  <a:pt x="3111607" y="733904"/>
                </a:lnTo>
                <a:lnTo>
                  <a:pt x="3084226" y="695962"/>
                </a:lnTo>
                <a:lnTo>
                  <a:pt x="3055727" y="658614"/>
                </a:lnTo>
                <a:lnTo>
                  <a:pt x="3026111" y="621883"/>
                </a:lnTo>
                <a:lnTo>
                  <a:pt x="2995377" y="585793"/>
                </a:lnTo>
                <a:lnTo>
                  <a:pt x="2963525" y="550367"/>
                </a:lnTo>
                <a:lnTo>
                  <a:pt x="2930556" y="515630"/>
                </a:lnTo>
                <a:lnTo>
                  <a:pt x="2896118" y="481255"/>
                </a:lnTo>
                <a:lnTo>
                  <a:pt x="2860986" y="448065"/>
                </a:lnTo>
                <a:lnTo>
                  <a:pt x="2825184" y="416060"/>
                </a:lnTo>
                <a:lnTo>
                  <a:pt x="2788737" y="385241"/>
                </a:lnTo>
                <a:lnTo>
                  <a:pt x="2751669" y="355607"/>
                </a:lnTo>
                <a:lnTo>
                  <a:pt x="2714005" y="327158"/>
                </a:lnTo>
                <a:lnTo>
                  <a:pt x="2675768" y="299895"/>
                </a:lnTo>
                <a:lnTo>
                  <a:pt x="2636984" y="273817"/>
                </a:lnTo>
                <a:lnTo>
                  <a:pt x="2597676" y="248925"/>
                </a:lnTo>
                <a:lnTo>
                  <a:pt x="2557869" y="225217"/>
                </a:lnTo>
                <a:lnTo>
                  <a:pt x="2517587" y="202696"/>
                </a:lnTo>
                <a:lnTo>
                  <a:pt x="2476855" y="181359"/>
                </a:lnTo>
                <a:lnTo>
                  <a:pt x="2435697" y="161208"/>
                </a:lnTo>
                <a:lnTo>
                  <a:pt x="2394136" y="142242"/>
                </a:lnTo>
                <a:lnTo>
                  <a:pt x="2352199" y="124462"/>
                </a:lnTo>
                <a:lnTo>
                  <a:pt x="2309908" y="107867"/>
                </a:lnTo>
                <a:lnTo>
                  <a:pt x="2267289" y="92457"/>
                </a:lnTo>
                <a:lnTo>
                  <a:pt x="2224365" y="78233"/>
                </a:lnTo>
                <a:lnTo>
                  <a:pt x="2181162" y="65194"/>
                </a:lnTo>
                <a:lnTo>
                  <a:pt x="2137702" y="53341"/>
                </a:lnTo>
                <a:lnTo>
                  <a:pt x="2094011" y="42672"/>
                </a:lnTo>
                <a:lnTo>
                  <a:pt x="2050114" y="33190"/>
                </a:lnTo>
                <a:lnTo>
                  <a:pt x="2006033" y="24892"/>
                </a:lnTo>
                <a:lnTo>
                  <a:pt x="1961794" y="17780"/>
                </a:lnTo>
                <a:lnTo>
                  <a:pt x="1917421" y="11853"/>
                </a:lnTo>
                <a:lnTo>
                  <a:pt x="1872939" y="7112"/>
                </a:lnTo>
                <a:lnTo>
                  <a:pt x="1828371" y="3556"/>
                </a:lnTo>
                <a:lnTo>
                  <a:pt x="1783742" y="1185"/>
                </a:lnTo>
                <a:lnTo>
                  <a:pt x="17390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454708" y="1050637"/>
            <a:ext cx="873760" cy="873760"/>
          </a:xfrm>
          <a:custGeom>
            <a:avLst/>
            <a:gdLst/>
            <a:ahLst/>
            <a:cxnLst/>
            <a:rect l="l" t="t" r="r" b="b"/>
            <a:pathLst>
              <a:path w="873760" h="873760">
                <a:moveTo>
                  <a:pt x="459185" y="0"/>
                </a:moveTo>
                <a:lnTo>
                  <a:pt x="414429" y="0"/>
                </a:lnTo>
                <a:lnTo>
                  <a:pt x="369861" y="4555"/>
                </a:lnTo>
                <a:lnTo>
                  <a:pt x="325860" y="13665"/>
                </a:lnTo>
                <a:lnTo>
                  <a:pt x="282803" y="27330"/>
                </a:lnTo>
                <a:lnTo>
                  <a:pt x="241067" y="45550"/>
                </a:lnTo>
                <a:lnTo>
                  <a:pt x="201030" y="68326"/>
                </a:lnTo>
                <a:lnTo>
                  <a:pt x="163068" y="95656"/>
                </a:lnTo>
                <a:lnTo>
                  <a:pt x="127560" y="127541"/>
                </a:lnTo>
                <a:lnTo>
                  <a:pt x="95670" y="163055"/>
                </a:lnTo>
                <a:lnTo>
                  <a:pt x="68336" y="201020"/>
                </a:lnTo>
                <a:lnTo>
                  <a:pt x="45557" y="241059"/>
                </a:lnTo>
                <a:lnTo>
                  <a:pt x="27334" y="282794"/>
                </a:lnTo>
                <a:lnTo>
                  <a:pt x="13667" y="325850"/>
                </a:lnTo>
                <a:lnTo>
                  <a:pt x="4555" y="369847"/>
                </a:lnTo>
                <a:lnTo>
                  <a:pt x="0" y="414410"/>
                </a:lnTo>
                <a:lnTo>
                  <a:pt x="0" y="459162"/>
                </a:lnTo>
                <a:lnTo>
                  <a:pt x="4555" y="503726"/>
                </a:lnTo>
                <a:lnTo>
                  <a:pt x="13667" y="547723"/>
                </a:lnTo>
                <a:lnTo>
                  <a:pt x="27334" y="590778"/>
                </a:lnTo>
                <a:lnTo>
                  <a:pt x="45557" y="632514"/>
                </a:lnTo>
                <a:lnTo>
                  <a:pt x="68336" y="672552"/>
                </a:lnTo>
                <a:lnTo>
                  <a:pt x="95670" y="710517"/>
                </a:lnTo>
                <a:lnTo>
                  <a:pt x="127560" y="746031"/>
                </a:lnTo>
                <a:lnTo>
                  <a:pt x="163068" y="777917"/>
                </a:lnTo>
                <a:lnTo>
                  <a:pt x="201030" y="805247"/>
                </a:lnTo>
                <a:lnTo>
                  <a:pt x="241067" y="828023"/>
                </a:lnTo>
                <a:lnTo>
                  <a:pt x="282803" y="846243"/>
                </a:lnTo>
                <a:lnTo>
                  <a:pt x="325860" y="859908"/>
                </a:lnTo>
                <a:lnTo>
                  <a:pt x="369861" y="869018"/>
                </a:lnTo>
                <a:lnTo>
                  <a:pt x="414429" y="873573"/>
                </a:lnTo>
                <a:lnTo>
                  <a:pt x="459185" y="873573"/>
                </a:lnTo>
                <a:lnTo>
                  <a:pt x="503753" y="869018"/>
                </a:lnTo>
                <a:lnTo>
                  <a:pt x="547754" y="859908"/>
                </a:lnTo>
                <a:lnTo>
                  <a:pt x="590813" y="846243"/>
                </a:lnTo>
                <a:lnTo>
                  <a:pt x="632550" y="828023"/>
                </a:lnTo>
                <a:lnTo>
                  <a:pt x="672589" y="805247"/>
                </a:lnTo>
                <a:lnTo>
                  <a:pt x="710553" y="777917"/>
                </a:lnTo>
                <a:lnTo>
                  <a:pt x="746063" y="746031"/>
                </a:lnTo>
                <a:lnTo>
                  <a:pt x="777951" y="710517"/>
                </a:lnTo>
                <a:lnTo>
                  <a:pt x="805283" y="672552"/>
                </a:lnTo>
                <a:lnTo>
                  <a:pt x="828060" y="632514"/>
                </a:lnTo>
                <a:lnTo>
                  <a:pt x="846282" y="590778"/>
                </a:lnTo>
                <a:lnTo>
                  <a:pt x="859948" y="547723"/>
                </a:lnTo>
                <a:lnTo>
                  <a:pt x="869059" y="503726"/>
                </a:lnTo>
                <a:lnTo>
                  <a:pt x="873614" y="459162"/>
                </a:lnTo>
                <a:lnTo>
                  <a:pt x="873614" y="414410"/>
                </a:lnTo>
                <a:lnTo>
                  <a:pt x="869059" y="369847"/>
                </a:lnTo>
                <a:lnTo>
                  <a:pt x="859948" y="325850"/>
                </a:lnTo>
                <a:lnTo>
                  <a:pt x="846282" y="282794"/>
                </a:lnTo>
                <a:lnTo>
                  <a:pt x="828060" y="241059"/>
                </a:lnTo>
                <a:lnTo>
                  <a:pt x="805283" y="201020"/>
                </a:lnTo>
                <a:lnTo>
                  <a:pt x="777951" y="163055"/>
                </a:lnTo>
                <a:lnTo>
                  <a:pt x="746063" y="127541"/>
                </a:lnTo>
                <a:lnTo>
                  <a:pt x="710553" y="95656"/>
                </a:lnTo>
                <a:lnTo>
                  <a:pt x="672589" y="68326"/>
                </a:lnTo>
                <a:lnTo>
                  <a:pt x="632550" y="45550"/>
                </a:lnTo>
                <a:lnTo>
                  <a:pt x="590813" y="27330"/>
                </a:lnTo>
                <a:lnTo>
                  <a:pt x="547754" y="13665"/>
                </a:lnTo>
                <a:lnTo>
                  <a:pt x="503753" y="4555"/>
                </a:lnTo>
                <a:lnTo>
                  <a:pt x="4591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07135" y="1306068"/>
            <a:ext cx="368935" cy="325120"/>
          </a:xfrm>
          <a:custGeom>
            <a:avLst/>
            <a:gdLst/>
            <a:ahLst/>
            <a:cxnLst/>
            <a:rect l="l" t="t" r="r" b="b"/>
            <a:pathLst>
              <a:path w="368934" h="325119">
                <a:moveTo>
                  <a:pt x="110401" y="250062"/>
                </a:moveTo>
                <a:lnTo>
                  <a:pt x="64211" y="250062"/>
                </a:lnTo>
                <a:lnTo>
                  <a:pt x="64211" y="324612"/>
                </a:lnTo>
                <a:lnTo>
                  <a:pt x="110401" y="324612"/>
                </a:lnTo>
                <a:lnTo>
                  <a:pt x="110401" y="250062"/>
                </a:lnTo>
                <a:close/>
              </a:path>
              <a:path w="368934" h="325119">
                <a:moveTo>
                  <a:pt x="174625" y="222631"/>
                </a:moveTo>
                <a:lnTo>
                  <a:pt x="129197" y="222631"/>
                </a:lnTo>
                <a:lnTo>
                  <a:pt x="129197" y="324612"/>
                </a:lnTo>
                <a:lnTo>
                  <a:pt x="174625" y="324612"/>
                </a:lnTo>
                <a:lnTo>
                  <a:pt x="174625" y="222631"/>
                </a:lnTo>
                <a:close/>
              </a:path>
              <a:path w="368934" h="325119">
                <a:moveTo>
                  <a:pt x="239610" y="185039"/>
                </a:moveTo>
                <a:lnTo>
                  <a:pt x="193408" y="185039"/>
                </a:lnTo>
                <a:lnTo>
                  <a:pt x="193408" y="324612"/>
                </a:lnTo>
                <a:lnTo>
                  <a:pt x="239610" y="324612"/>
                </a:lnTo>
                <a:lnTo>
                  <a:pt x="239610" y="185039"/>
                </a:lnTo>
                <a:close/>
              </a:path>
              <a:path w="368934" h="325119">
                <a:moveTo>
                  <a:pt x="303822" y="148209"/>
                </a:moveTo>
                <a:lnTo>
                  <a:pt x="257619" y="148209"/>
                </a:lnTo>
                <a:lnTo>
                  <a:pt x="257619" y="324612"/>
                </a:lnTo>
                <a:lnTo>
                  <a:pt x="303822" y="324612"/>
                </a:lnTo>
                <a:lnTo>
                  <a:pt x="303822" y="148209"/>
                </a:lnTo>
                <a:close/>
              </a:path>
              <a:path w="368934" h="325119">
                <a:moveTo>
                  <a:pt x="36791" y="138811"/>
                </a:moveTo>
                <a:lnTo>
                  <a:pt x="9385" y="222631"/>
                </a:lnTo>
                <a:lnTo>
                  <a:pt x="0" y="240665"/>
                </a:lnTo>
                <a:lnTo>
                  <a:pt x="18008" y="250062"/>
                </a:lnTo>
                <a:lnTo>
                  <a:pt x="46202" y="167005"/>
                </a:lnTo>
                <a:lnTo>
                  <a:pt x="111340" y="167005"/>
                </a:lnTo>
                <a:lnTo>
                  <a:pt x="116721" y="157607"/>
                </a:lnTo>
                <a:lnTo>
                  <a:pt x="92392" y="157607"/>
                </a:lnTo>
                <a:lnTo>
                  <a:pt x="36791" y="138811"/>
                </a:lnTo>
                <a:close/>
              </a:path>
              <a:path w="368934" h="325119">
                <a:moveTo>
                  <a:pt x="111340" y="167005"/>
                </a:moveTo>
                <a:lnTo>
                  <a:pt x="46202" y="167005"/>
                </a:lnTo>
                <a:lnTo>
                  <a:pt x="101015" y="185039"/>
                </a:lnTo>
                <a:lnTo>
                  <a:pt x="111340" y="167005"/>
                </a:lnTo>
                <a:close/>
              </a:path>
              <a:path w="368934" h="325119">
                <a:moveTo>
                  <a:pt x="129197" y="92583"/>
                </a:moveTo>
                <a:lnTo>
                  <a:pt x="92392" y="157607"/>
                </a:lnTo>
                <a:lnTo>
                  <a:pt x="116721" y="157607"/>
                </a:lnTo>
                <a:lnTo>
                  <a:pt x="137807" y="120777"/>
                </a:lnTo>
                <a:lnTo>
                  <a:pt x="208795" y="120777"/>
                </a:lnTo>
                <a:lnTo>
                  <a:pt x="216813" y="111379"/>
                </a:lnTo>
                <a:lnTo>
                  <a:pt x="184010" y="111379"/>
                </a:lnTo>
                <a:lnTo>
                  <a:pt x="129197" y="92583"/>
                </a:lnTo>
                <a:close/>
              </a:path>
              <a:path w="368934" h="325119">
                <a:moveTo>
                  <a:pt x="208795" y="120777"/>
                </a:moveTo>
                <a:lnTo>
                  <a:pt x="137807" y="120777"/>
                </a:lnTo>
                <a:lnTo>
                  <a:pt x="193408" y="138811"/>
                </a:lnTo>
                <a:lnTo>
                  <a:pt x="208795" y="120777"/>
                </a:lnTo>
                <a:close/>
              </a:path>
              <a:path w="368934" h="325119">
                <a:moveTo>
                  <a:pt x="295198" y="0"/>
                </a:moveTo>
                <a:lnTo>
                  <a:pt x="248996" y="9398"/>
                </a:lnTo>
                <a:lnTo>
                  <a:pt x="202806" y="18034"/>
                </a:lnTo>
                <a:lnTo>
                  <a:pt x="239610" y="55626"/>
                </a:lnTo>
                <a:lnTo>
                  <a:pt x="184010" y="111379"/>
                </a:lnTo>
                <a:lnTo>
                  <a:pt x="216813" y="111379"/>
                </a:lnTo>
                <a:lnTo>
                  <a:pt x="248996" y="73660"/>
                </a:lnTo>
                <a:lnTo>
                  <a:pt x="257619" y="65024"/>
                </a:lnTo>
                <a:lnTo>
                  <a:pt x="295198" y="65024"/>
                </a:lnTo>
                <a:lnTo>
                  <a:pt x="295198" y="0"/>
                </a:lnTo>
                <a:close/>
              </a:path>
              <a:path w="368934" h="325119">
                <a:moveTo>
                  <a:pt x="295198" y="65024"/>
                </a:moveTo>
                <a:lnTo>
                  <a:pt x="257619" y="65024"/>
                </a:lnTo>
                <a:lnTo>
                  <a:pt x="295198" y="92583"/>
                </a:lnTo>
                <a:lnTo>
                  <a:pt x="295198" y="65024"/>
                </a:lnTo>
                <a:close/>
              </a:path>
              <a:path w="368934" h="325119">
                <a:moveTo>
                  <a:pt x="368808" y="101981"/>
                </a:moveTo>
                <a:lnTo>
                  <a:pt x="322605" y="101981"/>
                </a:lnTo>
                <a:lnTo>
                  <a:pt x="322605" y="324612"/>
                </a:lnTo>
                <a:lnTo>
                  <a:pt x="368808" y="324612"/>
                </a:lnTo>
                <a:lnTo>
                  <a:pt x="368808" y="101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372412" y="3776974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5" h="869314">
                <a:moveTo>
                  <a:pt x="456782" y="0"/>
                </a:moveTo>
                <a:lnTo>
                  <a:pt x="412259" y="0"/>
                </a:lnTo>
                <a:lnTo>
                  <a:pt x="367925" y="4531"/>
                </a:lnTo>
                <a:lnTo>
                  <a:pt x="324153" y="13594"/>
                </a:lnTo>
                <a:lnTo>
                  <a:pt x="281321" y="27188"/>
                </a:lnTo>
                <a:lnTo>
                  <a:pt x="239802" y="45313"/>
                </a:lnTo>
                <a:lnTo>
                  <a:pt x="199974" y="67970"/>
                </a:lnTo>
                <a:lnTo>
                  <a:pt x="162210" y="95158"/>
                </a:lnTo>
                <a:lnTo>
                  <a:pt x="126887" y="126878"/>
                </a:lnTo>
                <a:lnTo>
                  <a:pt x="95165" y="162207"/>
                </a:lnTo>
                <a:lnTo>
                  <a:pt x="67975" y="199976"/>
                </a:lnTo>
                <a:lnTo>
                  <a:pt x="45316" y="239809"/>
                </a:lnTo>
                <a:lnTo>
                  <a:pt x="27190" y="281330"/>
                </a:lnTo>
                <a:lnTo>
                  <a:pt x="13595" y="324165"/>
                </a:lnTo>
                <a:lnTo>
                  <a:pt x="4531" y="367938"/>
                </a:lnTo>
                <a:lnTo>
                  <a:pt x="0" y="412273"/>
                </a:lnTo>
                <a:lnTo>
                  <a:pt x="0" y="456797"/>
                </a:lnTo>
                <a:lnTo>
                  <a:pt x="4531" y="501132"/>
                </a:lnTo>
                <a:lnTo>
                  <a:pt x="13595" y="544905"/>
                </a:lnTo>
                <a:lnTo>
                  <a:pt x="27190" y="587740"/>
                </a:lnTo>
                <a:lnTo>
                  <a:pt x="45316" y="629261"/>
                </a:lnTo>
                <a:lnTo>
                  <a:pt x="67975" y="669094"/>
                </a:lnTo>
                <a:lnTo>
                  <a:pt x="95165" y="706863"/>
                </a:lnTo>
                <a:lnTo>
                  <a:pt x="126887" y="742193"/>
                </a:lnTo>
                <a:lnTo>
                  <a:pt x="162210" y="773912"/>
                </a:lnTo>
                <a:lnTo>
                  <a:pt x="199974" y="801100"/>
                </a:lnTo>
                <a:lnTo>
                  <a:pt x="239802" y="823757"/>
                </a:lnTo>
                <a:lnTo>
                  <a:pt x="281321" y="841883"/>
                </a:lnTo>
                <a:lnTo>
                  <a:pt x="324153" y="855477"/>
                </a:lnTo>
                <a:lnTo>
                  <a:pt x="367925" y="864539"/>
                </a:lnTo>
                <a:lnTo>
                  <a:pt x="412259" y="869071"/>
                </a:lnTo>
                <a:lnTo>
                  <a:pt x="456782" y="869071"/>
                </a:lnTo>
                <a:lnTo>
                  <a:pt x="501117" y="864539"/>
                </a:lnTo>
                <a:lnTo>
                  <a:pt x="544889" y="855477"/>
                </a:lnTo>
                <a:lnTo>
                  <a:pt x="587723" y="841883"/>
                </a:lnTo>
                <a:lnTo>
                  <a:pt x="629243" y="823757"/>
                </a:lnTo>
                <a:lnTo>
                  <a:pt x="669073" y="801100"/>
                </a:lnTo>
                <a:lnTo>
                  <a:pt x="706839" y="773912"/>
                </a:lnTo>
                <a:lnTo>
                  <a:pt x="742164" y="742193"/>
                </a:lnTo>
                <a:lnTo>
                  <a:pt x="773879" y="706863"/>
                </a:lnTo>
                <a:lnTo>
                  <a:pt x="801063" y="669094"/>
                </a:lnTo>
                <a:lnTo>
                  <a:pt x="823716" y="629261"/>
                </a:lnTo>
                <a:lnTo>
                  <a:pt x="841839" y="587740"/>
                </a:lnTo>
                <a:lnTo>
                  <a:pt x="855431" y="544905"/>
                </a:lnTo>
                <a:lnTo>
                  <a:pt x="864492" y="501132"/>
                </a:lnTo>
                <a:lnTo>
                  <a:pt x="869023" y="456797"/>
                </a:lnTo>
                <a:lnTo>
                  <a:pt x="869023" y="412273"/>
                </a:lnTo>
                <a:lnTo>
                  <a:pt x="864492" y="367938"/>
                </a:lnTo>
                <a:lnTo>
                  <a:pt x="855431" y="324165"/>
                </a:lnTo>
                <a:lnTo>
                  <a:pt x="841839" y="281330"/>
                </a:lnTo>
                <a:lnTo>
                  <a:pt x="823716" y="239809"/>
                </a:lnTo>
                <a:lnTo>
                  <a:pt x="801063" y="199976"/>
                </a:lnTo>
                <a:lnTo>
                  <a:pt x="773879" y="162207"/>
                </a:lnTo>
                <a:lnTo>
                  <a:pt x="742164" y="126878"/>
                </a:lnTo>
                <a:lnTo>
                  <a:pt x="706839" y="95158"/>
                </a:lnTo>
                <a:lnTo>
                  <a:pt x="669073" y="67970"/>
                </a:lnTo>
                <a:lnTo>
                  <a:pt x="629243" y="45313"/>
                </a:lnTo>
                <a:lnTo>
                  <a:pt x="587723" y="27188"/>
                </a:lnTo>
                <a:lnTo>
                  <a:pt x="544889" y="13594"/>
                </a:lnTo>
                <a:lnTo>
                  <a:pt x="501117" y="4531"/>
                </a:lnTo>
                <a:lnTo>
                  <a:pt x="45678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23315" y="4049268"/>
            <a:ext cx="367665" cy="325120"/>
          </a:xfrm>
          <a:custGeom>
            <a:avLst/>
            <a:gdLst/>
            <a:ahLst/>
            <a:cxnLst/>
            <a:rect l="l" t="t" r="r" b="b"/>
            <a:pathLst>
              <a:path w="367665" h="325120">
                <a:moveTo>
                  <a:pt x="215917" y="213232"/>
                </a:moveTo>
                <a:lnTo>
                  <a:pt x="183248" y="213232"/>
                </a:lnTo>
                <a:lnTo>
                  <a:pt x="238620" y="268985"/>
                </a:lnTo>
                <a:lnTo>
                  <a:pt x="201968" y="306577"/>
                </a:lnTo>
                <a:lnTo>
                  <a:pt x="247967" y="315213"/>
                </a:lnTo>
                <a:lnTo>
                  <a:pt x="293979" y="324611"/>
                </a:lnTo>
                <a:lnTo>
                  <a:pt x="293979" y="259587"/>
                </a:lnTo>
                <a:lnTo>
                  <a:pt x="256552" y="259587"/>
                </a:lnTo>
                <a:lnTo>
                  <a:pt x="247967" y="250951"/>
                </a:lnTo>
                <a:lnTo>
                  <a:pt x="215917" y="213232"/>
                </a:lnTo>
                <a:close/>
              </a:path>
              <a:path w="367665" h="325120">
                <a:moveTo>
                  <a:pt x="293979" y="232028"/>
                </a:moveTo>
                <a:lnTo>
                  <a:pt x="256552" y="259587"/>
                </a:lnTo>
                <a:lnTo>
                  <a:pt x="293979" y="259587"/>
                </a:lnTo>
                <a:lnTo>
                  <a:pt x="293979" y="232028"/>
                </a:lnTo>
                <a:close/>
              </a:path>
              <a:path w="367665" h="325120">
                <a:moveTo>
                  <a:pt x="116237" y="167004"/>
                </a:moveTo>
                <a:lnTo>
                  <a:pt x="92011" y="167004"/>
                </a:lnTo>
                <a:lnTo>
                  <a:pt x="128663" y="232028"/>
                </a:lnTo>
                <a:lnTo>
                  <a:pt x="183248" y="213232"/>
                </a:lnTo>
                <a:lnTo>
                  <a:pt x="215917" y="213232"/>
                </a:lnTo>
                <a:lnTo>
                  <a:pt x="207931" y="203834"/>
                </a:lnTo>
                <a:lnTo>
                  <a:pt x="137236" y="203834"/>
                </a:lnTo>
                <a:lnTo>
                  <a:pt x="116237" y="167004"/>
                </a:lnTo>
                <a:close/>
              </a:path>
              <a:path w="367665" h="325120">
                <a:moveTo>
                  <a:pt x="192608" y="185800"/>
                </a:moveTo>
                <a:lnTo>
                  <a:pt x="137236" y="203834"/>
                </a:lnTo>
                <a:lnTo>
                  <a:pt x="207931" y="203834"/>
                </a:lnTo>
                <a:lnTo>
                  <a:pt x="192608" y="185800"/>
                </a:lnTo>
                <a:close/>
              </a:path>
              <a:path w="367665" h="325120">
                <a:moveTo>
                  <a:pt x="17945" y="74548"/>
                </a:moveTo>
                <a:lnTo>
                  <a:pt x="0" y="83946"/>
                </a:lnTo>
                <a:lnTo>
                  <a:pt x="9347" y="101980"/>
                </a:lnTo>
                <a:lnTo>
                  <a:pt x="36639" y="185800"/>
                </a:lnTo>
                <a:lnTo>
                  <a:pt x="92011" y="167004"/>
                </a:lnTo>
                <a:lnTo>
                  <a:pt x="116237" y="167004"/>
                </a:lnTo>
                <a:lnTo>
                  <a:pt x="110878" y="157606"/>
                </a:lnTo>
                <a:lnTo>
                  <a:pt x="46012" y="157606"/>
                </a:lnTo>
                <a:lnTo>
                  <a:pt x="17945" y="74548"/>
                </a:lnTo>
                <a:close/>
              </a:path>
              <a:path w="367665" h="325120">
                <a:moveTo>
                  <a:pt x="302564" y="0"/>
                </a:moveTo>
                <a:lnTo>
                  <a:pt x="256552" y="0"/>
                </a:lnTo>
                <a:lnTo>
                  <a:pt x="256552" y="176402"/>
                </a:lnTo>
                <a:lnTo>
                  <a:pt x="302564" y="176402"/>
                </a:lnTo>
                <a:lnTo>
                  <a:pt x="302564" y="0"/>
                </a:lnTo>
                <a:close/>
              </a:path>
              <a:path w="367665" h="325120">
                <a:moveTo>
                  <a:pt x="100596" y="139572"/>
                </a:moveTo>
                <a:lnTo>
                  <a:pt x="46012" y="157606"/>
                </a:lnTo>
                <a:lnTo>
                  <a:pt x="110878" y="157606"/>
                </a:lnTo>
                <a:lnTo>
                  <a:pt x="100596" y="139572"/>
                </a:lnTo>
                <a:close/>
              </a:path>
              <a:path w="367665" h="325120">
                <a:moveTo>
                  <a:pt x="238620" y="0"/>
                </a:moveTo>
                <a:lnTo>
                  <a:pt x="192608" y="0"/>
                </a:lnTo>
                <a:lnTo>
                  <a:pt x="192608" y="139572"/>
                </a:lnTo>
                <a:lnTo>
                  <a:pt x="238620" y="139572"/>
                </a:lnTo>
                <a:lnTo>
                  <a:pt x="238620" y="0"/>
                </a:lnTo>
                <a:close/>
              </a:path>
              <a:path w="367665" h="325120">
                <a:moveTo>
                  <a:pt x="173901" y="0"/>
                </a:moveTo>
                <a:lnTo>
                  <a:pt x="128663" y="0"/>
                </a:lnTo>
                <a:lnTo>
                  <a:pt x="128663" y="101980"/>
                </a:lnTo>
                <a:lnTo>
                  <a:pt x="173901" y="101980"/>
                </a:lnTo>
                <a:lnTo>
                  <a:pt x="173901" y="0"/>
                </a:lnTo>
                <a:close/>
              </a:path>
              <a:path w="367665" h="325120">
                <a:moveTo>
                  <a:pt x="109943" y="0"/>
                </a:moveTo>
                <a:lnTo>
                  <a:pt x="63957" y="0"/>
                </a:lnTo>
                <a:lnTo>
                  <a:pt x="63957" y="74548"/>
                </a:lnTo>
                <a:lnTo>
                  <a:pt x="109943" y="74548"/>
                </a:lnTo>
                <a:lnTo>
                  <a:pt x="109943" y="0"/>
                </a:lnTo>
                <a:close/>
              </a:path>
              <a:path w="367665" h="325120">
                <a:moveTo>
                  <a:pt x="367284" y="0"/>
                </a:moveTo>
                <a:lnTo>
                  <a:pt x="321271" y="0"/>
                </a:lnTo>
                <a:lnTo>
                  <a:pt x="321271" y="222630"/>
                </a:lnTo>
                <a:lnTo>
                  <a:pt x="367284" y="222630"/>
                </a:lnTo>
                <a:lnTo>
                  <a:pt x="367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0798043" y="3776974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5" h="869314">
                <a:moveTo>
                  <a:pt x="456797" y="0"/>
                </a:moveTo>
                <a:lnTo>
                  <a:pt x="412273" y="0"/>
                </a:lnTo>
                <a:lnTo>
                  <a:pt x="367938" y="4531"/>
                </a:lnTo>
                <a:lnTo>
                  <a:pt x="324165" y="13594"/>
                </a:lnTo>
                <a:lnTo>
                  <a:pt x="281330" y="27188"/>
                </a:lnTo>
                <a:lnTo>
                  <a:pt x="239809" y="45313"/>
                </a:lnTo>
                <a:lnTo>
                  <a:pt x="199976" y="67970"/>
                </a:lnTo>
                <a:lnTo>
                  <a:pt x="162207" y="95158"/>
                </a:lnTo>
                <a:lnTo>
                  <a:pt x="126878" y="126878"/>
                </a:lnTo>
                <a:lnTo>
                  <a:pt x="95158" y="162207"/>
                </a:lnTo>
                <a:lnTo>
                  <a:pt x="67970" y="199976"/>
                </a:lnTo>
                <a:lnTo>
                  <a:pt x="45313" y="239809"/>
                </a:lnTo>
                <a:lnTo>
                  <a:pt x="27188" y="281330"/>
                </a:lnTo>
                <a:lnTo>
                  <a:pt x="13594" y="324165"/>
                </a:lnTo>
                <a:lnTo>
                  <a:pt x="4531" y="367938"/>
                </a:lnTo>
                <a:lnTo>
                  <a:pt x="0" y="412273"/>
                </a:lnTo>
                <a:lnTo>
                  <a:pt x="0" y="456797"/>
                </a:lnTo>
                <a:lnTo>
                  <a:pt x="4531" y="501132"/>
                </a:lnTo>
                <a:lnTo>
                  <a:pt x="13594" y="544905"/>
                </a:lnTo>
                <a:lnTo>
                  <a:pt x="27188" y="587740"/>
                </a:lnTo>
                <a:lnTo>
                  <a:pt x="45313" y="629261"/>
                </a:lnTo>
                <a:lnTo>
                  <a:pt x="67970" y="669094"/>
                </a:lnTo>
                <a:lnTo>
                  <a:pt x="95158" y="706863"/>
                </a:lnTo>
                <a:lnTo>
                  <a:pt x="126878" y="742193"/>
                </a:lnTo>
                <a:lnTo>
                  <a:pt x="162207" y="773912"/>
                </a:lnTo>
                <a:lnTo>
                  <a:pt x="199976" y="801100"/>
                </a:lnTo>
                <a:lnTo>
                  <a:pt x="239809" y="823757"/>
                </a:lnTo>
                <a:lnTo>
                  <a:pt x="281330" y="841883"/>
                </a:lnTo>
                <a:lnTo>
                  <a:pt x="324165" y="855477"/>
                </a:lnTo>
                <a:lnTo>
                  <a:pt x="367938" y="864539"/>
                </a:lnTo>
                <a:lnTo>
                  <a:pt x="412273" y="869071"/>
                </a:lnTo>
                <a:lnTo>
                  <a:pt x="456797" y="869071"/>
                </a:lnTo>
                <a:lnTo>
                  <a:pt x="501132" y="864539"/>
                </a:lnTo>
                <a:lnTo>
                  <a:pt x="544905" y="855477"/>
                </a:lnTo>
                <a:lnTo>
                  <a:pt x="587740" y="841883"/>
                </a:lnTo>
                <a:lnTo>
                  <a:pt x="629261" y="823757"/>
                </a:lnTo>
                <a:lnTo>
                  <a:pt x="669094" y="801100"/>
                </a:lnTo>
                <a:lnTo>
                  <a:pt x="706863" y="773912"/>
                </a:lnTo>
                <a:lnTo>
                  <a:pt x="742193" y="742193"/>
                </a:lnTo>
                <a:lnTo>
                  <a:pt x="773912" y="706863"/>
                </a:lnTo>
                <a:lnTo>
                  <a:pt x="801100" y="669094"/>
                </a:lnTo>
                <a:lnTo>
                  <a:pt x="823757" y="629261"/>
                </a:lnTo>
                <a:lnTo>
                  <a:pt x="841882" y="587740"/>
                </a:lnTo>
                <a:lnTo>
                  <a:pt x="855477" y="544905"/>
                </a:lnTo>
                <a:lnTo>
                  <a:pt x="864539" y="501132"/>
                </a:lnTo>
                <a:lnTo>
                  <a:pt x="869071" y="456797"/>
                </a:lnTo>
                <a:lnTo>
                  <a:pt x="869071" y="412273"/>
                </a:lnTo>
                <a:lnTo>
                  <a:pt x="864539" y="367938"/>
                </a:lnTo>
                <a:lnTo>
                  <a:pt x="855477" y="324165"/>
                </a:lnTo>
                <a:lnTo>
                  <a:pt x="841882" y="281330"/>
                </a:lnTo>
                <a:lnTo>
                  <a:pt x="823757" y="239809"/>
                </a:lnTo>
                <a:lnTo>
                  <a:pt x="801100" y="199976"/>
                </a:lnTo>
                <a:lnTo>
                  <a:pt x="773912" y="162207"/>
                </a:lnTo>
                <a:lnTo>
                  <a:pt x="742193" y="126878"/>
                </a:lnTo>
                <a:lnTo>
                  <a:pt x="706863" y="95158"/>
                </a:lnTo>
                <a:lnTo>
                  <a:pt x="669094" y="67970"/>
                </a:lnTo>
                <a:lnTo>
                  <a:pt x="629261" y="45313"/>
                </a:lnTo>
                <a:lnTo>
                  <a:pt x="587740" y="27188"/>
                </a:lnTo>
                <a:lnTo>
                  <a:pt x="544905" y="13594"/>
                </a:lnTo>
                <a:lnTo>
                  <a:pt x="501132" y="4531"/>
                </a:lnTo>
                <a:lnTo>
                  <a:pt x="4567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0793569" y="1050637"/>
            <a:ext cx="873760" cy="873760"/>
          </a:xfrm>
          <a:custGeom>
            <a:avLst/>
            <a:gdLst/>
            <a:ahLst/>
            <a:cxnLst/>
            <a:rect l="l" t="t" r="r" b="b"/>
            <a:pathLst>
              <a:path w="873759" h="873760">
                <a:moveTo>
                  <a:pt x="459162" y="0"/>
                </a:moveTo>
                <a:lnTo>
                  <a:pt x="414410" y="0"/>
                </a:lnTo>
                <a:lnTo>
                  <a:pt x="369847" y="4555"/>
                </a:lnTo>
                <a:lnTo>
                  <a:pt x="325850" y="13665"/>
                </a:lnTo>
                <a:lnTo>
                  <a:pt x="282794" y="27330"/>
                </a:lnTo>
                <a:lnTo>
                  <a:pt x="241059" y="45550"/>
                </a:lnTo>
                <a:lnTo>
                  <a:pt x="201020" y="68326"/>
                </a:lnTo>
                <a:lnTo>
                  <a:pt x="163055" y="95656"/>
                </a:lnTo>
                <a:lnTo>
                  <a:pt x="127541" y="127541"/>
                </a:lnTo>
                <a:lnTo>
                  <a:pt x="95656" y="163055"/>
                </a:lnTo>
                <a:lnTo>
                  <a:pt x="68325" y="201020"/>
                </a:lnTo>
                <a:lnTo>
                  <a:pt x="45550" y="241059"/>
                </a:lnTo>
                <a:lnTo>
                  <a:pt x="27330" y="282794"/>
                </a:lnTo>
                <a:lnTo>
                  <a:pt x="13665" y="325850"/>
                </a:lnTo>
                <a:lnTo>
                  <a:pt x="4555" y="369847"/>
                </a:lnTo>
                <a:lnTo>
                  <a:pt x="0" y="414410"/>
                </a:lnTo>
                <a:lnTo>
                  <a:pt x="0" y="459162"/>
                </a:lnTo>
                <a:lnTo>
                  <a:pt x="4555" y="503726"/>
                </a:lnTo>
                <a:lnTo>
                  <a:pt x="13665" y="547723"/>
                </a:lnTo>
                <a:lnTo>
                  <a:pt x="27330" y="590778"/>
                </a:lnTo>
                <a:lnTo>
                  <a:pt x="45550" y="632514"/>
                </a:lnTo>
                <a:lnTo>
                  <a:pt x="68325" y="672552"/>
                </a:lnTo>
                <a:lnTo>
                  <a:pt x="95656" y="710517"/>
                </a:lnTo>
                <a:lnTo>
                  <a:pt x="127541" y="746031"/>
                </a:lnTo>
                <a:lnTo>
                  <a:pt x="163055" y="777917"/>
                </a:lnTo>
                <a:lnTo>
                  <a:pt x="201020" y="805247"/>
                </a:lnTo>
                <a:lnTo>
                  <a:pt x="241059" y="828023"/>
                </a:lnTo>
                <a:lnTo>
                  <a:pt x="282794" y="846243"/>
                </a:lnTo>
                <a:lnTo>
                  <a:pt x="325850" y="859908"/>
                </a:lnTo>
                <a:lnTo>
                  <a:pt x="369847" y="869018"/>
                </a:lnTo>
                <a:lnTo>
                  <a:pt x="414410" y="873573"/>
                </a:lnTo>
                <a:lnTo>
                  <a:pt x="459162" y="873573"/>
                </a:lnTo>
                <a:lnTo>
                  <a:pt x="503726" y="869018"/>
                </a:lnTo>
                <a:lnTo>
                  <a:pt x="547723" y="859908"/>
                </a:lnTo>
                <a:lnTo>
                  <a:pt x="590778" y="846243"/>
                </a:lnTo>
                <a:lnTo>
                  <a:pt x="632514" y="828023"/>
                </a:lnTo>
                <a:lnTo>
                  <a:pt x="672552" y="805247"/>
                </a:lnTo>
                <a:lnTo>
                  <a:pt x="710517" y="777917"/>
                </a:lnTo>
                <a:lnTo>
                  <a:pt x="746031" y="746031"/>
                </a:lnTo>
                <a:lnTo>
                  <a:pt x="777917" y="710517"/>
                </a:lnTo>
                <a:lnTo>
                  <a:pt x="805247" y="672552"/>
                </a:lnTo>
                <a:lnTo>
                  <a:pt x="828023" y="632514"/>
                </a:lnTo>
                <a:lnTo>
                  <a:pt x="846243" y="590778"/>
                </a:lnTo>
                <a:lnTo>
                  <a:pt x="859908" y="547723"/>
                </a:lnTo>
                <a:lnTo>
                  <a:pt x="869018" y="503726"/>
                </a:lnTo>
                <a:lnTo>
                  <a:pt x="873573" y="459162"/>
                </a:lnTo>
                <a:lnTo>
                  <a:pt x="873573" y="414410"/>
                </a:lnTo>
                <a:lnTo>
                  <a:pt x="869018" y="369847"/>
                </a:lnTo>
                <a:lnTo>
                  <a:pt x="859908" y="325850"/>
                </a:lnTo>
                <a:lnTo>
                  <a:pt x="846243" y="282794"/>
                </a:lnTo>
                <a:lnTo>
                  <a:pt x="828023" y="241059"/>
                </a:lnTo>
                <a:lnTo>
                  <a:pt x="805247" y="201020"/>
                </a:lnTo>
                <a:lnTo>
                  <a:pt x="777917" y="163055"/>
                </a:lnTo>
                <a:lnTo>
                  <a:pt x="746031" y="127541"/>
                </a:lnTo>
                <a:lnTo>
                  <a:pt x="710517" y="95656"/>
                </a:lnTo>
                <a:lnTo>
                  <a:pt x="672552" y="68326"/>
                </a:lnTo>
                <a:lnTo>
                  <a:pt x="632514" y="45550"/>
                </a:lnTo>
                <a:lnTo>
                  <a:pt x="590778" y="27330"/>
                </a:lnTo>
                <a:lnTo>
                  <a:pt x="547723" y="13665"/>
                </a:lnTo>
                <a:lnTo>
                  <a:pt x="503726" y="4555"/>
                </a:lnTo>
                <a:lnTo>
                  <a:pt x="4591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092433" y="1306068"/>
            <a:ext cx="273050" cy="342265"/>
          </a:xfrm>
          <a:custGeom>
            <a:avLst/>
            <a:gdLst/>
            <a:ahLst/>
            <a:cxnLst/>
            <a:rect l="l" t="t" r="r" b="b"/>
            <a:pathLst>
              <a:path w="273050" h="342264">
                <a:moveTo>
                  <a:pt x="165481" y="0"/>
                </a:moveTo>
                <a:lnTo>
                  <a:pt x="130268" y="12370"/>
                </a:lnTo>
                <a:lnTo>
                  <a:pt x="101996" y="34575"/>
                </a:lnTo>
                <a:lnTo>
                  <a:pt x="84703" y="64829"/>
                </a:lnTo>
                <a:lnTo>
                  <a:pt x="82423" y="101346"/>
                </a:lnTo>
                <a:lnTo>
                  <a:pt x="84435" y="110744"/>
                </a:lnTo>
                <a:lnTo>
                  <a:pt x="87471" y="121475"/>
                </a:lnTo>
                <a:lnTo>
                  <a:pt x="91316" y="132492"/>
                </a:lnTo>
                <a:lnTo>
                  <a:pt x="95758" y="142748"/>
                </a:lnTo>
                <a:lnTo>
                  <a:pt x="1905" y="282829"/>
                </a:lnTo>
                <a:lnTo>
                  <a:pt x="0" y="291719"/>
                </a:lnTo>
                <a:lnTo>
                  <a:pt x="1016" y="297815"/>
                </a:lnTo>
                <a:lnTo>
                  <a:pt x="7874" y="338201"/>
                </a:lnTo>
                <a:lnTo>
                  <a:pt x="13335" y="342265"/>
                </a:lnTo>
                <a:lnTo>
                  <a:pt x="51308" y="335280"/>
                </a:lnTo>
                <a:lnTo>
                  <a:pt x="58674" y="330200"/>
                </a:lnTo>
                <a:lnTo>
                  <a:pt x="61722" y="325120"/>
                </a:lnTo>
                <a:lnTo>
                  <a:pt x="97536" y="267208"/>
                </a:lnTo>
                <a:lnTo>
                  <a:pt x="97917" y="266827"/>
                </a:lnTo>
                <a:lnTo>
                  <a:pt x="122047" y="262382"/>
                </a:lnTo>
                <a:lnTo>
                  <a:pt x="163830" y="194437"/>
                </a:lnTo>
                <a:lnTo>
                  <a:pt x="205148" y="194437"/>
                </a:lnTo>
                <a:lnTo>
                  <a:pt x="208915" y="193929"/>
                </a:lnTo>
                <a:lnTo>
                  <a:pt x="241006" y="179234"/>
                </a:lnTo>
                <a:lnTo>
                  <a:pt x="262286" y="151907"/>
                </a:lnTo>
                <a:lnTo>
                  <a:pt x="272565" y="116508"/>
                </a:lnTo>
                <a:lnTo>
                  <a:pt x="272500" y="113728"/>
                </a:lnTo>
                <a:lnTo>
                  <a:pt x="217039" y="113728"/>
                </a:lnTo>
                <a:lnTo>
                  <a:pt x="206025" y="113252"/>
                </a:lnTo>
                <a:lnTo>
                  <a:pt x="193917" y="106251"/>
                </a:lnTo>
                <a:lnTo>
                  <a:pt x="180213" y="96012"/>
                </a:lnTo>
                <a:lnTo>
                  <a:pt x="166342" y="86080"/>
                </a:lnTo>
                <a:lnTo>
                  <a:pt x="155924" y="76565"/>
                </a:lnTo>
                <a:lnTo>
                  <a:pt x="151745" y="65883"/>
                </a:lnTo>
                <a:lnTo>
                  <a:pt x="156591" y="52451"/>
                </a:lnTo>
                <a:lnTo>
                  <a:pt x="169035" y="40078"/>
                </a:lnTo>
                <a:lnTo>
                  <a:pt x="184515" y="33861"/>
                </a:lnTo>
                <a:lnTo>
                  <a:pt x="250682" y="33861"/>
                </a:lnTo>
                <a:lnTo>
                  <a:pt x="233997" y="15795"/>
                </a:lnTo>
                <a:lnTo>
                  <a:pt x="201894" y="890"/>
                </a:lnTo>
                <a:lnTo>
                  <a:pt x="165481" y="0"/>
                </a:lnTo>
                <a:close/>
              </a:path>
              <a:path w="273050" h="342264">
                <a:moveTo>
                  <a:pt x="205148" y="194437"/>
                </a:moveTo>
                <a:lnTo>
                  <a:pt x="163830" y="194437"/>
                </a:lnTo>
                <a:lnTo>
                  <a:pt x="175035" y="195732"/>
                </a:lnTo>
                <a:lnTo>
                  <a:pt x="187182" y="195945"/>
                </a:lnTo>
                <a:lnTo>
                  <a:pt x="198923" y="195276"/>
                </a:lnTo>
                <a:lnTo>
                  <a:pt x="205148" y="194437"/>
                </a:lnTo>
                <a:close/>
              </a:path>
              <a:path w="273050" h="342264">
                <a:moveTo>
                  <a:pt x="250682" y="33861"/>
                </a:moveTo>
                <a:lnTo>
                  <a:pt x="184515" y="33861"/>
                </a:lnTo>
                <a:lnTo>
                  <a:pt x="201114" y="34145"/>
                </a:lnTo>
                <a:lnTo>
                  <a:pt x="216916" y="41275"/>
                </a:lnTo>
                <a:lnTo>
                  <a:pt x="228742" y="54298"/>
                </a:lnTo>
                <a:lnTo>
                  <a:pt x="234664" y="70500"/>
                </a:lnTo>
                <a:lnTo>
                  <a:pt x="234346" y="87870"/>
                </a:lnTo>
                <a:lnTo>
                  <a:pt x="227457" y="104394"/>
                </a:lnTo>
                <a:lnTo>
                  <a:pt x="217039" y="113728"/>
                </a:lnTo>
                <a:lnTo>
                  <a:pt x="272500" y="113728"/>
                </a:lnTo>
                <a:lnTo>
                  <a:pt x="271652" y="77597"/>
                </a:lnTo>
                <a:lnTo>
                  <a:pt x="258385" y="42201"/>
                </a:lnTo>
                <a:lnTo>
                  <a:pt x="250682" y="338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1316" y="6595872"/>
            <a:ext cx="246887" cy="24688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91316" y="659587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5">
                <a:moveTo>
                  <a:pt x="0" y="123443"/>
                </a:moveTo>
                <a:lnTo>
                  <a:pt x="9697" y="75395"/>
                </a:lnTo>
                <a:lnTo>
                  <a:pt x="36147" y="36156"/>
                </a:lnTo>
                <a:lnTo>
                  <a:pt x="75384" y="9701"/>
                </a:lnTo>
                <a:lnTo>
                  <a:pt x="123443" y="0"/>
                </a:lnTo>
                <a:lnTo>
                  <a:pt x="171503" y="9701"/>
                </a:lnTo>
                <a:lnTo>
                  <a:pt x="210740" y="36156"/>
                </a:lnTo>
                <a:lnTo>
                  <a:pt x="237190" y="75395"/>
                </a:lnTo>
                <a:lnTo>
                  <a:pt x="246887" y="123443"/>
                </a:lnTo>
                <a:lnTo>
                  <a:pt x="237190" y="171493"/>
                </a:lnTo>
                <a:lnTo>
                  <a:pt x="210740" y="210732"/>
                </a:lnTo>
                <a:lnTo>
                  <a:pt x="171503" y="237187"/>
                </a:lnTo>
                <a:lnTo>
                  <a:pt x="123443" y="246887"/>
                </a:lnTo>
                <a:lnTo>
                  <a:pt x="75384" y="237187"/>
                </a:lnTo>
                <a:lnTo>
                  <a:pt x="36147" y="210732"/>
                </a:lnTo>
                <a:lnTo>
                  <a:pt x="9697" y="171493"/>
                </a:lnTo>
                <a:lnTo>
                  <a:pt x="0" y="123443"/>
                </a:lnTo>
                <a:close/>
              </a:path>
            </a:pathLst>
          </a:custGeom>
          <a:ln w="12192">
            <a:solidFill>
              <a:srgbClr val="1286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7427" y="6691883"/>
            <a:ext cx="11435080" cy="166370"/>
          </a:xfrm>
          <a:custGeom>
            <a:avLst/>
            <a:gdLst/>
            <a:ahLst/>
            <a:cxnLst/>
            <a:rect l="l" t="t" r="r" b="b"/>
            <a:pathLst>
              <a:path w="11435080" h="166370">
                <a:moveTo>
                  <a:pt x="0" y="166114"/>
                </a:moveTo>
                <a:lnTo>
                  <a:pt x="11434572" y="166114"/>
                </a:lnTo>
                <a:lnTo>
                  <a:pt x="11434572" y="0"/>
                </a:lnTo>
                <a:lnTo>
                  <a:pt x="0" y="0"/>
                </a:lnTo>
                <a:lnTo>
                  <a:pt x="0" y="166114"/>
                </a:lnTo>
                <a:close/>
              </a:path>
            </a:pathLst>
          </a:custGeom>
          <a:solidFill>
            <a:srgbClr val="12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757428" y="166114"/>
                </a:moveTo>
                <a:lnTo>
                  <a:pt x="757428" y="0"/>
                </a:lnTo>
                <a:lnTo>
                  <a:pt x="0" y="0"/>
                </a:lnTo>
                <a:lnTo>
                  <a:pt x="0" y="166114"/>
                </a:lnTo>
                <a:lnTo>
                  <a:pt x="757428" y="166114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75164" y="339852"/>
            <a:ext cx="1854707" cy="45110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724" y="291160"/>
            <a:ext cx="6075045" cy="4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949" y="1287526"/>
            <a:ext cx="5669280" cy="398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7379" y="6613618"/>
            <a:ext cx="269240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image" Target="../media/image3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jpg"/><Relationship Id="rId6" Type="http://schemas.openxmlformats.org/officeDocument/2006/relationships/image" Target="../media/image57.jpg"/><Relationship Id="rId7" Type="http://schemas.openxmlformats.org/officeDocument/2006/relationships/image" Target="../media/image58.png"/><Relationship Id="rId8" Type="http://schemas.openxmlformats.org/officeDocument/2006/relationships/image" Target="../media/image5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64.jpg"/><Relationship Id="rId5" Type="http://schemas.openxmlformats.org/officeDocument/2006/relationships/image" Target="../media/image6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jpg"/><Relationship Id="rId4" Type="http://schemas.openxmlformats.org/officeDocument/2006/relationships/image" Target="../media/image6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jpg"/><Relationship Id="rId6" Type="http://schemas.openxmlformats.org/officeDocument/2006/relationships/image" Target="../media/image72.jpg"/><Relationship Id="rId7" Type="http://schemas.openxmlformats.org/officeDocument/2006/relationships/image" Target="../media/image73.jpg"/><Relationship Id="rId8" Type="http://schemas.openxmlformats.org/officeDocument/2006/relationships/image" Target="../media/image74.jpg"/><Relationship Id="rId9" Type="http://schemas.openxmlformats.org/officeDocument/2006/relationships/image" Target="../media/image75.jpg"/><Relationship Id="rId10" Type="http://schemas.openxmlformats.org/officeDocument/2006/relationships/image" Target="../media/image7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3" Type="http://schemas.openxmlformats.org/officeDocument/2006/relationships/image" Target="../media/image87.jpg"/><Relationship Id="rId4" Type="http://schemas.openxmlformats.org/officeDocument/2006/relationships/image" Target="../media/image88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jpg"/><Relationship Id="rId6" Type="http://schemas.openxmlformats.org/officeDocument/2006/relationships/image" Target="../media/image93.jpg"/><Relationship Id="rId7" Type="http://schemas.openxmlformats.org/officeDocument/2006/relationships/image" Target="../media/image9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0.png"/><Relationship Id="rId4" Type="http://schemas.openxmlformats.org/officeDocument/2006/relationships/image" Target="../media/image96.png"/><Relationship Id="rId5" Type="http://schemas.openxmlformats.org/officeDocument/2006/relationships/image" Target="../media/image9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hyperlink" Target="https://gitee.com/hustos/pke-doc" TargetMode="External"/><Relationship Id="rId5" Type="http://schemas.openxmlformats.org/officeDocument/2006/relationships/hyperlink" Target="https://gitee.com/hustos/riscv-pke" TargetMode="External"/><Relationship Id="rId6" Type="http://schemas.openxmlformats.org/officeDocument/2006/relationships/hyperlink" Target="https://www.educoder.net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350" y="0"/>
            <a:ext cx="12204700" cy="6858000"/>
            <a:chOff x="-6350" y="0"/>
            <a:chExt cx="122047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192" y="6691883"/>
              <a:ext cx="12179935" cy="166370"/>
            </a:xfrm>
            <a:custGeom>
              <a:avLst/>
              <a:gdLst/>
              <a:ahLst/>
              <a:cxnLst/>
              <a:rect l="l" t="t" r="r" b="b"/>
              <a:pathLst>
                <a:path w="12179935" h="166370">
                  <a:moveTo>
                    <a:pt x="12179808" y="0"/>
                  </a:moveTo>
                  <a:lnTo>
                    <a:pt x="0" y="0"/>
                  </a:lnTo>
                  <a:lnTo>
                    <a:pt x="0" y="166114"/>
                  </a:lnTo>
                  <a:lnTo>
                    <a:pt x="12179808" y="166114"/>
                  </a:lnTo>
                  <a:lnTo>
                    <a:pt x="12179808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6876" y="313943"/>
              <a:ext cx="1853183" cy="45110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25907"/>
              <a:ext cx="12192000" cy="1316990"/>
            </a:xfrm>
            <a:custGeom>
              <a:avLst/>
              <a:gdLst/>
              <a:ahLst/>
              <a:cxnLst/>
              <a:rect l="l" t="t" r="r" b="b"/>
              <a:pathLst>
                <a:path w="12192000" h="1316990">
                  <a:moveTo>
                    <a:pt x="12192000" y="0"/>
                  </a:moveTo>
                  <a:lnTo>
                    <a:pt x="0" y="0"/>
                  </a:lnTo>
                  <a:lnTo>
                    <a:pt x="0" y="1316736"/>
                  </a:lnTo>
                  <a:lnTo>
                    <a:pt x="12192000" y="13167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5907"/>
              <a:ext cx="12192000" cy="1316990"/>
            </a:xfrm>
            <a:custGeom>
              <a:avLst/>
              <a:gdLst/>
              <a:ahLst/>
              <a:cxnLst/>
              <a:rect l="l" t="t" r="r" b="b"/>
              <a:pathLst>
                <a:path w="12192000" h="1316990">
                  <a:moveTo>
                    <a:pt x="0" y="1316736"/>
                  </a:moveTo>
                  <a:lnTo>
                    <a:pt x="12192000" y="131673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16736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8364" y="3150107"/>
              <a:ext cx="1829562" cy="111937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500878" y="3282441"/>
            <a:ext cx="11169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4" b="1">
                <a:solidFill>
                  <a:srgbClr val="C00000"/>
                </a:solidFill>
                <a:latin typeface="微软雅黑"/>
                <a:cs typeface="微软雅黑"/>
              </a:rPr>
              <a:t>前言</a:t>
            </a:r>
            <a:endParaRPr sz="400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-6095" y="388620"/>
            <a:ext cx="12204700" cy="6457315"/>
            <a:chOff x="-6095" y="388620"/>
            <a:chExt cx="12204700" cy="6457315"/>
          </a:xfrm>
        </p:grpSpPr>
        <p:sp>
          <p:nvSpPr>
            <p:cNvPr id="11" name="object 11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12192000" y="0"/>
                  </a:moveTo>
                  <a:lnTo>
                    <a:pt x="0" y="0"/>
                  </a:lnTo>
                  <a:lnTo>
                    <a:pt x="0" y="1124711"/>
                  </a:lnTo>
                  <a:lnTo>
                    <a:pt x="12192000" y="112471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0" y="1124711"/>
                  </a:moveTo>
                  <a:lnTo>
                    <a:pt x="12192000" y="11247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48" y="388620"/>
              <a:ext cx="2755392" cy="664463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43927" y="4775708"/>
            <a:ext cx="365887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1F517B"/>
                </a:solidFill>
              </a:rPr>
              <a:t>华中科技大学计算机学院 谢美意</a:t>
            </a:r>
            <a:endParaRPr sz="2000"/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800" y="1988820"/>
            <a:ext cx="5486400" cy="1517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5542026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Stage4:</a:t>
            </a:r>
            <a:r>
              <a:rPr dirty="0" spc="-120"/>
              <a:t> </a:t>
            </a:r>
            <a:r>
              <a:rPr dirty="0"/>
              <a:t>Mobile</a:t>
            </a:r>
            <a:r>
              <a:rPr dirty="0" spc="-125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/>
              <a:t>Cloud</a:t>
            </a:r>
            <a:r>
              <a:rPr dirty="0" spc="-114"/>
              <a:t> </a:t>
            </a:r>
            <a:r>
              <a:rPr dirty="0" spc="-25"/>
              <a:t>Age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226057"/>
            <a:ext cx="199199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Hardware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651" y="2165604"/>
            <a:ext cx="1434084" cy="16931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375" y="4268888"/>
            <a:ext cx="1280776" cy="19763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9923" y="1275588"/>
            <a:ext cx="4322064" cy="27020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9923" y="4130040"/>
            <a:ext cx="4367783" cy="225704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5542026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Stage4:</a:t>
            </a:r>
            <a:r>
              <a:rPr dirty="0" spc="-120"/>
              <a:t> </a:t>
            </a:r>
            <a:r>
              <a:rPr dirty="0"/>
              <a:t>Mobile</a:t>
            </a:r>
            <a:r>
              <a:rPr dirty="0" spc="-125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/>
              <a:t>Cloud</a:t>
            </a:r>
            <a:r>
              <a:rPr dirty="0" spc="-114"/>
              <a:t> </a:t>
            </a:r>
            <a:r>
              <a:rPr dirty="0" spc="-25"/>
              <a:t>Age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410081"/>
            <a:ext cx="18624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Software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3840" y="2548127"/>
            <a:ext cx="1594807" cy="20505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9611" y="3376882"/>
            <a:ext cx="2096906" cy="10354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9008" y="3174241"/>
            <a:ext cx="1815857" cy="1355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9896" y="2589276"/>
            <a:ext cx="1442325" cy="194984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2960370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2519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Stage5:</a:t>
            </a:r>
            <a:r>
              <a:rPr dirty="0" spc="-200"/>
              <a:t> </a:t>
            </a:r>
            <a:r>
              <a:rPr dirty="0" spc="-30"/>
              <a:t>Today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189735"/>
            <a:ext cx="3581400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微软雅黑"/>
                <a:cs typeface="微软雅黑"/>
              </a:rPr>
              <a:t>Pervasive</a:t>
            </a:r>
            <a:r>
              <a:rPr dirty="0" sz="2400" spc="-55" b="1">
                <a:latin typeface="微软雅黑"/>
                <a:cs typeface="微软雅黑"/>
              </a:rPr>
              <a:t> </a:t>
            </a:r>
            <a:r>
              <a:rPr dirty="0" sz="2400" spc="-10" b="1">
                <a:latin typeface="微软雅黑"/>
                <a:cs typeface="微软雅黑"/>
              </a:rPr>
              <a:t>computing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微软雅黑"/>
                <a:cs typeface="微软雅黑"/>
              </a:rPr>
              <a:t>Big</a:t>
            </a:r>
            <a:r>
              <a:rPr dirty="0" sz="2400" spc="-10" b="1">
                <a:latin typeface="微软雅黑"/>
                <a:cs typeface="微软雅黑"/>
              </a:rPr>
              <a:t> </a:t>
            </a:r>
            <a:r>
              <a:rPr dirty="0" sz="2400" spc="-20" b="1">
                <a:latin typeface="微软雅黑"/>
                <a:cs typeface="微软雅黑"/>
              </a:rPr>
              <a:t>Data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微软雅黑"/>
                <a:cs typeface="微软雅黑"/>
              </a:rPr>
              <a:t>The</a:t>
            </a:r>
            <a:r>
              <a:rPr dirty="0" sz="2400" spc="-20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rise</a:t>
            </a:r>
            <a:r>
              <a:rPr dirty="0" sz="2400" spc="-10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of</a:t>
            </a:r>
            <a:r>
              <a:rPr dirty="0" sz="2400" spc="-20" b="1">
                <a:latin typeface="微软雅黑"/>
                <a:cs typeface="微软雅黑"/>
              </a:rPr>
              <a:t> </a:t>
            </a:r>
            <a:r>
              <a:rPr dirty="0" sz="2400" spc="-25" b="1">
                <a:latin typeface="微软雅黑"/>
                <a:cs typeface="微软雅黑"/>
              </a:rPr>
              <a:t>AI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25" b="1">
                <a:latin typeface="微软雅黑"/>
                <a:cs typeface="微软雅黑"/>
              </a:rPr>
              <a:t>……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808" y="3867911"/>
            <a:ext cx="4596384" cy="2577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603" y="3867911"/>
            <a:ext cx="4596384" cy="25770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4808" y="899160"/>
            <a:ext cx="4596384" cy="257403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17729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6724" y="291160"/>
            <a:ext cx="3676015" cy="3684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solidFill>
                  <a:srgbClr val="2D4E7D"/>
                </a:solidFill>
                <a:latin typeface="微软雅黑"/>
                <a:cs typeface="微软雅黑"/>
              </a:rPr>
              <a:t>提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纲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计算机发展的历史回顾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solidFill>
                  <a:srgbClr val="C00000"/>
                </a:solidFill>
                <a:latin typeface="微软雅黑"/>
                <a:cs typeface="微软雅黑"/>
              </a:rPr>
              <a:t>操作系统到底是什么？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国产操作系统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课程相关内容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08" y="1699260"/>
            <a:ext cx="2447543" cy="36728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3076" y="231647"/>
            <a:ext cx="4177283" cy="633679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774569" y="3046099"/>
            <a:ext cx="1081405" cy="650240"/>
            <a:chOff x="4774569" y="3046099"/>
            <a:chExt cx="1081405" cy="6502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4569" y="3046099"/>
              <a:ext cx="1080835" cy="649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408" y="3112008"/>
              <a:ext cx="1008888" cy="57607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788408" y="3112008"/>
              <a:ext cx="1009015" cy="576580"/>
            </a:xfrm>
            <a:custGeom>
              <a:avLst/>
              <a:gdLst/>
              <a:ahLst/>
              <a:cxnLst/>
              <a:rect l="l" t="t" r="r" b="b"/>
              <a:pathLst>
                <a:path w="1009014" h="576579">
                  <a:moveTo>
                    <a:pt x="0" y="144017"/>
                  </a:moveTo>
                  <a:lnTo>
                    <a:pt x="677290" y="144017"/>
                  </a:lnTo>
                  <a:lnTo>
                    <a:pt x="677290" y="0"/>
                  </a:lnTo>
                  <a:lnTo>
                    <a:pt x="1008888" y="288036"/>
                  </a:lnTo>
                  <a:lnTo>
                    <a:pt x="677290" y="576071"/>
                  </a:lnTo>
                  <a:lnTo>
                    <a:pt x="677290" y="432053"/>
                  </a:lnTo>
                  <a:lnTo>
                    <a:pt x="0" y="432053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140" y="202692"/>
            <a:ext cx="3662934" cy="7871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 spc="-40"/>
              <a:t>干</a:t>
            </a:r>
            <a:r>
              <a:rPr dirty="0" spc="-40"/>
              <a:t>了</a:t>
            </a:r>
            <a:r>
              <a:rPr dirty="0" spc="-40"/>
              <a:t>什</a:t>
            </a:r>
            <a:r>
              <a:rPr dirty="0" spc="-40"/>
              <a:t>么</a:t>
            </a:r>
            <a:r>
              <a:rPr dirty="0" spc="-50"/>
              <a:t>？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3663315" cy="787400"/>
            <a:chOff x="358140" y="202692"/>
            <a:chExt cx="36633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1887474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507" y="202692"/>
              <a:ext cx="822197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202692"/>
              <a:ext cx="1887474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3221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司</a:t>
            </a:r>
            <a:r>
              <a:rPr dirty="0" spc="-40"/>
              <a:t>空</a:t>
            </a:r>
            <a:r>
              <a:rPr dirty="0" spc="-40"/>
              <a:t>见</a:t>
            </a:r>
            <a:r>
              <a:rPr dirty="0" spc="-40"/>
              <a:t>惯</a:t>
            </a:r>
            <a:r>
              <a:rPr dirty="0" spc="-35"/>
              <a:t>的</a:t>
            </a: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50"/>
              <a:t>统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536" y="2717292"/>
            <a:ext cx="1903476" cy="133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07308" y="2953550"/>
            <a:ext cx="2642616" cy="11858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49313" y="2395404"/>
            <a:ext cx="1914997" cy="17823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83780" y="2468879"/>
            <a:ext cx="975359" cy="182879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4373118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其</a:t>
            </a:r>
            <a:r>
              <a:rPr dirty="0" spc="-40"/>
              <a:t>实</a:t>
            </a:r>
            <a:r>
              <a:rPr dirty="0" spc="-40"/>
              <a:t>。</a:t>
            </a:r>
            <a:r>
              <a:rPr dirty="0" spc="-40"/>
              <a:t>。</a:t>
            </a:r>
            <a:r>
              <a:rPr dirty="0" spc="-40"/>
              <a:t>。</a:t>
            </a: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 spc="-40"/>
              <a:t>是</a:t>
            </a:r>
            <a:r>
              <a:rPr dirty="0" spc="-50"/>
              <a:t>：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4829" y="2012598"/>
            <a:ext cx="1839718" cy="300840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94321" y="3792702"/>
            <a:ext cx="16363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solidFill>
                  <a:srgbClr val="C00000"/>
                </a:solidFill>
                <a:latin typeface="微软雅黑"/>
                <a:cs typeface="微软雅黑"/>
              </a:rPr>
              <a:t>零售价：</a:t>
            </a:r>
            <a:r>
              <a:rPr dirty="0" sz="2000" spc="-25" b="1">
                <a:solidFill>
                  <a:srgbClr val="C00000"/>
                </a:solidFill>
                <a:latin typeface="微软雅黑"/>
                <a:cs typeface="微软雅黑"/>
              </a:rPr>
              <a:t>￥1</a:t>
            </a:r>
            <a:r>
              <a:rPr dirty="0" sz="2000">
                <a:solidFill>
                  <a:srgbClr val="C00000"/>
                </a:solidFill>
                <a:latin typeface="微软雅黑"/>
                <a:cs typeface="微软雅黑"/>
              </a:rPr>
              <a:t>批发价</a:t>
            </a:r>
            <a:r>
              <a:rPr dirty="0" sz="2000" spc="-20">
                <a:solidFill>
                  <a:srgbClr val="C00000"/>
                </a:solidFill>
                <a:latin typeface="微软雅黑"/>
                <a:cs typeface="微软雅黑"/>
              </a:rPr>
              <a:t>：&lt;￥1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但</a:t>
            </a:r>
            <a:r>
              <a:rPr dirty="0" spc="-40"/>
              <a:t>是</a:t>
            </a:r>
            <a:r>
              <a:rPr dirty="0" spc="-40"/>
              <a:t>明</a:t>
            </a:r>
            <a:r>
              <a:rPr dirty="0" spc="-40"/>
              <a:t>天</a:t>
            </a:r>
            <a:r>
              <a:rPr dirty="0" spc="-40"/>
              <a:t>，</a:t>
            </a: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 spc="-40"/>
              <a:t>可</a:t>
            </a:r>
            <a:r>
              <a:rPr dirty="0" spc="-40"/>
              <a:t>能</a:t>
            </a:r>
            <a:r>
              <a:rPr dirty="0" spc="-40"/>
              <a:t>是</a:t>
            </a:r>
            <a:r>
              <a:rPr dirty="0" spc="-40"/>
              <a:t>。</a:t>
            </a:r>
            <a:r>
              <a:rPr dirty="0" spc="-40"/>
              <a:t>。</a:t>
            </a:r>
            <a:r>
              <a:rPr dirty="0" spc="-50"/>
              <a:t>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4088891"/>
            <a:ext cx="5715000" cy="20101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1621536"/>
            <a:ext cx="3413759" cy="22738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1771" y="1632204"/>
            <a:ext cx="3557016" cy="22631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7180" y="1632204"/>
            <a:ext cx="3578352" cy="226314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219058" y="4884801"/>
            <a:ext cx="2026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售价：</a:t>
            </a:r>
            <a:r>
              <a:rPr dirty="0" sz="2400" spc="-10">
                <a:solidFill>
                  <a:srgbClr val="C00000"/>
                </a:solidFill>
                <a:latin typeface="微软雅黑"/>
                <a:cs typeface="微软雅黑"/>
              </a:rPr>
              <a:t>~</a:t>
            </a: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￥20k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2952750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问</a:t>
            </a:r>
            <a:r>
              <a:rPr dirty="0" spc="-40"/>
              <a:t>题</a:t>
            </a:r>
            <a:r>
              <a:rPr dirty="0" spc="-40"/>
              <a:t>来</a:t>
            </a:r>
            <a:r>
              <a:rPr dirty="0" spc="-40"/>
              <a:t>了</a:t>
            </a:r>
            <a:r>
              <a:rPr dirty="0" spc="-40"/>
              <a:t>。</a:t>
            </a:r>
            <a:r>
              <a:rPr dirty="0" spc="-40"/>
              <a:t>。</a:t>
            </a:r>
            <a:r>
              <a:rPr dirty="0" spc="-50"/>
              <a:t>。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39289" y="1988312"/>
            <a:ext cx="26714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latin typeface="微软雅黑"/>
                <a:cs typeface="微软雅黑"/>
              </a:rPr>
              <a:t>如果你今天不会做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7904" y="1291211"/>
            <a:ext cx="1320304" cy="19929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8303" y="3727703"/>
            <a:ext cx="3220211" cy="214426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39289" y="4548327"/>
            <a:ext cx="267144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 b="1">
                <a:latin typeface="微软雅黑"/>
                <a:cs typeface="微软雅黑"/>
              </a:rPr>
              <a:t>明天，你可能做出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8124570" y="4548327"/>
            <a:ext cx="101790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1">
                <a:latin typeface="微软雅黑"/>
                <a:cs typeface="微软雅黑"/>
              </a:rPr>
              <a:t>来吗？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17729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6724" y="291160"/>
            <a:ext cx="3676015" cy="3684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solidFill>
                  <a:srgbClr val="2D4E7D"/>
                </a:solidFill>
                <a:latin typeface="微软雅黑"/>
                <a:cs typeface="微软雅黑"/>
              </a:rPr>
              <a:t>提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纲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计算机发展的历史回顾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操作系统到底是什么？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solidFill>
                  <a:srgbClr val="C00000"/>
                </a:solidFill>
                <a:latin typeface="微软雅黑"/>
                <a:cs typeface="微软雅黑"/>
              </a:rPr>
              <a:t>国产操作系统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6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0" b="1">
                <a:latin typeface="微软雅黑"/>
                <a:cs typeface="微软雅黑"/>
              </a:rPr>
              <a:t>课程相关内容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89776"/>
            <a:ext cx="12192000" cy="268605"/>
            <a:chOff x="0" y="6589776"/>
            <a:chExt cx="12192000" cy="268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316" y="6595872"/>
              <a:ext cx="246887" cy="24688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291316" y="659587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5" h="247015">
                  <a:moveTo>
                    <a:pt x="0" y="123443"/>
                  </a:moveTo>
                  <a:lnTo>
                    <a:pt x="9697" y="75395"/>
                  </a:lnTo>
                  <a:lnTo>
                    <a:pt x="36147" y="36156"/>
                  </a:lnTo>
                  <a:lnTo>
                    <a:pt x="75384" y="9701"/>
                  </a:lnTo>
                  <a:lnTo>
                    <a:pt x="123443" y="0"/>
                  </a:lnTo>
                  <a:lnTo>
                    <a:pt x="171503" y="9701"/>
                  </a:lnTo>
                  <a:lnTo>
                    <a:pt x="210740" y="36156"/>
                  </a:lnTo>
                  <a:lnTo>
                    <a:pt x="237190" y="75395"/>
                  </a:lnTo>
                  <a:lnTo>
                    <a:pt x="246887" y="123443"/>
                  </a:lnTo>
                  <a:lnTo>
                    <a:pt x="237190" y="171493"/>
                  </a:lnTo>
                  <a:lnTo>
                    <a:pt x="210740" y="210732"/>
                  </a:lnTo>
                  <a:lnTo>
                    <a:pt x="171503" y="237187"/>
                  </a:lnTo>
                  <a:lnTo>
                    <a:pt x="123443" y="246887"/>
                  </a:lnTo>
                  <a:lnTo>
                    <a:pt x="75384" y="237187"/>
                  </a:lnTo>
                  <a:lnTo>
                    <a:pt x="36147" y="210732"/>
                  </a:lnTo>
                  <a:lnTo>
                    <a:pt x="9697" y="171493"/>
                  </a:lnTo>
                  <a:lnTo>
                    <a:pt x="0" y="123443"/>
                  </a:lnTo>
                  <a:close/>
                </a:path>
              </a:pathLst>
            </a:custGeom>
            <a:ln w="12192">
              <a:solidFill>
                <a:srgbClr val="128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7427" y="6691883"/>
              <a:ext cx="11435080" cy="166370"/>
            </a:xfrm>
            <a:custGeom>
              <a:avLst/>
              <a:gdLst/>
              <a:ahLst/>
              <a:cxnLst/>
              <a:rect l="l" t="t" r="r" b="b"/>
              <a:pathLst>
                <a:path w="11435080" h="166370">
                  <a:moveTo>
                    <a:pt x="0" y="166114"/>
                  </a:moveTo>
                  <a:lnTo>
                    <a:pt x="11434572" y="166114"/>
                  </a:lnTo>
                  <a:lnTo>
                    <a:pt x="11434572" y="0"/>
                  </a:lnTo>
                  <a:lnTo>
                    <a:pt x="0" y="0"/>
                  </a:lnTo>
                  <a:lnTo>
                    <a:pt x="0" y="166114"/>
                  </a:lnTo>
                  <a:close/>
                </a:path>
              </a:pathLst>
            </a:custGeom>
            <a:solidFill>
              <a:srgbClr val="128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6691883"/>
              <a:ext cx="757555" cy="166370"/>
            </a:xfrm>
            <a:custGeom>
              <a:avLst/>
              <a:gdLst/>
              <a:ahLst/>
              <a:cxnLst/>
              <a:rect l="l" t="t" r="r" b="b"/>
              <a:pathLst>
                <a:path w="757555" h="166370">
                  <a:moveTo>
                    <a:pt x="757428" y="166114"/>
                  </a:moveTo>
                  <a:lnTo>
                    <a:pt x="757428" y="0"/>
                  </a:lnTo>
                  <a:lnTo>
                    <a:pt x="0" y="0"/>
                  </a:lnTo>
                  <a:lnTo>
                    <a:pt x="0" y="166114"/>
                  </a:lnTo>
                  <a:lnTo>
                    <a:pt x="757428" y="166114"/>
                  </a:lnTo>
                  <a:close/>
                </a:path>
              </a:pathLst>
            </a:custGeom>
            <a:solidFill>
              <a:srgbClr val="2D4E7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5164" y="339852"/>
            <a:ext cx="1854707" cy="451103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26136" y="202692"/>
            <a:ext cx="4405630" cy="787400"/>
            <a:chOff x="326136" y="202692"/>
            <a:chExt cx="4405630" cy="787400"/>
          </a:xfrm>
        </p:grpSpPr>
        <p:sp>
          <p:nvSpPr>
            <p:cNvPr id="9" name="object 9" descr=""/>
            <p:cNvSpPr/>
            <p:nvPr/>
          </p:nvSpPr>
          <p:spPr>
            <a:xfrm>
              <a:off x="326136" y="359409"/>
              <a:ext cx="1386840" cy="433070"/>
            </a:xfrm>
            <a:custGeom>
              <a:avLst/>
              <a:gdLst/>
              <a:ahLst/>
              <a:cxnLst/>
              <a:rect l="l" t="t" r="r" b="b"/>
              <a:pathLst>
                <a:path w="1386839" h="433070">
                  <a:moveTo>
                    <a:pt x="1386840" y="421640"/>
                  </a:moveTo>
                  <a:lnTo>
                    <a:pt x="168846" y="421640"/>
                  </a:lnTo>
                  <a:lnTo>
                    <a:pt x="168846" y="414020"/>
                  </a:lnTo>
                  <a:lnTo>
                    <a:pt x="168846" y="15240"/>
                  </a:lnTo>
                  <a:lnTo>
                    <a:pt x="168846" y="0"/>
                  </a:lnTo>
                  <a:lnTo>
                    <a:pt x="79552" y="0"/>
                  </a:lnTo>
                  <a:lnTo>
                    <a:pt x="79552" y="15240"/>
                  </a:lnTo>
                  <a:lnTo>
                    <a:pt x="79552" y="414020"/>
                  </a:lnTo>
                  <a:lnTo>
                    <a:pt x="33832" y="414020"/>
                  </a:lnTo>
                  <a:lnTo>
                    <a:pt x="33832" y="15240"/>
                  </a:lnTo>
                  <a:lnTo>
                    <a:pt x="3383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414020"/>
                  </a:lnTo>
                  <a:lnTo>
                    <a:pt x="0" y="421640"/>
                  </a:lnTo>
                  <a:lnTo>
                    <a:pt x="0" y="433070"/>
                  </a:lnTo>
                  <a:lnTo>
                    <a:pt x="107289" y="433070"/>
                  </a:lnTo>
                  <a:lnTo>
                    <a:pt x="107289" y="421640"/>
                  </a:lnTo>
                  <a:lnTo>
                    <a:pt x="107289" y="414020"/>
                  </a:lnTo>
                  <a:lnTo>
                    <a:pt x="107289" y="15240"/>
                  </a:lnTo>
                  <a:lnTo>
                    <a:pt x="153009" y="15240"/>
                  </a:lnTo>
                  <a:lnTo>
                    <a:pt x="153009" y="414020"/>
                  </a:lnTo>
                  <a:lnTo>
                    <a:pt x="153009" y="421640"/>
                  </a:lnTo>
                  <a:lnTo>
                    <a:pt x="153009" y="433070"/>
                  </a:lnTo>
                  <a:lnTo>
                    <a:pt x="1386840" y="433070"/>
                  </a:lnTo>
                  <a:lnTo>
                    <a:pt x="1386840" y="421640"/>
                  </a:lnTo>
                  <a:close/>
                </a:path>
              </a:pathLst>
            </a:custGeom>
            <a:solidFill>
              <a:srgbClr val="28A9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02692"/>
              <a:ext cx="4373118" cy="78714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3931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 spc="-40"/>
              <a:t>原</a:t>
            </a:r>
            <a:r>
              <a:rPr dirty="0" spc="-40"/>
              <a:t>理</a:t>
            </a:r>
            <a:r>
              <a:rPr dirty="0" spc="-40"/>
              <a:t>课</a:t>
            </a:r>
            <a:r>
              <a:rPr dirty="0" spc="-40"/>
              <a:t>程</a:t>
            </a:r>
            <a:r>
              <a:rPr dirty="0" spc="-40"/>
              <a:t>讨</a:t>
            </a:r>
            <a:r>
              <a:rPr dirty="0" spc="-40"/>
              <a:t>论</a:t>
            </a:r>
            <a:r>
              <a:rPr dirty="0" spc="-50"/>
              <a:t>群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2888" y="1659000"/>
            <a:ext cx="3405937" cy="4077971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6516370" cy="787400"/>
            <a:chOff x="358140" y="202692"/>
            <a:chExt cx="651637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2952750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784" y="202692"/>
              <a:ext cx="367512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1804" y="202692"/>
              <a:ext cx="822198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国</a:t>
            </a:r>
            <a:r>
              <a:rPr dirty="0" spc="-40"/>
              <a:t>产</a:t>
            </a: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/>
              <a:t>（so</a:t>
            </a:r>
            <a:r>
              <a:rPr dirty="0" spc="-35"/>
              <a:t> </a:t>
            </a:r>
            <a:r>
              <a:rPr dirty="0" spc="-20"/>
              <a:t>many</a:t>
            </a:r>
            <a:r>
              <a:rPr dirty="0" spc="-45"/>
              <a:t>, </a:t>
            </a:r>
            <a:r>
              <a:rPr dirty="0"/>
              <a:t>but</a:t>
            </a:r>
            <a:r>
              <a:rPr dirty="0" spc="-35"/>
              <a:t> …… </a:t>
            </a:r>
            <a:r>
              <a:rPr dirty="0" spc="-50"/>
              <a:t>）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375" y="1681306"/>
            <a:ext cx="2693884" cy="21689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8425" y="1535020"/>
            <a:ext cx="1381036" cy="20937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" y="4297679"/>
            <a:ext cx="3982212" cy="1688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7095" y="4578096"/>
            <a:ext cx="3742944" cy="12481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53355" y="3915155"/>
            <a:ext cx="3023616" cy="207111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04597" y="2294973"/>
            <a:ext cx="3670786" cy="815713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164" y="4174883"/>
            <a:ext cx="1225296" cy="11789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" y="202692"/>
            <a:ext cx="5438394" cy="7871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4996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自</a:t>
            </a:r>
            <a:r>
              <a:rPr dirty="0" spc="-40"/>
              <a:t>主</a:t>
            </a:r>
            <a:r>
              <a:rPr dirty="0" spc="-40"/>
              <a:t>知</a:t>
            </a:r>
            <a:r>
              <a:rPr dirty="0" spc="-40"/>
              <a:t>识</a:t>
            </a:r>
            <a:r>
              <a:rPr dirty="0" spc="-40"/>
              <a:t>产</a:t>
            </a:r>
            <a:r>
              <a:rPr dirty="0" spc="-40"/>
              <a:t>权</a:t>
            </a:r>
            <a:r>
              <a:rPr dirty="0" spc="-40"/>
              <a:t>操</a:t>
            </a:r>
            <a:r>
              <a:rPr dirty="0" spc="-40"/>
              <a:t>作</a:t>
            </a:r>
            <a:r>
              <a:rPr dirty="0" spc="-40"/>
              <a:t>系</a:t>
            </a:r>
            <a:r>
              <a:rPr dirty="0" spc="-40"/>
              <a:t>统</a:t>
            </a:r>
            <a:r>
              <a:rPr dirty="0" spc="-40"/>
              <a:t>的</a:t>
            </a:r>
            <a:r>
              <a:rPr dirty="0" spc="-40"/>
              <a:t>重</a:t>
            </a:r>
            <a:r>
              <a:rPr dirty="0" spc="-40"/>
              <a:t>要</a:t>
            </a:r>
            <a:r>
              <a:rPr dirty="0" spc="-50"/>
              <a:t>性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13004" y="912875"/>
            <a:ext cx="4991100" cy="5570220"/>
            <a:chOff x="413004" y="912875"/>
            <a:chExt cx="4991100" cy="5570220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829" y="3424681"/>
              <a:ext cx="2761487" cy="26797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06829" y="3422141"/>
              <a:ext cx="2761615" cy="2682240"/>
            </a:xfrm>
            <a:custGeom>
              <a:avLst/>
              <a:gdLst/>
              <a:ahLst/>
              <a:cxnLst/>
              <a:rect l="l" t="t" r="r" b="b"/>
              <a:pathLst>
                <a:path w="2761615" h="2682240">
                  <a:moveTo>
                    <a:pt x="0" y="1341120"/>
                  </a:moveTo>
                  <a:lnTo>
                    <a:pt x="835" y="1294038"/>
                  </a:lnTo>
                  <a:lnTo>
                    <a:pt x="3321" y="1247364"/>
                  </a:lnTo>
                  <a:lnTo>
                    <a:pt x="7433" y="1201124"/>
                  </a:lnTo>
                  <a:lnTo>
                    <a:pt x="13141" y="1155344"/>
                  </a:lnTo>
                  <a:lnTo>
                    <a:pt x="20419" y="1110052"/>
                  </a:lnTo>
                  <a:lnTo>
                    <a:pt x="29240" y="1065273"/>
                  </a:lnTo>
                  <a:lnTo>
                    <a:pt x="39575" y="1021035"/>
                  </a:lnTo>
                  <a:lnTo>
                    <a:pt x="51397" y="977364"/>
                  </a:lnTo>
                  <a:lnTo>
                    <a:pt x="64680" y="934287"/>
                  </a:lnTo>
                  <a:lnTo>
                    <a:pt x="79396" y="891830"/>
                  </a:lnTo>
                  <a:lnTo>
                    <a:pt x="95517" y="850019"/>
                  </a:lnTo>
                  <a:lnTo>
                    <a:pt x="113015" y="808882"/>
                  </a:lnTo>
                  <a:lnTo>
                    <a:pt x="131865" y="768445"/>
                  </a:lnTo>
                  <a:lnTo>
                    <a:pt x="152037" y="728735"/>
                  </a:lnTo>
                  <a:lnTo>
                    <a:pt x="173505" y="689778"/>
                  </a:lnTo>
                  <a:lnTo>
                    <a:pt x="196242" y="651600"/>
                  </a:lnTo>
                  <a:lnTo>
                    <a:pt x="220220" y="614229"/>
                  </a:lnTo>
                  <a:lnTo>
                    <a:pt x="245411" y="577691"/>
                  </a:lnTo>
                  <a:lnTo>
                    <a:pt x="271788" y="542013"/>
                  </a:lnTo>
                  <a:lnTo>
                    <a:pt x="299324" y="507221"/>
                  </a:lnTo>
                  <a:lnTo>
                    <a:pt x="327992" y="473341"/>
                  </a:lnTo>
                  <a:lnTo>
                    <a:pt x="357763" y="440401"/>
                  </a:lnTo>
                  <a:lnTo>
                    <a:pt x="388612" y="408427"/>
                  </a:lnTo>
                  <a:lnTo>
                    <a:pt x="420509" y="377445"/>
                  </a:lnTo>
                  <a:lnTo>
                    <a:pt x="453429" y="347483"/>
                  </a:lnTo>
                  <a:lnTo>
                    <a:pt x="487342" y="318567"/>
                  </a:lnTo>
                  <a:lnTo>
                    <a:pt x="522223" y="290723"/>
                  </a:lnTo>
                  <a:lnTo>
                    <a:pt x="558044" y="263977"/>
                  </a:lnTo>
                  <a:lnTo>
                    <a:pt x="594777" y="238358"/>
                  </a:lnTo>
                  <a:lnTo>
                    <a:pt x="632394" y="213890"/>
                  </a:lnTo>
                  <a:lnTo>
                    <a:pt x="670869" y="190602"/>
                  </a:lnTo>
                  <a:lnTo>
                    <a:pt x="710175" y="168518"/>
                  </a:lnTo>
                  <a:lnTo>
                    <a:pt x="750283" y="147667"/>
                  </a:lnTo>
                  <a:lnTo>
                    <a:pt x="791166" y="128074"/>
                  </a:lnTo>
                  <a:lnTo>
                    <a:pt x="832798" y="109767"/>
                  </a:lnTo>
                  <a:lnTo>
                    <a:pt x="875150" y="92771"/>
                  </a:lnTo>
                  <a:lnTo>
                    <a:pt x="918195" y="77113"/>
                  </a:lnTo>
                  <a:lnTo>
                    <a:pt x="961906" y="62821"/>
                  </a:lnTo>
                  <a:lnTo>
                    <a:pt x="1006255" y="49920"/>
                  </a:lnTo>
                  <a:lnTo>
                    <a:pt x="1051215" y="38437"/>
                  </a:lnTo>
                  <a:lnTo>
                    <a:pt x="1096759" y="28399"/>
                  </a:lnTo>
                  <a:lnTo>
                    <a:pt x="1142859" y="19832"/>
                  </a:lnTo>
                  <a:lnTo>
                    <a:pt x="1189488" y="12763"/>
                  </a:lnTo>
                  <a:lnTo>
                    <a:pt x="1236618" y="7219"/>
                  </a:lnTo>
                  <a:lnTo>
                    <a:pt x="1284222" y="3226"/>
                  </a:lnTo>
                  <a:lnTo>
                    <a:pt x="1332273" y="811"/>
                  </a:lnTo>
                  <a:lnTo>
                    <a:pt x="1380744" y="0"/>
                  </a:lnTo>
                  <a:lnTo>
                    <a:pt x="1429214" y="811"/>
                  </a:lnTo>
                  <a:lnTo>
                    <a:pt x="1477265" y="3226"/>
                  </a:lnTo>
                  <a:lnTo>
                    <a:pt x="1524869" y="7219"/>
                  </a:lnTo>
                  <a:lnTo>
                    <a:pt x="1571999" y="12763"/>
                  </a:lnTo>
                  <a:lnTo>
                    <a:pt x="1618628" y="19832"/>
                  </a:lnTo>
                  <a:lnTo>
                    <a:pt x="1664728" y="28399"/>
                  </a:lnTo>
                  <a:lnTo>
                    <a:pt x="1710272" y="38437"/>
                  </a:lnTo>
                  <a:lnTo>
                    <a:pt x="1755232" y="49920"/>
                  </a:lnTo>
                  <a:lnTo>
                    <a:pt x="1799581" y="62821"/>
                  </a:lnTo>
                  <a:lnTo>
                    <a:pt x="1843292" y="77113"/>
                  </a:lnTo>
                  <a:lnTo>
                    <a:pt x="1886337" y="92771"/>
                  </a:lnTo>
                  <a:lnTo>
                    <a:pt x="1928689" y="109767"/>
                  </a:lnTo>
                  <a:lnTo>
                    <a:pt x="1970321" y="128074"/>
                  </a:lnTo>
                  <a:lnTo>
                    <a:pt x="2011204" y="147667"/>
                  </a:lnTo>
                  <a:lnTo>
                    <a:pt x="2051312" y="168518"/>
                  </a:lnTo>
                  <a:lnTo>
                    <a:pt x="2090618" y="190602"/>
                  </a:lnTo>
                  <a:lnTo>
                    <a:pt x="2129093" y="213890"/>
                  </a:lnTo>
                  <a:lnTo>
                    <a:pt x="2166710" y="238358"/>
                  </a:lnTo>
                  <a:lnTo>
                    <a:pt x="2203443" y="263977"/>
                  </a:lnTo>
                  <a:lnTo>
                    <a:pt x="2239264" y="290723"/>
                  </a:lnTo>
                  <a:lnTo>
                    <a:pt x="2274145" y="318567"/>
                  </a:lnTo>
                  <a:lnTo>
                    <a:pt x="2308058" y="347483"/>
                  </a:lnTo>
                  <a:lnTo>
                    <a:pt x="2340978" y="377445"/>
                  </a:lnTo>
                  <a:lnTo>
                    <a:pt x="2372875" y="408427"/>
                  </a:lnTo>
                  <a:lnTo>
                    <a:pt x="2403724" y="440401"/>
                  </a:lnTo>
                  <a:lnTo>
                    <a:pt x="2433495" y="473341"/>
                  </a:lnTo>
                  <a:lnTo>
                    <a:pt x="2462163" y="507221"/>
                  </a:lnTo>
                  <a:lnTo>
                    <a:pt x="2489699" y="542013"/>
                  </a:lnTo>
                  <a:lnTo>
                    <a:pt x="2516076" y="577691"/>
                  </a:lnTo>
                  <a:lnTo>
                    <a:pt x="2541267" y="614229"/>
                  </a:lnTo>
                  <a:lnTo>
                    <a:pt x="2565245" y="651600"/>
                  </a:lnTo>
                  <a:lnTo>
                    <a:pt x="2587982" y="689778"/>
                  </a:lnTo>
                  <a:lnTo>
                    <a:pt x="2609450" y="728735"/>
                  </a:lnTo>
                  <a:lnTo>
                    <a:pt x="2629622" y="768445"/>
                  </a:lnTo>
                  <a:lnTo>
                    <a:pt x="2648472" y="808882"/>
                  </a:lnTo>
                  <a:lnTo>
                    <a:pt x="2665970" y="850019"/>
                  </a:lnTo>
                  <a:lnTo>
                    <a:pt x="2682091" y="891830"/>
                  </a:lnTo>
                  <a:lnTo>
                    <a:pt x="2696807" y="934287"/>
                  </a:lnTo>
                  <a:lnTo>
                    <a:pt x="2710090" y="977364"/>
                  </a:lnTo>
                  <a:lnTo>
                    <a:pt x="2721912" y="1021035"/>
                  </a:lnTo>
                  <a:lnTo>
                    <a:pt x="2732247" y="1065273"/>
                  </a:lnTo>
                  <a:lnTo>
                    <a:pt x="2741068" y="1110052"/>
                  </a:lnTo>
                  <a:lnTo>
                    <a:pt x="2748346" y="1155344"/>
                  </a:lnTo>
                  <a:lnTo>
                    <a:pt x="2754054" y="1201124"/>
                  </a:lnTo>
                  <a:lnTo>
                    <a:pt x="2758166" y="1247364"/>
                  </a:lnTo>
                  <a:lnTo>
                    <a:pt x="2760652" y="1294038"/>
                  </a:lnTo>
                  <a:lnTo>
                    <a:pt x="2761487" y="1341120"/>
                  </a:lnTo>
                  <a:lnTo>
                    <a:pt x="2760652" y="1388201"/>
                  </a:lnTo>
                  <a:lnTo>
                    <a:pt x="2758166" y="1434875"/>
                  </a:lnTo>
                  <a:lnTo>
                    <a:pt x="2754054" y="1481115"/>
                  </a:lnTo>
                  <a:lnTo>
                    <a:pt x="2748346" y="1526895"/>
                  </a:lnTo>
                  <a:lnTo>
                    <a:pt x="2741068" y="1572187"/>
                  </a:lnTo>
                  <a:lnTo>
                    <a:pt x="2732247" y="1616966"/>
                  </a:lnTo>
                  <a:lnTo>
                    <a:pt x="2721912" y="1661204"/>
                  </a:lnTo>
                  <a:lnTo>
                    <a:pt x="2710090" y="1704875"/>
                  </a:lnTo>
                  <a:lnTo>
                    <a:pt x="2696807" y="1747952"/>
                  </a:lnTo>
                  <a:lnTo>
                    <a:pt x="2682091" y="1790409"/>
                  </a:lnTo>
                  <a:lnTo>
                    <a:pt x="2665970" y="1832220"/>
                  </a:lnTo>
                  <a:lnTo>
                    <a:pt x="2648472" y="1873357"/>
                  </a:lnTo>
                  <a:lnTo>
                    <a:pt x="2629622" y="1913794"/>
                  </a:lnTo>
                  <a:lnTo>
                    <a:pt x="2609450" y="1953504"/>
                  </a:lnTo>
                  <a:lnTo>
                    <a:pt x="2587982" y="1992461"/>
                  </a:lnTo>
                  <a:lnTo>
                    <a:pt x="2565245" y="2030639"/>
                  </a:lnTo>
                  <a:lnTo>
                    <a:pt x="2541267" y="2068010"/>
                  </a:lnTo>
                  <a:lnTo>
                    <a:pt x="2516076" y="2104548"/>
                  </a:lnTo>
                  <a:lnTo>
                    <a:pt x="2489699" y="2140226"/>
                  </a:lnTo>
                  <a:lnTo>
                    <a:pt x="2462163" y="2175018"/>
                  </a:lnTo>
                  <a:lnTo>
                    <a:pt x="2433495" y="2208898"/>
                  </a:lnTo>
                  <a:lnTo>
                    <a:pt x="2403724" y="2241838"/>
                  </a:lnTo>
                  <a:lnTo>
                    <a:pt x="2372875" y="2273812"/>
                  </a:lnTo>
                  <a:lnTo>
                    <a:pt x="2340978" y="2304794"/>
                  </a:lnTo>
                  <a:lnTo>
                    <a:pt x="2308058" y="2334756"/>
                  </a:lnTo>
                  <a:lnTo>
                    <a:pt x="2274145" y="2363672"/>
                  </a:lnTo>
                  <a:lnTo>
                    <a:pt x="2239264" y="2391516"/>
                  </a:lnTo>
                  <a:lnTo>
                    <a:pt x="2203443" y="2418262"/>
                  </a:lnTo>
                  <a:lnTo>
                    <a:pt x="2166710" y="2443881"/>
                  </a:lnTo>
                  <a:lnTo>
                    <a:pt x="2129093" y="2468349"/>
                  </a:lnTo>
                  <a:lnTo>
                    <a:pt x="2090618" y="2491637"/>
                  </a:lnTo>
                  <a:lnTo>
                    <a:pt x="2051312" y="2513721"/>
                  </a:lnTo>
                  <a:lnTo>
                    <a:pt x="2011204" y="2534572"/>
                  </a:lnTo>
                  <a:lnTo>
                    <a:pt x="1970321" y="2554165"/>
                  </a:lnTo>
                  <a:lnTo>
                    <a:pt x="1928689" y="2572472"/>
                  </a:lnTo>
                  <a:lnTo>
                    <a:pt x="1886337" y="2589468"/>
                  </a:lnTo>
                  <a:lnTo>
                    <a:pt x="1843292" y="2605126"/>
                  </a:lnTo>
                  <a:lnTo>
                    <a:pt x="1799581" y="2619418"/>
                  </a:lnTo>
                  <a:lnTo>
                    <a:pt x="1755232" y="2632319"/>
                  </a:lnTo>
                  <a:lnTo>
                    <a:pt x="1710272" y="2643802"/>
                  </a:lnTo>
                  <a:lnTo>
                    <a:pt x="1664728" y="2653840"/>
                  </a:lnTo>
                  <a:lnTo>
                    <a:pt x="1618628" y="2662407"/>
                  </a:lnTo>
                  <a:lnTo>
                    <a:pt x="1571999" y="2669476"/>
                  </a:lnTo>
                  <a:lnTo>
                    <a:pt x="1524869" y="2675020"/>
                  </a:lnTo>
                  <a:lnTo>
                    <a:pt x="1477265" y="2679013"/>
                  </a:lnTo>
                  <a:lnTo>
                    <a:pt x="1429214" y="2681428"/>
                  </a:lnTo>
                  <a:lnTo>
                    <a:pt x="1380744" y="2682240"/>
                  </a:lnTo>
                  <a:lnTo>
                    <a:pt x="1332273" y="2681428"/>
                  </a:lnTo>
                  <a:lnTo>
                    <a:pt x="1284222" y="2679013"/>
                  </a:lnTo>
                  <a:lnTo>
                    <a:pt x="1236618" y="2675020"/>
                  </a:lnTo>
                  <a:lnTo>
                    <a:pt x="1189488" y="2669476"/>
                  </a:lnTo>
                  <a:lnTo>
                    <a:pt x="1142859" y="2662407"/>
                  </a:lnTo>
                  <a:lnTo>
                    <a:pt x="1096759" y="2653840"/>
                  </a:lnTo>
                  <a:lnTo>
                    <a:pt x="1051215" y="2643802"/>
                  </a:lnTo>
                  <a:lnTo>
                    <a:pt x="1006255" y="2632319"/>
                  </a:lnTo>
                  <a:lnTo>
                    <a:pt x="961906" y="2619418"/>
                  </a:lnTo>
                  <a:lnTo>
                    <a:pt x="918195" y="2605126"/>
                  </a:lnTo>
                  <a:lnTo>
                    <a:pt x="875150" y="2589468"/>
                  </a:lnTo>
                  <a:lnTo>
                    <a:pt x="832798" y="2572472"/>
                  </a:lnTo>
                  <a:lnTo>
                    <a:pt x="791166" y="2554165"/>
                  </a:lnTo>
                  <a:lnTo>
                    <a:pt x="750283" y="2534572"/>
                  </a:lnTo>
                  <a:lnTo>
                    <a:pt x="710175" y="2513721"/>
                  </a:lnTo>
                  <a:lnTo>
                    <a:pt x="670869" y="2491637"/>
                  </a:lnTo>
                  <a:lnTo>
                    <a:pt x="632394" y="2468349"/>
                  </a:lnTo>
                  <a:lnTo>
                    <a:pt x="594777" y="2443881"/>
                  </a:lnTo>
                  <a:lnTo>
                    <a:pt x="558044" y="2418262"/>
                  </a:lnTo>
                  <a:lnTo>
                    <a:pt x="522223" y="2391516"/>
                  </a:lnTo>
                  <a:lnTo>
                    <a:pt x="487342" y="2363672"/>
                  </a:lnTo>
                  <a:lnTo>
                    <a:pt x="453429" y="2334756"/>
                  </a:lnTo>
                  <a:lnTo>
                    <a:pt x="420509" y="2304794"/>
                  </a:lnTo>
                  <a:lnTo>
                    <a:pt x="388612" y="2273812"/>
                  </a:lnTo>
                  <a:lnTo>
                    <a:pt x="357763" y="2241838"/>
                  </a:lnTo>
                  <a:lnTo>
                    <a:pt x="327992" y="2208898"/>
                  </a:lnTo>
                  <a:lnTo>
                    <a:pt x="299324" y="2175018"/>
                  </a:lnTo>
                  <a:lnTo>
                    <a:pt x="271788" y="2140226"/>
                  </a:lnTo>
                  <a:lnTo>
                    <a:pt x="245411" y="2104548"/>
                  </a:lnTo>
                  <a:lnTo>
                    <a:pt x="220220" y="2068010"/>
                  </a:lnTo>
                  <a:lnTo>
                    <a:pt x="196242" y="2030639"/>
                  </a:lnTo>
                  <a:lnTo>
                    <a:pt x="173505" y="1992461"/>
                  </a:lnTo>
                  <a:lnTo>
                    <a:pt x="152037" y="1953504"/>
                  </a:lnTo>
                  <a:lnTo>
                    <a:pt x="131865" y="1913794"/>
                  </a:lnTo>
                  <a:lnTo>
                    <a:pt x="113015" y="1873357"/>
                  </a:lnTo>
                  <a:lnTo>
                    <a:pt x="95517" y="1832220"/>
                  </a:lnTo>
                  <a:lnTo>
                    <a:pt x="79396" y="1790409"/>
                  </a:lnTo>
                  <a:lnTo>
                    <a:pt x="64680" y="1747952"/>
                  </a:lnTo>
                  <a:lnTo>
                    <a:pt x="51397" y="1704875"/>
                  </a:lnTo>
                  <a:lnTo>
                    <a:pt x="39575" y="1661204"/>
                  </a:lnTo>
                  <a:lnTo>
                    <a:pt x="29240" y="1616966"/>
                  </a:lnTo>
                  <a:lnTo>
                    <a:pt x="20419" y="1572187"/>
                  </a:lnTo>
                  <a:lnTo>
                    <a:pt x="13141" y="1526895"/>
                  </a:lnTo>
                  <a:lnTo>
                    <a:pt x="7433" y="1481115"/>
                  </a:lnTo>
                  <a:lnTo>
                    <a:pt x="3321" y="1434875"/>
                  </a:lnTo>
                  <a:lnTo>
                    <a:pt x="835" y="1388201"/>
                  </a:lnTo>
                  <a:lnTo>
                    <a:pt x="0" y="1341120"/>
                  </a:lnTo>
                  <a:close/>
                </a:path>
                <a:path w="2761615" h="2682240">
                  <a:moveTo>
                    <a:pt x="670559" y="1341120"/>
                  </a:moveTo>
                  <a:lnTo>
                    <a:pt x="672198" y="1387029"/>
                  </a:lnTo>
                  <a:lnTo>
                    <a:pt x="677044" y="1432109"/>
                  </a:lnTo>
                  <a:lnTo>
                    <a:pt x="684990" y="1476258"/>
                  </a:lnTo>
                  <a:lnTo>
                    <a:pt x="695931" y="1519378"/>
                  </a:lnTo>
                  <a:lnTo>
                    <a:pt x="709762" y="1561368"/>
                  </a:lnTo>
                  <a:lnTo>
                    <a:pt x="726376" y="1602128"/>
                  </a:lnTo>
                  <a:lnTo>
                    <a:pt x="745668" y="1641559"/>
                  </a:lnTo>
                  <a:lnTo>
                    <a:pt x="767531" y="1679560"/>
                  </a:lnTo>
                  <a:lnTo>
                    <a:pt x="791860" y="1716032"/>
                  </a:lnTo>
                  <a:lnTo>
                    <a:pt x="818550" y="1750875"/>
                  </a:lnTo>
                  <a:lnTo>
                    <a:pt x="847493" y="1783989"/>
                  </a:lnTo>
                  <a:lnTo>
                    <a:pt x="878585" y="1815274"/>
                  </a:lnTo>
                  <a:lnTo>
                    <a:pt x="911720" y="1844630"/>
                  </a:lnTo>
                  <a:lnTo>
                    <a:pt x="946792" y="1871957"/>
                  </a:lnTo>
                  <a:lnTo>
                    <a:pt x="983694" y="1897156"/>
                  </a:lnTo>
                  <a:lnTo>
                    <a:pt x="1022321" y="1920127"/>
                  </a:lnTo>
                  <a:lnTo>
                    <a:pt x="1062568" y="1940769"/>
                  </a:lnTo>
                  <a:lnTo>
                    <a:pt x="1104328" y="1958982"/>
                  </a:lnTo>
                  <a:lnTo>
                    <a:pt x="1147496" y="1974668"/>
                  </a:lnTo>
                  <a:lnTo>
                    <a:pt x="1191965" y="1987726"/>
                  </a:lnTo>
                  <a:lnTo>
                    <a:pt x="1237630" y="1998056"/>
                  </a:lnTo>
                  <a:lnTo>
                    <a:pt x="1284386" y="2005558"/>
                  </a:lnTo>
                  <a:lnTo>
                    <a:pt x="1332125" y="2010132"/>
                  </a:lnTo>
                  <a:lnTo>
                    <a:pt x="1380744" y="2011680"/>
                  </a:lnTo>
                  <a:lnTo>
                    <a:pt x="1429362" y="2010132"/>
                  </a:lnTo>
                  <a:lnTo>
                    <a:pt x="1477101" y="2005558"/>
                  </a:lnTo>
                  <a:lnTo>
                    <a:pt x="1523857" y="1998056"/>
                  </a:lnTo>
                  <a:lnTo>
                    <a:pt x="1569522" y="1987726"/>
                  </a:lnTo>
                  <a:lnTo>
                    <a:pt x="1613991" y="1974668"/>
                  </a:lnTo>
                  <a:lnTo>
                    <a:pt x="1657159" y="1958982"/>
                  </a:lnTo>
                  <a:lnTo>
                    <a:pt x="1698919" y="1940769"/>
                  </a:lnTo>
                  <a:lnTo>
                    <a:pt x="1739166" y="1920127"/>
                  </a:lnTo>
                  <a:lnTo>
                    <a:pt x="1777793" y="1897156"/>
                  </a:lnTo>
                  <a:lnTo>
                    <a:pt x="1814695" y="1871957"/>
                  </a:lnTo>
                  <a:lnTo>
                    <a:pt x="1849767" y="1844630"/>
                  </a:lnTo>
                  <a:lnTo>
                    <a:pt x="1882902" y="1815274"/>
                  </a:lnTo>
                  <a:lnTo>
                    <a:pt x="1913994" y="1783989"/>
                  </a:lnTo>
                  <a:lnTo>
                    <a:pt x="1942937" y="1750875"/>
                  </a:lnTo>
                  <a:lnTo>
                    <a:pt x="1969627" y="1716032"/>
                  </a:lnTo>
                  <a:lnTo>
                    <a:pt x="1993956" y="1679560"/>
                  </a:lnTo>
                  <a:lnTo>
                    <a:pt x="2015819" y="1641559"/>
                  </a:lnTo>
                  <a:lnTo>
                    <a:pt x="2035111" y="1602128"/>
                  </a:lnTo>
                  <a:lnTo>
                    <a:pt x="2051725" y="1561368"/>
                  </a:lnTo>
                  <a:lnTo>
                    <a:pt x="2065556" y="1519378"/>
                  </a:lnTo>
                  <a:lnTo>
                    <a:pt x="2076497" y="1476258"/>
                  </a:lnTo>
                  <a:lnTo>
                    <a:pt x="2084443" y="1432109"/>
                  </a:lnTo>
                  <a:lnTo>
                    <a:pt x="2089289" y="1387029"/>
                  </a:lnTo>
                  <a:lnTo>
                    <a:pt x="2090928" y="1341120"/>
                  </a:lnTo>
                  <a:lnTo>
                    <a:pt x="2089289" y="1295210"/>
                  </a:lnTo>
                  <a:lnTo>
                    <a:pt x="2084443" y="1250130"/>
                  </a:lnTo>
                  <a:lnTo>
                    <a:pt x="2076497" y="1205981"/>
                  </a:lnTo>
                  <a:lnTo>
                    <a:pt x="2065556" y="1162861"/>
                  </a:lnTo>
                  <a:lnTo>
                    <a:pt x="2051725" y="1120871"/>
                  </a:lnTo>
                  <a:lnTo>
                    <a:pt x="2035111" y="1080111"/>
                  </a:lnTo>
                  <a:lnTo>
                    <a:pt x="2015819" y="1040680"/>
                  </a:lnTo>
                  <a:lnTo>
                    <a:pt x="1993956" y="1002679"/>
                  </a:lnTo>
                  <a:lnTo>
                    <a:pt x="1969627" y="966207"/>
                  </a:lnTo>
                  <a:lnTo>
                    <a:pt x="1942937" y="931364"/>
                  </a:lnTo>
                  <a:lnTo>
                    <a:pt x="1913994" y="898250"/>
                  </a:lnTo>
                  <a:lnTo>
                    <a:pt x="1882902" y="866965"/>
                  </a:lnTo>
                  <a:lnTo>
                    <a:pt x="1849767" y="837609"/>
                  </a:lnTo>
                  <a:lnTo>
                    <a:pt x="1814695" y="810282"/>
                  </a:lnTo>
                  <a:lnTo>
                    <a:pt x="1777793" y="785083"/>
                  </a:lnTo>
                  <a:lnTo>
                    <a:pt x="1739166" y="762112"/>
                  </a:lnTo>
                  <a:lnTo>
                    <a:pt x="1698919" y="741470"/>
                  </a:lnTo>
                  <a:lnTo>
                    <a:pt x="1657159" y="723257"/>
                  </a:lnTo>
                  <a:lnTo>
                    <a:pt x="1613991" y="707571"/>
                  </a:lnTo>
                  <a:lnTo>
                    <a:pt x="1569522" y="694513"/>
                  </a:lnTo>
                  <a:lnTo>
                    <a:pt x="1523857" y="684183"/>
                  </a:lnTo>
                  <a:lnTo>
                    <a:pt x="1477101" y="676681"/>
                  </a:lnTo>
                  <a:lnTo>
                    <a:pt x="1429362" y="672107"/>
                  </a:lnTo>
                  <a:lnTo>
                    <a:pt x="1380744" y="670560"/>
                  </a:lnTo>
                  <a:lnTo>
                    <a:pt x="1332125" y="672107"/>
                  </a:lnTo>
                  <a:lnTo>
                    <a:pt x="1284386" y="676681"/>
                  </a:lnTo>
                  <a:lnTo>
                    <a:pt x="1237630" y="684183"/>
                  </a:lnTo>
                  <a:lnTo>
                    <a:pt x="1191965" y="694513"/>
                  </a:lnTo>
                  <a:lnTo>
                    <a:pt x="1147496" y="707571"/>
                  </a:lnTo>
                  <a:lnTo>
                    <a:pt x="1104328" y="723257"/>
                  </a:lnTo>
                  <a:lnTo>
                    <a:pt x="1062568" y="741470"/>
                  </a:lnTo>
                  <a:lnTo>
                    <a:pt x="1022321" y="762112"/>
                  </a:lnTo>
                  <a:lnTo>
                    <a:pt x="983694" y="785083"/>
                  </a:lnTo>
                  <a:lnTo>
                    <a:pt x="946792" y="810282"/>
                  </a:lnTo>
                  <a:lnTo>
                    <a:pt x="911720" y="837609"/>
                  </a:lnTo>
                  <a:lnTo>
                    <a:pt x="878585" y="866965"/>
                  </a:lnTo>
                  <a:lnTo>
                    <a:pt x="847493" y="898250"/>
                  </a:lnTo>
                  <a:lnTo>
                    <a:pt x="818550" y="931364"/>
                  </a:lnTo>
                  <a:lnTo>
                    <a:pt x="791860" y="966207"/>
                  </a:lnTo>
                  <a:lnTo>
                    <a:pt x="767531" y="1002679"/>
                  </a:lnTo>
                  <a:lnTo>
                    <a:pt x="745668" y="1040680"/>
                  </a:lnTo>
                  <a:lnTo>
                    <a:pt x="726376" y="1080111"/>
                  </a:lnTo>
                  <a:lnTo>
                    <a:pt x="709762" y="1120871"/>
                  </a:lnTo>
                  <a:lnTo>
                    <a:pt x="695931" y="1162861"/>
                  </a:lnTo>
                  <a:lnTo>
                    <a:pt x="684990" y="1205981"/>
                  </a:lnTo>
                  <a:lnTo>
                    <a:pt x="677044" y="1250130"/>
                  </a:lnTo>
                  <a:lnTo>
                    <a:pt x="672198" y="1295210"/>
                  </a:lnTo>
                  <a:lnTo>
                    <a:pt x="670559" y="1341120"/>
                  </a:lnTo>
                  <a:close/>
                </a:path>
              </a:pathLst>
            </a:custGeom>
            <a:ln w="19812">
              <a:solidFill>
                <a:srgbClr val="FBD7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892" y="4619243"/>
              <a:ext cx="1246632" cy="1200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899" y="2999231"/>
              <a:ext cx="877824" cy="8458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3759" y="4619243"/>
              <a:ext cx="1264919" cy="1219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27482" y="927353"/>
              <a:ext cx="4962525" cy="5541645"/>
            </a:xfrm>
            <a:custGeom>
              <a:avLst/>
              <a:gdLst/>
              <a:ahLst/>
              <a:cxnLst/>
              <a:rect l="l" t="t" r="r" b="b"/>
              <a:pathLst>
                <a:path w="4962525" h="5541645">
                  <a:moveTo>
                    <a:pt x="0" y="307213"/>
                  </a:moveTo>
                  <a:lnTo>
                    <a:pt x="3331" y="261814"/>
                  </a:lnTo>
                  <a:lnTo>
                    <a:pt x="13009" y="218484"/>
                  </a:lnTo>
                  <a:lnTo>
                    <a:pt x="28557" y="177698"/>
                  </a:lnTo>
                  <a:lnTo>
                    <a:pt x="49501" y="139931"/>
                  </a:lnTo>
                  <a:lnTo>
                    <a:pt x="75365" y="105657"/>
                  </a:lnTo>
                  <a:lnTo>
                    <a:pt x="105673" y="75353"/>
                  </a:lnTo>
                  <a:lnTo>
                    <a:pt x="139952" y="49493"/>
                  </a:lnTo>
                  <a:lnTo>
                    <a:pt x="177724" y="28552"/>
                  </a:lnTo>
                  <a:lnTo>
                    <a:pt x="218514" y="13006"/>
                  </a:lnTo>
                  <a:lnTo>
                    <a:pt x="261849" y="3330"/>
                  </a:lnTo>
                  <a:lnTo>
                    <a:pt x="307251" y="0"/>
                  </a:lnTo>
                  <a:lnTo>
                    <a:pt x="4654931" y="0"/>
                  </a:lnTo>
                  <a:lnTo>
                    <a:pt x="4700329" y="3330"/>
                  </a:lnTo>
                  <a:lnTo>
                    <a:pt x="4743659" y="13006"/>
                  </a:lnTo>
                  <a:lnTo>
                    <a:pt x="4784445" y="28552"/>
                  </a:lnTo>
                  <a:lnTo>
                    <a:pt x="4822212" y="49493"/>
                  </a:lnTo>
                  <a:lnTo>
                    <a:pt x="4856486" y="75353"/>
                  </a:lnTo>
                  <a:lnTo>
                    <a:pt x="4886790" y="105657"/>
                  </a:lnTo>
                  <a:lnTo>
                    <a:pt x="4912650" y="139931"/>
                  </a:lnTo>
                  <a:lnTo>
                    <a:pt x="4933591" y="177698"/>
                  </a:lnTo>
                  <a:lnTo>
                    <a:pt x="4949137" y="218484"/>
                  </a:lnTo>
                  <a:lnTo>
                    <a:pt x="4958813" y="261814"/>
                  </a:lnTo>
                  <a:lnTo>
                    <a:pt x="4962144" y="307213"/>
                  </a:lnTo>
                  <a:lnTo>
                    <a:pt x="4962144" y="5234012"/>
                  </a:lnTo>
                  <a:lnTo>
                    <a:pt x="4958813" y="5279414"/>
                  </a:lnTo>
                  <a:lnTo>
                    <a:pt x="4949137" y="5322749"/>
                  </a:lnTo>
                  <a:lnTo>
                    <a:pt x="4933591" y="5363539"/>
                  </a:lnTo>
                  <a:lnTo>
                    <a:pt x="4912650" y="5401311"/>
                  </a:lnTo>
                  <a:lnTo>
                    <a:pt x="4886790" y="5435590"/>
                  </a:lnTo>
                  <a:lnTo>
                    <a:pt x="4856486" y="5465898"/>
                  </a:lnTo>
                  <a:lnTo>
                    <a:pt x="4822212" y="5491762"/>
                  </a:lnTo>
                  <a:lnTo>
                    <a:pt x="4784445" y="5512706"/>
                  </a:lnTo>
                  <a:lnTo>
                    <a:pt x="4743659" y="5528254"/>
                  </a:lnTo>
                  <a:lnTo>
                    <a:pt x="4700329" y="5537932"/>
                  </a:lnTo>
                  <a:lnTo>
                    <a:pt x="4654931" y="5541264"/>
                  </a:lnTo>
                  <a:lnTo>
                    <a:pt x="307251" y="5541264"/>
                  </a:lnTo>
                  <a:lnTo>
                    <a:pt x="261849" y="5537932"/>
                  </a:lnTo>
                  <a:lnTo>
                    <a:pt x="218514" y="5528254"/>
                  </a:lnTo>
                  <a:lnTo>
                    <a:pt x="177724" y="5512706"/>
                  </a:lnTo>
                  <a:lnTo>
                    <a:pt x="139952" y="5491762"/>
                  </a:lnTo>
                  <a:lnTo>
                    <a:pt x="105673" y="5465898"/>
                  </a:lnTo>
                  <a:lnTo>
                    <a:pt x="75365" y="5435590"/>
                  </a:lnTo>
                  <a:lnTo>
                    <a:pt x="49501" y="5401311"/>
                  </a:lnTo>
                  <a:lnTo>
                    <a:pt x="28557" y="5363539"/>
                  </a:lnTo>
                  <a:lnTo>
                    <a:pt x="13009" y="5322749"/>
                  </a:lnTo>
                  <a:lnTo>
                    <a:pt x="3331" y="5279414"/>
                  </a:lnTo>
                  <a:lnTo>
                    <a:pt x="0" y="5234012"/>
                  </a:lnTo>
                  <a:lnTo>
                    <a:pt x="0" y="307213"/>
                  </a:lnTo>
                  <a:close/>
                </a:path>
              </a:pathLst>
            </a:custGeom>
            <a:ln w="2895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61568" y="1130300"/>
            <a:ext cx="4921250" cy="151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400" spc="-10" b="1">
                <a:latin typeface="微软雅黑"/>
                <a:cs typeface="微软雅黑"/>
              </a:rPr>
              <a:t>操作系统市场占比</a:t>
            </a:r>
            <a:endParaRPr sz="2400">
              <a:latin typeface="微软雅黑"/>
              <a:cs typeface="微软雅黑"/>
            </a:endParaRPr>
          </a:p>
          <a:p>
            <a:pPr lvl="1" marL="403860" indent="-28702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403860" algn="l"/>
                <a:tab pos="404495" algn="l"/>
              </a:tabLst>
            </a:pPr>
            <a:r>
              <a:rPr dirty="0" sz="2000" spc="-5">
                <a:latin typeface="微软雅黑"/>
                <a:cs typeface="微软雅黑"/>
              </a:rPr>
              <a:t>微软凭借</a:t>
            </a:r>
            <a:r>
              <a:rPr dirty="0" sz="2000" spc="-10">
                <a:latin typeface="微软雅黑"/>
                <a:cs typeface="微软雅黑"/>
              </a:rPr>
              <a:t>Windows</a:t>
            </a:r>
            <a:r>
              <a:rPr dirty="0" sz="2000">
                <a:latin typeface="微软雅黑"/>
                <a:cs typeface="微软雅黑"/>
              </a:rPr>
              <a:t>几乎垄断</a:t>
            </a:r>
            <a:r>
              <a:rPr dirty="0" sz="2000" spc="-10">
                <a:latin typeface="微软雅黑"/>
                <a:cs typeface="微软雅黑"/>
              </a:rPr>
              <a:t>PC</a:t>
            </a:r>
            <a:r>
              <a:rPr dirty="0" sz="2000" spc="-20">
                <a:latin typeface="微软雅黑"/>
                <a:cs typeface="微软雅黑"/>
              </a:rPr>
              <a:t>操作系统</a:t>
            </a:r>
            <a:endParaRPr sz="20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00">
              <a:latin typeface="微软雅黑"/>
              <a:cs typeface="微软雅黑"/>
            </a:endParaRPr>
          </a:p>
          <a:p>
            <a:pPr lvl="1" marL="403860" indent="-287020">
              <a:lnSpc>
                <a:spcPct val="100000"/>
              </a:lnSpc>
              <a:buFont typeface="Arial"/>
              <a:buChar char="•"/>
              <a:tabLst>
                <a:tab pos="403860" algn="l"/>
                <a:tab pos="404495" algn="l"/>
              </a:tabLst>
            </a:pPr>
            <a:r>
              <a:rPr dirty="0" sz="2000" spc="-15">
                <a:latin typeface="微软雅黑"/>
                <a:cs typeface="微软雅黑"/>
              </a:rPr>
              <a:t>苹果和谷歌瓜分了移动操作系统市场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59678" y="1011428"/>
            <a:ext cx="4579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400" spc="-5" b="1">
                <a:latin typeface="微软雅黑"/>
                <a:cs typeface="微软雅黑"/>
              </a:rPr>
              <a:t>操作系统在国计民生中的重要性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90108" y="1454031"/>
            <a:ext cx="5798820" cy="48069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 b="1">
                <a:latin typeface="微软雅黑"/>
                <a:cs typeface="微软雅黑"/>
              </a:rPr>
              <a:t>产业价值</a:t>
            </a:r>
            <a:endParaRPr sz="2000">
              <a:latin typeface="微软雅黑"/>
              <a:cs typeface="微软雅黑"/>
            </a:endParaRPr>
          </a:p>
          <a:p>
            <a:pPr lvl="1" marL="756285" marR="38100" indent="-287020">
              <a:lnSpc>
                <a:spcPct val="125000"/>
              </a:lnSpc>
              <a:spcBef>
                <a:spcPts val="30"/>
              </a:spcBef>
              <a:buFont typeface="Wingdings"/>
              <a:buChar char=""/>
              <a:tabLst>
                <a:tab pos="756920" algn="l"/>
              </a:tabLst>
            </a:pPr>
            <a:r>
              <a:rPr dirty="0" sz="1800" spc="-15">
                <a:latin typeface="微软雅黑"/>
                <a:cs typeface="微软雅黑"/>
              </a:rPr>
              <a:t>政府/企业/事业单位的正版软件采购，每年需要向</a:t>
            </a:r>
            <a:r>
              <a:rPr dirty="0" sz="1800" spc="-5">
                <a:latin typeface="微软雅黑"/>
                <a:cs typeface="微软雅黑"/>
              </a:rPr>
              <a:t>微软支付百亿级的巨款</a:t>
            </a:r>
            <a:endParaRPr sz="18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Font typeface="Wingdings"/>
              <a:buChar char=""/>
              <a:tabLst>
                <a:tab pos="756920" algn="l"/>
              </a:tabLst>
            </a:pPr>
            <a:r>
              <a:rPr dirty="0" sz="1800" spc="-15">
                <a:latin typeface="微软雅黑"/>
                <a:cs typeface="微软雅黑"/>
              </a:rPr>
              <a:t>优秀的国产操作系统能够打通产业链，大量国内软</a:t>
            </a:r>
            <a:endParaRPr sz="1800">
              <a:latin typeface="微软雅黑"/>
              <a:cs typeface="微软雅黑"/>
            </a:endParaRPr>
          </a:p>
          <a:p>
            <a:pPr marL="756285">
              <a:lnSpc>
                <a:spcPct val="100000"/>
              </a:lnSpc>
              <a:spcBef>
                <a:spcPts val="540"/>
              </a:spcBef>
            </a:pPr>
            <a:r>
              <a:rPr dirty="0" sz="1800" spc="-10">
                <a:latin typeface="微软雅黑"/>
                <a:cs typeface="微软雅黑"/>
              </a:rPr>
              <a:t>件企业将受益</a:t>
            </a:r>
            <a:endParaRPr sz="1800">
              <a:latin typeface="微软雅黑"/>
              <a:cs typeface="微软雅黑"/>
            </a:endParaRPr>
          </a:p>
          <a:p>
            <a:pPr algn="just" marL="299085" indent="-287020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2000" spc="-15" b="1">
                <a:latin typeface="微软雅黑"/>
                <a:cs typeface="微软雅黑"/>
              </a:rPr>
              <a:t>国家安全</a:t>
            </a:r>
            <a:endParaRPr sz="2000">
              <a:latin typeface="微软雅黑"/>
              <a:cs typeface="微软雅黑"/>
            </a:endParaRPr>
          </a:p>
          <a:p>
            <a:pPr algn="just" lvl="1" marL="756285" marR="5080" indent="-287020">
              <a:lnSpc>
                <a:spcPct val="150000"/>
              </a:lnSpc>
              <a:spcBef>
                <a:spcPts val="60"/>
              </a:spcBef>
              <a:buFont typeface="Wingdings"/>
              <a:buChar char=""/>
              <a:tabLst>
                <a:tab pos="756920" algn="l"/>
              </a:tabLst>
            </a:pPr>
            <a:r>
              <a:rPr dirty="0" sz="1800" spc="-5">
                <a:latin typeface="微软雅黑"/>
                <a:cs typeface="微软雅黑"/>
              </a:rPr>
              <a:t>操作系统是整个计算机的核心所在，能完全控制全</a:t>
            </a:r>
            <a:r>
              <a:rPr dirty="0" sz="1800" spc="-10">
                <a:latin typeface="微软雅黑"/>
                <a:cs typeface="微软雅黑"/>
              </a:rPr>
              <a:t>部软硬件 --- 棱镜门事件</a:t>
            </a:r>
            <a:endParaRPr sz="1800">
              <a:latin typeface="微软雅黑"/>
              <a:cs typeface="微软雅黑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"/>
              <a:tabLst>
                <a:tab pos="756920" algn="l"/>
              </a:tabLst>
            </a:pPr>
            <a:r>
              <a:rPr dirty="0" sz="1800" spc="-15">
                <a:latin typeface="微软雅黑"/>
                <a:cs typeface="微软雅黑"/>
              </a:rPr>
              <a:t>操作系统不安全，服务/数据/计算等就都不安全</a:t>
            </a:r>
            <a:endParaRPr sz="1800">
              <a:latin typeface="微软雅黑"/>
              <a:cs typeface="微软雅黑"/>
            </a:endParaRPr>
          </a:p>
          <a:p>
            <a:pPr algn="just" lvl="1" marL="756285" marR="5080" indent="-287020">
              <a:lnSpc>
                <a:spcPct val="150000"/>
              </a:lnSpc>
              <a:buFont typeface="Wingdings"/>
              <a:buChar char=""/>
              <a:tabLst>
                <a:tab pos="756920" algn="l"/>
              </a:tabLst>
            </a:pPr>
            <a:r>
              <a:rPr dirty="0" sz="1800" spc="-5">
                <a:latin typeface="微软雅黑"/>
                <a:cs typeface="微软雅黑"/>
              </a:rPr>
              <a:t>由于操作系统关系到国家的信息安全，俄罗斯、德</a:t>
            </a:r>
            <a:r>
              <a:rPr dirty="0" sz="1800" spc="-5">
                <a:latin typeface="微软雅黑"/>
                <a:cs typeface="微软雅黑"/>
              </a:rPr>
              <a:t>国等国家已经推行，在政府部门的电脑中，采用本</a:t>
            </a:r>
            <a:r>
              <a:rPr dirty="0" sz="1800" spc="-10">
                <a:latin typeface="微软雅黑"/>
                <a:cs typeface="微软雅黑"/>
              </a:rPr>
              <a:t>国的操作系统软件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0" y="216408"/>
            <a:ext cx="213360" cy="556260"/>
          </a:xfrm>
          <a:custGeom>
            <a:avLst/>
            <a:gdLst/>
            <a:ahLst/>
            <a:cxnLst/>
            <a:rect l="l" t="t" r="r" b="b"/>
            <a:pathLst>
              <a:path w="213360" h="556260">
                <a:moveTo>
                  <a:pt x="213360" y="0"/>
                </a:moveTo>
                <a:lnTo>
                  <a:pt x="0" y="0"/>
                </a:lnTo>
                <a:lnTo>
                  <a:pt x="0" y="556260"/>
                </a:lnTo>
                <a:lnTo>
                  <a:pt x="213360" y="556260"/>
                </a:lnTo>
                <a:lnTo>
                  <a:pt x="2133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42635" y="2704377"/>
            <a:ext cx="1703705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4400" spc="-30" b="1">
                <a:solidFill>
                  <a:srgbClr val="FFFFFF"/>
                </a:solidFill>
                <a:latin typeface="微软雅黑"/>
                <a:cs typeface="微软雅黑"/>
              </a:rPr>
              <a:t>国产操</a:t>
            </a:r>
            <a:r>
              <a:rPr dirty="0" sz="4400" spc="-20" b="1">
                <a:solidFill>
                  <a:srgbClr val="FFFFFF"/>
                </a:solidFill>
                <a:latin typeface="微软雅黑"/>
                <a:cs typeface="微软雅黑"/>
              </a:rPr>
              <a:t>作系统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047682" y="4015740"/>
            <a:ext cx="368935" cy="391795"/>
          </a:xfrm>
          <a:custGeom>
            <a:avLst/>
            <a:gdLst/>
            <a:ahLst/>
            <a:cxnLst/>
            <a:rect l="l" t="t" r="r" b="b"/>
            <a:pathLst>
              <a:path w="368934" h="391795">
                <a:moveTo>
                  <a:pt x="219107" y="340598"/>
                </a:moveTo>
                <a:lnTo>
                  <a:pt x="123414" y="340598"/>
                </a:lnTo>
                <a:lnTo>
                  <a:pt x="133254" y="341122"/>
                </a:lnTo>
                <a:lnTo>
                  <a:pt x="142309" y="345074"/>
                </a:lnTo>
                <a:lnTo>
                  <a:pt x="149399" y="352171"/>
                </a:lnTo>
                <a:lnTo>
                  <a:pt x="170354" y="383540"/>
                </a:lnTo>
                <a:lnTo>
                  <a:pt x="176645" y="389858"/>
                </a:lnTo>
                <a:lnTo>
                  <a:pt x="183530" y="391699"/>
                </a:lnTo>
                <a:lnTo>
                  <a:pt x="190178" y="389112"/>
                </a:lnTo>
                <a:lnTo>
                  <a:pt x="195754" y="382143"/>
                </a:lnTo>
                <a:lnTo>
                  <a:pt x="214169" y="346710"/>
                </a:lnTo>
                <a:lnTo>
                  <a:pt x="219107" y="340598"/>
                </a:lnTo>
                <a:close/>
              </a:path>
              <a:path w="368934" h="391795">
                <a:moveTo>
                  <a:pt x="76590" y="35407"/>
                </a:moveTo>
                <a:lnTo>
                  <a:pt x="69691" y="37480"/>
                </a:lnTo>
                <a:lnTo>
                  <a:pt x="65244" y="43197"/>
                </a:lnTo>
                <a:lnTo>
                  <a:pt x="63930" y="52054"/>
                </a:lnTo>
                <a:lnTo>
                  <a:pt x="65706" y="84962"/>
                </a:lnTo>
                <a:lnTo>
                  <a:pt x="64353" y="95224"/>
                </a:lnTo>
                <a:lnTo>
                  <a:pt x="59642" y="104568"/>
                </a:lnTo>
                <a:lnTo>
                  <a:pt x="52312" y="111984"/>
                </a:lnTo>
                <a:lnTo>
                  <a:pt x="43100" y="116459"/>
                </a:lnTo>
                <a:lnTo>
                  <a:pt x="11477" y="124968"/>
                </a:lnTo>
                <a:lnTo>
                  <a:pt x="3625" y="128718"/>
                </a:lnTo>
                <a:lnTo>
                  <a:pt x="0" y="134302"/>
                </a:lnTo>
                <a:lnTo>
                  <a:pt x="779" y="140934"/>
                </a:lnTo>
                <a:lnTo>
                  <a:pt x="6143" y="147828"/>
                </a:lnTo>
                <a:lnTo>
                  <a:pt x="41576" y="179197"/>
                </a:lnTo>
                <a:lnTo>
                  <a:pt x="47291" y="186947"/>
                </a:lnTo>
                <a:lnTo>
                  <a:pt x="49196" y="195770"/>
                </a:lnTo>
                <a:lnTo>
                  <a:pt x="47291" y="204593"/>
                </a:lnTo>
                <a:lnTo>
                  <a:pt x="41576" y="212344"/>
                </a:lnTo>
                <a:lnTo>
                  <a:pt x="6143" y="243586"/>
                </a:lnTo>
                <a:lnTo>
                  <a:pt x="843" y="250267"/>
                </a:lnTo>
                <a:lnTo>
                  <a:pt x="222" y="256174"/>
                </a:lnTo>
                <a:lnTo>
                  <a:pt x="4054" y="260677"/>
                </a:lnTo>
                <a:lnTo>
                  <a:pt x="12112" y="263144"/>
                </a:lnTo>
                <a:lnTo>
                  <a:pt x="55038" y="268351"/>
                </a:lnTo>
                <a:lnTo>
                  <a:pt x="63998" y="271393"/>
                </a:lnTo>
                <a:lnTo>
                  <a:pt x="70135" y="277447"/>
                </a:lnTo>
                <a:lnTo>
                  <a:pt x="72915" y="285621"/>
                </a:lnTo>
                <a:lnTo>
                  <a:pt x="71802" y="295021"/>
                </a:lnTo>
                <a:lnTo>
                  <a:pt x="49831" y="361569"/>
                </a:lnTo>
                <a:lnTo>
                  <a:pt x="48492" y="369818"/>
                </a:lnTo>
                <a:lnTo>
                  <a:pt x="50641" y="374697"/>
                </a:lnTo>
                <a:lnTo>
                  <a:pt x="55814" y="375838"/>
                </a:lnTo>
                <a:lnTo>
                  <a:pt x="63547" y="372872"/>
                </a:lnTo>
                <a:lnTo>
                  <a:pt x="113966" y="343789"/>
                </a:lnTo>
                <a:lnTo>
                  <a:pt x="123414" y="340598"/>
                </a:lnTo>
                <a:lnTo>
                  <a:pt x="219107" y="340598"/>
                </a:lnTo>
                <a:lnTo>
                  <a:pt x="220412" y="338982"/>
                </a:lnTo>
                <a:lnTo>
                  <a:pt x="228869" y="334327"/>
                </a:lnTo>
                <a:lnTo>
                  <a:pt x="238422" y="333101"/>
                </a:lnTo>
                <a:lnTo>
                  <a:pt x="304123" y="333101"/>
                </a:lnTo>
                <a:lnTo>
                  <a:pt x="302688" y="306451"/>
                </a:lnTo>
                <a:lnTo>
                  <a:pt x="304041" y="296263"/>
                </a:lnTo>
                <a:lnTo>
                  <a:pt x="308752" y="286956"/>
                </a:lnTo>
                <a:lnTo>
                  <a:pt x="314224" y="281432"/>
                </a:lnTo>
                <a:lnTo>
                  <a:pt x="163750" y="281432"/>
                </a:lnTo>
                <a:lnTo>
                  <a:pt x="163750" y="238633"/>
                </a:lnTo>
                <a:lnTo>
                  <a:pt x="356534" y="238633"/>
                </a:lnTo>
                <a:lnTo>
                  <a:pt x="331233" y="216154"/>
                </a:lnTo>
                <a:lnTo>
                  <a:pt x="163750" y="216154"/>
                </a:lnTo>
                <a:lnTo>
                  <a:pt x="163750" y="110109"/>
                </a:lnTo>
                <a:lnTo>
                  <a:pt x="292355" y="110109"/>
                </a:lnTo>
                <a:lnTo>
                  <a:pt x="291683" y="108067"/>
                </a:lnTo>
                <a:lnTo>
                  <a:pt x="293036" y="98806"/>
                </a:lnTo>
                <a:lnTo>
                  <a:pt x="308199" y="56721"/>
                </a:lnTo>
                <a:lnTo>
                  <a:pt x="240708" y="56721"/>
                </a:lnTo>
                <a:lnTo>
                  <a:pt x="231346" y="56197"/>
                </a:lnTo>
                <a:lnTo>
                  <a:pt x="228296" y="54703"/>
                </a:lnTo>
                <a:lnTo>
                  <a:pt x="127793" y="54703"/>
                </a:lnTo>
                <a:lnTo>
                  <a:pt x="118030" y="52451"/>
                </a:lnTo>
                <a:lnTo>
                  <a:pt x="85264" y="37465"/>
                </a:lnTo>
                <a:lnTo>
                  <a:pt x="76590" y="35407"/>
                </a:lnTo>
                <a:close/>
              </a:path>
              <a:path w="368934" h="391795">
                <a:moveTo>
                  <a:pt x="304123" y="333101"/>
                </a:moveTo>
                <a:lnTo>
                  <a:pt x="238422" y="333101"/>
                </a:lnTo>
                <a:lnTo>
                  <a:pt x="247951" y="335661"/>
                </a:lnTo>
                <a:lnTo>
                  <a:pt x="283511" y="353314"/>
                </a:lnTo>
                <a:lnTo>
                  <a:pt x="292018" y="355651"/>
                </a:lnTo>
                <a:lnTo>
                  <a:pt x="298799" y="353821"/>
                </a:lnTo>
                <a:lnTo>
                  <a:pt x="303174" y="348277"/>
                </a:lnTo>
                <a:lnTo>
                  <a:pt x="304466" y="339471"/>
                </a:lnTo>
                <a:lnTo>
                  <a:pt x="304123" y="333101"/>
                </a:lnTo>
                <a:close/>
              </a:path>
              <a:path w="368934" h="391795">
                <a:moveTo>
                  <a:pt x="356534" y="238633"/>
                </a:moveTo>
                <a:lnTo>
                  <a:pt x="204644" y="238633"/>
                </a:lnTo>
                <a:lnTo>
                  <a:pt x="204644" y="281432"/>
                </a:lnTo>
                <a:lnTo>
                  <a:pt x="314224" y="281432"/>
                </a:lnTo>
                <a:lnTo>
                  <a:pt x="316083" y="279554"/>
                </a:lnTo>
                <a:lnTo>
                  <a:pt x="325294" y="275082"/>
                </a:lnTo>
                <a:lnTo>
                  <a:pt x="356917" y="266573"/>
                </a:lnTo>
                <a:lnTo>
                  <a:pt x="364769" y="262768"/>
                </a:lnTo>
                <a:lnTo>
                  <a:pt x="368395" y="257190"/>
                </a:lnTo>
                <a:lnTo>
                  <a:pt x="367615" y="250588"/>
                </a:lnTo>
                <a:lnTo>
                  <a:pt x="362251" y="243712"/>
                </a:lnTo>
                <a:lnTo>
                  <a:pt x="356534" y="238633"/>
                </a:lnTo>
                <a:close/>
              </a:path>
              <a:path w="368934" h="391795">
                <a:moveTo>
                  <a:pt x="292355" y="110109"/>
                </a:moveTo>
                <a:lnTo>
                  <a:pt x="204644" y="110109"/>
                </a:lnTo>
                <a:lnTo>
                  <a:pt x="204644" y="216154"/>
                </a:lnTo>
                <a:lnTo>
                  <a:pt x="331233" y="216154"/>
                </a:lnTo>
                <a:lnTo>
                  <a:pt x="326945" y="212344"/>
                </a:lnTo>
                <a:lnTo>
                  <a:pt x="321159" y="204593"/>
                </a:lnTo>
                <a:lnTo>
                  <a:pt x="319230" y="195770"/>
                </a:lnTo>
                <a:lnTo>
                  <a:pt x="321159" y="186947"/>
                </a:lnTo>
                <a:lnTo>
                  <a:pt x="326945" y="179197"/>
                </a:lnTo>
                <a:lnTo>
                  <a:pt x="362251" y="147828"/>
                </a:lnTo>
                <a:lnTo>
                  <a:pt x="367549" y="141265"/>
                </a:lnTo>
                <a:lnTo>
                  <a:pt x="368157" y="135524"/>
                </a:lnTo>
                <a:lnTo>
                  <a:pt x="364287" y="131236"/>
                </a:lnTo>
                <a:lnTo>
                  <a:pt x="356155" y="129032"/>
                </a:lnTo>
                <a:lnTo>
                  <a:pt x="309292" y="124587"/>
                </a:lnTo>
                <a:lnTo>
                  <a:pt x="300358" y="121826"/>
                </a:lnTo>
                <a:lnTo>
                  <a:pt x="294306" y="116030"/>
                </a:lnTo>
                <a:lnTo>
                  <a:pt x="292355" y="110109"/>
                </a:lnTo>
                <a:close/>
              </a:path>
              <a:path w="368934" h="391795">
                <a:moveTo>
                  <a:pt x="312802" y="16055"/>
                </a:moveTo>
                <a:lnTo>
                  <a:pt x="305228" y="19304"/>
                </a:lnTo>
                <a:lnTo>
                  <a:pt x="249856" y="53340"/>
                </a:lnTo>
                <a:lnTo>
                  <a:pt x="240708" y="56721"/>
                </a:lnTo>
                <a:lnTo>
                  <a:pt x="308199" y="56721"/>
                </a:lnTo>
                <a:lnTo>
                  <a:pt x="317928" y="29718"/>
                </a:lnTo>
                <a:lnTo>
                  <a:pt x="319569" y="21607"/>
                </a:lnTo>
                <a:lnTo>
                  <a:pt x="317722" y="16938"/>
                </a:lnTo>
                <a:lnTo>
                  <a:pt x="312802" y="16055"/>
                </a:lnTo>
                <a:close/>
              </a:path>
              <a:path w="368934" h="391795">
                <a:moveTo>
                  <a:pt x="184118" y="0"/>
                </a:moveTo>
                <a:lnTo>
                  <a:pt x="177547" y="2194"/>
                </a:lnTo>
                <a:lnTo>
                  <a:pt x="171751" y="8890"/>
                </a:lnTo>
                <a:lnTo>
                  <a:pt x="153082" y="41148"/>
                </a:lnTo>
                <a:lnTo>
                  <a:pt x="146462" y="48682"/>
                </a:lnTo>
                <a:lnTo>
                  <a:pt x="137652" y="53324"/>
                </a:lnTo>
                <a:lnTo>
                  <a:pt x="127793" y="54703"/>
                </a:lnTo>
                <a:lnTo>
                  <a:pt x="228296" y="54703"/>
                </a:lnTo>
                <a:lnTo>
                  <a:pt x="222888" y="52054"/>
                </a:lnTo>
                <a:lnTo>
                  <a:pt x="216455" y="44577"/>
                </a:lnTo>
                <a:lnTo>
                  <a:pt x="196389" y="9017"/>
                </a:lnTo>
                <a:lnTo>
                  <a:pt x="190664" y="2282"/>
                </a:lnTo>
                <a:lnTo>
                  <a:pt x="184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77441" y="1454657"/>
            <a:ext cx="3328670" cy="2047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微软雅黑"/>
                <a:cs typeface="微软雅黑"/>
              </a:rPr>
              <a:t>国产操作系统的发展现状</a:t>
            </a:r>
            <a:endParaRPr sz="2000">
              <a:latin typeface="微软雅黑"/>
              <a:cs typeface="微软雅黑"/>
            </a:endParaRPr>
          </a:p>
          <a:p>
            <a:pPr marL="343535" marR="233679" indent="-287020">
              <a:lnSpc>
                <a:spcPct val="150000"/>
              </a:lnSpc>
              <a:spcBef>
                <a:spcPts val="555"/>
              </a:spcBef>
              <a:buFont typeface="Wingdings"/>
              <a:buChar char=""/>
              <a:tabLst>
                <a:tab pos="344170" algn="l"/>
              </a:tabLst>
            </a:pPr>
            <a:r>
              <a:rPr dirty="0" sz="1800" spc="-5">
                <a:latin typeface="微软雅黑"/>
                <a:cs typeface="微软雅黑"/>
              </a:rPr>
              <a:t>完全自主研发的操作系统：</a:t>
            </a:r>
            <a:r>
              <a:rPr dirty="0" sz="1800" spc="-5">
                <a:latin typeface="微软雅黑"/>
                <a:cs typeface="微软雅黑"/>
              </a:rPr>
              <a:t>形成完整应用生态的还没有</a:t>
            </a:r>
            <a:endParaRPr sz="1800">
              <a:latin typeface="微软雅黑"/>
              <a:cs typeface="微软雅黑"/>
            </a:endParaRPr>
          </a:p>
          <a:p>
            <a:pPr marL="34353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"/>
              <a:tabLst>
                <a:tab pos="344170" algn="l"/>
              </a:tabLst>
            </a:pPr>
            <a:r>
              <a:rPr dirty="0" sz="1800" spc="-15">
                <a:latin typeface="微软雅黑"/>
                <a:cs typeface="微软雅黑"/>
              </a:rPr>
              <a:t>修改开源系统：麒麟、红旗、</a:t>
            </a:r>
            <a:endParaRPr sz="1800">
              <a:latin typeface="微软雅黑"/>
              <a:cs typeface="微软雅黑"/>
            </a:endParaRPr>
          </a:p>
          <a:p>
            <a:pPr marL="343535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latin typeface="微软雅黑"/>
                <a:cs typeface="微软雅黑"/>
              </a:rPr>
              <a:t>Deepin</a:t>
            </a:r>
            <a:r>
              <a:rPr dirty="0" sz="1800" spc="-50">
                <a:latin typeface="微软雅黑"/>
                <a:cs typeface="微软雅黑"/>
              </a:rPr>
              <a:t>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23301" y="3099943"/>
            <a:ext cx="3078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微软雅黑"/>
                <a:cs typeface="微软雅黑"/>
              </a:rPr>
              <a:t>与用户操作行为方面的优化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00215" y="1321409"/>
            <a:ext cx="4401820" cy="1728470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微软雅黑"/>
                <a:cs typeface="微软雅黑"/>
              </a:rPr>
              <a:t>国产操作系统的不足</a:t>
            </a:r>
            <a:endParaRPr sz="2000">
              <a:latin typeface="微软雅黑"/>
              <a:cs typeface="微软雅黑"/>
            </a:endParaRPr>
          </a:p>
          <a:p>
            <a:pPr lvl="1" marL="1335405" indent="-287020">
              <a:lnSpc>
                <a:spcPct val="100000"/>
              </a:lnSpc>
              <a:spcBef>
                <a:spcPts val="1305"/>
              </a:spcBef>
              <a:buFont typeface="Wingdings"/>
              <a:buChar char=""/>
              <a:tabLst>
                <a:tab pos="1336040" algn="l"/>
              </a:tabLst>
            </a:pPr>
            <a:r>
              <a:rPr dirty="0" sz="2000" spc="-10">
                <a:latin typeface="微软雅黑"/>
                <a:cs typeface="微软雅黑"/>
              </a:rPr>
              <a:t>使用范围小</a:t>
            </a:r>
            <a:endParaRPr sz="2000">
              <a:latin typeface="微软雅黑"/>
              <a:cs typeface="微软雅黑"/>
            </a:endParaRPr>
          </a:p>
          <a:p>
            <a:pPr lvl="1" marL="1335405" indent="-28702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1336040" algn="l"/>
              </a:tabLst>
            </a:pPr>
            <a:r>
              <a:rPr dirty="0" sz="2000" spc="-10">
                <a:latin typeface="微软雅黑"/>
                <a:cs typeface="微软雅黑"/>
              </a:rPr>
              <a:t>未形成完整生态</a:t>
            </a:r>
            <a:endParaRPr sz="2000">
              <a:latin typeface="微软雅黑"/>
              <a:cs typeface="微软雅黑"/>
            </a:endParaRPr>
          </a:p>
          <a:p>
            <a:pPr lvl="1" marL="1335405" indent="-28702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1336040" algn="l"/>
              </a:tabLst>
            </a:pPr>
            <a:r>
              <a:rPr dirty="0" sz="2000" spc="-20">
                <a:latin typeface="微软雅黑"/>
                <a:cs typeface="微软雅黑"/>
              </a:rPr>
              <a:t>核心修改较少，主要是界面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3058" y="4059377"/>
            <a:ext cx="3284220" cy="2152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5920" indent="-34353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75920" algn="l"/>
                <a:tab pos="376555" algn="l"/>
              </a:tabLst>
            </a:pPr>
            <a:r>
              <a:rPr dirty="0" sz="2000" spc="-15" b="1">
                <a:latin typeface="微软雅黑"/>
                <a:cs typeface="微软雅黑"/>
              </a:rPr>
              <a:t>国产操作系统的机遇</a:t>
            </a:r>
            <a:endParaRPr sz="2000">
              <a:latin typeface="微软雅黑"/>
              <a:cs typeface="微软雅黑"/>
            </a:endParaRPr>
          </a:p>
          <a:p>
            <a:pPr marL="299085" marR="5080" indent="-287020">
              <a:lnSpc>
                <a:spcPct val="100000"/>
              </a:lnSpc>
              <a:spcBef>
                <a:spcPts val="1375"/>
              </a:spcBef>
              <a:buFont typeface="Wingdings"/>
              <a:buChar char=""/>
              <a:tabLst>
                <a:tab pos="299720" algn="l"/>
              </a:tabLst>
            </a:pPr>
            <a:r>
              <a:rPr dirty="0" sz="1800" spc="-5">
                <a:latin typeface="微软雅黑"/>
                <a:cs typeface="微软雅黑"/>
              </a:rPr>
              <a:t>自主知识产权操作系统的重要</a:t>
            </a:r>
            <a:r>
              <a:rPr dirty="0" sz="1800" spc="-5">
                <a:latin typeface="微软雅黑"/>
                <a:cs typeface="微软雅黑"/>
              </a:rPr>
              <a:t>性得到广泛认可，政策支持</a:t>
            </a:r>
            <a:endParaRPr sz="18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"/>
              <a:tabLst>
                <a:tab pos="299720" algn="l"/>
              </a:tabLst>
            </a:pPr>
            <a:r>
              <a:rPr dirty="0" sz="1800" spc="-5">
                <a:latin typeface="微软雅黑"/>
                <a:cs typeface="微软雅黑"/>
              </a:rPr>
              <a:t>前期的积累，正处在高速发展</a:t>
            </a:r>
            <a:endParaRPr sz="1800">
              <a:latin typeface="微软雅黑"/>
              <a:cs typeface="微软雅黑"/>
            </a:endParaRPr>
          </a:p>
          <a:p>
            <a:pPr marL="299085">
              <a:lnSpc>
                <a:spcPct val="100000"/>
              </a:lnSpc>
            </a:pPr>
            <a:r>
              <a:rPr dirty="0" sz="1800" spc="-20">
                <a:latin typeface="微软雅黑"/>
                <a:cs typeface="微软雅黑"/>
              </a:rPr>
              <a:t>的进程中</a:t>
            </a:r>
            <a:endParaRPr sz="1800">
              <a:latin typeface="微软雅黑"/>
              <a:cs typeface="微软雅黑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299720" algn="l"/>
              </a:tabLst>
            </a:pPr>
            <a:r>
              <a:rPr dirty="0" sz="1800">
                <a:latin typeface="微软雅黑"/>
                <a:cs typeface="微软雅黑"/>
              </a:rPr>
              <a:t>国产</a:t>
            </a:r>
            <a:r>
              <a:rPr dirty="0" sz="1800" spc="-10">
                <a:latin typeface="微软雅黑"/>
                <a:cs typeface="微软雅黑"/>
              </a:rPr>
              <a:t>CPU/芯片等的发展将进</a:t>
            </a:r>
            <a:r>
              <a:rPr dirty="0" sz="1800" spc="-5">
                <a:latin typeface="微软雅黑"/>
                <a:cs typeface="微软雅黑"/>
              </a:rPr>
              <a:t>一步推动国产操作系统的发展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0706" y="4133215"/>
            <a:ext cx="3512820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533400" algn="l"/>
                <a:tab pos="534035" algn="l"/>
              </a:tabLst>
            </a:pPr>
            <a:r>
              <a:rPr dirty="0" sz="2000" spc="-15" b="1">
                <a:latin typeface="微软雅黑"/>
                <a:cs typeface="微软雅黑"/>
              </a:rPr>
              <a:t>急需人才</a:t>
            </a:r>
            <a:endParaRPr sz="2000">
              <a:latin typeface="微软雅黑"/>
              <a:cs typeface="微软雅黑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299720" algn="l"/>
              </a:tabLst>
            </a:pPr>
            <a:r>
              <a:rPr dirty="0" sz="1800" spc="-5">
                <a:latin typeface="微软雅黑"/>
                <a:cs typeface="微软雅黑"/>
              </a:rPr>
              <a:t>国产操作系统尚处在发展前期，</a:t>
            </a:r>
            <a:r>
              <a:rPr dirty="0" sz="1800" spc="-5">
                <a:latin typeface="微软雅黑"/>
                <a:cs typeface="微软雅黑"/>
              </a:rPr>
              <a:t>急需广大青年才俊加入国产操作</a:t>
            </a:r>
            <a:r>
              <a:rPr dirty="0" sz="1800" spc="-10">
                <a:latin typeface="微软雅黑"/>
                <a:cs typeface="微软雅黑"/>
              </a:rPr>
              <a:t>系统的研究中</a:t>
            </a:r>
            <a:endParaRPr sz="1800">
              <a:latin typeface="微软雅黑"/>
              <a:cs typeface="微软雅黑"/>
            </a:endParaRPr>
          </a:p>
          <a:p>
            <a:pPr algn="just" marL="299085" marR="5080" indent="-287020">
              <a:lnSpc>
                <a:spcPct val="100000"/>
              </a:lnSpc>
              <a:buFont typeface="Wingdings"/>
              <a:buChar char=""/>
              <a:tabLst>
                <a:tab pos="299720" algn="l"/>
              </a:tabLst>
            </a:pPr>
            <a:r>
              <a:rPr dirty="0" sz="1800" spc="-5">
                <a:latin typeface="微软雅黑"/>
                <a:cs typeface="微软雅黑"/>
              </a:rPr>
              <a:t>学习操作系统，提升技能，为操</a:t>
            </a:r>
            <a:r>
              <a:rPr dirty="0" sz="1800" spc="-15">
                <a:latin typeface="微软雅黑"/>
                <a:cs typeface="微软雅黑"/>
              </a:rPr>
              <a:t>作系统安全/信息安全/国家安全</a:t>
            </a:r>
            <a:r>
              <a:rPr dirty="0" sz="1800" spc="-15">
                <a:latin typeface="微软雅黑"/>
                <a:cs typeface="微软雅黑"/>
              </a:rPr>
              <a:t>贡献力量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58140" y="231647"/>
            <a:ext cx="6203950" cy="787400"/>
            <a:chOff x="358140" y="231647"/>
            <a:chExt cx="6203950" cy="78740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31647"/>
              <a:ext cx="4018026" cy="78714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231647"/>
              <a:ext cx="659129" cy="7871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16" y="231647"/>
              <a:ext cx="2242566" cy="78714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66724" y="321310"/>
            <a:ext cx="5762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自</a:t>
            </a:r>
            <a:r>
              <a:rPr dirty="0" spc="-35"/>
              <a:t>主</a:t>
            </a:r>
            <a:r>
              <a:rPr dirty="0" spc="-35"/>
              <a:t>知</a:t>
            </a:r>
            <a:r>
              <a:rPr dirty="0" spc="-35"/>
              <a:t>识</a:t>
            </a:r>
            <a:r>
              <a:rPr dirty="0" spc="-35"/>
              <a:t>产</a:t>
            </a:r>
            <a:r>
              <a:rPr dirty="0" spc="-35"/>
              <a:t>权</a:t>
            </a:r>
            <a:r>
              <a:rPr dirty="0" spc="-35"/>
              <a:t>操</a:t>
            </a:r>
            <a:r>
              <a:rPr dirty="0" spc="-35"/>
              <a:t>作</a:t>
            </a:r>
            <a:r>
              <a:rPr dirty="0" spc="-35"/>
              <a:t>系</a:t>
            </a:r>
            <a:r>
              <a:rPr dirty="0"/>
              <a:t>统</a:t>
            </a:r>
            <a:r>
              <a:rPr dirty="0" spc="10"/>
              <a:t> – 任</a:t>
            </a:r>
            <a:r>
              <a:rPr dirty="0" spc="-35"/>
              <a:t>重</a:t>
            </a:r>
            <a:r>
              <a:rPr dirty="0" spc="-35"/>
              <a:t>而</a:t>
            </a:r>
            <a:r>
              <a:rPr dirty="0" spc="-35"/>
              <a:t>道</a:t>
            </a:r>
            <a:r>
              <a:rPr dirty="0" spc="-50"/>
              <a:t>远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17729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6724" y="291160"/>
            <a:ext cx="3676015" cy="3281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solidFill>
                  <a:srgbClr val="2D4E7D"/>
                </a:solidFill>
                <a:latin typeface="微软雅黑"/>
                <a:cs typeface="微软雅黑"/>
              </a:rPr>
              <a:t>提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纲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11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计算机发展的历史回顾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操作系统到底是什么？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国产操作系统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0" b="1">
                <a:solidFill>
                  <a:srgbClr val="C00000"/>
                </a:solidFill>
                <a:latin typeface="微软雅黑"/>
                <a:cs typeface="微软雅黑"/>
              </a:rPr>
              <a:t>课程相关内容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17729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6724" y="29116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solidFill>
                  <a:srgbClr val="2D4E7D"/>
                </a:solidFill>
                <a:latin typeface="微软雅黑"/>
                <a:cs typeface="微软雅黑"/>
              </a:rPr>
              <a:t>教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材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7983" y="1220724"/>
            <a:ext cx="3049523" cy="4294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0435" y="1207008"/>
            <a:ext cx="3178001" cy="43449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5496560" cy="787400"/>
            <a:chOff x="358140" y="202692"/>
            <a:chExt cx="549656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3662934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3968" y="202692"/>
              <a:ext cx="1235202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063" y="202692"/>
              <a:ext cx="1532382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参</a:t>
            </a:r>
            <a:r>
              <a:rPr dirty="0" spc="-40"/>
              <a:t>考</a:t>
            </a:r>
            <a:r>
              <a:rPr dirty="0" spc="-40"/>
              <a:t>书</a:t>
            </a:r>
            <a:r>
              <a:rPr dirty="0" spc="-40"/>
              <a:t>（</a:t>
            </a:r>
            <a:r>
              <a:rPr dirty="0" spc="-40"/>
              <a:t>课</a:t>
            </a:r>
            <a:r>
              <a:rPr dirty="0" spc="-40"/>
              <a:t>堂</a:t>
            </a:r>
            <a:r>
              <a:rPr dirty="0" spc="-40"/>
              <a:t>辅</a:t>
            </a:r>
            <a:r>
              <a:rPr dirty="0" spc="-40"/>
              <a:t>导</a:t>
            </a:r>
            <a:r>
              <a:rPr dirty="0" spc="-40"/>
              <a:t>类——</a:t>
            </a:r>
            <a:r>
              <a:rPr dirty="0" spc="-40"/>
              <a:t>概</a:t>
            </a:r>
            <a:r>
              <a:rPr dirty="0" spc="-40"/>
              <a:t>念</a:t>
            </a:r>
            <a:r>
              <a:rPr dirty="0" spc="-50"/>
              <a:t>）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14004" y="1687067"/>
            <a:ext cx="2740151" cy="369112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2020" y="1687067"/>
            <a:ext cx="2682239" cy="369112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2416" y="1687067"/>
            <a:ext cx="2691384" cy="3691128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4786630" cy="787400"/>
            <a:chOff x="358140" y="202692"/>
            <a:chExt cx="478663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2952750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784" y="202692"/>
              <a:ext cx="1235202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80" y="202692"/>
              <a:ext cx="1532381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参</a:t>
            </a:r>
            <a:r>
              <a:rPr dirty="0" spc="-40"/>
              <a:t>考</a:t>
            </a:r>
            <a:r>
              <a:rPr dirty="0" spc="-40"/>
              <a:t>书</a:t>
            </a:r>
            <a:r>
              <a:rPr dirty="0" spc="-40"/>
              <a:t>（</a:t>
            </a:r>
            <a:r>
              <a:rPr dirty="0" spc="-40"/>
              <a:t>动</a:t>
            </a:r>
            <a:r>
              <a:rPr dirty="0" spc="-40"/>
              <a:t>手</a:t>
            </a:r>
            <a:r>
              <a:rPr dirty="0" spc="-40"/>
              <a:t>类——</a:t>
            </a:r>
            <a:r>
              <a:rPr dirty="0" spc="-40"/>
              <a:t>实</a:t>
            </a:r>
            <a:r>
              <a:rPr dirty="0" spc="-40"/>
              <a:t>践</a:t>
            </a:r>
            <a:r>
              <a:rPr dirty="0" spc="-50"/>
              <a:t>）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77012" y="908303"/>
            <a:ext cx="6757670" cy="5587365"/>
            <a:chOff x="477012" y="908303"/>
            <a:chExt cx="6757670" cy="558736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012" y="908303"/>
              <a:ext cx="5594604" cy="558698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071615" y="2977896"/>
              <a:ext cx="1156970" cy="803275"/>
            </a:xfrm>
            <a:custGeom>
              <a:avLst/>
              <a:gdLst/>
              <a:ahLst/>
              <a:cxnLst/>
              <a:rect l="l" t="t" r="r" b="b"/>
              <a:pathLst>
                <a:path w="1156970" h="803275">
                  <a:moveTo>
                    <a:pt x="755141" y="0"/>
                  </a:moveTo>
                  <a:lnTo>
                    <a:pt x="755141" y="200787"/>
                  </a:lnTo>
                  <a:lnTo>
                    <a:pt x="0" y="200787"/>
                  </a:lnTo>
                  <a:lnTo>
                    <a:pt x="0" y="602361"/>
                  </a:lnTo>
                  <a:lnTo>
                    <a:pt x="755141" y="602361"/>
                  </a:lnTo>
                  <a:lnTo>
                    <a:pt x="755141" y="803147"/>
                  </a:lnTo>
                  <a:lnTo>
                    <a:pt x="1156715" y="401574"/>
                  </a:lnTo>
                  <a:lnTo>
                    <a:pt x="7551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71615" y="2977896"/>
              <a:ext cx="1156970" cy="803275"/>
            </a:xfrm>
            <a:custGeom>
              <a:avLst/>
              <a:gdLst/>
              <a:ahLst/>
              <a:cxnLst/>
              <a:rect l="l" t="t" r="r" b="b"/>
              <a:pathLst>
                <a:path w="1156970" h="803275">
                  <a:moveTo>
                    <a:pt x="0" y="200787"/>
                  </a:moveTo>
                  <a:lnTo>
                    <a:pt x="755141" y="200787"/>
                  </a:lnTo>
                  <a:lnTo>
                    <a:pt x="755141" y="0"/>
                  </a:lnTo>
                  <a:lnTo>
                    <a:pt x="1156715" y="401574"/>
                  </a:lnTo>
                  <a:lnTo>
                    <a:pt x="755141" y="803147"/>
                  </a:lnTo>
                  <a:lnTo>
                    <a:pt x="755141" y="602361"/>
                  </a:lnTo>
                  <a:lnTo>
                    <a:pt x="0" y="602361"/>
                  </a:lnTo>
                  <a:lnTo>
                    <a:pt x="0" y="2007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541132" y="2460244"/>
            <a:ext cx="373697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2196465" algn="l"/>
              </a:tabLst>
            </a:pPr>
            <a:r>
              <a:rPr dirty="0" sz="2400" spc="105">
                <a:latin typeface="微软雅黑"/>
                <a:cs typeface="微软雅黑"/>
              </a:rPr>
              <a:t>其他教</a:t>
            </a:r>
            <a:r>
              <a:rPr dirty="0" sz="2400" spc="114">
                <a:latin typeface="微软雅黑"/>
                <a:cs typeface="微软雅黑"/>
              </a:rPr>
              <a:t>学用</a:t>
            </a:r>
            <a:r>
              <a:rPr dirty="0" sz="2400" spc="-25">
                <a:latin typeface="微软雅黑"/>
                <a:cs typeface="微软雅黑"/>
              </a:rPr>
              <a:t>OS</a:t>
            </a:r>
            <a:r>
              <a:rPr dirty="0" sz="2400">
                <a:latin typeface="微软雅黑"/>
                <a:cs typeface="微软雅黑"/>
              </a:rPr>
              <a:t>	kernel，</a:t>
            </a:r>
            <a:r>
              <a:rPr dirty="0" sz="2400" spc="-50">
                <a:latin typeface="微软雅黑"/>
                <a:cs typeface="微软雅黑"/>
              </a:rPr>
              <a:t>如 </a:t>
            </a:r>
            <a:r>
              <a:rPr dirty="0" sz="2400" spc="-10">
                <a:latin typeface="微软雅黑"/>
                <a:cs typeface="微软雅黑"/>
              </a:rPr>
              <a:t>xv6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20">
                <a:latin typeface="微软雅黑"/>
                <a:cs typeface="微软雅黑"/>
              </a:rPr>
              <a:t>ucore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微软雅黑"/>
                <a:cs typeface="微软雅黑"/>
              </a:rPr>
              <a:t>生产用</a:t>
            </a:r>
            <a:r>
              <a:rPr dirty="0" sz="2400" spc="-10">
                <a:latin typeface="微软雅黑"/>
                <a:cs typeface="微软雅黑"/>
              </a:rPr>
              <a:t>OS</a:t>
            </a:r>
            <a:r>
              <a:rPr dirty="0" sz="2400" spc="-5">
                <a:latin typeface="微软雅黑"/>
                <a:cs typeface="微软雅黑"/>
              </a:rPr>
              <a:t>，如</a:t>
            </a:r>
            <a:r>
              <a:rPr dirty="0" sz="2400">
                <a:latin typeface="微软雅黑"/>
                <a:cs typeface="微软雅黑"/>
              </a:rPr>
              <a:t>Linux </a:t>
            </a:r>
            <a:r>
              <a:rPr dirty="0" sz="2400" spc="-10">
                <a:latin typeface="微软雅黑"/>
                <a:cs typeface="微软雅黑"/>
              </a:rPr>
              <a:t>kernel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88747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课</a:t>
            </a:r>
            <a:r>
              <a:rPr dirty="0" spc="-40"/>
              <a:t>程</a:t>
            </a:r>
            <a:r>
              <a:rPr dirty="0" spc="-40"/>
              <a:t>特</a:t>
            </a:r>
            <a:r>
              <a:rPr dirty="0" spc="-50"/>
              <a:t>点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L="342900" marR="2561590" indent="-3429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Wingdings"/>
              <a:buChar char=""/>
              <a:tabLst>
                <a:tab pos="342900" algn="l"/>
              </a:tabLst>
            </a:pPr>
            <a:r>
              <a:rPr dirty="0" spc="-10"/>
              <a:t>内容庞杂、涉及面广</a:t>
            </a:r>
          </a:p>
          <a:p>
            <a:pPr algn="r" lvl="1" marL="354965" marR="2545080" indent="-355600">
              <a:lnSpc>
                <a:spcPct val="100000"/>
              </a:lnSpc>
              <a:spcBef>
                <a:spcPts val="1525"/>
              </a:spcBef>
              <a:buClr>
                <a:srgbClr val="FFC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管理、控制所有硬件</a:t>
            </a:r>
            <a:endParaRPr sz="2000">
              <a:latin typeface="微软雅黑"/>
              <a:cs typeface="微软雅黑"/>
            </a:endParaRPr>
          </a:p>
          <a:p>
            <a:pPr lvl="1" marL="824865" indent="-355600">
              <a:lnSpc>
                <a:spcPct val="100000"/>
              </a:lnSpc>
              <a:spcBef>
                <a:spcPts val="144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管理所有软件，控制程序的执行</a:t>
            </a:r>
            <a:endParaRPr sz="2000">
              <a:latin typeface="微软雅黑"/>
              <a:cs typeface="微软雅黑"/>
            </a:endParaRPr>
          </a:p>
          <a:p>
            <a:pPr lvl="1" marL="824865" indent="-355600">
              <a:lnSpc>
                <a:spcPct val="100000"/>
              </a:lnSpc>
              <a:spcBef>
                <a:spcPts val="144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5">
                <a:solidFill>
                  <a:srgbClr val="1286B7"/>
                </a:solidFill>
                <a:latin typeface="微软雅黑"/>
                <a:cs typeface="微软雅黑"/>
              </a:rPr>
              <a:t>为用户提供良好的接口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pc="-15"/>
              <a:t>实践性强</a:t>
            </a:r>
          </a:p>
          <a:p>
            <a:pPr lvl="1" marL="824865" indent="-355600">
              <a:lnSpc>
                <a:spcPct val="100000"/>
              </a:lnSpc>
              <a:spcBef>
                <a:spcPts val="153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操作系统原理与实际运行的操作系统的关系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pc="-20"/>
              <a:t>技术发展快</a:t>
            </a:r>
          </a:p>
          <a:p>
            <a:pPr lvl="1" marL="824865" indent="-355600">
              <a:lnSpc>
                <a:spcPct val="100000"/>
              </a:lnSpc>
              <a:spcBef>
                <a:spcPts val="153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5">
                <a:solidFill>
                  <a:srgbClr val="1286B7"/>
                </a:solidFill>
                <a:latin typeface="微软雅黑"/>
                <a:cs typeface="微软雅黑"/>
              </a:rPr>
              <a:t>基础性和先进性的关系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2242566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如</a:t>
            </a:r>
            <a:r>
              <a:rPr dirty="0" spc="-40"/>
              <a:t>何</a:t>
            </a:r>
            <a:r>
              <a:rPr dirty="0" spc="-40"/>
              <a:t>学</a:t>
            </a:r>
            <a:r>
              <a:rPr dirty="0" spc="-40"/>
              <a:t>习</a:t>
            </a:r>
            <a:r>
              <a:rPr dirty="0" spc="-50"/>
              <a:t>？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381455"/>
            <a:ext cx="5923915" cy="2724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5" b="1">
                <a:latin typeface="微软雅黑"/>
                <a:cs typeface="微软雅黑"/>
              </a:rPr>
              <a:t>掌握操作系统的基本原理和实现技术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5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现代操作系统最本质、最核心的问题是什么？</a:t>
            </a:r>
            <a:endParaRPr sz="20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C000"/>
              </a:buClr>
              <a:buFont typeface="Wingdings"/>
              <a:buChar char=""/>
            </a:pP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0" b="1">
                <a:latin typeface="微软雅黑"/>
                <a:cs typeface="微软雅黑"/>
              </a:rPr>
              <a:t>理论与实际的结合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5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操作系统实例分析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69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实现操作系统某些功能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88747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成</a:t>
            </a:r>
            <a:r>
              <a:rPr dirty="0" spc="-40"/>
              <a:t>绩</a:t>
            </a:r>
            <a:r>
              <a:rPr dirty="0" spc="-40"/>
              <a:t>评</a:t>
            </a:r>
            <a:r>
              <a:rPr dirty="0" spc="-50"/>
              <a:t>定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651203"/>
            <a:ext cx="6597650" cy="226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总成绩=20%平时成绩+80</a:t>
            </a:r>
            <a:r>
              <a:rPr dirty="0" sz="2600" spc="-20" b="1">
                <a:latin typeface="微软雅黑"/>
                <a:cs typeface="微软雅黑"/>
              </a:rPr>
              <a:t>%结课考试成绩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C000"/>
              </a:buClr>
              <a:buFont typeface="Wingdings"/>
              <a:buChar char=""/>
            </a:pPr>
            <a:endParaRPr sz="2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5" b="1">
                <a:latin typeface="微软雅黑"/>
                <a:cs typeface="微软雅黑"/>
              </a:rPr>
              <a:t>平时成绩：作业+课堂答题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C000"/>
              </a:buClr>
              <a:buFont typeface="Wingdings"/>
              <a:buChar char=""/>
            </a:pPr>
            <a:endParaRPr sz="2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结课考试：闭卷考试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117729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6724" y="291160"/>
            <a:ext cx="3676015" cy="3682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solidFill>
                  <a:srgbClr val="2D4E7D"/>
                </a:solidFill>
                <a:latin typeface="微软雅黑"/>
                <a:cs typeface="微软雅黑"/>
              </a:rPr>
              <a:t>提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纲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solidFill>
                  <a:srgbClr val="C00000"/>
                </a:solidFill>
                <a:latin typeface="微软雅黑"/>
                <a:cs typeface="微软雅黑"/>
              </a:rPr>
              <a:t>计算机发展的历史回顾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操作系统到底是什么？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0" b="1">
                <a:latin typeface="微软雅黑"/>
                <a:cs typeface="微软雅黑"/>
              </a:rPr>
              <a:t>国产操作系统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7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课程相关内容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3307841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如</a:t>
            </a:r>
            <a:r>
              <a:rPr dirty="0" spc="-40"/>
              <a:t>何</a:t>
            </a:r>
            <a:r>
              <a:rPr dirty="0" spc="-40"/>
              <a:t>学</a:t>
            </a:r>
            <a:r>
              <a:rPr dirty="0" spc="-40"/>
              <a:t>好</a:t>
            </a:r>
            <a:r>
              <a:rPr dirty="0" spc="-40"/>
              <a:t>本</a:t>
            </a:r>
            <a:r>
              <a:rPr dirty="0" spc="-40"/>
              <a:t>课</a:t>
            </a:r>
            <a:r>
              <a:rPr dirty="0" spc="-40"/>
              <a:t>程</a:t>
            </a:r>
            <a:r>
              <a:rPr dirty="0" spc="-50"/>
              <a:t>？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160754"/>
            <a:ext cx="5325110" cy="431482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9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b="1">
                <a:latin typeface="微软雅黑"/>
                <a:cs typeface="微软雅黑"/>
              </a:rPr>
              <a:t>对概念应基于</a:t>
            </a:r>
            <a:r>
              <a:rPr dirty="0" sz="2600" b="1">
                <a:solidFill>
                  <a:srgbClr val="C00000"/>
                </a:solidFill>
                <a:latin typeface="微软雅黑"/>
                <a:cs typeface="微软雅黑"/>
              </a:rPr>
              <a:t>理解</a:t>
            </a:r>
            <a:r>
              <a:rPr dirty="0" sz="2600" spc="-5" b="1">
                <a:latin typeface="微软雅黑"/>
                <a:cs typeface="微软雅黑"/>
              </a:rPr>
              <a:t>，进行</a:t>
            </a:r>
            <a:r>
              <a:rPr dirty="0" sz="2600" b="1">
                <a:solidFill>
                  <a:srgbClr val="C00000"/>
                </a:solidFill>
                <a:latin typeface="微软雅黑"/>
                <a:cs typeface="微软雅黑"/>
              </a:rPr>
              <a:t>准确</a:t>
            </a:r>
            <a:r>
              <a:rPr dirty="0" sz="2600" spc="-35" b="1">
                <a:latin typeface="微软雅黑"/>
                <a:cs typeface="微软雅黑"/>
              </a:rPr>
              <a:t>掌握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689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勤讨论</a:t>
            </a:r>
            <a:r>
              <a:rPr dirty="0" sz="2600" b="1">
                <a:latin typeface="微软雅黑"/>
                <a:cs typeface="微软雅黑"/>
              </a:rPr>
              <a:t>（交流</a:t>
            </a:r>
            <a:r>
              <a:rPr dirty="0" sz="2600" spc="-50" b="1">
                <a:latin typeface="微软雅黑"/>
                <a:cs typeface="微软雅黑"/>
              </a:rPr>
              <a:t>）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7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学以致用，运用所学概念进行交流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44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加深对概念的理解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5" b="1">
                <a:latin typeface="微软雅黑"/>
                <a:cs typeface="微软雅黑"/>
              </a:rPr>
              <a:t>勤动手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7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熟练掌握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Linux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44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掌握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git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44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完成PKE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实验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2597785" cy="787400"/>
            <a:chOff x="358140" y="202692"/>
            <a:chExt cx="259778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1887474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507" y="202692"/>
              <a:ext cx="1177290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2157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关</a:t>
            </a:r>
            <a:r>
              <a:rPr dirty="0" spc="-40"/>
              <a:t>于</a:t>
            </a:r>
            <a:r>
              <a:rPr dirty="0" spc="-40"/>
              <a:t>课</a:t>
            </a:r>
            <a:r>
              <a:rPr dirty="0" spc="-40"/>
              <a:t>程</a:t>
            </a:r>
            <a:r>
              <a:rPr dirty="0" spc="-35"/>
              <a:t>实</a:t>
            </a:r>
            <a:r>
              <a:rPr dirty="0" spc="-50"/>
              <a:t>验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66724" y="891750"/>
            <a:ext cx="10324465" cy="512953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 b="1">
                <a:latin typeface="微软雅黑"/>
                <a:cs typeface="微软雅黑"/>
              </a:rPr>
              <a:t>《采用</a:t>
            </a:r>
            <a:r>
              <a:rPr dirty="0" sz="2400" spc="-10" b="1">
                <a:latin typeface="微软雅黑"/>
                <a:cs typeface="微软雅黑"/>
              </a:rPr>
              <a:t>RISC-</a:t>
            </a:r>
            <a:r>
              <a:rPr dirty="0" sz="2400" b="1">
                <a:latin typeface="微软雅黑"/>
                <a:cs typeface="微软雅黑"/>
              </a:rPr>
              <a:t>V代理内核的操作系统和系统能力培养实验》</a:t>
            </a:r>
            <a:r>
              <a:rPr dirty="0" sz="2400" spc="-10" b="1">
                <a:latin typeface="微软雅黑"/>
                <a:cs typeface="微软雅黑"/>
              </a:rPr>
              <a:t>lab1~3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10" b="1">
                <a:latin typeface="微软雅黑"/>
                <a:cs typeface="微软雅黑"/>
              </a:rPr>
              <a:t>文档：</a:t>
            </a:r>
            <a:r>
              <a:rPr dirty="0" u="sng" sz="24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/>
                <a:cs typeface="微软雅黑"/>
                <a:hlinkClick r:id="rId4"/>
              </a:rPr>
              <a:t>https://gitee.com/hustos/pke-</a:t>
            </a:r>
            <a:r>
              <a:rPr dirty="0" u="sng" sz="2400" spc="-2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/>
                <a:cs typeface="微软雅黑"/>
                <a:hlinkClick r:id="rId4"/>
              </a:rPr>
              <a:t>doc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 b="1">
                <a:latin typeface="微软雅黑"/>
                <a:cs typeface="微软雅黑"/>
              </a:rPr>
              <a:t>代码：</a:t>
            </a:r>
            <a:r>
              <a:rPr dirty="0" u="sng" sz="24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/>
                <a:cs typeface="微软雅黑"/>
                <a:hlinkClick r:id="rId5"/>
              </a:rPr>
              <a:t>https://gitee.com/hustos/riscv-</a:t>
            </a:r>
            <a:r>
              <a:rPr dirty="0" u="sng" sz="2400" spc="-2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/>
                <a:cs typeface="微软雅黑"/>
                <a:hlinkClick r:id="rId5"/>
              </a:rPr>
              <a:t>pke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 b="1">
                <a:latin typeface="微软雅黑"/>
                <a:cs typeface="微软雅黑"/>
              </a:rPr>
              <a:t>实验提交</a:t>
            </a:r>
            <a:r>
              <a:rPr dirty="0" sz="2400" b="1">
                <a:latin typeface="微软雅黑"/>
                <a:cs typeface="微软雅黑"/>
              </a:rPr>
              <a:t>（头歌平台</a:t>
            </a:r>
            <a:r>
              <a:rPr dirty="0" sz="2400" spc="-10" b="1">
                <a:latin typeface="微软雅黑"/>
                <a:cs typeface="微软雅黑"/>
              </a:rPr>
              <a:t>）：</a:t>
            </a:r>
            <a:r>
              <a:rPr dirty="0" u="sng" sz="24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/>
                <a:cs typeface="微软雅黑"/>
                <a:hlinkClick r:id="rId6"/>
              </a:rPr>
              <a:t>https://www.educoder.net/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 b="1">
                <a:latin typeface="微软雅黑"/>
                <a:cs typeface="微软雅黑"/>
              </a:rPr>
              <a:t>邀请码：</a:t>
            </a:r>
            <a:r>
              <a:rPr dirty="0" sz="2400" spc="-10" b="1">
                <a:latin typeface="微软雅黑"/>
                <a:cs typeface="微软雅黑"/>
              </a:rPr>
              <a:t>7</a:t>
            </a:r>
            <a:r>
              <a:rPr dirty="0" sz="2400" b="1">
                <a:latin typeface="微软雅黑"/>
                <a:cs typeface="微软雅黑"/>
              </a:rPr>
              <a:t>班</a:t>
            </a:r>
            <a:r>
              <a:rPr dirty="0" sz="2400" spc="-10" b="1">
                <a:latin typeface="微软雅黑"/>
                <a:cs typeface="微软雅黑"/>
              </a:rPr>
              <a:t>（SGRZ93）</a:t>
            </a:r>
            <a:r>
              <a:rPr dirty="0" sz="2400" b="1">
                <a:latin typeface="微软雅黑"/>
                <a:cs typeface="微软雅黑"/>
              </a:rPr>
              <a:t>、</a:t>
            </a:r>
            <a:r>
              <a:rPr dirty="0" sz="2400" spc="-10" b="1">
                <a:latin typeface="微软雅黑"/>
                <a:cs typeface="微软雅黑"/>
              </a:rPr>
              <a:t>8</a:t>
            </a:r>
            <a:r>
              <a:rPr dirty="0" sz="2400" b="1">
                <a:latin typeface="微软雅黑"/>
                <a:cs typeface="微软雅黑"/>
              </a:rPr>
              <a:t>班</a:t>
            </a:r>
            <a:r>
              <a:rPr dirty="0" sz="2400" spc="-10" b="1">
                <a:latin typeface="微软雅黑"/>
                <a:cs typeface="微软雅黑"/>
              </a:rPr>
              <a:t>（7U82OW）</a:t>
            </a:r>
            <a:r>
              <a:rPr dirty="0" sz="2400" b="1">
                <a:latin typeface="微软雅黑"/>
                <a:cs typeface="微软雅黑"/>
              </a:rPr>
              <a:t>、</a:t>
            </a:r>
            <a:r>
              <a:rPr dirty="0" sz="2400" spc="-10" b="1">
                <a:latin typeface="微软雅黑"/>
                <a:cs typeface="微软雅黑"/>
              </a:rPr>
              <a:t>9</a:t>
            </a:r>
            <a:r>
              <a:rPr dirty="0" sz="2400" b="1">
                <a:latin typeface="微软雅黑"/>
                <a:cs typeface="微软雅黑"/>
              </a:rPr>
              <a:t>班</a:t>
            </a:r>
            <a:r>
              <a:rPr dirty="0" sz="2400" spc="-10" b="1">
                <a:latin typeface="微软雅黑"/>
                <a:cs typeface="微软雅黑"/>
              </a:rPr>
              <a:t>（VCZ9TF）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 b="1">
                <a:latin typeface="微软雅黑"/>
                <a:cs typeface="微软雅黑"/>
              </a:rPr>
              <a:t>课程实验要求及评分标准</a:t>
            </a:r>
            <a:endParaRPr sz="24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160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完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成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lab1~3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（9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个）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基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础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 spc="95">
                <a:solidFill>
                  <a:srgbClr val="1286B7"/>
                </a:solidFill>
                <a:latin typeface="微软雅黑"/>
                <a:cs typeface="微软雅黑"/>
              </a:rPr>
              <a:t>验 </a:t>
            </a:r>
            <a:r>
              <a:rPr dirty="0" sz="2200" spc="-40">
                <a:solidFill>
                  <a:srgbClr val="1286B7"/>
                </a:solidFill>
                <a:latin typeface="Wingdings"/>
                <a:cs typeface="Wingdings"/>
              </a:rPr>
              <a:t>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及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格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（~70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分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）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65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完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成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（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任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意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）lab1~3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挑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战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>
                <a:solidFill>
                  <a:srgbClr val="1286B7"/>
                </a:solidFill>
                <a:latin typeface="微软雅黑"/>
                <a:cs typeface="微软雅黑"/>
              </a:rPr>
              <a:t>1</a:t>
            </a:r>
            <a:r>
              <a:rPr dirty="0" sz="2200" spc="19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200" spc="-35">
                <a:solidFill>
                  <a:srgbClr val="1286B7"/>
                </a:solidFill>
                <a:latin typeface="Wingdings"/>
                <a:cs typeface="Wingdings"/>
              </a:rPr>
              <a:t>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加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分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60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修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正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现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>
                <a:solidFill>
                  <a:srgbClr val="1286B7"/>
                </a:solidFill>
                <a:latin typeface="微软雅黑"/>
                <a:cs typeface="微软雅黑"/>
              </a:rPr>
              <a:t> / 提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出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新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挑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战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 spc="5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200" spc="-35">
                <a:solidFill>
                  <a:srgbClr val="1286B7"/>
                </a:solidFill>
                <a:latin typeface="Wingdings"/>
                <a:cs typeface="Wingdings"/>
              </a:rPr>
              <a:t>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加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分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50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报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告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要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求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讨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论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解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题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思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路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总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调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试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经验、陈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述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心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得体会。</a:t>
            </a:r>
            <a:r>
              <a:rPr dirty="0" sz="2200" spc="-35">
                <a:solidFill>
                  <a:srgbClr val="1286B7"/>
                </a:solidFill>
                <a:latin typeface="Wingdings"/>
                <a:cs typeface="Wingdings"/>
              </a:rPr>
              <a:t>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不认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真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减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分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2952750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24" y="291160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实</a:t>
            </a:r>
            <a:r>
              <a:rPr dirty="0" spc="-40"/>
              <a:t>验</a:t>
            </a:r>
            <a:r>
              <a:rPr dirty="0" spc="-40"/>
              <a:t>答</a:t>
            </a:r>
            <a:r>
              <a:rPr dirty="0" spc="-40"/>
              <a:t>疑</a:t>
            </a:r>
            <a:r>
              <a:rPr dirty="0" spc="-40"/>
              <a:t>和</a:t>
            </a:r>
            <a:r>
              <a:rPr dirty="0" spc="-40"/>
              <a:t>交</a:t>
            </a:r>
            <a:r>
              <a:rPr dirty="0" spc="-50"/>
              <a:t>流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239774"/>
            <a:ext cx="8392160" cy="4555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5" b="1">
                <a:latin typeface="微软雅黑"/>
                <a:cs typeface="微软雅黑"/>
              </a:rPr>
              <a:t>加入</a:t>
            </a:r>
            <a:r>
              <a:rPr dirty="0" sz="2600" b="1">
                <a:latin typeface="微软雅黑"/>
                <a:cs typeface="微软雅黑"/>
              </a:rPr>
              <a:t>QQ</a:t>
            </a:r>
            <a:r>
              <a:rPr dirty="0" sz="2600" spc="-10" b="1">
                <a:latin typeface="微软雅黑"/>
                <a:cs typeface="微软雅黑"/>
              </a:rPr>
              <a:t>答疑和交流群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20" b="1">
                <a:latin typeface="微软雅黑"/>
                <a:cs typeface="微软雅黑"/>
              </a:rPr>
              <a:t>关于头歌平台上的答案提交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925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截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止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间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：2022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年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12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月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18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日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10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注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意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事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项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：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基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础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答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案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不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查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重</a:t>
            </a:r>
            <a:endParaRPr sz="2200">
              <a:latin typeface="微软雅黑"/>
              <a:cs typeface="微软雅黑"/>
            </a:endParaRPr>
          </a:p>
          <a:p>
            <a:pPr marL="2204085">
              <a:lnSpc>
                <a:spcPct val="100000"/>
              </a:lnSpc>
              <a:spcBef>
                <a:spcPts val="1825"/>
              </a:spcBef>
            </a:pP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挑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战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答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案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查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重</a:t>
            </a:r>
            <a:r>
              <a:rPr dirty="0" sz="2200" spc="-50">
                <a:solidFill>
                  <a:srgbClr val="C00000"/>
                </a:solidFill>
                <a:latin typeface="微软雅黑"/>
                <a:cs typeface="微软雅黑"/>
              </a:rPr>
              <a:t>！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25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查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重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范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围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：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全</a:t>
            </a:r>
            <a:r>
              <a:rPr dirty="0" sz="2200" spc="-35">
                <a:solidFill>
                  <a:srgbClr val="1286B7"/>
                </a:solidFill>
                <a:latin typeface="微软雅黑"/>
                <a:cs typeface="微软雅黑"/>
              </a:rPr>
              <a:t>年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级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14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袭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义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提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交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他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人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之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前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提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交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过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的代码</a:t>
            </a:r>
            <a:r>
              <a:rPr dirty="0" sz="2200" spc="-20">
                <a:solidFill>
                  <a:srgbClr val="1286B7"/>
                </a:solidFill>
                <a:latin typeface="微软雅黑"/>
                <a:cs typeface="微软雅黑"/>
              </a:rPr>
              <a:t>（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重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复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度超过</a:t>
            </a:r>
            <a:r>
              <a:rPr dirty="0" sz="2200" spc="-20">
                <a:solidFill>
                  <a:srgbClr val="1286B7"/>
                </a:solidFill>
                <a:latin typeface="微软雅黑"/>
                <a:cs typeface="微软雅黑"/>
              </a:rPr>
              <a:t>60%）</a:t>
            </a:r>
            <a:endParaRPr sz="22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25"/>
              </a:spcBef>
              <a:buClr>
                <a:srgbClr val="FFC000"/>
              </a:buClr>
              <a:buFont typeface="Wingdings"/>
              <a:buChar char=""/>
              <a:tabLst>
                <a:tab pos="825500" algn="l"/>
              </a:tabLst>
            </a:pP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查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重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被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认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袭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，（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挑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战</a:t>
            </a:r>
            <a:r>
              <a:rPr dirty="0" sz="2200" spc="-20">
                <a:solidFill>
                  <a:srgbClr val="1286B7"/>
                </a:solidFill>
                <a:latin typeface="微软雅黑"/>
                <a:cs typeface="微软雅黑"/>
              </a:rPr>
              <a:t>）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验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算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通</a:t>
            </a:r>
            <a:r>
              <a:rPr dirty="0" sz="2200" spc="-20">
                <a:solidFill>
                  <a:srgbClr val="1286B7"/>
                </a:solidFill>
                <a:latin typeface="微软雅黑"/>
                <a:cs typeface="微软雅黑"/>
              </a:rPr>
              <a:t>过，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不</a:t>
            </a:r>
            <a:r>
              <a:rPr dirty="0" sz="2200" spc="-25">
                <a:solidFill>
                  <a:srgbClr val="1286B7"/>
                </a:solidFill>
                <a:latin typeface="微软雅黑"/>
                <a:cs typeface="微软雅黑"/>
              </a:rPr>
              <a:t>加</a:t>
            </a:r>
            <a:r>
              <a:rPr dirty="0" sz="2200" spc="-30">
                <a:solidFill>
                  <a:srgbClr val="1286B7"/>
                </a:solidFill>
                <a:latin typeface="微软雅黑"/>
                <a:cs typeface="微软雅黑"/>
              </a:rPr>
              <a:t>分</a:t>
            </a:r>
            <a:r>
              <a:rPr dirty="0" sz="2200" spc="-50">
                <a:solidFill>
                  <a:srgbClr val="1286B7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586" y="1345781"/>
            <a:ext cx="2521909" cy="300667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3208782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Stage1:</a:t>
            </a:r>
            <a:r>
              <a:rPr dirty="0" spc="-200"/>
              <a:t> </a:t>
            </a:r>
            <a:r>
              <a:rPr dirty="0" spc="-10"/>
              <a:t>Infancy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181176"/>
            <a:ext cx="6871334" cy="1067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微软雅黑"/>
                <a:cs typeface="微软雅黑"/>
              </a:rPr>
              <a:t>WW2</a:t>
            </a:r>
            <a:r>
              <a:rPr dirty="0" sz="2400" spc="-10" b="1">
                <a:latin typeface="微软雅黑"/>
                <a:cs typeface="微软雅黑"/>
              </a:rPr>
              <a:t>. 《模仿游戏》</a:t>
            </a:r>
            <a:r>
              <a:rPr dirty="0" sz="2400" b="1">
                <a:latin typeface="微软雅黑"/>
                <a:cs typeface="微软雅黑"/>
              </a:rPr>
              <a:t>（The</a:t>
            </a:r>
            <a:r>
              <a:rPr dirty="0" sz="2400" spc="-15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Imitation</a:t>
            </a:r>
            <a:r>
              <a:rPr dirty="0" sz="2400" spc="-15" b="1">
                <a:latin typeface="微软雅黑"/>
                <a:cs typeface="微软雅黑"/>
              </a:rPr>
              <a:t> </a:t>
            </a:r>
            <a:r>
              <a:rPr dirty="0" sz="2400" spc="-10" b="1">
                <a:latin typeface="微软雅黑"/>
                <a:cs typeface="微软雅黑"/>
              </a:rPr>
              <a:t>Game）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微软雅黑"/>
                <a:cs typeface="微软雅黑"/>
              </a:rPr>
              <a:t>Computer</a:t>
            </a:r>
            <a:r>
              <a:rPr dirty="0" sz="2400" spc="-5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at</a:t>
            </a:r>
            <a:r>
              <a:rPr dirty="0" sz="2400" spc="-15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that stage</a:t>
            </a:r>
            <a:r>
              <a:rPr dirty="0" sz="2400" spc="-10" b="1">
                <a:latin typeface="微软雅黑"/>
                <a:cs typeface="微软雅黑"/>
              </a:rPr>
              <a:t> </a:t>
            </a:r>
            <a:r>
              <a:rPr dirty="0" sz="2400" spc="-50" b="1">
                <a:latin typeface="微软雅黑"/>
                <a:cs typeface="微软雅黑"/>
              </a:rPr>
              <a:t>…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903" y="2947416"/>
            <a:ext cx="3627120" cy="2592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5931" y="2759964"/>
            <a:ext cx="3613404" cy="282397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70038" y="5650484"/>
            <a:ext cx="24295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微软雅黑"/>
                <a:cs typeface="微软雅黑"/>
              </a:rPr>
              <a:t>UNIVAC</a:t>
            </a:r>
            <a:r>
              <a:rPr dirty="0" sz="1800" spc="-95">
                <a:latin typeface="微软雅黑"/>
                <a:cs typeface="微软雅黑"/>
              </a:rPr>
              <a:t> </a:t>
            </a:r>
            <a:r>
              <a:rPr dirty="0" sz="1800" spc="-10">
                <a:latin typeface="微软雅黑"/>
                <a:cs typeface="微软雅黑"/>
              </a:rPr>
              <a:t>1103A，1954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558923" y="5650484"/>
            <a:ext cx="1532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微软雅黑"/>
                <a:cs typeface="微软雅黑"/>
              </a:rPr>
              <a:t>EDSAC，1949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8140" y="202692"/>
            <a:ext cx="5005705" cy="787400"/>
            <a:chOff x="358140" y="202692"/>
            <a:chExt cx="500570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02692"/>
              <a:ext cx="1893570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604" y="202692"/>
              <a:ext cx="3440429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928" y="202692"/>
              <a:ext cx="605789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Stage1:</a:t>
            </a:r>
            <a:r>
              <a:rPr dirty="0" spc="-160"/>
              <a:t> </a:t>
            </a:r>
            <a:r>
              <a:rPr dirty="0"/>
              <a:t>Infancy</a:t>
            </a:r>
            <a:r>
              <a:rPr dirty="0" spc="-135"/>
              <a:t> </a:t>
            </a:r>
            <a:r>
              <a:rPr dirty="0" spc="-10"/>
              <a:t>(Cont’d)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66724" y="1139444"/>
            <a:ext cx="7247255" cy="2003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GM-</a:t>
            </a:r>
            <a:r>
              <a:rPr dirty="0" sz="2600" b="1">
                <a:latin typeface="微软雅黑"/>
                <a:cs typeface="微软雅黑"/>
              </a:rPr>
              <a:t>NAA</a:t>
            </a:r>
            <a:r>
              <a:rPr dirty="0" sz="2600" spc="-25" b="1">
                <a:latin typeface="微软雅黑"/>
                <a:cs typeface="微软雅黑"/>
              </a:rPr>
              <a:t> I/O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4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Created</a:t>
            </a:r>
            <a:r>
              <a:rPr dirty="0" sz="2000" spc="-5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by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Robert</a:t>
            </a:r>
            <a:r>
              <a:rPr dirty="0" sz="2000" spc="-4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L.</a:t>
            </a:r>
            <a:r>
              <a:rPr dirty="0" sz="2000" spc="-3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Patrick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and</a:t>
            </a:r>
            <a:r>
              <a:rPr dirty="0" sz="2000" spc="-4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Owen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Mock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in</a:t>
            </a: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1956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69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The</a:t>
            </a: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first</a:t>
            </a:r>
            <a:r>
              <a:rPr dirty="0" sz="2000" spc="-3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batch</a:t>
            </a:r>
            <a:r>
              <a:rPr dirty="0" sz="2000" spc="-4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operating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system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70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Run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on IBM</a:t>
            </a:r>
            <a:r>
              <a:rPr dirty="0" sz="2000" spc="-3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704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2700" y="2289048"/>
            <a:ext cx="4620767" cy="38481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2856738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Stage2:UNIX!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073912"/>
            <a:ext cx="199199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Hardware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511" y="1903476"/>
            <a:ext cx="2567940" cy="339699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843785" y="5521553"/>
            <a:ext cx="1740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Knight</a:t>
            </a:r>
            <a:r>
              <a:rPr dirty="0" sz="1800" spc="-25">
                <a:latin typeface="微软雅黑"/>
                <a:cs typeface="微软雅黑"/>
              </a:rPr>
              <a:t> </a:t>
            </a:r>
            <a:r>
              <a:rPr dirty="0" sz="1800" spc="-10">
                <a:latin typeface="微软雅黑"/>
                <a:cs typeface="微软雅黑"/>
              </a:rPr>
              <a:t>machine</a:t>
            </a:r>
            <a:endParaRPr sz="18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623" y="1903475"/>
            <a:ext cx="1795272" cy="354177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273677" y="5706262"/>
            <a:ext cx="3215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Symbolics</a:t>
            </a:r>
            <a:r>
              <a:rPr dirty="0" sz="1800" spc="-50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3640</a:t>
            </a:r>
            <a:r>
              <a:rPr dirty="0" sz="1800" spc="-50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Lisp</a:t>
            </a:r>
            <a:r>
              <a:rPr dirty="0" sz="1800" spc="-35">
                <a:latin typeface="微软雅黑"/>
                <a:cs typeface="微软雅黑"/>
              </a:rPr>
              <a:t> </a:t>
            </a:r>
            <a:r>
              <a:rPr dirty="0" sz="1800" spc="-10">
                <a:latin typeface="微软雅黑"/>
                <a:cs typeface="微软雅黑"/>
              </a:rPr>
              <a:t>machine</a:t>
            </a:r>
            <a:endParaRPr sz="1800">
              <a:latin typeface="微软雅黑"/>
              <a:cs typeface="微软雅黑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7056" y="1903476"/>
            <a:ext cx="3211068" cy="211683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948930" y="4246245"/>
            <a:ext cx="268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ICL</a:t>
            </a:r>
            <a:r>
              <a:rPr dirty="0" sz="1800" spc="-15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PERQ</a:t>
            </a:r>
            <a:r>
              <a:rPr dirty="0" sz="1800" spc="-15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1</a:t>
            </a:r>
            <a:r>
              <a:rPr dirty="0" sz="1800" spc="-10">
                <a:latin typeface="微软雅黑"/>
                <a:cs typeface="微软雅黑"/>
              </a:rPr>
              <a:t> workstations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4757166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Stage2:</a:t>
            </a:r>
            <a:r>
              <a:rPr dirty="0" spc="-155"/>
              <a:t> </a:t>
            </a:r>
            <a:r>
              <a:rPr dirty="0"/>
              <a:t>UNIX!</a:t>
            </a:r>
            <a:r>
              <a:rPr dirty="0" spc="-145"/>
              <a:t> </a:t>
            </a:r>
            <a:r>
              <a:rPr dirty="0" spc="-10"/>
              <a:t>(Cont’d)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323213"/>
            <a:ext cx="5380990" cy="4286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b="1">
                <a:latin typeface="微软雅黑"/>
                <a:cs typeface="微软雅黑"/>
              </a:rPr>
              <a:t>Multics</a:t>
            </a:r>
            <a:r>
              <a:rPr dirty="0" sz="2600" spc="-10" b="1">
                <a:latin typeface="微软雅黑"/>
                <a:cs typeface="微软雅黑"/>
              </a:rPr>
              <a:t> </a:t>
            </a:r>
            <a:r>
              <a:rPr dirty="0" sz="2600" b="1">
                <a:latin typeface="微软雅黑"/>
                <a:cs typeface="微软雅黑"/>
              </a:rPr>
              <a:t>→</a:t>
            </a:r>
            <a:r>
              <a:rPr dirty="0" sz="2600" spc="-15" b="1">
                <a:latin typeface="微软雅黑"/>
                <a:cs typeface="微软雅黑"/>
              </a:rPr>
              <a:t> </a:t>
            </a:r>
            <a:r>
              <a:rPr dirty="0" sz="2600" b="1">
                <a:latin typeface="微软雅黑"/>
                <a:cs typeface="微软雅黑"/>
              </a:rPr>
              <a:t>UNIX</a:t>
            </a:r>
            <a:r>
              <a:rPr dirty="0" sz="2600" spc="-20" b="1">
                <a:latin typeface="微软雅黑"/>
                <a:cs typeface="微软雅黑"/>
              </a:rPr>
              <a:t> </a:t>
            </a:r>
            <a:r>
              <a:rPr dirty="0" sz="2600" b="1">
                <a:latin typeface="微软雅黑"/>
                <a:cs typeface="微软雅黑"/>
              </a:rPr>
              <a:t>→</a:t>
            </a:r>
            <a:r>
              <a:rPr dirty="0" sz="2600" spc="-15" b="1">
                <a:latin typeface="微软雅黑"/>
                <a:cs typeface="微软雅黑"/>
              </a:rPr>
              <a:t> </a:t>
            </a:r>
            <a:r>
              <a:rPr dirty="0" sz="2600" spc="-10" b="1">
                <a:latin typeface="微软雅黑"/>
                <a:cs typeface="微软雅黑"/>
              </a:rPr>
              <a:t>Linux</a:t>
            </a:r>
            <a:endParaRPr sz="26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b="1">
                <a:latin typeface="微软雅黑"/>
                <a:cs typeface="微软雅黑"/>
              </a:rPr>
              <a:t>Why</a:t>
            </a:r>
            <a:r>
              <a:rPr dirty="0" sz="2600" spc="-40" b="1">
                <a:latin typeface="微软雅黑"/>
                <a:cs typeface="微软雅黑"/>
              </a:rPr>
              <a:t> </a:t>
            </a:r>
            <a:r>
              <a:rPr dirty="0" sz="2600" b="1">
                <a:latin typeface="微软雅黑"/>
                <a:cs typeface="微软雅黑"/>
              </a:rPr>
              <a:t>UNIX</a:t>
            </a:r>
            <a:r>
              <a:rPr dirty="0" sz="2600" spc="-15" b="1">
                <a:latin typeface="微软雅黑"/>
                <a:cs typeface="微软雅黑"/>
              </a:rPr>
              <a:t> </a:t>
            </a:r>
            <a:r>
              <a:rPr dirty="0" sz="2600" b="1">
                <a:latin typeface="微软雅黑"/>
                <a:cs typeface="微软雅黑"/>
              </a:rPr>
              <a:t>is </a:t>
            </a:r>
            <a:r>
              <a:rPr dirty="0" sz="2600" spc="-10" b="1">
                <a:latin typeface="微软雅黑"/>
                <a:cs typeface="微软雅黑"/>
              </a:rPr>
              <a:t>special?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85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Lots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of</a:t>
            </a:r>
            <a:r>
              <a:rPr dirty="0" sz="2000" spc="-4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new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concepts</a:t>
            </a:r>
            <a:r>
              <a:rPr dirty="0" sz="2000" spc="-5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(core</a:t>
            </a:r>
            <a:r>
              <a:rPr dirty="0" sz="2000" spc="-50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of</a:t>
            </a:r>
            <a:r>
              <a:rPr dirty="0" sz="2000" spc="-3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OS)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705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 spc="-10">
                <a:latin typeface="微软雅黑"/>
                <a:cs typeface="微软雅黑"/>
              </a:rPr>
              <a:t>Process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689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 spc="-10">
                <a:latin typeface="微软雅黑"/>
                <a:cs typeface="微软雅黑"/>
              </a:rPr>
              <a:t>Multi-</a:t>
            </a:r>
            <a:r>
              <a:rPr dirty="0" sz="2000">
                <a:latin typeface="微软雅黑"/>
                <a:cs typeface="微软雅黑"/>
              </a:rPr>
              <a:t>tasking/Time</a:t>
            </a:r>
            <a:r>
              <a:rPr dirty="0" sz="2000" spc="-10">
                <a:latin typeface="微软雅黑"/>
                <a:cs typeface="微软雅黑"/>
              </a:rPr>
              <a:t> Sharing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705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>
                <a:latin typeface="微软雅黑"/>
                <a:cs typeface="微软雅黑"/>
              </a:rPr>
              <a:t>IPC </a:t>
            </a:r>
            <a:r>
              <a:rPr dirty="0" sz="2000" spc="-30">
                <a:latin typeface="微软雅黑"/>
                <a:cs typeface="微软雅黑"/>
              </a:rPr>
              <a:t>(inter-</a:t>
            </a:r>
            <a:r>
              <a:rPr dirty="0" sz="2000">
                <a:latin typeface="微软雅黑"/>
                <a:cs typeface="微软雅黑"/>
              </a:rPr>
              <a:t>process</a:t>
            </a:r>
            <a:r>
              <a:rPr dirty="0" sz="2000" spc="-15">
                <a:latin typeface="微软雅黑"/>
                <a:cs typeface="微软雅黑"/>
              </a:rPr>
              <a:t> </a:t>
            </a:r>
            <a:r>
              <a:rPr dirty="0" sz="2000" spc="-10">
                <a:latin typeface="微软雅黑"/>
                <a:cs typeface="微软雅黑"/>
              </a:rPr>
              <a:t>communication)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705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>
                <a:latin typeface="微软雅黑"/>
                <a:cs typeface="微软雅黑"/>
              </a:rPr>
              <a:t>Virtual</a:t>
            </a:r>
            <a:r>
              <a:rPr dirty="0" sz="2000" spc="40">
                <a:latin typeface="微软雅黑"/>
                <a:cs typeface="微软雅黑"/>
              </a:rPr>
              <a:t> </a:t>
            </a:r>
            <a:r>
              <a:rPr dirty="0" sz="2000" spc="-10">
                <a:latin typeface="微软雅黑"/>
                <a:cs typeface="微软雅黑"/>
              </a:rPr>
              <a:t>Address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695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>
                <a:latin typeface="微软雅黑"/>
                <a:cs typeface="微软雅黑"/>
              </a:rPr>
              <a:t>File</a:t>
            </a:r>
            <a:r>
              <a:rPr dirty="0" sz="2000" spc="-10">
                <a:latin typeface="微软雅黑"/>
                <a:cs typeface="微软雅黑"/>
              </a:rPr>
              <a:t> Systems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8328" y="830580"/>
            <a:ext cx="1775460" cy="193700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1464" y="2991611"/>
            <a:ext cx="3538728" cy="13030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464" y="4517135"/>
            <a:ext cx="3538728" cy="149961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446303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Stage3: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rise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25"/>
              <a:t>PC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263852"/>
            <a:ext cx="199199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Hardware</a:t>
            </a:r>
            <a:endParaRPr sz="26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0493" y="3711204"/>
            <a:ext cx="3491331" cy="1965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0992" y="3096767"/>
            <a:ext cx="3450335" cy="26609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6511" y="1086611"/>
            <a:ext cx="3032784" cy="2350007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02692"/>
            <a:ext cx="6150102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Stage3: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rise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/>
              <a:t>PC</a:t>
            </a:r>
            <a:r>
              <a:rPr dirty="0" spc="-70"/>
              <a:t> </a:t>
            </a:r>
            <a:r>
              <a:rPr dirty="0" spc="-10"/>
              <a:t>(Cont’d)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6724" y="1287907"/>
            <a:ext cx="11140440" cy="141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Software</a:t>
            </a:r>
            <a:endParaRPr sz="2600">
              <a:latin typeface="微软雅黑"/>
              <a:cs typeface="微软雅黑"/>
            </a:endParaRPr>
          </a:p>
          <a:p>
            <a:pPr lvl="1" marL="824865" marR="5080" indent="-355600">
              <a:lnSpc>
                <a:spcPct val="150100"/>
              </a:lnSpc>
              <a:spcBef>
                <a:spcPts val="64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图形化用户界面：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Xerox</a:t>
            </a:r>
            <a:r>
              <a:rPr dirty="0" sz="2000" spc="110">
                <a:solidFill>
                  <a:srgbClr val="1286B7"/>
                </a:solidFill>
                <a:latin typeface="微软雅黑"/>
                <a:cs typeface="微软雅黑"/>
              </a:rPr>
              <a:t> 公司的 商用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GUI</a:t>
            </a:r>
            <a:r>
              <a:rPr dirty="0" sz="2000" spc="100">
                <a:solidFill>
                  <a:srgbClr val="1286B7"/>
                </a:solidFill>
                <a:latin typeface="微软雅黑"/>
                <a:cs typeface="微软雅黑"/>
              </a:rPr>
              <a:t> 系统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（1981）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、Apple</a:t>
            </a:r>
            <a:r>
              <a:rPr dirty="0" sz="2000" spc="120">
                <a:solidFill>
                  <a:srgbClr val="1286B7"/>
                </a:solidFill>
                <a:latin typeface="微软雅黑"/>
                <a:cs typeface="微软雅黑"/>
              </a:rPr>
              <a:t> 公司的 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Lisa（1983）</a:t>
            </a:r>
            <a:r>
              <a:rPr dirty="0" sz="2000" spc="-50">
                <a:solidFill>
                  <a:srgbClr val="1286B7"/>
                </a:solidFill>
                <a:latin typeface="微软雅黑"/>
                <a:cs typeface="微软雅黑"/>
              </a:rPr>
              <a:t>和 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Macintosh（1984）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、微软公司的Windows</a:t>
            </a:r>
            <a:r>
              <a:rPr dirty="0" sz="2000" spc="4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1.0（1985）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022" y="3771953"/>
            <a:ext cx="2169169" cy="13179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6864" y="3374135"/>
            <a:ext cx="2869691" cy="2153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5854" y="3780704"/>
            <a:ext cx="2762380" cy="1401873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Shao Zhiyuan</dc:creator>
  <dc:title>操作系统原理</dc:title>
  <dcterms:created xsi:type="dcterms:W3CDTF">2023-02-02T13:19:32Z</dcterms:created>
  <dcterms:modified xsi:type="dcterms:W3CDTF">2023-02-02T13:19:32Z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  <property fmtid="{D5CDD505-2E9C-101B-9397-08002B2CF9AE}" pid="5" name="Producer">
    <vt:lpwstr>Microsoft® PowerPoint® 2016</vt:lpwstr>
  </property>
</Properties>
</file>